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9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Lst>
  <p:sldSz cx="18288000" cy="10287000"/>
  <p:notesSz cx="6858000" cy="9144000"/>
  <p:embeddedFontLst>
    <p:embeddedFont>
      <p:font typeface="Changa SemiBold Bold" panose="020B0604020202020204" charset="-78"/>
      <p:regular r:id="rId45"/>
    </p:embeddedFont>
    <p:embeddedFont>
      <p:font typeface="Calibri" panose="020F0502020204030204" pitchFamily="34" charset="0"/>
      <p:regular r:id="rId46"/>
      <p:bold r:id="rId47"/>
      <p:italic r:id="rId48"/>
      <p:boldItalic r:id="rId49"/>
    </p:embeddedFont>
    <p:embeddedFont>
      <p:font typeface="Cairo Light" panose="020B0604020202020204" charset="-78"/>
      <p:regular r:id="rId50"/>
    </p:embeddedFont>
    <p:embeddedFont>
      <p:font typeface="Montaser Arabic" panose="020B0604020202020204" charset="-78"/>
      <p:regular r:id="rId51"/>
    </p:embeddedFont>
    <p:embeddedFont>
      <p:font typeface="Cairo Extra-Light" panose="020B0604020202020204" charset="-78"/>
      <p:regular r:id="rId52"/>
    </p:embeddedFont>
    <p:embeddedFont>
      <p:font typeface="Cairo Bold" panose="020B0604020202020204" charset="-78"/>
      <p:regular r:id="rId53"/>
    </p:embeddedFont>
    <p:embeddedFont>
      <p:font typeface="Changa SemiBold" panose="020B0604020202020204" charset="-78"/>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22" autoAdjust="0"/>
  </p:normalViewPr>
  <p:slideViewPr>
    <p:cSldViewPr>
      <p:cViewPr varScale="1">
        <p:scale>
          <a:sx n="47" d="100"/>
          <a:sy n="47" d="100"/>
        </p:scale>
        <p:origin x="2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2883151" y="6807203"/>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4"/>
            <a:stretch>
              <a:fillRect/>
            </a:stretch>
          </a:blipFill>
        </p:spPr>
      </p:sp>
      <p:sp>
        <p:nvSpPr>
          <p:cNvPr id="4" name="Freeform 4"/>
          <p:cNvSpPr/>
          <p:nvPr/>
        </p:nvSpPr>
        <p:spPr>
          <a:xfrm rot="-6314306" flipH="1">
            <a:off x="11594624" y="-5870413"/>
            <a:ext cx="9681882" cy="9258300"/>
          </a:xfrm>
          <a:custGeom>
            <a:avLst/>
            <a:gdLst/>
            <a:ahLst/>
            <a:cxnLst/>
            <a:rect l="l" t="t" r="r" b="b"/>
            <a:pathLst>
              <a:path w="9681882" h="9258300">
                <a:moveTo>
                  <a:pt x="9681883" y="0"/>
                </a:moveTo>
                <a:lnTo>
                  <a:pt x="0" y="0"/>
                </a:lnTo>
                <a:lnTo>
                  <a:pt x="0" y="9258300"/>
                </a:lnTo>
                <a:lnTo>
                  <a:pt x="9681883" y="9258300"/>
                </a:lnTo>
                <a:lnTo>
                  <a:pt x="9681883" y="0"/>
                </a:lnTo>
                <a:close/>
              </a:path>
            </a:pathLst>
          </a:custGeom>
          <a:blipFill>
            <a:blip r:embed="rId5"/>
            <a:stretch>
              <a:fillRect/>
            </a:stretch>
          </a:blipFill>
        </p:spPr>
      </p:sp>
      <p:sp>
        <p:nvSpPr>
          <p:cNvPr id="5" name="Freeform 5"/>
          <p:cNvSpPr/>
          <p:nvPr/>
        </p:nvSpPr>
        <p:spPr>
          <a:xfrm flipH="1">
            <a:off x="1934388" y="3914169"/>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5"/>
            <a:stretch>
              <a:fillRect/>
            </a:stretch>
          </a:blipFill>
        </p:spPr>
      </p:sp>
      <p:sp>
        <p:nvSpPr>
          <p:cNvPr id="6" name="AutoShape 6"/>
          <p:cNvSpPr/>
          <p:nvPr/>
        </p:nvSpPr>
        <p:spPr>
          <a:xfrm rot="5400000">
            <a:off x="14959042" y="82186"/>
            <a:ext cx="35749" cy="2211479"/>
          </a:xfrm>
          <a:prstGeom prst="rect">
            <a:avLst/>
          </a:prstGeom>
          <a:solidFill>
            <a:srgbClr val="FEFFFF"/>
          </a:solidFill>
        </p:spPr>
      </p:sp>
      <p:sp>
        <p:nvSpPr>
          <p:cNvPr id="7" name="Freeform 7"/>
          <p:cNvSpPr/>
          <p:nvPr/>
        </p:nvSpPr>
        <p:spPr>
          <a:xfrm rot="-10336776" flipH="1">
            <a:off x="4781184" y="8270936"/>
            <a:ext cx="7677781" cy="6833225"/>
          </a:xfrm>
          <a:custGeom>
            <a:avLst/>
            <a:gdLst/>
            <a:ahLst/>
            <a:cxnLst/>
            <a:rect l="l" t="t" r="r" b="b"/>
            <a:pathLst>
              <a:path w="7677781" h="6833225">
                <a:moveTo>
                  <a:pt x="7677781" y="0"/>
                </a:moveTo>
                <a:lnTo>
                  <a:pt x="0" y="0"/>
                </a:lnTo>
                <a:lnTo>
                  <a:pt x="0" y="6833225"/>
                </a:lnTo>
                <a:lnTo>
                  <a:pt x="7677781" y="6833225"/>
                </a:lnTo>
                <a:lnTo>
                  <a:pt x="7677781" y="0"/>
                </a:lnTo>
                <a:close/>
              </a:path>
            </a:pathLst>
          </a:custGeom>
          <a:blipFill>
            <a:blip r:embed="rId6"/>
            <a:stretch>
              <a:fillRect/>
            </a:stretch>
          </a:blipFill>
        </p:spPr>
      </p:sp>
      <p:sp>
        <p:nvSpPr>
          <p:cNvPr id="8" name="Freeform 8"/>
          <p:cNvSpPr/>
          <p:nvPr/>
        </p:nvSpPr>
        <p:spPr>
          <a:xfrm>
            <a:off x="1165991" y="2451810"/>
            <a:ext cx="5383379" cy="5383379"/>
          </a:xfrm>
          <a:custGeom>
            <a:avLst/>
            <a:gdLst/>
            <a:ahLst/>
            <a:cxnLst/>
            <a:rect l="l" t="t" r="r" b="b"/>
            <a:pathLst>
              <a:path w="5383379" h="5383379">
                <a:moveTo>
                  <a:pt x="0" y="0"/>
                </a:moveTo>
                <a:lnTo>
                  <a:pt x="5383379" y="0"/>
                </a:lnTo>
                <a:lnTo>
                  <a:pt x="5383379" y="5383379"/>
                </a:lnTo>
                <a:lnTo>
                  <a:pt x="0" y="5383379"/>
                </a:lnTo>
                <a:lnTo>
                  <a:pt x="0" y="0"/>
                </a:lnTo>
                <a:close/>
              </a:path>
            </a:pathLst>
          </a:custGeom>
          <a:blipFill>
            <a:blip r:embed="rId7"/>
            <a:stretch>
              <a:fillRect/>
            </a:stretch>
          </a:blipFill>
        </p:spPr>
      </p:sp>
      <p:sp>
        <p:nvSpPr>
          <p:cNvPr id="9" name="TextBox 9"/>
          <p:cNvSpPr txBox="1"/>
          <p:nvPr/>
        </p:nvSpPr>
        <p:spPr>
          <a:xfrm>
            <a:off x="6848545" y="2355874"/>
            <a:ext cx="10401230" cy="3154691"/>
          </a:xfrm>
          <a:prstGeom prst="rect">
            <a:avLst/>
          </a:prstGeom>
        </p:spPr>
        <p:txBody>
          <a:bodyPr lIns="0" tIns="0" rIns="0" bIns="0" rtlCol="0" anchor="t">
            <a:spAutoFit/>
          </a:bodyPr>
          <a:lstStyle/>
          <a:p>
            <a:pPr algn="l">
              <a:lnSpc>
                <a:spcPts val="12480"/>
              </a:lnSpc>
            </a:pPr>
            <a:r>
              <a:rPr lang="en-US" sz="10400">
                <a:solidFill>
                  <a:srgbClr val="FEFFFF"/>
                </a:solidFill>
                <a:latin typeface="Changa SemiBold"/>
                <a:ea typeface="Changa SemiBold"/>
                <a:cs typeface="Changa SemiBold"/>
                <a:sym typeface="Changa SemiBold"/>
              </a:rPr>
              <a:t>general</a:t>
            </a:r>
          </a:p>
          <a:p>
            <a:pPr algn="l">
              <a:lnSpc>
                <a:spcPts val="12480"/>
              </a:lnSpc>
            </a:pPr>
            <a:r>
              <a:rPr lang="en-US" sz="10400">
                <a:solidFill>
                  <a:srgbClr val="FEFFFF"/>
                </a:solidFill>
                <a:latin typeface="Changa SemiBold"/>
                <a:ea typeface="Changa SemiBold"/>
                <a:cs typeface="Changa SemiBold"/>
                <a:sym typeface="Changa SemiBold"/>
              </a:rPr>
              <a:t>               electric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3425081" y="1347356"/>
            <a:ext cx="13834219" cy="2421783"/>
          </a:xfrm>
          <a:prstGeom prst="rect">
            <a:avLst/>
          </a:prstGeom>
        </p:spPr>
        <p:txBody>
          <a:bodyPr lIns="0" tIns="0" rIns="0" bIns="0" rtlCol="0" anchor="t">
            <a:spAutoFit/>
          </a:bodyPr>
          <a:lstStyle/>
          <a:p>
            <a:pPr algn="r" rtl="1">
              <a:lnSpc>
                <a:spcPts val="9600"/>
              </a:lnSpc>
            </a:pPr>
            <a:r>
              <a:rPr lang="ar-EG" sz="8000">
                <a:solidFill>
                  <a:srgbClr val="FFFFFF"/>
                </a:solidFill>
                <a:latin typeface="Changa SemiBold"/>
                <a:ea typeface="Changa SemiBold"/>
                <a:cs typeface="Changa SemiBold"/>
                <a:sym typeface="Changa SemiBold"/>
                <a:rtl/>
              </a:rPr>
              <a:t>منافسي شركة جنرال الكتريك</a:t>
            </a:r>
          </a:p>
          <a:p>
            <a:pPr algn="r" rtl="1">
              <a:lnSpc>
                <a:spcPts val="9599"/>
              </a:lnSpc>
            </a:pPr>
            <a:endParaRPr lang="ar-EG" sz="8000">
              <a:solidFill>
                <a:srgbClr val="FFFFFF"/>
              </a:solidFill>
              <a:latin typeface="Changa SemiBold"/>
              <a:ea typeface="Changa SemiBold"/>
              <a:cs typeface="Changa SemiBold"/>
              <a:sym typeface="Changa SemiBold"/>
              <a:rtl/>
            </a:endParaRPr>
          </a:p>
        </p:txBody>
      </p:sp>
      <p:grpSp>
        <p:nvGrpSpPr>
          <p:cNvPr id="8" name="Group 8"/>
          <p:cNvGrpSpPr/>
          <p:nvPr/>
        </p:nvGrpSpPr>
        <p:grpSpPr>
          <a:xfrm>
            <a:off x="11293652" y="5679360"/>
            <a:ext cx="5863883" cy="4607640"/>
            <a:chOff x="0" y="0"/>
            <a:chExt cx="7818511" cy="6143520"/>
          </a:xfrm>
        </p:grpSpPr>
        <p:sp>
          <p:nvSpPr>
            <p:cNvPr id="9" name="TextBox 9"/>
            <p:cNvSpPr txBox="1"/>
            <p:nvPr/>
          </p:nvSpPr>
          <p:spPr>
            <a:xfrm>
              <a:off x="0" y="-66675"/>
              <a:ext cx="7818511" cy="1551728"/>
            </a:xfrm>
            <a:prstGeom prst="rect">
              <a:avLst/>
            </a:prstGeom>
          </p:spPr>
          <p:txBody>
            <a:bodyPr lIns="0" tIns="0" rIns="0" bIns="0" rtlCol="0" anchor="t">
              <a:spAutoFit/>
            </a:bodyPr>
            <a:lstStyle/>
            <a:p>
              <a:pPr algn="ctr" rtl="1">
                <a:lnSpc>
                  <a:spcPts val="4759"/>
                </a:lnSpc>
              </a:pPr>
              <a:r>
                <a:rPr lang="ar-EG" sz="3399">
                  <a:solidFill>
                    <a:srgbClr val="FFFFFF"/>
                  </a:solidFill>
                  <a:latin typeface="Changa SemiBold"/>
                  <a:ea typeface="Changa SemiBold"/>
                  <a:cs typeface="Changa SemiBold"/>
                  <a:sym typeface="Changa SemiBold"/>
                  <a:rtl/>
                </a:rPr>
                <a:t>    الطاقة والتوربينات:</a:t>
              </a:r>
            </a:p>
            <a:p>
              <a:pPr algn="ctr" rtl="1">
                <a:lnSpc>
                  <a:spcPts val="4759"/>
                </a:lnSpc>
                <a:spcBef>
                  <a:spcPct val="0"/>
                </a:spcBef>
              </a:pPr>
              <a:endParaRPr lang="ar-EG" sz="3399">
                <a:solidFill>
                  <a:srgbClr val="FFFFFF"/>
                </a:solidFill>
                <a:latin typeface="Changa SemiBold"/>
                <a:ea typeface="Changa SemiBold"/>
                <a:cs typeface="Changa SemiBold"/>
                <a:sym typeface="Changa SemiBold"/>
                <a:rtl/>
              </a:endParaRPr>
            </a:p>
          </p:txBody>
        </p:sp>
        <p:sp>
          <p:nvSpPr>
            <p:cNvPr id="10" name="TextBox 10"/>
            <p:cNvSpPr txBox="1"/>
            <p:nvPr/>
          </p:nvSpPr>
          <p:spPr>
            <a:xfrm>
              <a:off x="0" y="1955551"/>
              <a:ext cx="7818511" cy="3704548"/>
            </a:xfrm>
            <a:prstGeom prst="rect">
              <a:avLst/>
            </a:prstGeom>
          </p:spPr>
          <p:txBody>
            <a:bodyPr lIns="0" tIns="0" rIns="0" bIns="0" rtlCol="0" anchor="t">
              <a:spAutoFit/>
            </a:bodyPr>
            <a:lstStyle/>
            <a:p>
              <a:pPr algn="r" rtl="1">
                <a:lnSpc>
                  <a:spcPts val="3178"/>
                </a:lnSpc>
              </a:pPr>
              <a:r>
                <a:rPr lang="ar-EG" sz="2270">
                  <a:solidFill>
                    <a:srgbClr val="FFFFFF"/>
                  </a:solidFill>
                  <a:latin typeface="Cairo Extra-Light"/>
                  <a:ea typeface="Cairo Extra-Light"/>
                  <a:cs typeface="Cairo Extra-Light"/>
                  <a:sym typeface="Cairo Extra-Light"/>
                  <a:rtl/>
                </a:rPr>
                <a:t>•</a:t>
              </a:r>
              <a:r>
                <a:rPr lang="ar-EG" sz="2270" b="1">
                  <a:solidFill>
                    <a:srgbClr val="FFFFFF"/>
                  </a:solidFill>
                  <a:latin typeface="Cairo Bold"/>
                  <a:ea typeface="Cairo Bold"/>
                  <a:cs typeface="Cairo Bold"/>
                  <a:sym typeface="Cairo Bold"/>
                  <a:rtl/>
                </a:rPr>
                <a:t>   سيمنز: منافس قوي في صناعة الطاقة والتوربينات.</a:t>
              </a:r>
            </a:p>
            <a:p>
              <a:pPr algn="r" rtl="1">
                <a:lnSpc>
                  <a:spcPts val="3178"/>
                </a:lnSpc>
              </a:pPr>
              <a:r>
                <a:rPr lang="ar-EG" sz="2270" b="1">
                  <a:solidFill>
                    <a:srgbClr val="FFFFFF"/>
                  </a:solidFill>
                  <a:latin typeface="Cairo Bold"/>
                  <a:ea typeface="Cairo Bold"/>
                  <a:cs typeface="Cairo Bold"/>
                  <a:sym typeface="Cairo Bold"/>
                  <a:rtl/>
                </a:rPr>
                <a:t>      • ميتسوبيشي هيفي إندستريز: منافس رئيسي في قطاع الطاقة.</a:t>
              </a:r>
            </a:p>
            <a:p>
              <a:pPr algn="r" rtl="1">
                <a:lnSpc>
                  <a:spcPts val="3178"/>
                </a:lnSpc>
              </a:pPr>
              <a:r>
                <a:rPr lang="ar-EG" sz="2270" b="1">
                  <a:solidFill>
                    <a:srgbClr val="FFFFFF"/>
                  </a:solidFill>
                  <a:latin typeface="Cairo Bold"/>
                  <a:ea typeface="Cairo Bold"/>
                  <a:cs typeface="Cairo Bold"/>
                  <a:sym typeface="Cairo Bold"/>
                  <a:rtl/>
                </a:rPr>
                <a:t>  •شنييدر إلكتريك منافس رئيسي في إدارة الطاقة وحلول التحكم الصناعي.</a:t>
              </a:r>
            </a:p>
            <a:p>
              <a:pPr marL="0" lvl="0" indent="0" algn="r" rtl="1">
                <a:lnSpc>
                  <a:spcPts val="3178"/>
                </a:lnSpc>
                <a:spcBef>
                  <a:spcPct val="0"/>
                </a:spcBef>
              </a:pPr>
              <a:endParaRPr lang="ar-EG" sz="2270" b="1">
                <a:solidFill>
                  <a:srgbClr val="FFFFFF"/>
                </a:solidFill>
                <a:latin typeface="Cairo Bold"/>
                <a:ea typeface="Cairo Bold"/>
                <a:cs typeface="Cairo Bold"/>
                <a:sym typeface="Cairo Bold"/>
                <a:rtl/>
              </a:endParaRPr>
            </a:p>
          </p:txBody>
        </p:sp>
      </p:grpSp>
      <p:grpSp>
        <p:nvGrpSpPr>
          <p:cNvPr id="11" name="Group 11"/>
          <p:cNvGrpSpPr/>
          <p:nvPr/>
        </p:nvGrpSpPr>
        <p:grpSpPr>
          <a:xfrm>
            <a:off x="11764095" y="2875125"/>
            <a:ext cx="5393441" cy="2959941"/>
            <a:chOff x="0" y="0"/>
            <a:chExt cx="7191254" cy="3946587"/>
          </a:xfrm>
        </p:grpSpPr>
        <p:sp>
          <p:nvSpPr>
            <p:cNvPr id="12" name="TextBox 12"/>
            <p:cNvSpPr txBox="1"/>
            <p:nvPr/>
          </p:nvSpPr>
          <p:spPr>
            <a:xfrm>
              <a:off x="0" y="-66675"/>
              <a:ext cx="7191254" cy="752676"/>
            </a:xfrm>
            <a:prstGeom prst="rect">
              <a:avLst/>
            </a:prstGeom>
          </p:spPr>
          <p:txBody>
            <a:bodyPr lIns="0" tIns="0" rIns="0" bIns="0" rtlCol="0" anchor="t">
              <a:spAutoFit/>
            </a:bodyPr>
            <a:lstStyle/>
            <a:p>
              <a:pPr algn="ctr" rtl="1">
                <a:lnSpc>
                  <a:spcPts val="4726"/>
                </a:lnSpc>
                <a:spcBef>
                  <a:spcPct val="0"/>
                </a:spcBef>
              </a:pPr>
              <a:r>
                <a:rPr lang="ar-EG" sz="3375">
                  <a:solidFill>
                    <a:srgbClr val="FFFFFF"/>
                  </a:solidFill>
                  <a:latin typeface="Changa SemiBold"/>
                  <a:ea typeface="Changa SemiBold"/>
                  <a:cs typeface="Changa SemiBold"/>
                  <a:sym typeface="Changa SemiBold"/>
                  <a:rtl/>
                </a:rPr>
                <a:t>الرعاية الصحية:</a:t>
              </a:r>
            </a:p>
          </p:txBody>
        </p:sp>
        <p:sp>
          <p:nvSpPr>
            <p:cNvPr id="13" name="TextBox 13"/>
            <p:cNvSpPr txBox="1"/>
            <p:nvPr/>
          </p:nvSpPr>
          <p:spPr>
            <a:xfrm>
              <a:off x="0" y="1299431"/>
              <a:ext cx="7191254" cy="2030377"/>
            </a:xfrm>
            <a:prstGeom prst="rect">
              <a:avLst/>
            </a:prstGeom>
          </p:spPr>
          <p:txBody>
            <a:bodyPr lIns="0" tIns="0" rIns="0" bIns="0" rtlCol="0" anchor="t">
              <a:spAutoFit/>
            </a:bodyPr>
            <a:lstStyle/>
            <a:p>
              <a:pPr algn="r" rtl="1">
                <a:lnSpc>
                  <a:spcPts val="3110"/>
                </a:lnSpc>
              </a:pPr>
              <a:r>
                <a:rPr lang="ar-EG" sz="2222" b="1">
                  <a:solidFill>
                    <a:srgbClr val="FFFFFF"/>
                  </a:solidFill>
                  <a:latin typeface="Cairo Bold"/>
                  <a:ea typeface="Cairo Bold"/>
                  <a:cs typeface="Cairo Bold"/>
                  <a:sym typeface="Cairo Bold"/>
                  <a:rtl/>
                </a:rPr>
                <a:t>فيليبس: أحد أكبر المنافسين في مجال أجهزة التصوير الطبي والرعاية الصحية.</a:t>
              </a:r>
            </a:p>
            <a:p>
              <a:pPr marL="0" lvl="0" indent="0" algn="r" rtl="1">
                <a:lnSpc>
                  <a:spcPts val="3110"/>
                </a:lnSpc>
                <a:spcBef>
                  <a:spcPct val="0"/>
                </a:spcBef>
              </a:pPr>
              <a:r>
                <a:rPr lang="ar-EG" sz="2222" b="1">
                  <a:solidFill>
                    <a:srgbClr val="FFFFFF"/>
                  </a:solidFill>
                  <a:latin typeface="Cairo Bold"/>
                  <a:ea typeface="Cairo Bold"/>
                  <a:cs typeface="Cairo Bold"/>
                  <a:sym typeface="Cairo Bold"/>
                  <a:rtl/>
                </a:rPr>
                <a:t>    •  سيمنز هيلثنيرز: متخصص في التكنولوجيا الطبية والتصوير الطبي</a:t>
              </a:r>
            </a:p>
          </p:txBody>
        </p:sp>
      </p:grpSp>
      <p:sp>
        <p:nvSpPr>
          <p:cNvPr id="14" name="Freeform 14"/>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grpSp>
        <p:nvGrpSpPr>
          <p:cNvPr id="15" name="Group 15"/>
          <p:cNvGrpSpPr/>
          <p:nvPr/>
        </p:nvGrpSpPr>
        <p:grpSpPr>
          <a:xfrm>
            <a:off x="1239550" y="2871497"/>
            <a:ext cx="5521650" cy="3346819"/>
            <a:chOff x="0" y="0"/>
            <a:chExt cx="7362201" cy="4462425"/>
          </a:xfrm>
        </p:grpSpPr>
        <p:sp>
          <p:nvSpPr>
            <p:cNvPr id="16" name="TextBox 16"/>
            <p:cNvSpPr txBox="1"/>
            <p:nvPr/>
          </p:nvSpPr>
          <p:spPr>
            <a:xfrm>
              <a:off x="0" y="-66675"/>
              <a:ext cx="7362201" cy="768984"/>
            </a:xfrm>
            <a:prstGeom prst="rect">
              <a:avLst/>
            </a:prstGeom>
          </p:spPr>
          <p:txBody>
            <a:bodyPr lIns="0" tIns="0" rIns="0" bIns="0" rtlCol="0" anchor="t">
              <a:spAutoFit/>
            </a:bodyPr>
            <a:lstStyle/>
            <a:p>
              <a:pPr algn="ctr" rtl="1">
                <a:lnSpc>
                  <a:spcPts val="4838"/>
                </a:lnSpc>
                <a:spcBef>
                  <a:spcPct val="0"/>
                </a:spcBef>
              </a:pPr>
              <a:r>
                <a:rPr lang="ar-EG" sz="3456">
                  <a:solidFill>
                    <a:srgbClr val="FFFFFF"/>
                  </a:solidFill>
                  <a:latin typeface="Changa SemiBold"/>
                  <a:ea typeface="Changa SemiBold"/>
                  <a:cs typeface="Changa SemiBold"/>
                  <a:sym typeface="Changa SemiBold"/>
                  <a:rtl/>
                </a:rPr>
                <a:t>الطيران:</a:t>
              </a:r>
            </a:p>
          </p:txBody>
        </p:sp>
        <p:sp>
          <p:nvSpPr>
            <p:cNvPr id="17" name="TextBox 17"/>
            <p:cNvSpPr txBox="1"/>
            <p:nvPr/>
          </p:nvSpPr>
          <p:spPr>
            <a:xfrm>
              <a:off x="0" y="1331452"/>
              <a:ext cx="7362201" cy="3130972"/>
            </a:xfrm>
            <a:prstGeom prst="rect">
              <a:avLst/>
            </a:prstGeom>
          </p:spPr>
          <p:txBody>
            <a:bodyPr lIns="0" tIns="0" rIns="0" bIns="0" rtlCol="0" anchor="t">
              <a:spAutoFit/>
            </a:bodyPr>
            <a:lstStyle/>
            <a:p>
              <a:pPr algn="r" rtl="1">
                <a:lnSpc>
                  <a:spcPts val="3184"/>
                </a:lnSpc>
              </a:pPr>
              <a:r>
                <a:rPr lang="ar-EG" sz="2274" b="1">
                  <a:solidFill>
                    <a:srgbClr val="FFFFFF"/>
                  </a:solidFill>
                  <a:latin typeface="Cairo Bold"/>
                  <a:ea typeface="Cairo Bold"/>
                  <a:cs typeface="Cairo Bold"/>
                  <a:sym typeface="Cairo Bold"/>
                  <a:rtl/>
                </a:rPr>
                <a:t>شركة رولز رويس: منافس رئيسي في صناعة محركات الطائرات.</a:t>
              </a:r>
            </a:p>
            <a:p>
              <a:pPr algn="r" rtl="1">
                <a:lnSpc>
                  <a:spcPts val="3184"/>
                </a:lnSpc>
              </a:pPr>
              <a:r>
                <a:rPr lang="ar-EG" sz="2274" b="1">
                  <a:solidFill>
                    <a:srgbClr val="FFFFFF"/>
                  </a:solidFill>
                  <a:latin typeface="Cairo Bold"/>
                  <a:ea typeface="Cairo Bold"/>
                  <a:cs typeface="Cairo Bold"/>
                  <a:sym typeface="Cairo Bold"/>
                  <a:rtl/>
                </a:rPr>
                <a:t>   •  برات أند ويتني :جزء من شركة يونايتد تكنولوجيز، ينافس في مجال محركات الطائرات.</a:t>
              </a:r>
            </a:p>
            <a:p>
              <a:pPr marL="0" lvl="0" indent="0" algn="r" rtl="1">
                <a:lnSpc>
                  <a:spcPts val="3184"/>
                </a:lnSpc>
                <a:spcBef>
                  <a:spcPct val="0"/>
                </a:spcBef>
              </a:pPr>
              <a:endParaRPr lang="ar-EG" sz="2274" b="1">
                <a:solidFill>
                  <a:srgbClr val="FFFFFF"/>
                </a:solidFill>
                <a:latin typeface="Cairo Bold"/>
                <a:ea typeface="Cairo Bold"/>
                <a:cs typeface="Cairo Bold"/>
                <a:sym typeface="Cairo Bold"/>
                <a:rtl/>
              </a:endParaRPr>
            </a:p>
          </p:txBody>
        </p:sp>
      </p:grpSp>
      <p:grpSp>
        <p:nvGrpSpPr>
          <p:cNvPr id="18" name="Group 18"/>
          <p:cNvGrpSpPr/>
          <p:nvPr/>
        </p:nvGrpSpPr>
        <p:grpSpPr>
          <a:xfrm>
            <a:off x="1239550" y="6619187"/>
            <a:ext cx="5310800" cy="2537354"/>
            <a:chOff x="0" y="0"/>
            <a:chExt cx="7081067" cy="3383139"/>
          </a:xfrm>
        </p:grpSpPr>
        <p:sp>
          <p:nvSpPr>
            <p:cNvPr id="19" name="TextBox 19"/>
            <p:cNvSpPr txBox="1"/>
            <p:nvPr/>
          </p:nvSpPr>
          <p:spPr>
            <a:xfrm>
              <a:off x="0" y="-66675"/>
              <a:ext cx="7081067" cy="742165"/>
            </a:xfrm>
            <a:prstGeom prst="rect">
              <a:avLst/>
            </a:prstGeom>
          </p:spPr>
          <p:txBody>
            <a:bodyPr lIns="0" tIns="0" rIns="0" bIns="0" rtlCol="0" anchor="t">
              <a:spAutoFit/>
            </a:bodyPr>
            <a:lstStyle/>
            <a:p>
              <a:pPr algn="ctr" rtl="1">
                <a:lnSpc>
                  <a:spcPts val="4653"/>
                </a:lnSpc>
                <a:spcBef>
                  <a:spcPct val="0"/>
                </a:spcBef>
              </a:pPr>
              <a:r>
                <a:rPr lang="ar-EG" sz="3324">
                  <a:solidFill>
                    <a:srgbClr val="FFFFFF"/>
                  </a:solidFill>
                  <a:latin typeface="Changa SemiBold"/>
                  <a:ea typeface="Changa SemiBold"/>
                  <a:cs typeface="Changa SemiBold"/>
                  <a:sym typeface="Changa SemiBold"/>
                  <a:rtl/>
                </a:rPr>
                <a:t>التكنولوجيا الصناعية والتوريد:</a:t>
              </a:r>
            </a:p>
          </p:txBody>
        </p:sp>
        <p:sp>
          <p:nvSpPr>
            <p:cNvPr id="20" name="TextBox 20"/>
            <p:cNvSpPr txBox="1"/>
            <p:nvPr/>
          </p:nvSpPr>
          <p:spPr>
            <a:xfrm>
              <a:off x="0" y="1278791"/>
              <a:ext cx="7081067" cy="2104348"/>
            </a:xfrm>
            <a:prstGeom prst="rect">
              <a:avLst/>
            </a:prstGeom>
          </p:spPr>
          <p:txBody>
            <a:bodyPr lIns="0" tIns="0" rIns="0" bIns="0" rtlCol="0" anchor="t">
              <a:spAutoFit/>
            </a:bodyPr>
            <a:lstStyle/>
            <a:p>
              <a:pPr algn="r" rtl="1">
                <a:lnSpc>
                  <a:spcPts val="3177"/>
                </a:lnSpc>
              </a:pPr>
              <a:r>
                <a:rPr lang="ar-EG" sz="2269" b="1">
                  <a:solidFill>
                    <a:srgbClr val="FFFFFF"/>
                  </a:solidFill>
                  <a:latin typeface="Cairo Bold"/>
                  <a:ea typeface="Cairo Bold"/>
                  <a:cs typeface="Cairo Bold"/>
                  <a:sym typeface="Cairo Bold"/>
                  <a:rtl/>
                </a:rPr>
                <a:t>إيرباص: منافس في قطاع الطيران الصناعي.</a:t>
              </a:r>
            </a:p>
            <a:p>
              <a:pPr marL="0" lvl="0" indent="0" algn="r" rtl="1">
                <a:lnSpc>
                  <a:spcPts val="3177"/>
                </a:lnSpc>
                <a:spcBef>
                  <a:spcPct val="0"/>
                </a:spcBef>
              </a:pPr>
              <a:r>
                <a:rPr lang="ar-EG" sz="2269" b="1">
                  <a:solidFill>
                    <a:srgbClr val="FFFFFF"/>
                  </a:solidFill>
                  <a:latin typeface="Cairo Bold"/>
                  <a:ea typeface="Cairo Bold"/>
                  <a:cs typeface="Cairo Bold"/>
                  <a:sym typeface="Cairo Bold"/>
                  <a:rtl/>
                </a:rPr>
                <a:t>           •         داسو: منافس في قطاع الطيران والأنظمة الصناعية</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151638" flipH="1">
            <a:off x="2363164" y="-5203664"/>
            <a:ext cx="8278095" cy="9583902"/>
          </a:xfrm>
          <a:custGeom>
            <a:avLst/>
            <a:gdLst/>
            <a:ahLst/>
            <a:cxnLst/>
            <a:rect l="l" t="t" r="r" b="b"/>
            <a:pathLst>
              <a:path w="8278095" h="9583902">
                <a:moveTo>
                  <a:pt x="8278095" y="0"/>
                </a:moveTo>
                <a:lnTo>
                  <a:pt x="0" y="0"/>
                </a:lnTo>
                <a:lnTo>
                  <a:pt x="0" y="9583902"/>
                </a:lnTo>
                <a:lnTo>
                  <a:pt x="8278095" y="9583902"/>
                </a:lnTo>
                <a:lnTo>
                  <a:pt x="8278095" y="0"/>
                </a:lnTo>
                <a:close/>
              </a:path>
            </a:pathLst>
          </a:custGeom>
          <a:blipFill>
            <a:blip r:embed="rId4"/>
            <a:stretch>
              <a:fillRect/>
            </a:stretch>
          </a:blipFill>
        </p:spPr>
      </p:sp>
      <p:sp>
        <p:nvSpPr>
          <p:cNvPr id="5" name="AutoShape 5"/>
          <p:cNvSpPr/>
          <p:nvPr/>
        </p:nvSpPr>
        <p:spPr>
          <a:xfrm>
            <a:off x="17017784" y="1044747"/>
            <a:ext cx="38100" cy="8229600"/>
          </a:xfrm>
          <a:prstGeom prst="rect">
            <a:avLst/>
          </a:prstGeom>
          <a:solidFill>
            <a:srgbClr val="FFFFFF"/>
          </a:solidFill>
        </p:spPr>
      </p:sp>
      <p:grpSp>
        <p:nvGrpSpPr>
          <p:cNvPr id="6" name="Group 6"/>
          <p:cNvGrpSpPr>
            <a:grpSpLocks noChangeAspect="1"/>
          </p:cNvGrpSpPr>
          <p:nvPr/>
        </p:nvGrpSpPr>
        <p:grpSpPr>
          <a:xfrm>
            <a:off x="16852468" y="1579694"/>
            <a:ext cx="406832" cy="406832"/>
            <a:chOff x="6705600" y="1371600"/>
            <a:chExt cx="10972800" cy="10972800"/>
          </a:xfrm>
        </p:grpSpPr>
        <p:sp>
          <p:nvSpPr>
            <p:cNvPr id="7" name="Freeform 7"/>
            <p:cNvSpPr/>
            <p:nvPr/>
          </p:nvSpPr>
          <p:spPr>
            <a:xfrm flipH="1">
              <a:off x="6696808" y="1100629"/>
              <a:ext cx="10990383" cy="11514742"/>
            </a:xfrm>
            <a:custGeom>
              <a:avLst/>
              <a:gdLst/>
              <a:ahLst/>
              <a:cxnLst/>
              <a:rect l="l" t="t" r="r" b="b"/>
              <a:pathLst>
                <a:path w="10990383" h="11514742">
                  <a:moveTo>
                    <a:pt x="10981592" y="5757371"/>
                  </a:moveTo>
                  <a:cubicBezTo>
                    <a:pt x="10990384" y="7723318"/>
                    <a:pt x="9946609" y="9543701"/>
                    <a:pt x="8245499" y="10529222"/>
                  </a:cubicBezTo>
                  <a:cubicBezTo>
                    <a:pt x="6544389" y="11514742"/>
                    <a:pt x="4445994" y="11514742"/>
                    <a:pt x="2744884" y="10529222"/>
                  </a:cubicBezTo>
                  <a:cubicBezTo>
                    <a:pt x="1043775" y="9543701"/>
                    <a:pt x="0" y="7723318"/>
                    <a:pt x="8792" y="5757371"/>
                  </a:cubicBezTo>
                  <a:cubicBezTo>
                    <a:pt x="0" y="3791424"/>
                    <a:pt x="1043775" y="1971041"/>
                    <a:pt x="2744884" y="985520"/>
                  </a:cubicBezTo>
                  <a:cubicBezTo>
                    <a:pt x="4445994" y="0"/>
                    <a:pt x="6544389" y="0"/>
                    <a:pt x="8245499" y="985520"/>
                  </a:cubicBezTo>
                  <a:cubicBezTo>
                    <a:pt x="9946609" y="1971041"/>
                    <a:pt x="10990384" y="3791424"/>
                    <a:pt x="10981592" y="5757371"/>
                  </a:cubicBezTo>
                  <a:close/>
                </a:path>
              </a:pathLst>
            </a:custGeom>
            <a:solidFill>
              <a:srgbClr val="32B7CB"/>
            </a:solidFill>
          </p:spPr>
        </p:sp>
      </p:grpSp>
      <p:grpSp>
        <p:nvGrpSpPr>
          <p:cNvPr id="8" name="Group 8"/>
          <p:cNvGrpSpPr/>
          <p:nvPr/>
        </p:nvGrpSpPr>
        <p:grpSpPr>
          <a:xfrm>
            <a:off x="4784973" y="2559809"/>
            <a:ext cx="11780131" cy="5034810"/>
            <a:chOff x="0" y="-95250"/>
            <a:chExt cx="15706842" cy="6713081"/>
          </a:xfrm>
        </p:grpSpPr>
        <p:sp>
          <p:nvSpPr>
            <p:cNvPr id="9" name="TextBox 9"/>
            <p:cNvSpPr txBox="1"/>
            <p:nvPr/>
          </p:nvSpPr>
          <p:spPr>
            <a:xfrm>
              <a:off x="0" y="-95250"/>
              <a:ext cx="15706842" cy="1182372"/>
            </a:xfrm>
            <a:prstGeom prst="rect">
              <a:avLst/>
            </a:prstGeom>
          </p:spPr>
          <p:txBody>
            <a:bodyPr lIns="0" tIns="0" rIns="0" bIns="0" rtlCol="0" anchor="t">
              <a:spAutoFit/>
            </a:bodyPr>
            <a:lstStyle/>
            <a:p>
              <a:pPr algn="ctr" rtl="1">
                <a:lnSpc>
                  <a:spcPts val="7559"/>
                </a:lnSpc>
                <a:spcBef>
                  <a:spcPct val="0"/>
                </a:spcBef>
              </a:pPr>
              <a:r>
                <a:rPr lang="ar-EG" sz="5399">
                  <a:solidFill>
                    <a:srgbClr val="FFFFFF"/>
                  </a:solidFill>
                  <a:latin typeface="Changa SemiBold"/>
                  <a:ea typeface="Changa SemiBold"/>
                  <a:cs typeface="Changa SemiBold"/>
                  <a:sym typeface="Changa SemiBold"/>
                  <a:rtl/>
                </a:rPr>
                <a:t>المنتج </a:t>
              </a:r>
            </a:p>
          </p:txBody>
        </p:sp>
        <p:sp>
          <p:nvSpPr>
            <p:cNvPr id="10" name="TextBox 10"/>
            <p:cNvSpPr txBox="1"/>
            <p:nvPr/>
          </p:nvSpPr>
          <p:spPr>
            <a:xfrm>
              <a:off x="0" y="1385629"/>
              <a:ext cx="15706842" cy="5232202"/>
            </a:xfrm>
            <a:prstGeom prst="rect">
              <a:avLst/>
            </a:prstGeom>
          </p:spPr>
          <p:txBody>
            <a:bodyPr lIns="0" tIns="0" rIns="0" bIns="0" rtlCol="0" anchor="t">
              <a:spAutoFit/>
            </a:bodyPr>
            <a:lstStyle/>
            <a:p>
              <a:pPr algn="r" rtl="1">
                <a:lnSpc>
                  <a:spcPts val="3360"/>
                </a:lnSpc>
              </a:pPr>
              <a:r>
                <a:rPr lang="ar-EG" sz="3200" b="1" u="sng" dirty="0">
                  <a:solidFill>
                    <a:srgbClr val="FFFFFF"/>
                  </a:solidFill>
                  <a:latin typeface="Cairo Bold"/>
                  <a:ea typeface="Cairo Bold"/>
                  <a:cs typeface="Cairo Bold"/>
                  <a:sym typeface="Cairo Bold"/>
                  <a:rtl/>
                </a:rPr>
                <a:t>أولا محرك الطائرة </a:t>
              </a:r>
              <a:r>
                <a:rPr lang="ar-EG" sz="2400" b="1" dirty="0">
                  <a:solidFill>
                    <a:srgbClr val="FFFFFF"/>
                  </a:solidFill>
                  <a:latin typeface="Cairo Bold"/>
                  <a:ea typeface="Cairo Bold"/>
                  <a:cs typeface="Cairo Bold"/>
                  <a:sym typeface="Cairo Bold"/>
                  <a:rtl/>
                </a:rPr>
                <a:t>و هو السائد في الشركة بمبلغ ستة و عشرون فاصل ستة </a:t>
              </a:r>
              <a:r>
                <a:rPr lang="ar-EG" sz="2400" b="1" dirty="0" err="1">
                  <a:solidFill>
                    <a:srgbClr val="FFFFFF"/>
                  </a:solidFill>
                  <a:latin typeface="Cairo Bold"/>
                  <a:ea typeface="Cairo Bold"/>
                  <a:cs typeface="Cairo Bold"/>
                  <a:sym typeface="Cairo Bold"/>
                  <a:rtl/>
                </a:rPr>
                <a:t>ملير</a:t>
              </a:r>
              <a:r>
                <a:rPr lang="ar-EG" sz="2400" b="1" dirty="0">
                  <a:solidFill>
                    <a:srgbClr val="FFFFFF"/>
                  </a:solidFill>
                  <a:latin typeface="Cairo Bold"/>
                  <a:ea typeface="Cairo Bold"/>
                  <a:cs typeface="Cairo Bold"/>
                  <a:sym typeface="Cairo Bold"/>
                  <a:rtl/>
                </a:rPr>
                <a:t> في سنة الفان و واحد و عشرون </a:t>
              </a:r>
            </a:p>
            <a:p>
              <a:pPr algn="r" rtl="1">
                <a:lnSpc>
                  <a:spcPts val="3360"/>
                </a:lnSpc>
              </a:pPr>
              <a:r>
                <a:rPr lang="ar-EG" sz="3200" b="1" u="sng" dirty="0">
                  <a:solidFill>
                    <a:srgbClr val="FFFFFF"/>
                  </a:solidFill>
                  <a:latin typeface="Cairo Bold"/>
                  <a:ea typeface="Cairo Bold"/>
                  <a:cs typeface="Cairo Bold"/>
                  <a:sym typeface="Cairo Bold"/>
                  <a:rtl/>
                </a:rPr>
                <a:t>ثانيا تكنلوجيا توليد الطاقة </a:t>
              </a:r>
              <a:r>
                <a:rPr lang="ar-EG" sz="2400" b="1" dirty="0">
                  <a:solidFill>
                    <a:srgbClr val="FFFFFF"/>
                  </a:solidFill>
                  <a:latin typeface="Cairo Bold"/>
                  <a:ea typeface="Cairo Bold"/>
                  <a:cs typeface="Cairo Bold"/>
                  <a:sym typeface="Cairo Bold"/>
                  <a:rtl/>
                </a:rPr>
                <a:t>تشتهر بحلول بحلولها التقنية في مجلات الغاز و الطاقة النووية حيث توفر ثلاثين بالمئة من الكهرباء في العالم </a:t>
              </a:r>
            </a:p>
            <a:p>
              <a:pPr algn="r" rtl="1">
                <a:lnSpc>
                  <a:spcPts val="3360"/>
                </a:lnSpc>
              </a:pPr>
              <a:r>
                <a:rPr lang="ar-EG" sz="3200" b="1" u="sng" dirty="0">
                  <a:solidFill>
                    <a:srgbClr val="FFFFFF"/>
                  </a:solidFill>
                  <a:latin typeface="Cairo Bold"/>
                  <a:ea typeface="Cairo Bold"/>
                  <a:cs typeface="Cairo Bold"/>
                  <a:sym typeface="Cairo Bold"/>
                  <a:rtl/>
                </a:rPr>
                <a:t>ثالثا معدات الرعاية الصحية </a:t>
              </a:r>
              <a:r>
                <a:rPr lang="ar-EG" sz="2400" b="1" dirty="0">
                  <a:solidFill>
                    <a:srgbClr val="FFFFFF"/>
                  </a:solidFill>
                  <a:latin typeface="Cairo Bold"/>
                  <a:ea typeface="Cairo Bold"/>
                  <a:cs typeface="Cairo Bold"/>
                  <a:sym typeface="Cairo Bold"/>
                  <a:rtl/>
                </a:rPr>
                <a:t>تشمل سبعة عشر فاصل سبعة مليار و تشمل منتجاتها أجهزة التصوير الطبي و أدوات المراقبة و التشخيص </a:t>
              </a:r>
            </a:p>
            <a:p>
              <a:pPr algn="r" rtl="1">
                <a:lnSpc>
                  <a:spcPts val="3360"/>
                </a:lnSpc>
              </a:pPr>
              <a:r>
                <a:rPr lang="ar-EG" sz="3200" b="1" u="sng" dirty="0">
                  <a:solidFill>
                    <a:srgbClr val="FFFFFF"/>
                  </a:solidFill>
                  <a:latin typeface="Cairo Bold"/>
                  <a:ea typeface="Cairo Bold"/>
                  <a:cs typeface="Cairo Bold"/>
                  <a:sym typeface="Cairo Bold"/>
                  <a:rtl/>
                </a:rPr>
                <a:t>رابعا حلول الطاقة المتجددة </a:t>
              </a:r>
              <a:r>
                <a:rPr lang="ar-EG" sz="2400" b="1" dirty="0">
                  <a:solidFill>
                    <a:srgbClr val="FFFFFF"/>
                  </a:solidFill>
                  <a:latin typeface="Cairo Bold"/>
                  <a:ea typeface="Cairo Bold"/>
                  <a:cs typeface="Cairo Bold"/>
                  <a:sym typeface="Cairo Bold"/>
                  <a:rtl/>
                </a:rPr>
                <a:t>سجلت خمسة عشر فاصل سبعة مليار دولار امريكي تقوم بتصنيع اللات لتوليد طاقة الرياح و طاقة الشمسية و الطاقة المائية </a:t>
              </a:r>
            </a:p>
            <a:p>
              <a:pPr algn="r" rtl="1">
                <a:lnSpc>
                  <a:spcPts val="3359"/>
                </a:lnSpc>
                <a:spcBef>
                  <a:spcPct val="0"/>
                </a:spcBef>
              </a:pPr>
              <a:endParaRPr lang="ar-EG" sz="2400" b="1" dirty="0">
                <a:solidFill>
                  <a:srgbClr val="FFFFFF"/>
                </a:solidFill>
                <a:latin typeface="Cairo Bold"/>
                <a:ea typeface="Cairo Bold"/>
                <a:cs typeface="Cairo Bold"/>
                <a:sym typeface="Cairo Bold"/>
                <a:rtl/>
              </a:endParaRPr>
            </a:p>
          </p:txBody>
        </p:sp>
      </p:grpSp>
      <p:sp>
        <p:nvSpPr>
          <p:cNvPr id="11" name="TextBox 11"/>
          <p:cNvSpPr txBox="1"/>
          <p:nvPr/>
        </p:nvSpPr>
        <p:spPr>
          <a:xfrm>
            <a:off x="1023281" y="5867400"/>
            <a:ext cx="3483853" cy="3390900"/>
          </a:xfrm>
          <a:prstGeom prst="rect">
            <a:avLst/>
          </a:prstGeom>
        </p:spPr>
        <p:txBody>
          <a:bodyPr lIns="0" tIns="0" rIns="0" bIns="0" rtlCol="0" anchor="t">
            <a:spAutoFit/>
          </a:bodyPr>
          <a:lstStyle/>
          <a:p>
            <a:pPr algn="r" rtl="1">
              <a:lnSpc>
                <a:spcPts val="6720"/>
              </a:lnSpc>
            </a:pPr>
            <a:r>
              <a:rPr lang="ar-EG" sz="5600">
                <a:solidFill>
                  <a:srgbClr val="FFFFFF"/>
                </a:solidFill>
                <a:latin typeface="Changa SemiBold"/>
                <a:ea typeface="Changa SemiBold"/>
                <a:cs typeface="Changa SemiBold"/>
                <a:sym typeface="Changa SemiBold"/>
                <a:rtl/>
              </a:rPr>
              <a:t>المزيج التسويقي لشركة</a:t>
            </a:r>
          </a:p>
          <a:p>
            <a:pPr algn="r" rtl="1">
              <a:lnSpc>
                <a:spcPts val="6720"/>
              </a:lnSpc>
            </a:pPr>
            <a:endParaRPr lang="ar-EG" sz="5600">
              <a:solidFill>
                <a:srgbClr val="FFFFFF"/>
              </a:solidFill>
              <a:latin typeface="Changa SemiBold"/>
              <a:ea typeface="Changa SemiBold"/>
              <a:cs typeface="Changa SemiBold"/>
              <a:sym typeface="Changa SemiBold"/>
              <a:rtl/>
            </a:endParaRPr>
          </a:p>
        </p:txBody>
      </p:sp>
      <p:sp>
        <p:nvSpPr>
          <p:cNvPr id="12" name="Freeform 12"/>
          <p:cNvSpPr/>
          <p:nvPr/>
        </p:nvSpPr>
        <p:spPr>
          <a:xfrm flipH="1">
            <a:off x="-472449" y="5159547"/>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151638" flipH="1">
            <a:off x="2363164" y="-5203664"/>
            <a:ext cx="8278095" cy="9583902"/>
          </a:xfrm>
          <a:custGeom>
            <a:avLst/>
            <a:gdLst/>
            <a:ahLst/>
            <a:cxnLst/>
            <a:rect l="l" t="t" r="r" b="b"/>
            <a:pathLst>
              <a:path w="8278095" h="9583902">
                <a:moveTo>
                  <a:pt x="8278095" y="0"/>
                </a:moveTo>
                <a:lnTo>
                  <a:pt x="0" y="0"/>
                </a:lnTo>
                <a:lnTo>
                  <a:pt x="0" y="9583902"/>
                </a:lnTo>
                <a:lnTo>
                  <a:pt x="8278095" y="9583902"/>
                </a:lnTo>
                <a:lnTo>
                  <a:pt x="8278095" y="0"/>
                </a:lnTo>
                <a:close/>
              </a:path>
            </a:pathLst>
          </a:custGeom>
          <a:blipFill>
            <a:blip r:embed="rId4"/>
            <a:stretch>
              <a:fillRect/>
            </a:stretch>
          </a:blipFill>
        </p:spPr>
      </p:sp>
      <p:sp>
        <p:nvSpPr>
          <p:cNvPr id="5" name="AutoShape 5"/>
          <p:cNvSpPr/>
          <p:nvPr/>
        </p:nvSpPr>
        <p:spPr>
          <a:xfrm>
            <a:off x="17017784" y="1044747"/>
            <a:ext cx="38100" cy="8229600"/>
          </a:xfrm>
          <a:prstGeom prst="rect">
            <a:avLst/>
          </a:prstGeom>
          <a:solidFill>
            <a:srgbClr val="FFFFFF"/>
          </a:solidFill>
        </p:spPr>
      </p:sp>
      <p:grpSp>
        <p:nvGrpSpPr>
          <p:cNvPr id="6" name="Group 6"/>
          <p:cNvGrpSpPr>
            <a:grpSpLocks noChangeAspect="1"/>
          </p:cNvGrpSpPr>
          <p:nvPr/>
        </p:nvGrpSpPr>
        <p:grpSpPr>
          <a:xfrm>
            <a:off x="16842943" y="3825303"/>
            <a:ext cx="406832" cy="406832"/>
            <a:chOff x="6705600" y="1371600"/>
            <a:chExt cx="10972800" cy="10972800"/>
          </a:xfrm>
        </p:grpSpPr>
        <p:sp>
          <p:nvSpPr>
            <p:cNvPr id="7" name="Freeform 7"/>
            <p:cNvSpPr/>
            <p:nvPr/>
          </p:nvSpPr>
          <p:spPr>
            <a:xfrm flipH="1">
              <a:off x="6696808" y="1100629"/>
              <a:ext cx="10990383" cy="11514742"/>
            </a:xfrm>
            <a:custGeom>
              <a:avLst/>
              <a:gdLst/>
              <a:ahLst/>
              <a:cxnLst/>
              <a:rect l="l" t="t" r="r" b="b"/>
              <a:pathLst>
                <a:path w="10990383" h="11514742">
                  <a:moveTo>
                    <a:pt x="10981592" y="5757371"/>
                  </a:moveTo>
                  <a:cubicBezTo>
                    <a:pt x="10990384" y="7723318"/>
                    <a:pt x="9946609" y="9543701"/>
                    <a:pt x="8245499" y="10529222"/>
                  </a:cubicBezTo>
                  <a:cubicBezTo>
                    <a:pt x="6544389" y="11514742"/>
                    <a:pt x="4445994" y="11514742"/>
                    <a:pt x="2744884" y="10529222"/>
                  </a:cubicBezTo>
                  <a:cubicBezTo>
                    <a:pt x="1043775" y="9543701"/>
                    <a:pt x="0" y="7723318"/>
                    <a:pt x="8792" y="5757371"/>
                  </a:cubicBezTo>
                  <a:cubicBezTo>
                    <a:pt x="0" y="3791424"/>
                    <a:pt x="1043775" y="1971041"/>
                    <a:pt x="2744884" y="985520"/>
                  </a:cubicBezTo>
                  <a:cubicBezTo>
                    <a:pt x="4445994" y="0"/>
                    <a:pt x="6544389" y="0"/>
                    <a:pt x="8245499" y="985520"/>
                  </a:cubicBezTo>
                  <a:cubicBezTo>
                    <a:pt x="9946609" y="1971041"/>
                    <a:pt x="10990384" y="3791424"/>
                    <a:pt x="10981592" y="5757371"/>
                  </a:cubicBezTo>
                  <a:close/>
                </a:path>
              </a:pathLst>
            </a:custGeom>
            <a:solidFill>
              <a:srgbClr val="BD85FD"/>
            </a:solidFill>
          </p:spPr>
        </p:sp>
      </p:grpSp>
      <p:grpSp>
        <p:nvGrpSpPr>
          <p:cNvPr id="8" name="Group 8"/>
          <p:cNvGrpSpPr/>
          <p:nvPr/>
        </p:nvGrpSpPr>
        <p:grpSpPr>
          <a:xfrm>
            <a:off x="5253615" y="2345411"/>
            <a:ext cx="11017687" cy="6342861"/>
            <a:chOff x="0" y="-95250"/>
            <a:chExt cx="14690250" cy="8457149"/>
          </a:xfrm>
        </p:grpSpPr>
        <p:sp>
          <p:nvSpPr>
            <p:cNvPr id="9" name="TextBox 9"/>
            <p:cNvSpPr txBox="1"/>
            <p:nvPr/>
          </p:nvSpPr>
          <p:spPr>
            <a:xfrm>
              <a:off x="0" y="-95250"/>
              <a:ext cx="14690250" cy="1182372"/>
            </a:xfrm>
            <a:prstGeom prst="rect">
              <a:avLst/>
            </a:prstGeom>
          </p:spPr>
          <p:txBody>
            <a:bodyPr lIns="0" tIns="0" rIns="0" bIns="0" rtlCol="0" anchor="t">
              <a:spAutoFit/>
            </a:bodyPr>
            <a:lstStyle/>
            <a:p>
              <a:pPr algn="ctr" rtl="1">
                <a:lnSpc>
                  <a:spcPts val="7559"/>
                </a:lnSpc>
                <a:spcBef>
                  <a:spcPct val="0"/>
                </a:spcBef>
              </a:pPr>
              <a:r>
                <a:rPr lang="ar-EG" sz="5399">
                  <a:solidFill>
                    <a:srgbClr val="FFFFFF"/>
                  </a:solidFill>
                  <a:latin typeface="Changa SemiBold"/>
                  <a:ea typeface="Changa SemiBold"/>
                  <a:cs typeface="Changa SemiBold"/>
                  <a:sym typeface="Changa SemiBold"/>
                  <a:rtl/>
                </a:rPr>
                <a:t>السعر </a:t>
              </a:r>
            </a:p>
          </p:txBody>
        </p:sp>
        <p:sp>
          <p:nvSpPr>
            <p:cNvPr id="10" name="TextBox 10"/>
            <p:cNvSpPr txBox="1"/>
            <p:nvPr/>
          </p:nvSpPr>
          <p:spPr>
            <a:xfrm>
              <a:off x="0" y="1385629"/>
              <a:ext cx="14690250" cy="6976270"/>
            </a:xfrm>
            <a:prstGeom prst="rect">
              <a:avLst/>
            </a:prstGeom>
          </p:spPr>
          <p:txBody>
            <a:bodyPr lIns="0" tIns="0" rIns="0" bIns="0" rtlCol="0" anchor="t">
              <a:spAutoFit/>
            </a:bodyPr>
            <a:lstStyle/>
            <a:p>
              <a:pPr algn="r" rtl="1">
                <a:lnSpc>
                  <a:spcPts val="3360"/>
                </a:lnSpc>
              </a:pPr>
              <a:r>
                <a:rPr lang="ar-EG" sz="2400" b="1" dirty="0">
                  <a:solidFill>
                    <a:srgbClr val="FFFFFF"/>
                  </a:solidFill>
                  <a:latin typeface="Cairo Bold"/>
                  <a:ea typeface="Cairo Bold"/>
                  <a:cs typeface="Cairo Bold"/>
                  <a:sym typeface="Cairo Bold"/>
                  <a:rtl/>
                </a:rPr>
                <a:t>أولا </a:t>
              </a:r>
              <a:r>
                <a:rPr lang="ar-EG" sz="2400" b="1" u="sng" dirty="0">
                  <a:solidFill>
                    <a:srgbClr val="FFFFFF"/>
                  </a:solidFill>
                  <a:latin typeface="Cairo Bold"/>
                  <a:ea typeface="Cairo Bold"/>
                  <a:cs typeface="Cairo Bold"/>
                  <a:sym typeface="Cairo Bold"/>
                  <a:rtl/>
                </a:rPr>
                <a:t>هياكل لتسعير التنافسية </a:t>
              </a:r>
              <a:r>
                <a:rPr lang="ar-EG" sz="2400" b="1" dirty="0" err="1">
                  <a:solidFill>
                    <a:srgbClr val="FFFFFF"/>
                  </a:solidFill>
                  <a:latin typeface="Cairo Bold"/>
                  <a:ea typeface="Cairo Bold"/>
                  <a:cs typeface="Cairo Bold"/>
                  <a:sym typeface="Cairo Bold"/>
                  <a:rtl/>
                </a:rPr>
                <a:t>تسختدم</a:t>
              </a:r>
              <a:r>
                <a:rPr lang="ar-EG" sz="2400" b="1" dirty="0">
                  <a:solidFill>
                    <a:srgbClr val="FFFFFF"/>
                  </a:solidFill>
                  <a:latin typeface="Cairo Bold"/>
                  <a:ea typeface="Cairo Bold"/>
                  <a:cs typeface="Cairo Bold"/>
                  <a:sym typeface="Cairo Bold"/>
                  <a:rtl/>
                </a:rPr>
                <a:t> شركة جنرال الكتريك </a:t>
              </a:r>
              <a:r>
                <a:rPr lang="ar-EG" sz="2400" b="1" dirty="0" err="1">
                  <a:solidFill>
                    <a:srgbClr val="FFFFFF"/>
                  </a:solidFill>
                  <a:latin typeface="Cairo Bold"/>
                  <a:ea typeface="Cairo Bold"/>
                  <a:cs typeface="Cairo Bold"/>
                  <a:sym typeface="Cairo Bold"/>
                  <a:rtl/>
                </a:rPr>
                <a:t>استراتجيات</a:t>
              </a:r>
              <a:r>
                <a:rPr lang="ar-EG" sz="2400" b="1" dirty="0">
                  <a:solidFill>
                    <a:srgbClr val="FFFFFF"/>
                  </a:solidFill>
                  <a:latin typeface="Cairo Bold"/>
                  <a:ea typeface="Cairo Bold"/>
                  <a:cs typeface="Cairo Bold"/>
                  <a:sym typeface="Cairo Bold"/>
                  <a:rtl/>
                </a:rPr>
                <a:t> تسعير مميزة بحيث تتناول أسواق استهلاكية و صناعية معا وللحفاظ على القدرة التنافسية تحدد جنرال الكتريك أسعارها من خلال النظر في العوامل مثل الطلب و شدة المنافسة و القيمة الجوهرية للمنتج </a:t>
              </a:r>
            </a:p>
            <a:p>
              <a:pPr algn="r" rtl="1">
                <a:lnSpc>
                  <a:spcPts val="3360"/>
                </a:lnSpc>
              </a:pPr>
              <a:r>
                <a:rPr lang="ar-EG" sz="2400" b="1" dirty="0">
                  <a:solidFill>
                    <a:srgbClr val="FFFFFF"/>
                  </a:solidFill>
                  <a:latin typeface="Cairo Bold"/>
                  <a:ea typeface="Cairo Bold"/>
                  <a:cs typeface="Cairo Bold"/>
                  <a:sym typeface="Cairo Bold"/>
                  <a:rtl/>
                </a:rPr>
                <a:t>ثانيا على </a:t>
              </a:r>
              <a:r>
                <a:rPr lang="ar-EG" sz="2400" b="1" u="sng" dirty="0">
                  <a:solidFill>
                    <a:srgbClr val="FFFFFF"/>
                  </a:solidFill>
                  <a:latin typeface="Cairo Bold"/>
                  <a:ea typeface="Cairo Bold"/>
                  <a:cs typeface="Cairo Bold"/>
                  <a:sym typeface="Cairo Bold"/>
                  <a:rtl/>
                </a:rPr>
                <a:t>أساس الجغرافي </a:t>
              </a:r>
              <a:r>
                <a:rPr lang="ar-EG" sz="2400" b="1" dirty="0">
                  <a:solidFill>
                    <a:srgbClr val="FFFFFF"/>
                  </a:solidFill>
                  <a:latin typeface="Cairo Bold"/>
                  <a:ea typeface="Cairo Bold"/>
                  <a:cs typeface="Cairo Bold"/>
                  <a:sym typeface="Cairo Bold"/>
                  <a:rtl/>
                </a:rPr>
                <a:t>مثلا في أسواق الناشئة يميل التسعير الى ان يكون اكثر عدوانية للاستحواذ على حصة سوقية اكبر و بناء ولاء علامة التجارية </a:t>
              </a:r>
            </a:p>
            <a:p>
              <a:pPr algn="r" rtl="1">
                <a:lnSpc>
                  <a:spcPts val="3360"/>
                </a:lnSpc>
              </a:pPr>
              <a:r>
                <a:rPr lang="ar-EG" sz="2400" b="1" dirty="0">
                  <a:solidFill>
                    <a:srgbClr val="FFFFFF"/>
                  </a:solidFill>
                  <a:latin typeface="Cairo Bold"/>
                  <a:ea typeface="Cairo Bold"/>
                  <a:cs typeface="Cairo Bold"/>
                  <a:sym typeface="Cairo Bold"/>
                  <a:rtl/>
                </a:rPr>
                <a:t>ثالثا </a:t>
              </a:r>
              <a:r>
                <a:rPr lang="ar-EG" sz="2400" b="1" u="sng" dirty="0">
                  <a:solidFill>
                    <a:srgbClr val="FFFFFF"/>
                  </a:solidFill>
                  <a:latin typeface="Cairo Bold"/>
                  <a:ea typeface="Cairo Bold"/>
                  <a:cs typeface="Cairo Bold"/>
                  <a:sym typeface="Cairo Bold"/>
                  <a:rtl/>
                </a:rPr>
                <a:t>التسعير الخاص بالقطاع </a:t>
              </a:r>
              <a:r>
                <a:rPr lang="ar-EG" sz="2400" b="1" dirty="0">
                  <a:solidFill>
                    <a:srgbClr val="FFFFFF"/>
                  </a:solidFill>
                  <a:latin typeface="Cairo Bold"/>
                  <a:ea typeface="Cairo Bold"/>
                  <a:cs typeface="Cairo Bold"/>
                  <a:sym typeface="Cairo Bold"/>
                  <a:rtl/>
                </a:rPr>
                <a:t>تتبع </a:t>
              </a:r>
              <a:r>
                <a:rPr lang="ar-EG" sz="2400" b="1" dirty="0" err="1">
                  <a:solidFill>
                    <a:srgbClr val="FFFFFF"/>
                  </a:solidFill>
                  <a:latin typeface="Cairo Bold"/>
                  <a:ea typeface="Cairo Bold"/>
                  <a:cs typeface="Cairo Bold"/>
                  <a:sym typeface="Cairo Bold"/>
                  <a:rtl/>
                </a:rPr>
                <a:t>استراتجية</a:t>
              </a:r>
              <a:r>
                <a:rPr lang="ar-EG" sz="2400" b="1" dirty="0">
                  <a:solidFill>
                    <a:srgbClr val="FFFFFF"/>
                  </a:solidFill>
                  <a:latin typeface="Cairo Bold"/>
                  <a:ea typeface="Cairo Bold"/>
                  <a:cs typeface="Cairo Bold"/>
                  <a:sym typeface="Cairo Bold"/>
                  <a:rtl/>
                </a:rPr>
                <a:t> التجزئة مثلا </a:t>
              </a:r>
            </a:p>
            <a:p>
              <a:pPr algn="r" rtl="1">
                <a:lnSpc>
                  <a:spcPts val="3360"/>
                </a:lnSpc>
              </a:pPr>
              <a:r>
                <a:rPr lang="ar-EG" sz="2400" b="1" u="sng" dirty="0">
                  <a:solidFill>
                    <a:srgbClr val="FFFFFF"/>
                  </a:solidFill>
                  <a:latin typeface="Cairo Bold"/>
                  <a:ea typeface="Cairo Bold"/>
                  <a:cs typeface="Cairo Bold"/>
                  <a:sym typeface="Cairo Bold"/>
                  <a:rtl/>
                </a:rPr>
                <a:t>الرعاية الصحية </a:t>
              </a:r>
              <a:r>
                <a:rPr lang="ar-EG" sz="2400" b="1" dirty="0">
                  <a:solidFill>
                    <a:srgbClr val="FFFFFF"/>
                  </a:solidFill>
                  <a:latin typeface="Cairo Bold"/>
                  <a:ea typeface="Cairo Bold"/>
                  <a:cs typeface="Cairo Bold"/>
                  <a:sym typeface="Cairo Bold"/>
                  <a:rtl/>
                </a:rPr>
                <a:t>عادت ما يتم تقديمها بأسعار مميزة و غالية الثمن نظرا </a:t>
              </a:r>
              <a:r>
                <a:rPr lang="ar-EG" sz="2400" b="1" dirty="0" err="1">
                  <a:solidFill>
                    <a:srgbClr val="FFFFFF"/>
                  </a:solidFill>
                  <a:latin typeface="Cairo Bold"/>
                  <a:ea typeface="Cairo Bold"/>
                  <a:cs typeface="Cairo Bold"/>
                  <a:sym typeface="Cairo Bold"/>
                  <a:rtl/>
                </a:rPr>
                <a:t>ابتكراتها</a:t>
              </a:r>
              <a:r>
                <a:rPr lang="ar-EG" sz="2400" b="1" dirty="0">
                  <a:solidFill>
                    <a:srgbClr val="FFFFFF"/>
                  </a:solidFill>
                  <a:latin typeface="Cairo Bold"/>
                  <a:ea typeface="Cairo Bold"/>
                  <a:cs typeface="Cairo Bold"/>
                  <a:sym typeface="Cairo Bold"/>
                  <a:rtl/>
                </a:rPr>
                <a:t> عالية التقنية و تكاليفها </a:t>
              </a:r>
            </a:p>
            <a:p>
              <a:pPr algn="r" rtl="1">
                <a:lnSpc>
                  <a:spcPts val="3360"/>
                </a:lnSpc>
              </a:pPr>
              <a:r>
                <a:rPr lang="ar-EG" sz="2400" b="1" u="sng" dirty="0">
                  <a:solidFill>
                    <a:srgbClr val="FFFFFF"/>
                  </a:solidFill>
                  <a:latin typeface="Cairo Bold"/>
                  <a:ea typeface="Cairo Bold"/>
                  <a:cs typeface="Cairo Bold"/>
                  <a:sym typeface="Cairo Bold"/>
                  <a:rtl/>
                </a:rPr>
                <a:t>الطاقة في مجال  توليد الطاقة </a:t>
              </a:r>
              <a:r>
                <a:rPr lang="ar-EG" sz="2400" b="1" dirty="0">
                  <a:solidFill>
                    <a:srgbClr val="FFFFFF"/>
                  </a:solidFill>
                  <a:latin typeface="Cairo Bold"/>
                  <a:ea typeface="Cairo Bold"/>
                  <a:cs typeface="Cairo Bold"/>
                  <a:sym typeface="Cairo Bold"/>
                  <a:rtl/>
                </a:rPr>
                <a:t>يعتمد التسعير على المناقصات التنافسية و خاصة المشاريع الكبيرة في قطاع الطاقة المتجددة </a:t>
              </a:r>
            </a:p>
            <a:p>
              <a:pPr algn="r" rtl="1">
                <a:lnSpc>
                  <a:spcPts val="3359"/>
                </a:lnSpc>
                <a:spcBef>
                  <a:spcPct val="0"/>
                </a:spcBef>
              </a:pPr>
              <a:endParaRPr lang="ar-EG" sz="2400" b="1" dirty="0">
                <a:solidFill>
                  <a:srgbClr val="FFFFFF"/>
                </a:solidFill>
                <a:latin typeface="Cairo Bold"/>
                <a:ea typeface="Cairo Bold"/>
                <a:cs typeface="Cairo Bold"/>
                <a:sym typeface="Cairo Bold"/>
                <a:rtl/>
              </a:endParaRPr>
            </a:p>
          </p:txBody>
        </p:sp>
      </p:grpSp>
      <p:sp>
        <p:nvSpPr>
          <p:cNvPr id="11" name="TextBox 11"/>
          <p:cNvSpPr txBox="1"/>
          <p:nvPr/>
        </p:nvSpPr>
        <p:spPr>
          <a:xfrm>
            <a:off x="1023281" y="5867400"/>
            <a:ext cx="3483853" cy="3390900"/>
          </a:xfrm>
          <a:prstGeom prst="rect">
            <a:avLst/>
          </a:prstGeom>
        </p:spPr>
        <p:txBody>
          <a:bodyPr lIns="0" tIns="0" rIns="0" bIns="0" rtlCol="0" anchor="t">
            <a:spAutoFit/>
          </a:bodyPr>
          <a:lstStyle/>
          <a:p>
            <a:pPr algn="r" rtl="1">
              <a:lnSpc>
                <a:spcPts val="6720"/>
              </a:lnSpc>
            </a:pPr>
            <a:r>
              <a:rPr lang="ar-EG" sz="5600">
                <a:solidFill>
                  <a:srgbClr val="FFFFFF"/>
                </a:solidFill>
                <a:latin typeface="Changa SemiBold"/>
                <a:ea typeface="Changa SemiBold"/>
                <a:cs typeface="Changa SemiBold"/>
                <a:sym typeface="Changa SemiBold"/>
                <a:rtl/>
              </a:rPr>
              <a:t>المزيج التسويقي لشركة</a:t>
            </a:r>
          </a:p>
          <a:p>
            <a:pPr algn="r" rtl="1">
              <a:lnSpc>
                <a:spcPts val="6720"/>
              </a:lnSpc>
            </a:pPr>
            <a:endParaRPr lang="ar-EG" sz="5600">
              <a:solidFill>
                <a:srgbClr val="FFFFFF"/>
              </a:solidFill>
              <a:latin typeface="Changa SemiBold"/>
              <a:ea typeface="Changa SemiBold"/>
              <a:cs typeface="Changa SemiBold"/>
              <a:sym typeface="Changa SemiBold"/>
              <a:rtl/>
            </a:endParaRPr>
          </a:p>
        </p:txBody>
      </p:sp>
      <p:sp>
        <p:nvSpPr>
          <p:cNvPr id="12" name="Freeform 12"/>
          <p:cNvSpPr/>
          <p:nvPr/>
        </p:nvSpPr>
        <p:spPr>
          <a:xfrm flipH="1">
            <a:off x="-472449" y="5159547"/>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151638" flipH="1">
            <a:off x="2363164" y="-5203664"/>
            <a:ext cx="8278095" cy="9583902"/>
          </a:xfrm>
          <a:custGeom>
            <a:avLst/>
            <a:gdLst/>
            <a:ahLst/>
            <a:cxnLst/>
            <a:rect l="l" t="t" r="r" b="b"/>
            <a:pathLst>
              <a:path w="8278095" h="9583902">
                <a:moveTo>
                  <a:pt x="8278095" y="0"/>
                </a:moveTo>
                <a:lnTo>
                  <a:pt x="0" y="0"/>
                </a:lnTo>
                <a:lnTo>
                  <a:pt x="0" y="9583902"/>
                </a:lnTo>
                <a:lnTo>
                  <a:pt x="8278095" y="9583902"/>
                </a:lnTo>
                <a:lnTo>
                  <a:pt x="8278095" y="0"/>
                </a:lnTo>
                <a:close/>
              </a:path>
            </a:pathLst>
          </a:custGeom>
          <a:blipFill>
            <a:blip r:embed="rId4"/>
            <a:stretch>
              <a:fillRect/>
            </a:stretch>
          </a:blipFill>
        </p:spPr>
      </p:sp>
      <p:sp>
        <p:nvSpPr>
          <p:cNvPr id="5" name="AutoShape 5"/>
          <p:cNvSpPr/>
          <p:nvPr/>
        </p:nvSpPr>
        <p:spPr>
          <a:xfrm>
            <a:off x="17017784" y="1044747"/>
            <a:ext cx="38100" cy="8229600"/>
          </a:xfrm>
          <a:prstGeom prst="rect">
            <a:avLst/>
          </a:prstGeom>
          <a:solidFill>
            <a:srgbClr val="FFFFFF"/>
          </a:solidFill>
        </p:spPr>
      </p:sp>
      <p:grpSp>
        <p:nvGrpSpPr>
          <p:cNvPr id="6" name="Group 6"/>
          <p:cNvGrpSpPr>
            <a:grpSpLocks noChangeAspect="1"/>
          </p:cNvGrpSpPr>
          <p:nvPr/>
        </p:nvGrpSpPr>
        <p:grpSpPr>
          <a:xfrm>
            <a:off x="16842943" y="6070912"/>
            <a:ext cx="406832" cy="406832"/>
            <a:chOff x="6705600" y="1371600"/>
            <a:chExt cx="10972800" cy="10972800"/>
          </a:xfrm>
        </p:grpSpPr>
        <p:sp>
          <p:nvSpPr>
            <p:cNvPr id="7" name="Freeform 7"/>
            <p:cNvSpPr/>
            <p:nvPr/>
          </p:nvSpPr>
          <p:spPr>
            <a:xfrm flipH="1">
              <a:off x="6696808" y="1100629"/>
              <a:ext cx="10990383" cy="11514742"/>
            </a:xfrm>
            <a:custGeom>
              <a:avLst/>
              <a:gdLst/>
              <a:ahLst/>
              <a:cxnLst/>
              <a:rect l="l" t="t" r="r" b="b"/>
              <a:pathLst>
                <a:path w="10990383" h="11514742">
                  <a:moveTo>
                    <a:pt x="10981592" y="5757371"/>
                  </a:moveTo>
                  <a:cubicBezTo>
                    <a:pt x="10990384" y="7723318"/>
                    <a:pt x="9946609" y="9543701"/>
                    <a:pt x="8245499" y="10529222"/>
                  </a:cubicBezTo>
                  <a:cubicBezTo>
                    <a:pt x="6544389" y="11514742"/>
                    <a:pt x="4445994" y="11514742"/>
                    <a:pt x="2744884" y="10529222"/>
                  </a:cubicBezTo>
                  <a:cubicBezTo>
                    <a:pt x="1043775" y="9543701"/>
                    <a:pt x="0" y="7723318"/>
                    <a:pt x="8792" y="5757371"/>
                  </a:cubicBezTo>
                  <a:cubicBezTo>
                    <a:pt x="0" y="3791424"/>
                    <a:pt x="1043775" y="1971041"/>
                    <a:pt x="2744884" y="985520"/>
                  </a:cubicBezTo>
                  <a:cubicBezTo>
                    <a:pt x="4445994" y="0"/>
                    <a:pt x="6544389" y="0"/>
                    <a:pt x="8245499" y="985520"/>
                  </a:cubicBezTo>
                  <a:cubicBezTo>
                    <a:pt x="9946609" y="1971041"/>
                    <a:pt x="10990384" y="3791424"/>
                    <a:pt x="10981592" y="5757371"/>
                  </a:cubicBezTo>
                  <a:close/>
                </a:path>
              </a:pathLst>
            </a:custGeom>
            <a:solidFill>
              <a:srgbClr val="32B7CB"/>
            </a:solidFill>
          </p:spPr>
        </p:sp>
      </p:grpSp>
      <p:grpSp>
        <p:nvGrpSpPr>
          <p:cNvPr id="8" name="Group 8"/>
          <p:cNvGrpSpPr/>
          <p:nvPr/>
        </p:nvGrpSpPr>
        <p:grpSpPr>
          <a:xfrm>
            <a:off x="4932395" y="2896573"/>
            <a:ext cx="11485287" cy="5477971"/>
            <a:chOff x="0" y="-104775"/>
            <a:chExt cx="15313716" cy="7303961"/>
          </a:xfrm>
        </p:grpSpPr>
        <p:sp>
          <p:nvSpPr>
            <p:cNvPr id="9" name="TextBox 9"/>
            <p:cNvSpPr txBox="1"/>
            <p:nvPr/>
          </p:nvSpPr>
          <p:spPr>
            <a:xfrm>
              <a:off x="0" y="-104775"/>
              <a:ext cx="15313716" cy="1191897"/>
            </a:xfrm>
            <a:prstGeom prst="rect">
              <a:avLst/>
            </a:prstGeom>
          </p:spPr>
          <p:txBody>
            <a:bodyPr lIns="0" tIns="0" rIns="0" bIns="0" rtlCol="0" anchor="t">
              <a:spAutoFit/>
            </a:bodyPr>
            <a:lstStyle/>
            <a:p>
              <a:pPr algn="ctr" rtl="1">
                <a:lnSpc>
                  <a:spcPts val="7559"/>
                </a:lnSpc>
                <a:spcBef>
                  <a:spcPct val="0"/>
                </a:spcBef>
              </a:pPr>
              <a:r>
                <a:rPr lang="ar-EG" sz="5399">
                  <a:solidFill>
                    <a:srgbClr val="FFFFFF"/>
                  </a:solidFill>
                  <a:latin typeface="Montaser Arabic"/>
                  <a:ea typeface="Montaser Arabic"/>
                  <a:cs typeface="Montaser Arabic"/>
                  <a:sym typeface="Montaser Arabic"/>
                  <a:rtl/>
                </a:rPr>
                <a:t>الترويج  </a:t>
              </a:r>
            </a:p>
          </p:txBody>
        </p:sp>
        <p:sp>
          <p:nvSpPr>
            <p:cNvPr id="10" name="TextBox 10"/>
            <p:cNvSpPr txBox="1"/>
            <p:nvPr/>
          </p:nvSpPr>
          <p:spPr>
            <a:xfrm>
              <a:off x="0" y="1385629"/>
              <a:ext cx="15313716" cy="5813557"/>
            </a:xfrm>
            <a:prstGeom prst="rect">
              <a:avLst/>
            </a:prstGeom>
          </p:spPr>
          <p:txBody>
            <a:bodyPr lIns="0" tIns="0" rIns="0" bIns="0" rtlCol="0" anchor="t">
              <a:spAutoFit/>
            </a:bodyPr>
            <a:lstStyle/>
            <a:p>
              <a:pPr algn="r" rtl="1">
                <a:lnSpc>
                  <a:spcPts val="3360"/>
                </a:lnSpc>
              </a:pPr>
              <a:r>
                <a:rPr lang="ar-EG" sz="2400" b="1" dirty="0">
                  <a:solidFill>
                    <a:srgbClr val="FFFFFF"/>
                  </a:solidFill>
                  <a:latin typeface="Cairo Bold"/>
                  <a:ea typeface="Cairo Bold"/>
                  <a:cs typeface="Cairo Bold"/>
                  <a:sym typeface="Cairo Bold"/>
                  <a:rtl/>
                </a:rPr>
                <a:t>تدمج الشركة بين الاستراتيجيات التقليدية و الرقمية معا </a:t>
              </a:r>
            </a:p>
            <a:p>
              <a:pPr algn="r" rtl="1">
                <a:lnSpc>
                  <a:spcPts val="3360"/>
                </a:lnSpc>
              </a:pPr>
              <a:r>
                <a:rPr lang="en-US" sz="2400" b="1" dirty="0">
                  <a:solidFill>
                    <a:srgbClr val="FFFFFF"/>
                  </a:solidFill>
                  <a:latin typeface="Cairo Bold"/>
                  <a:ea typeface="Cairo Bold"/>
                  <a:cs typeface="Cairo Bold"/>
                  <a:sym typeface="Cairo Bold"/>
                </a:rPr>
                <a:t>1</a:t>
              </a:r>
              <a:r>
                <a:rPr lang="ar-EG" sz="2400" b="1" u="sng" dirty="0">
                  <a:solidFill>
                    <a:srgbClr val="FFFFFF"/>
                  </a:solidFill>
                  <a:latin typeface="Cairo Bold"/>
                  <a:ea typeface="Cairo Bold"/>
                  <a:cs typeface="Cairo Bold"/>
                  <a:sym typeface="Cairo Bold"/>
                  <a:rtl/>
                </a:rPr>
                <a:t>.الانفاق الإعلامي </a:t>
              </a:r>
              <a:r>
                <a:rPr lang="ar-EG" sz="2400" b="1" dirty="0">
                  <a:solidFill>
                    <a:srgbClr val="FFFFFF"/>
                  </a:solidFill>
                  <a:latin typeface="Cairo Bold"/>
                  <a:ea typeface="Cairo Bold"/>
                  <a:cs typeface="Cairo Bold"/>
                  <a:sym typeface="Cairo Bold"/>
                  <a:rtl/>
                </a:rPr>
                <a:t>تنفق تقريبا اثنان و تسعون مليون دولار سنويا على شراء الوسائط </a:t>
              </a:r>
              <a:r>
                <a:rPr lang="ar-EG" sz="2400" b="1" dirty="0" err="1">
                  <a:solidFill>
                    <a:srgbClr val="FFFFFF"/>
                  </a:solidFill>
                  <a:latin typeface="Cairo Bold"/>
                  <a:ea typeface="Cairo Bold"/>
                  <a:cs typeface="Cairo Bold"/>
                  <a:sym typeface="Cairo Bold"/>
                  <a:rtl/>
                </a:rPr>
                <a:t>التقلدية</a:t>
              </a:r>
              <a:r>
                <a:rPr lang="ar-EG" sz="2400" b="1" dirty="0">
                  <a:solidFill>
                    <a:srgbClr val="FFFFFF"/>
                  </a:solidFill>
                  <a:latin typeface="Cairo Bold"/>
                  <a:ea typeface="Cairo Bold"/>
                  <a:cs typeface="Cairo Bold"/>
                  <a:sym typeface="Cairo Bold"/>
                  <a:rtl/>
                </a:rPr>
                <a:t> و رقميا </a:t>
              </a:r>
            </a:p>
            <a:p>
              <a:pPr algn="r" rtl="1">
                <a:lnSpc>
                  <a:spcPts val="3360"/>
                </a:lnSpc>
              </a:pPr>
              <a:r>
                <a:rPr lang="en-US" sz="2400" b="1" dirty="0">
                  <a:solidFill>
                    <a:srgbClr val="FFFFFF"/>
                  </a:solidFill>
                  <a:latin typeface="Cairo Bold"/>
                  <a:ea typeface="Cairo Bold"/>
                  <a:cs typeface="Cairo Bold"/>
                  <a:sym typeface="Cairo Bold"/>
                </a:rPr>
                <a:t>2</a:t>
              </a:r>
              <a:r>
                <a:rPr lang="ar-EG" sz="2400" b="1" u="sng" dirty="0">
                  <a:solidFill>
                    <a:srgbClr val="FFFFFF"/>
                  </a:solidFill>
                  <a:latin typeface="Cairo Bold"/>
                  <a:ea typeface="Cairo Bold"/>
                  <a:cs typeface="Cairo Bold"/>
                  <a:sym typeface="Cairo Bold"/>
                  <a:rtl/>
                </a:rPr>
                <a:t>.مواقع التواصل الاجتماعي  </a:t>
              </a:r>
              <a:r>
                <a:rPr lang="ar-EG" sz="2400" b="1" dirty="0">
                  <a:solidFill>
                    <a:srgbClr val="FFFFFF"/>
                  </a:solidFill>
                  <a:latin typeface="Cairo Bold"/>
                  <a:ea typeface="Cairo Bold"/>
                  <a:cs typeface="Cairo Bold"/>
                  <a:sym typeface="Cairo Bold"/>
                  <a:rtl/>
                </a:rPr>
                <a:t>تمتلك على </a:t>
              </a:r>
              <a:r>
                <a:rPr lang="ar-EG" sz="2400" b="1" dirty="0" err="1">
                  <a:solidFill>
                    <a:srgbClr val="FFFFFF"/>
                  </a:solidFill>
                  <a:latin typeface="Cairo Bold"/>
                  <a:ea typeface="Cairo Bold"/>
                  <a:cs typeface="Cairo Bold"/>
                  <a:sym typeface="Cairo Bold"/>
                  <a:rtl/>
                </a:rPr>
                <a:t>الانستغرام</a:t>
              </a:r>
              <a:r>
                <a:rPr lang="ar-EG" sz="2400" b="1" dirty="0">
                  <a:solidFill>
                    <a:srgbClr val="FFFFFF"/>
                  </a:solidFill>
                  <a:latin typeface="Cairo Bold"/>
                  <a:ea typeface="Cairo Bold"/>
                  <a:cs typeface="Cairo Bold"/>
                  <a:sym typeface="Cairo Bold"/>
                  <a:rtl/>
                </a:rPr>
                <a:t> أربعة مائة و واحد و ثمانون ك وتظهر صفحتهم على لينك دين شبكة احترافية قوية تظم ثلاثة فاصل تسعة مليون متابع و على اليوتيوب سبعة و تسعون فاصل خمسة ك </a:t>
              </a:r>
            </a:p>
            <a:p>
              <a:pPr algn="r" rtl="1">
                <a:lnSpc>
                  <a:spcPts val="3360"/>
                </a:lnSpc>
              </a:pPr>
              <a:r>
                <a:rPr lang="en-US" sz="2400" b="1" dirty="0">
                  <a:solidFill>
                    <a:srgbClr val="FFFFFF"/>
                  </a:solidFill>
                  <a:latin typeface="Cairo Bold"/>
                  <a:ea typeface="Cairo Bold"/>
                  <a:cs typeface="Cairo Bold"/>
                  <a:sym typeface="Cairo Bold"/>
                </a:rPr>
                <a:t>3</a:t>
              </a:r>
              <a:r>
                <a:rPr lang="ar-EG" sz="2400" b="1" u="sng" dirty="0">
                  <a:solidFill>
                    <a:srgbClr val="FFFFFF"/>
                  </a:solidFill>
                  <a:latin typeface="Cairo Bold"/>
                  <a:ea typeface="Cairo Bold"/>
                  <a:cs typeface="Cairo Bold"/>
                  <a:sym typeface="Cairo Bold"/>
                  <a:rtl/>
                </a:rPr>
                <a:t>.التسويق الرقمي </a:t>
              </a:r>
              <a:r>
                <a:rPr lang="ar-EG" sz="2400" b="1" dirty="0">
                  <a:solidFill>
                    <a:srgbClr val="FFFFFF"/>
                  </a:solidFill>
                  <a:latin typeface="Cairo Bold"/>
                  <a:ea typeface="Cairo Bold"/>
                  <a:cs typeface="Cairo Bold"/>
                  <a:sym typeface="Cairo Bold"/>
                  <a:rtl/>
                </a:rPr>
                <a:t>تخصص خمسة و ثلاثون بالمئة على التسويق بالمحتوى و تحسين محركات البحث و إعلانات مستهدفة </a:t>
              </a:r>
            </a:p>
            <a:p>
              <a:pPr algn="r" rtl="1">
                <a:lnSpc>
                  <a:spcPts val="3360"/>
                </a:lnSpc>
              </a:pPr>
              <a:r>
                <a:rPr lang="ar-EG" sz="2400" b="1" dirty="0">
                  <a:solidFill>
                    <a:srgbClr val="FFFFFF"/>
                  </a:solidFill>
                  <a:latin typeface="Cairo Bold"/>
                  <a:ea typeface="Cairo Bold"/>
                  <a:cs typeface="Cairo Bold"/>
                  <a:sym typeface="Cairo Bold"/>
                  <a:rtl/>
                </a:rPr>
                <a:t> </a:t>
              </a:r>
              <a:r>
                <a:rPr lang="ar-EG" sz="2400" b="1" u="sng" dirty="0">
                  <a:solidFill>
                    <a:srgbClr val="FFFFFF"/>
                  </a:solidFill>
                  <a:latin typeface="Cairo Bold"/>
                  <a:ea typeface="Cairo Bold"/>
                  <a:cs typeface="Cairo Bold"/>
                  <a:sym typeface="Cairo Bold"/>
                  <a:rtl/>
                </a:rPr>
                <a:t>تقوم أيضا بثلاثون معرض تجاري للحفاظ على العلاقات المباشرة مع أصحاب المصلحة </a:t>
              </a:r>
            </a:p>
            <a:p>
              <a:pPr algn="r" rtl="1">
                <a:lnSpc>
                  <a:spcPts val="3359"/>
                </a:lnSpc>
                <a:spcBef>
                  <a:spcPct val="0"/>
                </a:spcBef>
              </a:pPr>
              <a:endParaRPr lang="ar-EG" sz="2400" b="1" dirty="0">
                <a:solidFill>
                  <a:srgbClr val="FFFFFF"/>
                </a:solidFill>
                <a:latin typeface="Cairo Bold"/>
                <a:ea typeface="Cairo Bold"/>
                <a:cs typeface="Cairo Bold"/>
                <a:sym typeface="Cairo Bold"/>
                <a:rtl/>
              </a:endParaRPr>
            </a:p>
          </p:txBody>
        </p:sp>
      </p:grpSp>
      <p:sp>
        <p:nvSpPr>
          <p:cNvPr id="11" name="TextBox 11"/>
          <p:cNvSpPr txBox="1"/>
          <p:nvPr/>
        </p:nvSpPr>
        <p:spPr>
          <a:xfrm>
            <a:off x="1023281" y="5867400"/>
            <a:ext cx="3483853" cy="3390900"/>
          </a:xfrm>
          <a:prstGeom prst="rect">
            <a:avLst/>
          </a:prstGeom>
        </p:spPr>
        <p:txBody>
          <a:bodyPr lIns="0" tIns="0" rIns="0" bIns="0" rtlCol="0" anchor="t">
            <a:spAutoFit/>
          </a:bodyPr>
          <a:lstStyle/>
          <a:p>
            <a:pPr algn="r" rtl="1">
              <a:lnSpc>
                <a:spcPts val="6720"/>
              </a:lnSpc>
            </a:pPr>
            <a:r>
              <a:rPr lang="ar-EG" sz="5600">
                <a:solidFill>
                  <a:srgbClr val="FFFFFF"/>
                </a:solidFill>
                <a:latin typeface="Changa SemiBold"/>
                <a:ea typeface="Changa SemiBold"/>
                <a:cs typeface="Changa SemiBold"/>
                <a:sym typeface="Changa SemiBold"/>
                <a:rtl/>
              </a:rPr>
              <a:t>المزيج التسويقي لشركة</a:t>
            </a:r>
          </a:p>
          <a:p>
            <a:pPr algn="r" rtl="1">
              <a:lnSpc>
                <a:spcPts val="6720"/>
              </a:lnSpc>
            </a:pPr>
            <a:endParaRPr lang="ar-EG" sz="5600">
              <a:solidFill>
                <a:srgbClr val="FFFFFF"/>
              </a:solidFill>
              <a:latin typeface="Changa SemiBold"/>
              <a:ea typeface="Changa SemiBold"/>
              <a:cs typeface="Changa SemiBold"/>
              <a:sym typeface="Changa SemiBold"/>
              <a:rtl/>
            </a:endParaRPr>
          </a:p>
        </p:txBody>
      </p:sp>
      <p:sp>
        <p:nvSpPr>
          <p:cNvPr id="12" name="Freeform 12"/>
          <p:cNvSpPr/>
          <p:nvPr/>
        </p:nvSpPr>
        <p:spPr>
          <a:xfrm flipH="1">
            <a:off x="-472449" y="5159547"/>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05</a:t>
              </a:r>
            </a:p>
          </p:txBody>
        </p:sp>
      </p:grpSp>
      <p:grpSp>
        <p:nvGrpSpPr>
          <p:cNvPr id="6" name="Group 6"/>
          <p:cNvGrpSpPr>
            <a:grpSpLocks noChangeAspect="1"/>
          </p:cNvGrpSpPr>
          <p:nvPr/>
        </p:nvGrpSpPr>
        <p:grpSpPr>
          <a:xfrm>
            <a:off x="3199845" y="1028700"/>
            <a:ext cx="4159154" cy="8229600"/>
            <a:chOff x="0" y="0"/>
            <a:chExt cx="2620010" cy="5184140"/>
          </a:xfrm>
        </p:grpSpPr>
        <p:sp>
          <p:nvSpPr>
            <p:cNvPr id="7" name="Freeform 7"/>
            <p:cNvSpPr/>
            <p:nvPr/>
          </p:nvSpPr>
          <p:spPr>
            <a:xfrm flipH="1">
              <a:off x="53340" y="25400"/>
              <a:ext cx="2513330" cy="5132070"/>
            </a:xfrm>
            <a:custGeom>
              <a:avLst/>
              <a:gdLst/>
              <a:ahLst/>
              <a:cxnLst/>
              <a:rect l="l" t="t" r="r" b="b"/>
              <a:pathLst>
                <a:path w="2513330" h="5132070">
                  <a:moveTo>
                    <a:pt x="354330" y="0"/>
                  </a:moveTo>
                  <a:lnTo>
                    <a:pt x="2159000" y="0"/>
                  </a:lnTo>
                  <a:cubicBezTo>
                    <a:pt x="2354580" y="0"/>
                    <a:pt x="2513330" y="158750"/>
                    <a:pt x="2513330" y="354330"/>
                  </a:cubicBezTo>
                  <a:lnTo>
                    <a:pt x="2513330" y="4777740"/>
                  </a:lnTo>
                  <a:cubicBezTo>
                    <a:pt x="2513330" y="4973320"/>
                    <a:pt x="2354580" y="5132070"/>
                    <a:pt x="2159000" y="5132070"/>
                  </a:cubicBezTo>
                  <a:lnTo>
                    <a:pt x="354330" y="5132070"/>
                  </a:lnTo>
                  <a:cubicBezTo>
                    <a:pt x="158750" y="5132070"/>
                    <a:pt x="0" y="4973320"/>
                    <a:pt x="0" y="4777740"/>
                  </a:cubicBezTo>
                  <a:lnTo>
                    <a:pt x="0" y="354330"/>
                  </a:lnTo>
                  <a:cubicBezTo>
                    <a:pt x="0" y="158750"/>
                    <a:pt x="158750" y="0"/>
                    <a:pt x="354330" y="0"/>
                  </a:cubicBezTo>
                  <a:close/>
                  <a:moveTo>
                    <a:pt x="955040" y="162560"/>
                  </a:moveTo>
                  <a:cubicBezTo>
                    <a:pt x="937260" y="162560"/>
                    <a:pt x="923290" y="176530"/>
                    <a:pt x="923290" y="194310"/>
                  </a:cubicBezTo>
                  <a:cubicBezTo>
                    <a:pt x="923290" y="212090"/>
                    <a:pt x="937260" y="226060"/>
                    <a:pt x="955040" y="226060"/>
                  </a:cubicBezTo>
                  <a:cubicBezTo>
                    <a:pt x="972820" y="226060"/>
                    <a:pt x="986790" y="212090"/>
                    <a:pt x="986790" y="194310"/>
                  </a:cubicBezTo>
                  <a:cubicBezTo>
                    <a:pt x="986790" y="176530"/>
                    <a:pt x="971550" y="162560"/>
                    <a:pt x="955040" y="162560"/>
                  </a:cubicBezTo>
                  <a:close/>
                  <a:moveTo>
                    <a:pt x="1423670" y="172720"/>
                  </a:moveTo>
                  <a:lnTo>
                    <a:pt x="1118870" y="172720"/>
                  </a:lnTo>
                  <a:cubicBezTo>
                    <a:pt x="1107440" y="172720"/>
                    <a:pt x="1097280" y="181610"/>
                    <a:pt x="1097280" y="194310"/>
                  </a:cubicBezTo>
                  <a:cubicBezTo>
                    <a:pt x="1097280" y="207010"/>
                    <a:pt x="1107440" y="215900"/>
                    <a:pt x="1118870" y="215900"/>
                  </a:cubicBezTo>
                  <a:lnTo>
                    <a:pt x="1423670" y="215900"/>
                  </a:lnTo>
                  <a:cubicBezTo>
                    <a:pt x="1435100" y="215900"/>
                    <a:pt x="1445260" y="207010"/>
                    <a:pt x="1445260" y="194310"/>
                  </a:cubicBezTo>
                  <a:cubicBezTo>
                    <a:pt x="1445260" y="181610"/>
                    <a:pt x="1435100" y="172720"/>
                    <a:pt x="1423670" y="172720"/>
                  </a:cubicBezTo>
                  <a:close/>
                  <a:moveTo>
                    <a:pt x="129540" y="4798060"/>
                  </a:moveTo>
                  <a:cubicBezTo>
                    <a:pt x="129540" y="4913630"/>
                    <a:pt x="223520" y="5007610"/>
                    <a:pt x="339090" y="5007610"/>
                  </a:cubicBezTo>
                  <a:lnTo>
                    <a:pt x="2171700" y="5007610"/>
                  </a:lnTo>
                  <a:cubicBezTo>
                    <a:pt x="2287270" y="5007610"/>
                    <a:pt x="2381250" y="4913630"/>
                    <a:pt x="2381250" y="4798060"/>
                  </a:cubicBezTo>
                  <a:lnTo>
                    <a:pt x="2381250" y="340360"/>
                  </a:lnTo>
                  <a:cubicBezTo>
                    <a:pt x="2381250" y="224790"/>
                    <a:pt x="2287270" y="130810"/>
                    <a:pt x="2171700" y="130810"/>
                  </a:cubicBezTo>
                  <a:lnTo>
                    <a:pt x="1898650" y="130810"/>
                  </a:lnTo>
                  <a:lnTo>
                    <a:pt x="1898650" y="187960"/>
                  </a:lnTo>
                  <a:cubicBezTo>
                    <a:pt x="1898650" y="252730"/>
                    <a:pt x="1845310" y="306070"/>
                    <a:pt x="1780540" y="306070"/>
                  </a:cubicBezTo>
                  <a:lnTo>
                    <a:pt x="730250" y="306070"/>
                  </a:lnTo>
                  <a:cubicBezTo>
                    <a:pt x="665480" y="306070"/>
                    <a:pt x="612140" y="252730"/>
                    <a:pt x="612140" y="187960"/>
                  </a:cubicBezTo>
                  <a:lnTo>
                    <a:pt x="612140" y="130810"/>
                  </a:lnTo>
                  <a:lnTo>
                    <a:pt x="340360" y="130810"/>
                  </a:lnTo>
                  <a:cubicBezTo>
                    <a:pt x="224790" y="130810"/>
                    <a:pt x="130810" y="224790"/>
                    <a:pt x="130810" y="340360"/>
                  </a:cubicBezTo>
                  <a:lnTo>
                    <a:pt x="130810" y="4798060"/>
                  </a:lnTo>
                  <a:close/>
                </a:path>
              </a:pathLst>
            </a:custGeom>
            <a:solidFill>
              <a:srgbClr val="2A003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t="-22" b="-22"/>
              </a:stretch>
            </a:blipFill>
          </p:spPr>
        </p:sp>
        <p:sp>
          <p:nvSpPr>
            <p:cNvPr id="9" name="Freeform 9"/>
            <p:cNvSpPr/>
            <p:nvPr/>
          </p:nvSpPr>
          <p:spPr>
            <a:xfrm flipH="1">
              <a:off x="1121410" y="198120"/>
              <a:ext cx="347980" cy="43180"/>
            </a:xfrm>
            <a:custGeom>
              <a:avLst/>
              <a:gdLst/>
              <a:ahLst/>
              <a:cxnLst/>
              <a:rect l="l" t="t" r="r" b="b"/>
              <a:pathLst>
                <a:path w="347980" h="43180">
                  <a:moveTo>
                    <a:pt x="21590" y="0"/>
                  </a:moveTo>
                  <a:lnTo>
                    <a:pt x="326390" y="0"/>
                  </a:lnTo>
                  <a:cubicBezTo>
                    <a:pt x="337820" y="0"/>
                    <a:pt x="347980" y="8890"/>
                    <a:pt x="347980" y="21590"/>
                  </a:cubicBezTo>
                  <a:cubicBezTo>
                    <a:pt x="347980" y="34290"/>
                    <a:pt x="337820" y="43180"/>
                    <a:pt x="326390" y="43180"/>
                  </a:cubicBezTo>
                  <a:lnTo>
                    <a:pt x="21590" y="43180"/>
                  </a:lnTo>
                  <a:cubicBezTo>
                    <a:pt x="10160" y="43180"/>
                    <a:pt x="0" y="34290"/>
                    <a:pt x="0" y="21590"/>
                  </a:cubicBezTo>
                  <a:cubicBezTo>
                    <a:pt x="0" y="8890"/>
                    <a:pt x="10160" y="0"/>
                    <a:pt x="21590" y="0"/>
                  </a:cubicBezTo>
                  <a:close/>
                </a:path>
              </a:pathLst>
            </a:custGeom>
            <a:solidFill>
              <a:srgbClr val="2A0030"/>
            </a:solidFill>
          </p:spPr>
        </p:sp>
        <p:sp>
          <p:nvSpPr>
            <p:cNvPr id="10" name="Freeform 10"/>
            <p:cNvSpPr/>
            <p:nvPr/>
          </p:nvSpPr>
          <p:spPr>
            <a:xfrm flipH="1">
              <a:off x="1578312" y="187909"/>
              <a:ext cx="66636" cy="63602"/>
            </a:xfrm>
            <a:custGeom>
              <a:avLst/>
              <a:gdLst/>
              <a:ahLst/>
              <a:cxnLst/>
              <a:rect l="l" t="t" r="r" b="b"/>
              <a:pathLst>
                <a:path w="66636" h="63602">
                  <a:moveTo>
                    <a:pt x="33318" y="51"/>
                  </a:moveTo>
                  <a:cubicBezTo>
                    <a:pt x="44695" y="0"/>
                    <a:pt x="55230" y="6040"/>
                    <a:pt x="60933" y="15885"/>
                  </a:cubicBezTo>
                  <a:cubicBezTo>
                    <a:pt x="66636" y="25729"/>
                    <a:pt x="66636" y="37873"/>
                    <a:pt x="60933" y="47717"/>
                  </a:cubicBezTo>
                  <a:cubicBezTo>
                    <a:pt x="55230" y="57562"/>
                    <a:pt x="44695" y="63602"/>
                    <a:pt x="33318" y="63551"/>
                  </a:cubicBezTo>
                  <a:cubicBezTo>
                    <a:pt x="21941" y="63602"/>
                    <a:pt x="11406" y="57562"/>
                    <a:pt x="5703" y="47717"/>
                  </a:cubicBezTo>
                  <a:cubicBezTo>
                    <a:pt x="0" y="37873"/>
                    <a:pt x="0" y="25729"/>
                    <a:pt x="5703" y="15885"/>
                  </a:cubicBezTo>
                  <a:cubicBezTo>
                    <a:pt x="11406" y="6040"/>
                    <a:pt x="21941" y="0"/>
                    <a:pt x="33318" y="51"/>
                  </a:cubicBezTo>
                  <a:close/>
                </a:path>
              </a:pathLst>
            </a:custGeom>
            <a:solidFill>
              <a:srgbClr val="2A0030"/>
            </a:solidFill>
          </p:spPr>
        </p:sp>
        <p:sp>
          <p:nvSpPr>
            <p:cNvPr id="11" name="Freeform 11"/>
            <p:cNvSpPr/>
            <p:nvPr/>
          </p:nvSpPr>
          <p:spPr>
            <a:xfrm flipH="1">
              <a:off x="0" y="685800"/>
              <a:ext cx="27940" cy="213360"/>
            </a:xfrm>
            <a:custGeom>
              <a:avLst/>
              <a:gdLst/>
              <a:ahLst/>
              <a:cxnLst/>
              <a:rect l="l" t="t" r="r" b="b"/>
              <a:pathLst>
                <a:path w="27940" h="213360">
                  <a:moveTo>
                    <a:pt x="27940" y="26670"/>
                  </a:moveTo>
                  <a:lnTo>
                    <a:pt x="27940" y="185420"/>
                  </a:lnTo>
                  <a:cubicBezTo>
                    <a:pt x="27940" y="200660"/>
                    <a:pt x="15240" y="213360"/>
                    <a:pt x="0" y="213360"/>
                  </a:cubicBezTo>
                  <a:lnTo>
                    <a:pt x="0" y="0"/>
                  </a:lnTo>
                  <a:cubicBezTo>
                    <a:pt x="15240" y="0"/>
                    <a:pt x="27940" y="11430"/>
                    <a:pt x="27940" y="26670"/>
                  </a:cubicBezTo>
                  <a:close/>
                </a:path>
              </a:pathLst>
            </a:custGeom>
            <a:solidFill>
              <a:srgbClr val="2A0030"/>
            </a:solidFill>
          </p:spPr>
        </p:sp>
        <p:sp>
          <p:nvSpPr>
            <p:cNvPr id="12" name="Freeform 12"/>
            <p:cNvSpPr/>
            <p:nvPr/>
          </p:nvSpPr>
          <p:spPr>
            <a:xfrm flipH="1">
              <a:off x="0" y="1057910"/>
              <a:ext cx="27940" cy="384810"/>
            </a:xfrm>
            <a:custGeom>
              <a:avLst/>
              <a:gdLst/>
              <a:ahLst/>
              <a:cxnLst/>
              <a:rect l="l" t="t" r="r" b="b"/>
              <a:pathLst>
                <a:path w="27940" h="384810">
                  <a:moveTo>
                    <a:pt x="27940" y="26670"/>
                  </a:moveTo>
                  <a:lnTo>
                    <a:pt x="27940" y="356870"/>
                  </a:lnTo>
                  <a:cubicBezTo>
                    <a:pt x="27940" y="372110"/>
                    <a:pt x="15240" y="384810"/>
                    <a:pt x="0" y="384810"/>
                  </a:cubicBezTo>
                  <a:lnTo>
                    <a:pt x="0" y="0"/>
                  </a:lnTo>
                  <a:cubicBezTo>
                    <a:pt x="15240" y="0"/>
                    <a:pt x="27940" y="11430"/>
                    <a:pt x="27940" y="26670"/>
                  </a:cubicBezTo>
                  <a:close/>
                </a:path>
              </a:pathLst>
            </a:custGeom>
            <a:solidFill>
              <a:srgbClr val="2A0030"/>
            </a:solidFill>
          </p:spPr>
        </p:sp>
        <p:sp>
          <p:nvSpPr>
            <p:cNvPr id="13" name="Freeform 13"/>
            <p:cNvSpPr/>
            <p:nvPr/>
          </p:nvSpPr>
          <p:spPr>
            <a:xfrm flipH="1">
              <a:off x="0" y="1526540"/>
              <a:ext cx="27940" cy="386080"/>
            </a:xfrm>
            <a:custGeom>
              <a:avLst/>
              <a:gdLst/>
              <a:ahLst/>
              <a:cxnLst/>
              <a:rect l="l" t="t" r="r" b="b"/>
              <a:pathLst>
                <a:path w="27940" h="386080">
                  <a:moveTo>
                    <a:pt x="27940" y="27940"/>
                  </a:moveTo>
                  <a:lnTo>
                    <a:pt x="27940" y="358140"/>
                  </a:lnTo>
                  <a:cubicBezTo>
                    <a:pt x="27940" y="373380"/>
                    <a:pt x="15240" y="386080"/>
                    <a:pt x="0" y="386080"/>
                  </a:cubicBezTo>
                  <a:lnTo>
                    <a:pt x="0" y="0"/>
                  </a:lnTo>
                  <a:cubicBezTo>
                    <a:pt x="15240" y="0"/>
                    <a:pt x="27940" y="12700"/>
                    <a:pt x="27940" y="27940"/>
                  </a:cubicBezTo>
                  <a:close/>
                </a:path>
              </a:pathLst>
            </a:custGeom>
            <a:solidFill>
              <a:srgbClr val="2A0030"/>
            </a:solidFill>
          </p:spPr>
        </p:sp>
        <p:sp>
          <p:nvSpPr>
            <p:cNvPr id="14" name="Freeform 14"/>
            <p:cNvSpPr/>
            <p:nvPr/>
          </p:nvSpPr>
          <p:spPr>
            <a:xfrm flipH="1">
              <a:off x="2592070" y="1184910"/>
              <a:ext cx="27940" cy="618490"/>
            </a:xfrm>
            <a:custGeom>
              <a:avLst/>
              <a:gdLst/>
              <a:ahLst/>
              <a:cxnLst/>
              <a:rect l="l" t="t" r="r" b="b"/>
              <a:pathLst>
                <a:path w="27940" h="618490">
                  <a:moveTo>
                    <a:pt x="27940" y="0"/>
                  </a:moveTo>
                  <a:lnTo>
                    <a:pt x="27940" y="618490"/>
                  </a:lnTo>
                  <a:cubicBezTo>
                    <a:pt x="12700" y="618490"/>
                    <a:pt x="0" y="605790"/>
                    <a:pt x="0" y="590550"/>
                  </a:cubicBezTo>
                  <a:lnTo>
                    <a:pt x="0" y="27940"/>
                  </a:lnTo>
                  <a:cubicBezTo>
                    <a:pt x="0" y="12700"/>
                    <a:pt x="12700" y="0"/>
                    <a:pt x="27940" y="0"/>
                  </a:cubicBezTo>
                  <a:close/>
                </a:path>
              </a:pathLst>
            </a:custGeom>
            <a:solidFill>
              <a:srgbClr val="2A0030"/>
            </a:solidFill>
          </p:spPr>
        </p:sp>
        <p:sp>
          <p:nvSpPr>
            <p:cNvPr id="15" name="Freeform 15"/>
            <p:cNvSpPr/>
            <p:nvPr/>
          </p:nvSpPr>
          <p:spPr>
            <a:xfrm flipH="1">
              <a:off x="27940" y="0"/>
              <a:ext cx="2564130" cy="5182870"/>
            </a:xfrm>
            <a:custGeom>
              <a:avLst/>
              <a:gdLst/>
              <a:ahLst/>
              <a:cxnLst/>
              <a:rect l="l" t="t" r="r" b="b"/>
              <a:pathLst>
                <a:path w="2564130" h="5182870">
                  <a:moveTo>
                    <a:pt x="0" y="1184910"/>
                  </a:moveTo>
                  <a:lnTo>
                    <a:pt x="0" y="379730"/>
                  </a:lnTo>
                  <a:cubicBezTo>
                    <a:pt x="0" y="353060"/>
                    <a:pt x="2540" y="327660"/>
                    <a:pt x="7620" y="303530"/>
                  </a:cubicBezTo>
                  <a:cubicBezTo>
                    <a:pt x="10160" y="290830"/>
                    <a:pt x="12700" y="279400"/>
                    <a:pt x="16510" y="266700"/>
                  </a:cubicBezTo>
                  <a:cubicBezTo>
                    <a:pt x="21590" y="248920"/>
                    <a:pt x="29210" y="231140"/>
                    <a:pt x="36830" y="214630"/>
                  </a:cubicBezTo>
                  <a:cubicBezTo>
                    <a:pt x="41910" y="203200"/>
                    <a:pt x="48260" y="193040"/>
                    <a:pt x="54610" y="182880"/>
                  </a:cubicBezTo>
                  <a:cubicBezTo>
                    <a:pt x="60960" y="172720"/>
                    <a:pt x="67310" y="162560"/>
                    <a:pt x="74930" y="152400"/>
                  </a:cubicBezTo>
                  <a:cubicBezTo>
                    <a:pt x="86360" y="137160"/>
                    <a:pt x="97790" y="124460"/>
                    <a:pt x="110490" y="110490"/>
                  </a:cubicBezTo>
                  <a:cubicBezTo>
                    <a:pt x="119380" y="101600"/>
                    <a:pt x="128270" y="93980"/>
                    <a:pt x="137160" y="86360"/>
                  </a:cubicBezTo>
                  <a:cubicBezTo>
                    <a:pt x="203200" y="31750"/>
                    <a:pt x="287020" y="0"/>
                    <a:pt x="378460" y="0"/>
                  </a:cubicBezTo>
                  <a:lnTo>
                    <a:pt x="2184400" y="0"/>
                  </a:lnTo>
                  <a:cubicBezTo>
                    <a:pt x="2275840" y="0"/>
                    <a:pt x="2360930" y="33020"/>
                    <a:pt x="2425700" y="86360"/>
                  </a:cubicBezTo>
                  <a:cubicBezTo>
                    <a:pt x="2434590" y="93980"/>
                    <a:pt x="2443480" y="102870"/>
                    <a:pt x="2452370" y="110490"/>
                  </a:cubicBezTo>
                  <a:cubicBezTo>
                    <a:pt x="2465070" y="123190"/>
                    <a:pt x="2477770" y="137160"/>
                    <a:pt x="2487930" y="152400"/>
                  </a:cubicBezTo>
                  <a:cubicBezTo>
                    <a:pt x="2495550" y="162560"/>
                    <a:pt x="2501900" y="172720"/>
                    <a:pt x="2508250" y="182880"/>
                  </a:cubicBezTo>
                  <a:cubicBezTo>
                    <a:pt x="2514600" y="193040"/>
                    <a:pt x="2520950" y="204470"/>
                    <a:pt x="2526030" y="214630"/>
                  </a:cubicBezTo>
                  <a:cubicBezTo>
                    <a:pt x="2534920" y="232410"/>
                    <a:pt x="2541270" y="248920"/>
                    <a:pt x="2547620" y="266700"/>
                  </a:cubicBezTo>
                  <a:cubicBezTo>
                    <a:pt x="2551430" y="279400"/>
                    <a:pt x="2553970" y="290830"/>
                    <a:pt x="2556510" y="303530"/>
                  </a:cubicBezTo>
                  <a:cubicBezTo>
                    <a:pt x="2561590" y="327660"/>
                    <a:pt x="2564130" y="354330"/>
                    <a:pt x="2564130" y="379730"/>
                  </a:cubicBezTo>
                  <a:lnTo>
                    <a:pt x="2564130" y="4803140"/>
                  </a:lnTo>
                  <a:cubicBezTo>
                    <a:pt x="2564130" y="5012690"/>
                    <a:pt x="2393950" y="5182870"/>
                    <a:pt x="2184400" y="5182870"/>
                  </a:cubicBezTo>
                  <a:lnTo>
                    <a:pt x="379730" y="5182870"/>
                  </a:lnTo>
                  <a:cubicBezTo>
                    <a:pt x="170180" y="5182870"/>
                    <a:pt x="0" y="5012690"/>
                    <a:pt x="0" y="4803140"/>
                  </a:cubicBezTo>
                  <a:lnTo>
                    <a:pt x="0" y="1184910"/>
                  </a:lnTo>
                  <a:close/>
                  <a:moveTo>
                    <a:pt x="25400" y="1184910"/>
                  </a:moveTo>
                  <a:lnTo>
                    <a:pt x="25400" y="4804410"/>
                  </a:lnTo>
                  <a:cubicBezTo>
                    <a:pt x="25400" y="4999990"/>
                    <a:pt x="184150" y="5158740"/>
                    <a:pt x="379730" y="5158740"/>
                  </a:cubicBezTo>
                  <a:lnTo>
                    <a:pt x="2184400" y="5158740"/>
                  </a:lnTo>
                  <a:cubicBezTo>
                    <a:pt x="2379980" y="5158740"/>
                    <a:pt x="2538730" y="4999990"/>
                    <a:pt x="2538730" y="4804410"/>
                  </a:cubicBezTo>
                  <a:lnTo>
                    <a:pt x="2538730" y="381000"/>
                  </a:lnTo>
                  <a:cubicBezTo>
                    <a:pt x="2538730" y="184150"/>
                    <a:pt x="2379980" y="25400"/>
                    <a:pt x="2184400" y="25400"/>
                  </a:cubicBezTo>
                  <a:lnTo>
                    <a:pt x="379730" y="25400"/>
                  </a:lnTo>
                  <a:cubicBezTo>
                    <a:pt x="184150" y="25400"/>
                    <a:pt x="25400" y="184150"/>
                    <a:pt x="25400" y="379730"/>
                  </a:cubicBezTo>
                  <a:lnTo>
                    <a:pt x="25400" y="1184910"/>
                  </a:lnTo>
                  <a:close/>
                </a:path>
              </a:pathLst>
            </a:custGeom>
            <a:solidFill>
              <a:srgbClr val="FFFFFF"/>
            </a:solidFill>
          </p:spPr>
        </p:sp>
      </p:grpSp>
      <p:sp>
        <p:nvSpPr>
          <p:cNvPr id="16" name="TextBox 16"/>
          <p:cNvSpPr txBox="1"/>
          <p:nvPr/>
        </p:nvSpPr>
        <p:spPr>
          <a:xfrm>
            <a:off x="11326496" y="1914525"/>
            <a:ext cx="5932804" cy="3623150"/>
          </a:xfrm>
          <a:prstGeom prst="rect">
            <a:avLst/>
          </a:prstGeom>
        </p:spPr>
        <p:txBody>
          <a:bodyPr lIns="0" tIns="0" rIns="0" bIns="0" rtlCol="0" anchor="t">
            <a:spAutoFit/>
          </a:bodyPr>
          <a:lstStyle/>
          <a:p>
            <a:pPr algn="r" rtl="1">
              <a:lnSpc>
                <a:spcPts val="9599"/>
              </a:lnSpc>
            </a:pPr>
            <a:r>
              <a:rPr lang="ar-EG" sz="7999">
                <a:solidFill>
                  <a:srgbClr val="FFFFFF"/>
                </a:solidFill>
                <a:latin typeface="Changa SemiBold"/>
                <a:ea typeface="Changa SemiBold"/>
                <a:cs typeface="Changa SemiBold"/>
                <a:sym typeface="Changa SemiBold"/>
                <a:rtl/>
              </a:rPr>
              <a:t>مواقع التواصل الاجتماعي</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05</a:t>
              </a:r>
            </a:p>
          </p:txBody>
        </p:sp>
      </p:grpSp>
      <p:grpSp>
        <p:nvGrpSpPr>
          <p:cNvPr id="6" name="Group 6"/>
          <p:cNvGrpSpPr>
            <a:grpSpLocks noChangeAspect="1"/>
          </p:cNvGrpSpPr>
          <p:nvPr/>
        </p:nvGrpSpPr>
        <p:grpSpPr>
          <a:xfrm>
            <a:off x="3199845" y="1028700"/>
            <a:ext cx="4159154" cy="8229600"/>
            <a:chOff x="0" y="0"/>
            <a:chExt cx="2620010" cy="5184140"/>
          </a:xfrm>
        </p:grpSpPr>
        <p:sp>
          <p:nvSpPr>
            <p:cNvPr id="7" name="Freeform 7"/>
            <p:cNvSpPr/>
            <p:nvPr/>
          </p:nvSpPr>
          <p:spPr>
            <a:xfrm flipH="1">
              <a:off x="53340" y="25400"/>
              <a:ext cx="2513330" cy="5132070"/>
            </a:xfrm>
            <a:custGeom>
              <a:avLst/>
              <a:gdLst/>
              <a:ahLst/>
              <a:cxnLst/>
              <a:rect l="l" t="t" r="r" b="b"/>
              <a:pathLst>
                <a:path w="2513330" h="5132070">
                  <a:moveTo>
                    <a:pt x="354330" y="0"/>
                  </a:moveTo>
                  <a:lnTo>
                    <a:pt x="2159000" y="0"/>
                  </a:lnTo>
                  <a:cubicBezTo>
                    <a:pt x="2354580" y="0"/>
                    <a:pt x="2513330" y="158750"/>
                    <a:pt x="2513330" y="354330"/>
                  </a:cubicBezTo>
                  <a:lnTo>
                    <a:pt x="2513330" y="4777740"/>
                  </a:lnTo>
                  <a:cubicBezTo>
                    <a:pt x="2513330" y="4973320"/>
                    <a:pt x="2354580" y="5132070"/>
                    <a:pt x="2159000" y="5132070"/>
                  </a:cubicBezTo>
                  <a:lnTo>
                    <a:pt x="354330" y="5132070"/>
                  </a:lnTo>
                  <a:cubicBezTo>
                    <a:pt x="158750" y="5132070"/>
                    <a:pt x="0" y="4973320"/>
                    <a:pt x="0" y="4777740"/>
                  </a:cubicBezTo>
                  <a:lnTo>
                    <a:pt x="0" y="354330"/>
                  </a:lnTo>
                  <a:cubicBezTo>
                    <a:pt x="0" y="158750"/>
                    <a:pt x="158750" y="0"/>
                    <a:pt x="354330" y="0"/>
                  </a:cubicBezTo>
                  <a:close/>
                  <a:moveTo>
                    <a:pt x="955040" y="162560"/>
                  </a:moveTo>
                  <a:cubicBezTo>
                    <a:pt x="937260" y="162560"/>
                    <a:pt x="923290" y="176530"/>
                    <a:pt x="923290" y="194310"/>
                  </a:cubicBezTo>
                  <a:cubicBezTo>
                    <a:pt x="923290" y="212090"/>
                    <a:pt x="937260" y="226060"/>
                    <a:pt x="955040" y="226060"/>
                  </a:cubicBezTo>
                  <a:cubicBezTo>
                    <a:pt x="972820" y="226060"/>
                    <a:pt x="986790" y="212090"/>
                    <a:pt x="986790" y="194310"/>
                  </a:cubicBezTo>
                  <a:cubicBezTo>
                    <a:pt x="986790" y="176530"/>
                    <a:pt x="971550" y="162560"/>
                    <a:pt x="955040" y="162560"/>
                  </a:cubicBezTo>
                  <a:close/>
                  <a:moveTo>
                    <a:pt x="1423670" y="172720"/>
                  </a:moveTo>
                  <a:lnTo>
                    <a:pt x="1118870" y="172720"/>
                  </a:lnTo>
                  <a:cubicBezTo>
                    <a:pt x="1107440" y="172720"/>
                    <a:pt x="1097280" y="181610"/>
                    <a:pt x="1097280" y="194310"/>
                  </a:cubicBezTo>
                  <a:cubicBezTo>
                    <a:pt x="1097280" y="207010"/>
                    <a:pt x="1107440" y="215900"/>
                    <a:pt x="1118870" y="215900"/>
                  </a:cubicBezTo>
                  <a:lnTo>
                    <a:pt x="1423670" y="215900"/>
                  </a:lnTo>
                  <a:cubicBezTo>
                    <a:pt x="1435100" y="215900"/>
                    <a:pt x="1445260" y="207010"/>
                    <a:pt x="1445260" y="194310"/>
                  </a:cubicBezTo>
                  <a:cubicBezTo>
                    <a:pt x="1445260" y="181610"/>
                    <a:pt x="1435100" y="172720"/>
                    <a:pt x="1423670" y="172720"/>
                  </a:cubicBezTo>
                  <a:close/>
                  <a:moveTo>
                    <a:pt x="129540" y="4798060"/>
                  </a:moveTo>
                  <a:cubicBezTo>
                    <a:pt x="129540" y="4913630"/>
                    <a:pt x="223520" y="5007610"/>
                    <a:pt x="339090" y="5007610"/>
                  </a:cubicBezTo>
                  <a:lnTo>
                    <a:pt x="2171700" y="5007610"/>
                  </a:lnTo>
                  <a:cubicBezTo>
                    <a:pt x="2287270" y="5007610"/>
                    <a:pt x="2381250" y="4913630"/>
                    <a:pt x="2381250" y="4798060"/>
                  </a:cubicBezTo>
                  <a:lnTo>
                    <a:pt x="2381250" y="340360"/>
                  </a:lnTo>
                  <a:cubicBezTo>
                    <a:pt x="2381250" y="224790"/>
                    <a:pt x="2287270" y="130810"/>
                    <a:pt x="2171700" y="130810"/>
                  </a:cubicBezTo>
                  <a:lnTo>
                    <a:pt x="1898650" y="130810"/>
                  </a:lnTo>
                  <a:lnTo>
                    <a:pt x="1898650" y="187960"/>
                  </a:lnTo>
                  <a:cubicBezTo>
                    <a:pt x="1898650" y="252730"/>
                    <a:pt x="1845310" y="306070"/>
                    <a:pt x="1780540" y="306070"/>
                  </a:cubicBezTo>
                  <a:lnTo>
                    <a:pt x="730250" y="306070"/>
                  </a:lnTo>
                  <a:cubicBezTo>
                    <a:pt x="665480" y="306070"/>
                    <a:pt x="612140" y="252730"/>
                    <a:pt x="612140" y="187960"/>
                  </a:cubicBezTo>
                  <a:lnTo>
                    <a:pt x="612140" y="130810"/>
                  </a:lnTo>
                  <a:lnTo>
                    <a:pt x="340360" y="130810"/>
                  </a:lnTo>
                  <a:cubicBezTo>
                    <a:pt x="224790" y="130810"/>
                    <a:pt x="130810" y="224790"/>
                    <a:pt x="130810" y="340360"/>
                  </a:cubicBezTo>
                  <a:lnTo>
                    <a:pt x="130810" y="4798060"/>
                  </a:lnTo>
                  <a:close/>
                </a:path>
              </a:pathLst>
            </a:custGeom>
            <a:solidFill>
              <a:srgbClr val="2A003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t="-22" b="-22"/>
              </a:stretch>
            </a:blipFill>
          </p:spPr>
        </p:sp>
        <p:sp>
          <p:nvSpPr>
            <p:cNvPr id="9" name="Freeform 9"/>
            <p:cNvSpPr/>
            <p:nvPr/>
          </p:nvSpPr>
          <p:spPr>
            <a:xfrm flipH="1">
              <a:off x="1121410" y="198120"/>
              <a:ext cx="347980" cy="43180"/>
            </a:xfrm>
            <a:custGeom>
              <a:avLst/>
              <a:gdLst/>
              <a:ahLst/>
              <a:cxnLst/>
              <a:rect l="l" t="t" r="r" b="b"/>
              <a:pathLst>
                <a:path w="347980" h="43180">
                  <a:moveTo>
                    <a:pt x="21590" y="0"/>
                  </a:moveTo>
                  <a:lnTo>
                    <a:pt x="326390" y="0"/>
                  </a:lnTo>
                  <a:cubicBezTo>
                    <a:pt x="337820" y="0"/>
                    <a:pt x="347980" y="8890"/>
                    <a:pt x="347980" y="21590"/>
                  </a:cubicBezTo>
                  <a:cubicBezTo>
                    <a:pt x="347980" y="34290"/>
                    <a:pt x="337820" y="43180"/>
                    <a:pt x="326390" y="43180"/>
                  </a:cubicBezTo>
                  <a:lnTo>
                    <a:pt x="21590" y="43180"/>
                  </a:lnTo>
                  <a:cubicBezTo>
                    <a:pt x="10160" y="43180"/>
                    <a:pt x="0" y="34290"/>
                    <a:pt x="0" y="21590"/>
                  </a:cubicBezTo>
                  <a:cubicBezTo>
                    <a:pt x="0" y="8890"/>
                    <a:pt x="10160" y="0"/>
                    <a:pt x="21590" y="0"/>
                  </a:cubicBezTo>
                  <a:close/>
                </a:path>
              </a:pathLst>
            </a:custGeom>
            <a:solidFill>
              <a:srgbClr val="2A0030"/>
            </a:solidFill>
          </p:spPr>
        </p:sp>
        <p:sp>
          <p:nvSpPr>
            <p:cNvPr id="10" name="Freeform 10"/>
            <p:cNvSpPr/>
            <p:nvPr/>
          </p:nvSpPr>
          <p:spPr>
            <a:xfrm flipH="1">
              <a:off x="1578312" y="187909"/>
              <a:ext cx="66636" cy="63602"/>
            </a:xfrm>
            <a:custGeom>
              <a:avLst/>
              <a:gdLst/>
              <a:ahLst/>
              <a:cxnLst/>
              <a:rect l="l" t="t" r="r" b="b"/>
              <a:pathLst>
                <a:path w="66636" h="63602">
                  <a:moveTo>
                    <a:pt x="33318" y="51"/>
                  </a:moveTo>
                  <a:cubicBezTo>
                    <a:pt x="44695" y="0"/>
                    <a:pt x="55230" y="6040"/>
                    <a:pt x="60933" y="15885"/>
                  </a:cubicBezTo>
                  <a:cubicBezTo>
                    <a:pt x="66636" y="25729"/>
                    <a:pt x="66636" y="37873"/>
                    <a:pt x="60933" y="47717"/>
                  </a:cubicBezTo>
                  <a:cubicBezTo>
                    <a:pt x="55230" y="57562"/>
                    <a:pt x="44695" y="63602"/>
                    <a:pt x="33318" y="63551"/>
                  </a:cubicBezTo>
                  <a:cubicBezTo>
                    <a:pt x="21941" y="63602"/>
                    <a:pt x="11406" y="57562"/>
                    <a:pt x="5703" y="47717"/>
                  </a:cubicBezTo>
                  <a:cubicBezTo>
                    <a:pt x="0" y="37873"/>
                    <a:pt x="0" y="25729"/>
                    <a:pt x="5703" y="15885"/>
                  </a:cubicBezTo>
                  <a:cubicBezTo>
                    <a:pt x="11406" y="6040"/>
                    <a:pt x="21941" y="0"/>
                    <a:pt x="33318" y="51"/>
                  </a:cubicBezTo>
                  <a:close/>
                </a:path>
              </a:pathLst>
            </a:custGeom>
            <a:solidFill>
              <a:srgbClr val="2A0030"/>
            </a:solidFill>
          </p:spPr>
        </p:sp>
        <p:sp>
          <p:nvSpPr>
            <p:cNvPr id="11" name="Freeform 11"/>
            <p:cNvSpPr/>
            <p:nvPr/>
          </p:nvSpPr>
          <p:spPr>
            <a:xfrm flipH="1">
              <a:off x="0" y="685800"/>
              <a:ext cx="27940" cy="213360"/>
            </a:xfrm>
            <a:custGeom>
              <a:avLst/>
              <a:gdLst/>
              <a:ahLst/>
              <a:cxnLst/>
              <a:rect l="l" t="t" r="r" b="b"/>
              <a:pathLst>
                <a:path w="27940" h="213360">
                  <a:moveTo>
                    <a:pt x="27940" y="26670"/>
                  </a:moveTo>
                  <a:lnTo>
                    <a:pt x="27940" y="185420"/>
                  </a:lnTo>
                  <a:cubicBezTo>
                    <a:pt x="27940" y="200660"/>
                    <a:pt x="15240" y="213360"/>
                    <a:pt x="0" y="213360"/>
                  </a:cubicBezTo>
                  <a:lnTo>
                    <a:pt x="0" y="0"/>
                  </a:lnTo>
                  <a:cubicBezTo>
                    <a:pt x="15240" y="0"/>
                    <a:pt x="27940" y="11430"/>
                    <a:pt x="27940" y="26670"/>
                  </a:cubicBezTo>
                  <a:close/>
                </a:path>
              </a:pathLst>
            </a:custGeom>
            <a:solidFill>
              <a:srgbClr val="2A0030"/>
            </a:solidFill>
          </p:spPr>
        </p:sp>
        <p:sp>
          <p:nvSpPr>
            <p:cNvPr id="12" name="Freeform 12"/>
            <p:cNvSpPr/>
            <p:nvPr/>
          </p:nvSpPr>
          <p:spPr>
            <a:xfrm flipH="1">
              <a:off x="0" y="1057910"/>
              <a:ext cx="27940" cy="384810"/>
            </a:xfrm>
            <a:custGeom>
              <a:avLst/>
              <a:gdLst/>
              <a:ahLst/>
              <a:cxnLst/>
              <a:rect l="l" t="t" r="r" b="b"/>
              <a:pathLst>
                <a:path w="27940" h="384810">
                  <a:moveTo>
                    <a:pt x="27940" y="26670"/>
                  </a:moveTo>
                  <a:lnTo>
                    <a:pt x="27940" y="356870"/>
                  </a:lnTo>
                  <a:cubicBezTo>
                    <a:pt x="27940" y="372110"/>
                    <a:pt x="15240" y="384810"/>
                    <a:pt x="0" y="384810"/>
                  </a:cubicBezTo>
                  <a:lnTo>
                    <a:pt x="0" y="0"/>
                  </a:lnTo>
                  <a:cubicBezTo>
                    <a:pt x="15240" y="0"/>
                    <a:pt x="27940" y="11430"/>
                    <a:pt x="27940" y="26670"/>
                  </a:cubicBezTo>
                  <a:close/>
                </a:path>
              </a:pathLst>
            </a:custGeom>
            <a:solidFill>
              <a:srgbClr val="2A0030"/>
            </a:solidFill>
          </p:spPr>
        </p:sp>
        <p:sp>
          <p:nvSpPr>
            <p:cNvPr id="13" name="Freeform 13"/>
            <p:cNvSpPr/>
            <p:nvPr/>
          </p:nvSpPr>
          <p:spPr>
            <a:xfrm flipH="1">
              <a:off x="0" y="1526540"/>
              <a:ext cx="27940" cy="386080"/>
            </a:xfrm>
            <a:custGeom>
              <a:avLst/>
              <a:gdLst/>
              <a:ahLst/>
              <a:cxnLst/>
              <a:rect l="l" t="t" r="r" b="b"/>
              <a:pathLst>
                <a:path w="27940" h="386080">
                  <a:moveTo>
                    <a:pt x="27940" y="27940"/>
                  </a:moveTo>
                  <a:lnTo>
                    <a:pt x="27940" y="358140"/>
                  </a:lnTo>
                  <a:cubicBezTo>
                    <a:pt x="27940" y="373380"/>
                    <a:pt x="15240" y="386080"/>
                    <a:pt x="0" y="386080"/>
                  </a:cubicBezTo>
                  <a:lnTo>
                    <a:pt x="0" y="0"/>
                  </a:lnTo>
                  <a:cubicBezTo>
                    <a:pt x="15240" y="0"/>
                    <a:pt x="27940" y="12700"/>
                    <a:pt x="27940" y="27940"/>
                  </a:cubicBezTo>
                  <a:close/>
                </a:path>
              </a:pathLst>
            </a:custGeom>
            <a:solidFill>
              <a:srgbClr val="2A0030"/>
            </a:solidFill>
          </p:spPr>
        </p:sp>
        <p:sp>
          <p:nvSpPr>
            <p:cNvPr id="14" name="Freeform 14"/>
            <p:cNvSpPr/>
            <p:nvPr/>
          </p:nvSpPr>
          <p:spPr>
            <a:xfrm flipH="1">
              <a:off x="2592070" y="1184910"/>
              <a:ext cx="27940" cy="618490"/>
            </a:xfrm>
            <a:custGeom>
              <a:avLst/>
              <a:gdLst/>
              <a:ahLst/>
              <a:cxnLst/>
              <a:rect l="l" t="t" r="r" b="b"/>
              <a:pathLst>
                <a:path w="27940" h="618490">
                  <a:moveTo>
                    <a:pt x="27940" y="0"/>
                  </a:moveTo>
                  <a:lnTo>
                    <a:pt x="27940" y="618490"/>
                  </a:lnTo>
                  <a:cubicBezTo>
                    <a:pt x="12700" y="618490"/>
                    <a:pt x="0" y="605790"/>
                    <a:pt x="0" y="590550"/>
                  </a:cubicBezTo>
                  <a:lnTo>
                    <a:pt x="0" y="27940"/>
                  </a:lnTo>
                  <a:cubicBezTo>
                    <a:pt x="0" y="12700"/>
                    <a:pt x="12700" y="0"/>
                    <a:pt x="27940" y="0"/>
                  </a:cubicBezTo>
                  <a:close/>
                </a:path>
              </a:pathLst>
            </a:custGeom>
            <a:solidFill>
              <a:srgbClr val="2A0030"/>
            </a:solidFill>
          </p:spPr>
        </p:sp>
        <p:sp>
          <p:nvSpPr>
            <p:cNvPr id="15" name="Freeform 15"/>
            <p:cNvSpPr/>
            <p:nvPr/>
          </p:nvSpPr>
          <p:spPr>
            <a:xfrm flipH="1">
              <a:off x="27940" y="0"/>
              <a:ext cx="2564130" cy="5182870"/>
            </a:xfrm>
            <a:custGeom>
              <a:avLst/>
              <a:gdLst/>
              <a:ahLst/>
              <a:cxnLst/>
              <a:rect l="l" t="t" r="r" b="b"/>
              <a:pathLst>
                <a:path w="2564130" h="5182870">
                  <a:moveTo>
                    <a:pt x="0" y="1184910"/>
                  </a:moveTo>
                  <a:lnTo>
                    <a:pt x="0" y="379730"/>
                  </a:lnTo>
                  <a:cubicBezTo>
                    <a:pt x="0" y="353060"/>
                    <a:pt x="2540" y="327660"/>
                    <a:pt x="7620" y="303530"/>
                  </a:cubicBezTo>
                  <a:cubicBezTo>
                    <a:pt x="10160" y="290830"/>
                    <a:pt x="12700" y="279400"/>
                    <a:pt x="16510" y="266700"/>
                  </a:cubicBezTo>
                  <a:cubicBezTo>
                    <a:pt x="21590" y="248920"/>
                    <a:pt x="29210" y="231140"/>
                    <a:pt x="36830" y="214630"/>
                  </a:cubicBezTo>
                  <a:cubicBezTo>
                    <a:pt x="41910" y="203200"/>
                    <a:pt x="48260" y="193040"/>
                    <a:pt x="54610" y="182880"/>
                  </a:cubicBezTo>
                  <a:cubicBezTo>
                    <a:pt x="60960" y="172720"/>
                    <a:pt x="67310" y="162560"/>
                    <a:pt x="74930" y="152400"/>
                  </a:cubicBezTo>
                  <a:cubicBezTo>
                    <a:pt x="86360" y="137160"/>
                    <a:pt x="97790" y="124460"/>
                    <a:pt x="110490" y="110490"/>
                  </a:cubicBezTo>
                  <a:cubicBezTo>
                    <a:pt x="119380" y="101600"/>
                    <a:pt x="128270" y="93980"/>
                    <a:pt x="137160" y="86360"/>
                  </a:cubicBezTo>
                  <a:cubicBezTo>
                    <a:pt x="203200" y="31750"/>
                    <a:pt x="287020" y="0"/>
                    <a:pt x="378460" y="0"/>
                  </a:cubicBezTo>
                  <a:lnTo>
                    <a:pt x="2184400" y="0"/>
                  </a:lnTo>
                  <a:cubicBezTo>
                    <a:pt x="2275840" y="0"/>
                    <a:pt x="2360930" y="33020"/>
                    <a:pt x="2425700" y="86360"/>
                  </a:cubicBezTo>
                  <a:cubicBezTo>
                    <a:pt x="2434590" y="93980"/>
                    <a:pt x="2443480" y="102870"/>
                    <a:pt x="2452370" y="110490"/>
                  </a:cubicBezTo>
                  <a:cubicBezTo>
                    <a:pt x="2465070" y="123190"/>
                    <a:pt x="2477770" y="137160"/>
                    <a:pt x="2487930" y="152400"/>
                  </a:cubicBezTo>
                  <a:cubicBezTo>
                    <a:pt x="2495550" y="162560"/>
                    <a:pt x="2501900" y="172720"/>
                    <a:pt x="2508250" y="182880"/>
                  </a:cubicBezTo>
                  <a:cubicBezTo>
                    <a:pt x="2514600" y="193040"/>
                    <a:pt x="2520950" y="204470"/>
                    <a:pt x="2526030" y="214630"/>
                  </a:cubicBezTo>
                  <a:cubicBezTo>
                    <a:pt x="2534920" y="232410"/>
                    <a:pt x="2541270" y="248920"/>
                    <a:pt x="2547620" y="266700"/>
                  </a:cubicBezTo>
                  <a:cubicBezTo>
                    <a:pt x="2551430" y="279400"/>
                    <a:pt x="2553970" y="290830"/>
                    <a:pt x="2556510" y="303530"/>
                  </a:cubicBezTo>
                  <a:cubicBezTo>
                    <a:pt x="2561590" y="327660"/>
                    <a:pt x="2564130" y="354330"/>
                    <a:pt x="2564130" y="379730"/>
                  </a:cubicBezTo>
                  <a:lnTo>
                    <a:pt x="2564130" y="4803140"/>
                  </a:lnTo>
                  <a:cubicBezTo>
                    <a:pt x="2564130" y="5012690"/>
                    <a:pt x="2393950" y="5182870"/>
                    <a:pt x="2184400" y="5182870"/>
                  </a:cubicBezTo>
                  <a:lnTo>
                    <a:pt x="379730" y="5182870"/>
                  </a:lnTo>
                  <a:cubicBezTo>
                    <a:pt x="170180" y="5182870"/>
                    <a:pt x="0" y="5012690"/>
                    <a:pt x="0" y="4803140"/>
                  </a:cubicBezTo>
                  <a:lnTo>
                    <a:pt x="0" y="1184910"/>
                  </a:lnTo>
                  <a:close/>
                  <a:moveTo>
                    <a:pt x="25400" y="1184910"/>
                  </a:moveTo>
                  <a:lnTo>
                    <a:pt x="25400" y="4804410"/>
                  </a:lnTo>
                  <a:cubicBezTo>
                    <a:pt x="25400" y="4999990"/>
                    <a:pt x="184150" y="5158740"/>
                    <a:pt x="379730" y="5158740"/>
                  </a:cubicBezTo>
                  <a:lnTo>
                    <a:pt x="2184400" y="5158740"/>
                  </a:lnTo>
                  <a:cubicBezTo>
                    <a:pt x="2379980" y="5158740"/>
                    <a:pt x="2538730" y="4999990"/>
                    <a:pt x="2538730" y="4804410"/>
                  </a:cubicBezTo>
                  <a:lnTo>
                    <a:pt x="2538730" y="381000"/>
                  </a:lnTo>
                  <a:cubicBezTo>
                    <a:pt x="2538730" y="184150"/>
                    <a:pt x="2379980" y="25400"/>
                    <a:pt x="2184400" y="25400"/>
                  </a:cubicBezTo>
                  <a:lnTo>
                    <a:pt x="379730" y="25400"/>
                  </a:lnTo>
                  <a:cubicBezTo>
                    <a:pt x="184150" y="25400"/>
                    <a:pt x="25400" y="184150"/>
                    <a:pt x="25400" y="379730"/>
                  </a:cubicBezTo>
                  <a:lnTo>
                    <a:pt x="25400" y="1184910"/>
                  </a:lnTo>
                  <a:close/>
                </a:path>
              </a:pathLst>
            </a:custGeom>
            <a:solidFill>
              <a:srgbClr val="FFFFFF"/>
            </a:solidFill>
          </p:spPr>
        </p:sp>
      </p:grpSp>
      <p:sp>
        <p:nvSpPr>
          <p:cNvPr id="16" name="TextBox 16"/>
          <p:cNvSpPr txBox="1"/>
          <p:nvPr/>
        </p:nvSpPr>
        <p:spPr>
          <a:xfrm>
            <a:off x="11326496" y="1914525"/>
            <a:ext cx="5932804" cy="3623150"/>
          </a:xfrm>
          <a:prstGeom prst="rect">
            <a:avLst/>
          </a:prstGeom>
        </p:spPr>
        <p:txBody>
          <a:bodyPr lIns="0" tIns="0" rIns="0" bIns="0" rtlCol="0" anchor="t">
            <a:spAutoFit/>
          </a:bodyPr>
          <a:lstStyle/>
          <a:p>
            <a:pPr algn="r" rtl="1">
              <a:lnSpc>
                <a:spcPts val="9599"/>
              </a:lnSpc>
            </a:pPr>
            <a:r>
              <a:rPr lang="ar-EG" sz="7999">
                <a:solidFill>
                  <a:srgbClr val="FFFFFF"/>
                </a:solidFill>
                <a:latin typeface="Changa SemiBold"/>
                <a:ea typeface="Changa SemiBold"/>
                <a:cs typeface="Changa SemiBold"/>
                <a:sym typeface="Changa SemiBold"/>
                <a:rtl/>
              </a:rPr>
              <a:t>مواقع التواصل الاجتماعي</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05</a:t>
              </a:r>
            </a:p>
          </p:txBody>
        </p:sp>
      </p:grpSp>
      <p:grpSp>
        <p:nvGrpSpPr>
          <p:cNvPr id="6" name="Group 6"/>
          <p:cNvGrpSpPr>
            <a:grpSpLocks noChangeAspect="1"/>
          </p:cNvGrpSpPr>
          <p:nvPr/>
        </p:nvGrpSpPr>
        <p:grpSpPr>
          <a:xfrm>
            <a:off x="3199845" y="1028700"/>
            <a:ext cx="4159154" cy="8229600"/>
            <a:chOff x="0" y="0"/>
            <a:chExt cx="2620010" cy="5184140"/>
          </a:xfrm>
        </p:grpSpPr>
        <p:sp>
          <p:nvSpPr>
            <p:cNvPr id="7" name="Freeform 7"/>
            <p:cNvSpPr/>
            <p:nvPr/>
          </p:nvSpPr>
          <p:spPr>
            <a:xfrm flipH="1">
              <a:off x="53340" y="25400"/>
              <a:ext cx="2513330" cy="5132070"/>
            </a:xfrm>
            <a:custGeom>
              <a:avLst/>
              <a:gdLst/>
              <a:ahLst/>
              <a:cxnLst/>
              <a:rect l="l" t="t" r="r" b="b"/>
              <a:pathLst>
                <a:path w="2513330" h="5132070">
                  <a:moveTo>
                    <a:pt x="354330" y="0"/>
                  </a:moveTo>
                  <a:lnTo>
                    <a:pt x="2159000" y="0"/>
                  </a:lnTo>
                  <a:cubicBezTo>
                    <a:pt x="2354580" y="0"/>
                    <a:pt x="2513330" y="158750"/>
                    <a:pt x="2513330" y="354330"/>
                  </a:cubicBezTo>
                  <a:lnTo>
                    <a:pt x="2513330" y="4777740"/>
                  </a:lnTo>
                  <a:cubicBezTo>
                    <a:pt x="2513330" y="4973320"/>
                    <a:pt x="2354580" y="5132070"/>
                    <a:pt x="2159000" y="5132070"/>
                  </a:cubicBezTo>
                  <a:lnTo>
                    <a:pt x="354330" y="5132070"/>
                  </a:lnTo>
                  <a:cubicBezTo>
                    <a:pt x="158750" y="5132070"/>
                    <a:pt x="0" y="4973320"/>
                    <a:pt x="0" y="4777740"/>
                  </a:cubicBezTo>
                  <a:lnTo>
                    <a:pt x="0" y="354330"/>
                  </a:lnTo>
                  <a:cubicBezTo>
                    <a:pt x="0" y="158750"/>
                    <a:pt x="158750" y="0"/>
                    <a:pt x="354330" y="0"/>
                  </a:cubicBezTo>
                  <a:close/>
                  <a:moveTo>
                    <a:pt x="955040" y="162560"/>
                  </a:moveTo>
                  <a:cubicBezTo>
                    <a:pt x="937260" y="162560"/>
                    <a:pt x="923290" y="176530"/>
                    <a:pt x="923290" y="194310"/>
                  </a:cubicBezTo>
                  <a:cubicBezTo>
                    <a:pt x="923290" y="212090"/>
                    <a:pt x="937260" y="226060"/>
                    <a:pt x="955040" y="226060"/>
                  </a:cubicBezTo>
                  <a:cubicBezTo>
                    <a:pt x="972820" y="226060"/>
                    <a:pt x="986790" y="212090"/>
                    <a:pt x="986790" y="194310"/>
                  </a:cubicBezTo>
                  <a:cubicBezTo>
                    <a:pt x="986790" y="176530"/>
                    <a:pt x="971550" y="162560"/>
                    <a:pt x="955040" y="162560"/>
                  </a:cubicBezTo>
                  <a:close/>
                  <a:moveTo>
                    <a:pt x="1423670" y="172720"/>
                  </a:moveTo>
                  <a:lnTo>
                    <a:pt x="1118870" y="172720"/>
                  </a:lnTo>
                  <a:cubicBezTo>
                    <a:pt x="1107440" y="172720"/>
                    <a:pt x="1097280" y="181610"/>
                    <a:pt x="1097280" y="194310"/>
                  </a:cubicBezTo>
                  <a:cubicBezTo>
                    <a:pt x="1097280" y="207010"/>
                    <a:pt x="1107440" y="215900"/>
                    <a:pt x="1118870" y="215900"/>
                  </a:cubicBezTo>
                  <a:lnTo>
                    <a:pt x="1423670" y="215900"/>
                  </a:lnTo>
                  <a:cubicBezTo>
                    <a:pt x="1435100" y="215900"/>
                    <a:pt x="1445260" y="207010"/>
                    <a:pt x="1445260" y="194310"/>
                  </a:cubicBezTo>
                  <a:cubicBezTo>
                    <a:pt x="1445260" y="181610"/>
                    <a:pt x="1435100" y="172720"/>
                    <a:pt x="1423670" y="172720"/>
                  </a:cubicBezTo>
                  <a:close/>
                  <a:moveTo>
                    <a:pt x="129540" y="4798060"/>
                  </a:moveTo>
                  <a:cubicBezTo>
                    <a:pt x="129540" y="4913630"/>
                    <a:pt x="223520" y="5007610"/>
                    <a:pt x="339090" y="5007610"/>
                  </a:cubicBezTo>
                  <a:lnTo>
                    <a:pt x="2171700" y="5007610"/>
                  </a:lnTo>
                  <a:cubicBezTo>
                    <a:pt x="2287270" y="5007610"/>
                    <a:pt x="2381250" y="4913630"/>
                    <a:pt x="2381250" y="4798060"/>
                  </a:cubicBezTo>
                  <a:lnTo>
                    <a:pt x="2381250" y="340360"/>
                  </a:lnTo>
                  <a:cubicBezTo>
                    <a:pt x="2381250" y="224790"/>
                    <a:pt x="2287270" y="130810"/>
                    <a:pt x="2171700" y="130810"/>
                  </a:cubicBezTo>
                  <a:lnTo>
                    <a:pt x="1898650" y="130810"/>
                  </a:lnTo>
                  <a:lnTo>
                    <a:pt x="1898650" y="187960"/>
                  </a:lnTo>
                  <a:cubicBezTo>
                    <a:pt x="1898650" y="252730"/>
                    <a:pt x="1845310" y="306070"/>
                    <a:pt x="1780540" y="306070"/>
                  </a:cubicBezTo>
                  <a:lnTo>
                    <a:pt x="730250" y="306070"/>
                  </a:lnTo>
                  <a:cubicBezTo>
                    <a:pt x="665480" y="306070"/>
                    <a:pt x="612140" y="252730"/>
                    <a:pt x="612140" y="187960"/>
                  </a:cubicBezTo>
                  <a:lnTo>
                    <a:pt x="612140" y="130810"/>
                  </a:lnTo>
                  <a:lnTo>
                    <a:pt x="340360" y="130810"/>
                  </a:lnTo>
                  <a:cubicBezTo>
                    <a:pt x="224790" y="130810"/>
                    <a:pt x="130810" y="224790"/>
                    <a:pt x="130810" y="340360"/>
                  </a:cubicBezTo>
                  <a:lnTo>
                    <a:pt x="130810" y="4798060"/>
                  </a:lnTo>
                  <a:close/>
                </a:path>
              </a:pathLst>
            </a:custGeom>
            <a:solidFill>
              <a:srgbClr val="2A0030"/>
            </a:solidFill>
          </p:spPr>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t="-22" b="-22"/>
              </a:stretch>
            </a:blipFill>
          </p:spPr>
        </p:sp>
        <p:sp>
          <p:nvSpPr>
            <p:cNvPr id="9" name="Freeform 9"/>
            <p:cNvSpPr/>
            <p:nvPr/>
          </p:nvSpPr>
          <p:spPr>
            <a:xfrm flipH="1">
              <a:off x="1121410" y="198120"/>
              <a:ext cx="347980" cy="43180"/>
            </a:xfrm>
            <a:custGeom>
              <a:avLst/>
              <a:gdLst/>
              <a:ahLst/>
              <a:cxnLst/>
              <a:rect l="l" t="t" r="r" b="b"/>
              <a:pathLst>
                <a:path w="347980" h="43180">
                  <a:moveTo>
                    <a:pt x="21590" y="0"/>
                  </a:moveTo>
                  <a:lnTo>
                    <a:pt x="326390" y="0"/>
                  </a:lnTo>
                  <a:cubicBezTo>
                    <a:pt x="337820" y="0"/>
                    <a:pt x="347980" y="8890"/>
                    <a:pt x="347980" y="21590"/>
                  </a:cubicBezTo>
                  <a:cubicBezTo>
                    <a:pt x="347980" y="34290"/>
                    <a:pt x="337820" y="43180"/>
                    <a:pt x="326390" y="43180"/>
                  </a:cubicBezTo>
                  <a:lnTo>
                    <a:pt x="21590" y="43180"/>
                  </a:lnTo>
                  <a:cubicBezTo>
                    <a:pt x="10160" y="43180"/>
                    <a:pt x="0" y="34290"/>
                    <a:pt x="0" y="21590"/>
                  </a:cubicBezTo>
                  <a:cubicBezTo>
                    <a:pt x="0" y="8890"/>
                    <a:pt x="10160" y="0"/>
                    <a:pt x="21590" y="0"/>
                  </a:cubicBezTo>
                  <a:close/>
                </a:path>
              </a:pathLst>
            </a:custGeom>
            <a:solidFill>
              <a:srgbClr val="2A0030"/>
            </a:solidFill>
          </p:spPr>
        </p:sp>
        <p:sp>
          <p:nvSpPr>
            <p:cNvPr id="10" name="Freeform 10"/>
            <p:cNvSpPr/>
            <p:nvPr/>
          </p:nvSpPr>
          <p:spPr>
            <a:xfrm flipH="1">
              <a:off x="1578312" y="187909"/>
              <a:ext cx="66636" cy="63602"/>
            </a:xfrm>
            <a:custGeom>
              <a:avLst/>
              <a:gdLst/>
              <a:ahLst/>
              <a:cxnLst/>
              <a:rect l="l" t="t" r="r" b="b"/>
              <a:pathLst>
                <a:path w="66636" h="63602">
                  <a:moveTo>
                    <a:pt x="33318" y="51"/>
                  </a:moveTo>
                  <a:cubicBezTo>
                    <a:pt x="44695" y="0"/>
                    <a:pt x="55230" y="6040"/>
                    <a:pt x="60933" y="15885"/>
                  </a:cubicBezTo>
                  <a:cubicBezTo>
                    <a:pt x="66636" y="25729"/>
                    <a:pt x="66636" y="37873"/>
                    <a:pt x="60933" y="47717"/>
                  </a:cubicBezTo>
                  <a:cubicBezTo>
                    <a:pt x="55230" y="57562"/>
                    <a:pt x="44695" y="63602"/>
                    <a:pt x="33318" y="63551"/>
                  </a:cubicBezTo>
                  <a:cubicBezTo>
                    <a:pt x="21941" y="63602"/>
                    <a:pt x="11406" y="57562"/>
                    <a:pt x="5703" y="47717"/>
                  </a:cubicBezTo>
                  <a:cubicBezTo>
                    <a:pt x="0" y="37873"/>
                    <a:pt x="0" y="25729"/>
                    <a:pt x="5703" y="15885"/>
                  </a:cubicBezTo>
                  <a:cubicBezTo>
                    <a:pt x="11406" y="6040"/>
                    <a:pt x="21941" y="0"/>
                    <a:pt x="33318" y="51"/>
                  </a:cubicBezTo>
                  <a:close/>
                </a:path>
              </a:pathLst>
            </a:custGeom>
            <a:solidFill>
              <a:srgbClr val="2A0030"/>
            </a:solidFill>
          </p:spPr>
        </p:sp>
        <p:sp>
          <p:nvSpPr>
            <p:cNvPr id="11" name="Freeform 11"/>
            <p:cNvSpPr/>
            <p:nvPr/>
          </p:nvSpPr>
          <p:spPr>
            <a:xfrm flipH="1">
              <a:off x="0" y="685800"/>
              <a:ext cx="27940" cy="213360"/>
            </a:xfrm>
            <a:custGeom>
              <a:avLst/>
              <a:gdLst/>
              <a:ahLst/>
              <a:cxnLst/>
              <a:rect l="l" t="t" r="r" b="b"/>
              <a:pathLst>
                <a:path w="27940" h="213360">
                  <a:moveTo>
                    <a:pt x="27940" y="26670"/>
                  </a:moveTo>
                  <a:lnTo>
                    <a:pt x="27940" y="185420"/>
                  </a:lnTo>
                  <a:cubicBezTo>
                    <a:pt x="27940" y="200660"/>
                    <a:pt x="15240" y="213360"/>
                    <a:pt x="0" y="213360"/>
                  </a:cubicBezTo>
                  <a:lnTo>
                    <a:pt x="0" y="0"/>
                  </a:lnTo>
                  <a:cubicBezTo>
                    <a:pt x="15240" y="0"/>
                    <a:pt x="27940" y="11430"/>
                    <a:pt x="27940" y="26670"/>
                  </a:cubicBezTo>
                  <a:close/>
                </a:path>
              </a:pathLst>
            </a:custGeom>
            <a:solidFill>
              <a:srgbClr val="2A0030"/>
            </a:solidFill>
          </p:spPr>
        </p:sp>
        <p:sp>
          <p:nvSpPr>
            <p:cNvPr id="12" name="Freeform 12"/>
            <p:cNvSpPr/>
            <p:nvPr/>
          </p:nvSpPr>
          <p:spPr>
            <a:xfrm flipH="1">
              <a:off x="0" y="1057910"/>
              <a:ext cx="27940" cy="384810"/>
            </a:xfrm>
            <a:custGeom>
              <a:avLst/>
              <a:gdLst/>
              <a:ahLst/>
              <a:cxnLst/>
              <a:rect l="l" t="t" r="r" b="b"/>
              <a:pathLst>
                <a:path w="27940" h="384810">
                  <a:moveTo>
                    <a:pt x="27940" y="26670"/>
                  </a:moveTo>
                  <a:lnTo>
                    <a:pt x="27940" y="356870"/>
                  </a:lnTo>
                  <a:cubicBezTo>
                    <a:pt x="27940" y="372110"/>
                    <a:pt x="15240" y="384810"/>
                    <a:pt x="0" y="384810"/>
                  </a:cubicBezTo>
                  <a:lnTo>
                    <a:pt x="0" y="0"/>
                  </a:lnTo>
                  <a:cubicBezTo>
                    <a:pt x="15240" y="0"/>
                    <a:pt x="27940" y="11430"/>
                    <a:pt x="27940" y="26670"/>
                  </a:cubicBezTo>
                  <a:close/>
                </a:path>
              </a:pathLst>
            </a:custGeom>
            <a:solidFill>
              <a:srgbClr val="2A0030"/>
            </a:solidFill>
          </p:spPr>
        </p:sp>
        <p:sp>
          <p:nvSpPr>
            <p:cNvPr id="13" name="Freeform 13"/>
            <p:cNvSpPr/>
            <p:nvPr/>
          </p:nvSpPr>
          <p:spPr>
            <a:xfrm flipH="1">
              <a:off x="0" y="1526540"/>
              <a:ext cx="27940" cy="386080"/>
            </a:xfrm>
            <a:custGeom>
              <a:avLst/>
              <a:gdLst/>
              <a:ahLst/>
              <a:cxnLst/>
              <a:rect l="l" t="t" r="r" b="b"/>
              <a:pathLst>
                <a:path w="27940" h="386080">
                  <a:moveTo>
                    <a:pt x="27940" y="27940"/>
                  </a:moveTo>
                  <a:lnTo>
                    <a:pt x="27940" y="358140"/>
                  </a:lnTo>
                  <a:cubicBezTo>
                    <a:pt x="27940" y="373380"/>
                    <a:pt x="15240" y="386080"/>
                    <a:pt x="0" y="386080"/>
                  </a:cubicBezTo>
                  <a:lnTo>
                    <a:pt x="0" y="0"/>
                  </a:lnTo>
                  <a:cubicBezTo>
                    <a:pt x="15240" y="0"/>
                    <a:pt x="27940" y="12700"/>
                    <a:pt x="27940" y="27940"/>
                  </a:cubicBezTo>
                  <a:close/>
                </a:path>
              </a:pathLst>
            </a:custGeom>
            <a:solidFill>
              <a:srgbClr val="2A0030"/>
            </a:solidFill>
          </p:spPr>
        </p:sp>
        <p:sp>
          <p:nvSpPr>
            <p:cNvPr id="14" name="Freeform 14"/>
            <p:cNvSpPr/>
            <p:nvPr/>
          </p:nvSpPr>
          <p:spPr>
            <a:xfrm flipH="1">
              <a:off x="2592070" y="1184910"/>
              <a:ext cx="27940" cy="618490"/>
            </a:xfrm>
            <a:custGeom>
              <a:avLst/>
              <a:gdLst/>
              <a:ahLst/>
              <a:cxnLst/>
              <a:rect l="l" t="t" r="r" b="b"/>
              <a:pathLst>
                <a:path w="27940" h="618490">
                  <a:moveTo>
                    <a:pt x="27940" y="0"/>
                  </a:moveTo>
                  <a:lnTo>
                    <a:pt x="27940" y="618490"/>
                  </a:lnTo>
                  <a:cubicBezTo>
                    <a:pt x="12700" y="618490"/>
                    <a:pt x="0" y="605790"/>
                    <a:pt x="0" y="590550"/>
                  </a:cubicBezTo>
                  <a:lnTo>
                    <a:pt x="0" y="27940"/>
                  </a:lnTo>
                  <a:cubicBezTo>
                    <a:pt x="0" y="12700"/>
                    <a:pt x="12700" y="0"/>
                    <a:pt x="27940" y="0"/>
                  </a:cubicBezTo>
                  <a:close/>
                </a:path>
              </a:pathLst>
            </a:custGeom>
            <a:solidFill>
              <a:srgbClr val="2A0030"/>
            </a:solidFill>
          </p:spPr>
        </p:sp>
        <p:sp>
          <p:nvSpPr>
            <p:cNvPr id="15" name="Freeform 15"/>
            <p:cNvSpPr/>
            <p:nvPr/>
          </p:nvSpPr>
          <p:spPr>
            <a:xfrm flipH="1">
              <a:off x="27940" y="0"/>
              <a:ext cx="2564130" cy="5182870"/>
            </a:xfrm>
            <a:custGeom>
              <a:avLst/>
              <a:gdLst/>
              <a:ahLst/>
              <a:cxnLst/>
              <a:rect l="l" t="t" r="r" b="b"/>
              <a:pathLst>
                <a:path w="2564130" h="5182870">
                  <a:moveTo>
                    <a:pt x="0" y="1184910"/>
                  </a:moveTo>
                  <a:lnTo>
                    <a:pt x="0" y="379730"/>
                  </a:lnTo>
                  <a:cubicBezTo>
                    <a:pt x="0" y="353060"/>
                    <a:pt x="2540" y="327660"/>
                    <a:pt x="7620" y="303530"/>
                  </a:cubicBezTo>
                  <a:cubicBezTo>
                    <a:pt x="10160" y="290830"/>
                    <a:pt x="12700" y="279400"/>
                    <a:pt x="16510" y="266700"/>
                  </a:cubicBezTo>
                  <a:cubicBezTo>
                    <a:pt x="21590" y="248920"/>
                    <a:pt x="29210" y="231140"/>
                    <a:pt x="36830" y="214630"/>
                  </a:cubicBezTo>
                  <a:cubicBezTo>
                    <a:pt x="41910" y="203200"/>
                    <a:pt x="48260" y="193040"/>
                    <a:pt x="54610" y="182880"/>
                  </a:cubicBezTo>
                  <a:cubicBezTo>
                    <a:pt x="60960" y="172720"/>
                    <a:pt x="67310" y="162560"/>
                    <a:pt x="74930" y="152400"/>
                  </a:cubicBezTo>
                  <a:cubicBezTo>
                    <a:pt x="86360" y="137160"/>
                    <a:pt x="97790" y="124460"/>
                    <a:pt x="110490" y="110490"/>
                  </a:cubicBezTo>
                  <a:cubicBezTo>
                    <a:pt x="119380" y="101600"/>
                    <a:pt x="128270" y="93980"/>
                    <a:pt x="137160" y="86360"/>
                  </a:cubicBezTo>
                  <a:cubicBezTo>
                    <a:pt x="203200" y="31750"/>
                    <a:pt x="287020" y="0"/>
                    <a:pt x="378460" y="0"/>
                  </a:cubicBezTo>
                  <a:lnTo>
                    <a:pt x="2184400" y="0"/>
                  </a:lnTo>
                  <a:cubicBezTo>
                    <a:pt x="2275840" y="0"/>
                    <a:pt x="2360930" y="33020"/>
                    <a:pt x="2425700" y="86360"/>
                  </a:cubicBezTo>
                  <a:cubicBezTo>
                    <a:pt x="2434590" y="93980"/>
                    <a:pt x="2443480" y="102870"/>
                    <a:pt x="2452370" y="110490"/>
                  </a:cubicBezTo>
                  <a:cubicBezTo>
                    <a:pt x="2465070" y="123190"/>
                    <a:pt x="2477770" y="137160"/>
                    <a:pt x="2487930" y="152400"/>
                  </a:cubicBezTo>
                  <a:cubicBezTo>
                    <a:pt x="2495550" y="162560"/>
                    <a:pt x="2501900" y="172720"/>
                    <a:pt x="2508250" y="182880"/>
                  </a:cubicBezTo>
                  <a:cubicBezTo>
                    <a:pt x="2514600" y="193040"/>
                    <a:pt x="2520950" y="204470"/>
                    <a:pt x="2526030" y="214630"/>
                  </a:cubicBezTo>
                  <a:cubicBezTo>
                    <a:pt x="2534920" y="232410"/>
                    <a:pt x="2541270" y="248920"/>
                    <a:pt x="2547620" y="266700"/>
                  </a:cubicBezTo>
                  <a:cubicBezTo>
                    <a:pt x="2551430" y="279400"/>
                    <a:pt x="2553970" y="290830"/>
                    <a:pt x="2556510" y="303530"/>
                  </a:cubicBezTo>
                  <a:cubicBezTo>
                    <a:pt x="2561590" y="327660"/>
                    <a:pt x="2564130" y="354330"/>
                    <a:pt x="2564130" y="379730"/>
                  </a:cubicBezTo>
                  <a:lnTo>
                    <a:pt x="2564130" y="4803140"/>
                  </a:lnTo>
                  <a:cubicBezTo>
                    <a:pt x="2564130" y="5012690"/>
                    <a:pt x="2393950" y="5182870"/>
                    <a:pt x="2184400" y="5182870"/>
                  </a:cubicBezTo>
                  <a:lnTo>
                    <a:pt x="379730" y="5182870"/>
                  </a:lnTo>
                  <a:cubicBezTo>
                    <a:pt x="170180" y="5182870"/>
                    <a:pt x="0" y="5012690"/>
                    <a:pt x="0" y="4803140"/>
                  </a:cubicBezTo>
                  <a:lnTo>
                    <a:pt x="0" y="1184910"/>
                  </a:lnTo>
                  <a:close/>
                  <a:moveTo>
                    <a:pt x="25400" y="1184910"/>
                  </a:moveTo>
                  <a:lnTo>
                    <a:pt x="25400" y="4804410"/>
                  </a:lnTo>
                  <a:cubicBezTo>
                    <a:pt x="25400" y="4999990"/>
                    <a:pt x="184150" y="5158740"/>
                    <a:pt x="379730" y="5158740"/>
                  </a:cubicBezTo>
                  <a:lnTo>
                    <a:pt x="2184400" y="5158740"/>
                  </a:lnTo>
                  <a:cubicBezTo>
                    <a:pt x="2379980" y="5158740"/>
                    <a:pt x="2538730" y="4999990"/>
                    <a:pt x="2538730" y="4804410"/>
                  </a:cubicBezTo>
                  <a:lnTo>
                    <a:pt x="2538730" y="381000"/>
                  </a:lnTo>
                  <a:cubicBezTo>
                    <a:pt x="2538730" y="184150"/>
                    <a:pt x="2379980" y="25400"/>
                    <a:pt x="2184400" y="25400"/>
                  </a:cubicBezTo>
                  <a:lnTo>
                    <a:pt x="379730" y="25400"/>
                  </a:lnTo>
                  <a:cubicBezTo>
                    <a:pt x="184150" y="25400"/>
                    <a:pt x="25400" y="184150"/>
                    <a:pt x="25400" y="379730"/>
                  </a:cubicBezTo>
                  <a:lnTo>
                    <a:pt x="25400" y="1184910"/>
                  </a:lnTo>
                  <a:close/>
                </a:path>
              </a:pathLst>
            </a:custGeom>
            <a:solidFill>
              <a:srgbClr val="FFFFFF"/>
            </a:solidFill>
          </p:spPr>
        </p:sp>
      </p:grpSp>
      <p:sp>
        <p:nvSpPr>
          <p:cNvPr id="16" name="TextBox 16"/>
          <p:cNvSpPr txBox="1"/>
          <p:nvPr/>
        </p:nvSpPr>
        <p:spPr>
          <a:xfrm>
            <a:off x="11326496" y="1914525"/>
            <a:ext cx="5932804" cy="3623150"/>
          </a:xfrm>
          <a:prstGeom prst="rect">
            <a:avLst/>
          </a:prstGeom>
        </p:spPr>
        <p:txBody>
          <a:bodyPr lIns="0" tIns="0" rIns="0" bIns="0" rtlCol="0" anchor="t">
            <a:spAutoFit/>
          </a:bodyPr>
          <a:lstStyle/>
          <a:p>
            <a:pPr algn="r" rtl="1">
              <a:lnSpc>
                <a:spcPts val="9599"/>
              </a:lnSpc>
            </a:pPr>
            <a:r>
              <a:rPr lang="ar-EG" sz="7999">
                <a:solidFill>
                  <a:srgbClr val="FFFFFF"/>
                </a:solidFill>
                <a:latin typeface="Changa SemiBold"/>
                <a:ea typeface="Changa SemiBold"/>
                <a:cs typeface="Changa SemiBold"/>
                <a:sym typeface="Changa SemiBold"/>
                <a:rtl/>
              </a:rPr>
              <a:t>مواقع التواصل الاجتماعي</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151638" flipH="1">
            <a:off x="2363164" y="-5203664"/>
            <a:ext cx="8278095" cy="9583902"/>
          </a:xfrm>
          <a:custGeom>
            <a:avLst/>
            <a:gdLst/>
            <a:ahLst/>
            <a:cxnLst/>
            <a:rect l="l" t="t" r="r" b="b"/>
            <a:pathLst>
              <a:path w="8278095" h="9583902">
                <a:moveTo>
                  <a:pt x="8278095" y="0"/>
                </a:moveTo>
                <a:lnTo>
                  <a:pt x="0" y="0"/>
                </a:lnTo>
                <a:lnTo>
                  <a:pt x="0" y="9583902"/>
                </a:lnTo>
                <a:lnTo>
                  <a:pt x="8278095" y="9583902"/>
                </a:lnTo>
                <a:lnTo>
                  <a:pt x="8278095" y="0"/>
                </a:lnTo>
                <a:close/>
              </a:path>
            </a:pathLst>
          </a:custGeom>
          <a:blipFill>
            <a:blip r:embed="rId4"/>
            <a:stretch>
              <a:fillRect/>
            </a:stretch>
          </a:blipFill>
        </p:spPr>
      </p:sp>
      <p:sp>
        <p:nvSpPr>
          <p:cNvPr id="4" name="AutoShape 4"/>
          <p:cNvSpPr/>
          <p:nvPr/>
        </p:nvSpPr>
        <p:spPr>
          <a:xfrm>
            <a:off x="17017784" y="1044747"/>
            <a:ext cx="38100" cy="8229600"/>
          </a:xfrm>
          <a:prstGeom prst="rect">
            <a:avLst/>
          </a:prstGeom>
          <a:solidFill>
            <a:srgbClr val="FFFFFF"/>
          </a:solidFill>
        </p:spPr>
      </p:sp>
      <p:grpSp>
        <p:nvGrpSpPr>
          <p:cNvPr id="5" name="Group 5"/>
          <p:cNvGrpSpPr>
            <a:grpSpLocks noChangeAspect="1"/>
          </p:cNvGrpSpPr>
          <p:nvPr/>
        </p:nvGrpSpPr>
        <p:grpSpPr>
          <a:xfrm>
            <a:off x="16814368" y="8316521"/>
            <a:ext cx="406832" cy="406832"/>
            <a:chOff x="6705600" y="1371600"/>
            <a:chExt cx="10972800" cy="10972800"/>
          </a:xfrm>
        </p:grpSpPr>
        <p:sp>
          <p:nvSpPr>
            <p:cNvPr id="6" name="Freeform 6"/>
            <p:cNvSpPr/>
            <p:nvPr/>
          </p:nvSpPr>
          <p:spPr>
            <a:xfrm flipH="1">
              <a:off x="6696808" y="1100629"/>
              <a:ext cx="10990383" cy="11514742"/>
            </a:xfrm>
            <a:custGeom>
              <a:avLst/>
              <a:gdLst/>
              <a:ahLst/>
              <a:cxnLst/>
              <a:rect l="l" t="t" r="r" b="b"/>
              <a:pathLst>
                <a:path w="10990383" h="11514742">
                  <a:moveTo>
                    <a:pt x="10981592" y="5757371"/>
                  </a:moveTo>
                  <a:cubicBezTo>
                    <a:pt x="10990384" y="7723318"/>
                    <a:pt x="9946609" y="9543701"/>
                    <a:pt x="8245499" y="10529222"/>
                  </a:cubicBezTo>
                  <a:cubicBezTo>
                    <a:pt x="6544389" y="11514742"/>
                    <a:pt x="4445994" y="11514742"/>
                    <a:pt x="2744884" y="10529222"/>
                  </a:cubicBezTo>
                  <a:cubicBezTo>
                    <a:pt x="1043775" y="9543701"/>
                    <a:pt x="0" y="7723318"/>
                    <a:pt x="8792" y="5757371"/>
                  </a:cubicBezTo>
                  <a:cubicBezTo>
                    <a:pt x="0" y="3791424"/>
                    <a:pt x="1043775" y="1971041"/>
                    <a:pt x="2744884" y="985520"/>
                  </a:cubicBezTo>
                  <a:cubicBezTo>
                    <a:pt x="4445994" y="0"/>
                    <a:pt x="6544389" y="0"/>
                    <a:pt x="8245499" y="985520"/>
                  </a:cubicBezTo>
                  <a:cubicBezTo>
                    <a:pt x="9946609" y="1971041"/>
                    <a:pt x="10990384" y="3791424"/>
                    <a:pt x="10981592" y="5757371"/>
                  </a:cubicBezTo>
                  <a:close/>
                </a:path>
              </a:pathLst>
            </a:custGeom>
            <a:solidFill>
              <a:srgbClr val="BD85FD"/>
            </a:solidFill>
          </p:spPr>
        </p:sp>
      </p:grpSp>
      <p:sp>
        <p:nvSpPr>
          <p:cNvPr id="7" name="Freeform 7"/>
          <p:cNvSpPr/>
          <p:nvPr/>
        </p:nvSpPr>
        <p:spPr>
          <a:xfrm flipH="1">
            <a:off x="-472449" y="5159547"/>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5"/>
            <a:stretch>
              <a:fillRect/>
            </a:stretch>
          </a:blipFill>
        </p:spPr>
      </p:sp>
      <p:grpSp>
        <p:nvGrpSpPr>
          <p:cNvPr id="9" name="Group 9"/>
          <p:cNvGrpSpPr/>
          <p:nvPr/>
        </p:nvGrpSpPr>
        <p:grpSpPr>
          <a:xfrm>
            <a:off x="5795628" y="3588760"/>
            <a:ext cx="10491637" cy="3109480"/>
            <a:chOff x="0" y="0"/>
            <a:chExt cx="13988850" cy="4145973"/>
          </a:xfrm>
        </p:grpSpPr>
        <p:sp>
          <p:nvSpPr>
            <p:cNvPr id="10" name="TextBox 10"/>
            <p:cNvSpPr txBox="1"/>
            <p:nvPr/>
          </p:nvSpPr>
          <p:spPr>
            <a:xfrm>
              <a:off x="0" y="-95250"/>
              <a:ext cx="13988850" cy="1182372"/>
            </a:xfrm>
            <a:prstGeom prst="rect">
              <a:avLst/>
            </a:prstGeom>
          </p:spPr>
          <p:txBody>
            <a:bodyPr lIns="0" tIns="0" rIns="0" bIns="0" rtlCol="0" anchor="t">
              <a:spAutoFit/>
            </a:bodyPr>
            <a:lstStyle/>
            <a:p>
              <a:pPr algn="ctr" rtl="1">
                <a:lnSpc>
                  <a:spcPts val="7559"/>
                </a:lnSpc>
                <a:spcBef>
                  <a:spcPct val="0"/>
                </a:spcBef>
              </a:pPr>
              <a:r>
                <a:rPr lang="ar-EG" sz="5399">
                  <a:solidFill>
                    <a:srgbClr val="FFFFFF"/>
                  </a:solidFill>
                  <a:latin typeface="Changa SemiBold"/>
                  <a:ea typeface="Changa SemiBold"/>
                  <a:cs typeface="Changa SemiBold"/>
                  <a:sym typeface="Changa SemiBold"/>
                  <a:rtl/>
                </a:rPr>
                <a:t>التوزيع </a:t>
              </a:r>
            </a:p>
          </p:txBody>
        </p:sp>
        <p:sp>
          <p:nvSpPr>
            <p:cNvPr id="11" name="TextBox 11"/>
            <p:cNvSpPr txBox="1"/>
            <p:nvPr/>
          </p:nvSpPr>
          <p:spPr>
            <a:xfrm>
              <a:off x="0" y="1385629"/>
              <a:ext cx="13988850" cy="2760345"/>
            </a:xfrm>
            <a:prstGeom prst="rect">
              <a:avLst/>
            </a:prstGeom>
          </p:spPr>
          <p:txBody>
            <a:bodyPr lIns="0" tIns="0" rIns="0" bIns="0" rtlCol="0" anchor="t">
              <a:spAutoFit/>
            </a:bodyPr>
            <a:lstStyle/>
            <a:p>
              <a:pPr algn="r" rtl="1">
                <a:lnSpc>
                  <a:spcPts val="3360"/>
                </a:lnSpc>
              </a:pPr>
              <a:r>
                <a:rPr lang="ar-EG" sz="2400" b="1">
                  <a:solidFill>
                    <a:srgbClr val="FFFFFF"/>
                  </a:solidFill>
                  <a:latin typeface="Cairo Bold"/>
                  <a:ea typeface="Cairo Bold"/>
                  <a:cs typeface="Cairo Bold"/>
                  <a:sym typeface="Cairo Bold"/>
                  <a:rtl/>
                </a:rPr>
                <a:t>تتميز استراتجيات التوزيع بانها متعددة الأوجه وصلت الى مائة و ثلاثون دولة تتضمن </a:t>
              </a:r>
            </a:p>
            <a:p>
              <a:pPr algn="r" rtl="1">
                <a:lnSpc>
                  <a:spcPts val="3360"/>
                </a:lnSpc>
              </a:pPr>
              <a:r>
                <a:rPr lang="ar-EG" sz="2400" b="1">
                  <a:solidFill>
                    <a:srgbClr val="FFFFFF"/>
                  </a:solidFill>
                  <a:latin typeface="Cairo Bold"/>
                  <a:ea typeface="Cairo Bold"/>
                  <a:cs typeface="Cairo Bold"/>
                  <a:sym typeface="Cairo Bold"/>
                  <a:rtl/>
                </a:rPr>
                <a:t>·العديد من مراكز التصنيع و الخدمات في جميع انحاء العالم </a:t>
              </a:r>
            </a:p>
            <a:p>
              <a:pPr algn="r" rtl="1">
                <a:lnSpc>
                  <a:spcPts val="3360"/>
                </a:lnSpc>
              </a:pPr>
              <a:r>
                <a:rPr lang="ar-EG" sz="2400" b="1">
                  <a:solidFill>
                    <a:srgbClr val="FFFFFF"/>
                  </a:solidFill>
                  <a:latin typeface="Cairo Bold"/>
                  <a:ea typeface="Cairo Bold"/>
                  <a:cs typeface="Cairo Bold"/>
                  <a:sym typeface="Cairo Bold"/>
                  <a:rtl/>
                </a:rPr>
                <a:t>·فرق البيع المباشر تتمركز في أسواق الرئيسية </a:t>
              </a:r>
            </a:p>
            <a:p>
              <a:pPr algn="r" rtl="1">
                <a:lnSpc>
                  <a:spcPts val="3359"/>
                </a:lnSpc>
                <a:spcBef>
                  <a:spcPct val="0"/>
                </a:spcBef>
              </a:pPr>
              <a:r>
                <a:rPr lang="ar-EG" sz="2400" b="1">
                  <a:solidFill>
                    <a:srgbClr val="FFFFFF"/>
                  </a:solidFill>
                  <a:latin typeface="Cairo Bold"/>
                  <a:ea typeface="Cairo Bold"/>
                  <a:cs typeface="Cairo Bold"/>
                  <a:sym typeface="Cairo Bold"/>
                  <a:rtl/>
                </a:rPr>
                <a:t>شبكة موزعة من مراكز الخدمة التي تتضمن خدمات ما بعد البيع</a:t>
              </a:r>
            </a:p>
          </p:txBody>
        </p:sp>
      </p:grpSp>
      <p:sp>
        <p:nvSpPr>
          <p:cNvPr id="12" name="TextBox 12"/>
          <p:cNvSpPr txBox="1"/>
          <p:nvPr/>
        </p:nvSpPr>
        <p:spPr>
          <a:xfrm>
            <a:off x="1023281" y="5867400"/>
            <a:ext cx="3483853" cy="3390900"/>
          </a:xfrm>
          <a:prstGeom prst="rect">
            <a:avLst/>
          </a:prstGeom>
        </p:spPr>
        <p:txBody>
          <a:bodyPr lIns="0" tIns="0" rIns="0" bIns="0" rtlCol="0" anchor="t">
            <a:spAutoFit/>
          </a:bodyPr>
          <a:lstStyle/>
          <a:p>
            <a:pPr algn="r" rtl="1">
              <a:lnSpc>
                <a:spcPts val="6720"/>
              </a:lnSpc>
            </a:pPr>
            <a:r>
              <a:rPr lang="ar-EG" sz="5600">
                <a:solidFill>
                  <a:srgbClr val="FFFFFF"/>
                </a:solidFill>
                <a:latin typeface="Changa SemiBold"/>
                <a:ea typeface="Changa SemiBold"/>
                <a:cs typeface="Changa SemiBold"/>
                <a:sym typeface="Changa SemiBold"/>
                <a:rtl/>
              </a:rPr>
              <a:t>المزيج التسويقي لشركة</a:t>
            </a:r>
          </a:p>
          <a:p>
            <a:pPr algn="r" rtl="1">
              <a:lnSpc>
                <a:spcPts val="6720"/>
              </a:lnSpc>
            </a:pPr>
            <a:endParaRPr lang="ar-EG" sz="5600">
              <a:solidFill>
                <a:srgbClr val="FFFFFF"/>
              </a:solidFill>
              <a:latin typeface="Changa SemiBold"/>
              <a:ea typeface="Changa SemiBold"/>
              <a:cs typeface="Changa SemiBold"/>
              <a:sym typeface="Changa SemiBold"/>
              <a:rt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08</a:t>
              </a:r>
            </a:p>
          </p:txBody>
        </p:sp>
      </p:grpSp>
      <p:sp>
        <p:nvSpPr>
          <p:cNvPr id="6" name="Freeform 6"/>
          <p:cNvSpPr/>
          <p:nvPr/>
        </p:nvSpPr>
        <p:spPr>
          <a:xfrm rot="-6682741" flipH="1">
            <a:off x="12352188" y="2680287"/>
            <a:ext cx="7698066" cy="9583902"/>
          </a:xfrm>
          <a:custGeom>
            <a:avLst/>
            <a:gdLst/>
            <a:ahLst/>
            <a:cxnLst/>
            <a:rect l="l" t="t" r="r" b="b"/>
            <a:pathLst>
              <a:path w="7698066" h="9583902">
                <a:moveTo>
                  <a:pt x="7698066" y="0"/>
                </a:moveTo>
                <a:lnTo>
                  <a:pt x="0" y="0"/>
                </a:lnTo>
                <a:lnTo>
                  <a:pt x="0" y="9583902"/>
                </a:lnTo>
                <a:lnTo>
                  <a:pt x="7698066" y="9583902"/>
                </a:lnTo>
                <a:lnTo>
                  <a:pt x="7698066" y="0"/>
                </a:lnTo>
                <a:close/>
              </a:path>
            </a:pathLst>
          </a:custGeom>
          <a:blipFill>
            <a:blip r:embed="rId4"/>
            <a:stretch>
              <a:fillRect r="-7534"/>
            </a:stretch>
          </a:blipFill>
        </p:spPr>
      </p:sp>
      <p:sp>
        <p:nvSpPr>
          <p:cNvPr id="7" name="TextBox 7"/>
          <p:cNvSpPr txBox="1"/>
          <p:nvPr/>
        </p:nvSpPr>
        <p:spPr>
          <a:xfrm>
            <a:off x="11358771" y="1534387"/>
            <a:ext cx="4431106" cy="4598299"/>
          </a:xfrm>
          <a:prstGeom prst="rect">
            <a:avLst/>
          </a:prstGeom>
        </p:spPr>
        <p:txBody>
          <a:bodyPr lIns="0" tIns="0" rIns="0" bIns="0" rtlCol="0" anchor="t">
            <a:spAutoFit/>
          </a:bodyPr>
          <a:lstStyle/>
          <a:p>
            <a:pPr algn="r" rtl="1">
              <a:lnSpc>
                <a:spcPts val="7227"/>
              </a:lnSpc>
            </a:pPr>
            <a:r>
              <a:rPr lang="ar-EG" sz="6023">
                <a:solidFill>
                  <a:srgbClr val="FFFFFF"/>
                </a:solidFill>
                <a:latin typeface="Changa SemiBold"/>
                <a:ea typeface="Changa SemiBold"/>
                <a:cs typeface="Changa SemiBold"/>
                <a:sym typeface="Changa SemiBold"/>
                <a:rtl/>
              </a:rPr>
              <a:t>المؤسسات التي تتعامل مع جنرال إلكتريك:</a:t>
            </a:r>
          </a:p>
          <a:p>
            <a:pPr algn="r" rtl="1">
              <a:lnSpc>
                <a:spcPts val="7227"/>
              </a:lnSpc>
            </a:pPr>
            <a:endParaRPr lang="ar-EG" sz="6023">
              <a:solidFill>
                <a:srgbClr val="FFFFFF"/>
              </a:solidFill>
              <a:latin typeface="Changa SemiBold"/>
              <a:ea typeface="Changa SemiBold"/>
              <a:cs typeface="Changa SemiBold"/>
              <a:sym typeface="Changa SemiBold"/>
              <a:rtl/>
            </a:endParaRPr>
          </a:p>
        </p:txBody>
      </p:sp>
      <p:grpSp>
        <p:nvGrpSpPr>
          <p:cNvPr id="8" name="Group 8"/>
          <p:cNvGrpSpPr/>
          <p:nvPr/>
        </p:nvGrpSpPr>
        <p:grpSpPr>
          <a:xfrm>
            <a:off x="1028700" y="1188028"/>
            <a:ext cx="4792762" cy="2071953"/>
            <a:chOff x="0" y="0"/>
            <a:chExt cx="6390350" cy="2762604"/>
          </a:xfrm>
        </p:grpSpPr>
        <p:sp>
          <p:nvSpPr>
            <p:cNvPr id="9" name="TextBox 9"/>
            <p:cNvSpPr txBox="1"/>
            <p:nvPr/>
          </p:nvSpPr>
          <p:spPr>
            <a:xfrm>
              <a:off x="0" y="-57150"/>
              <a:ext cx="6390350" cy="656592"/>
            </a:xfrm>
            <a:prstGeom prst="rect">
              <a:avLst/>
            </a:prstGeom>
          </p:spPr>
          <p:txBody>
            <a:bodyPr lIns="0" tIns="0" rIns="0" bIns="0" rtlCol="0" anchor="t">
              <a:spAutoFit/>
            </a:bodyPr>
            <a:lstStyle/>
            <a:p>
              <a:pPr algn="r" rtl="1">
                <a:lnSpc>
                  <a:spcPts val="4199"/>
                </a:lnSpc>
                <a:spcBef>
                  <a:spcPct val="0"/>
                </a:spcBef>
              </a:pPr>
              <a:r>
                <a:rPr lang="ar-EG" sz="2999">
                  <a:solidFill>
                    <a:srgbClr val="FFFFFF"/>
                  </a:solidFill>
                  <a:latin typeface="Changa SemiBold"/>
                  <a:ea typeface="Changa SemiBold"/>
                  <a:cs typeface="Changa SemiBold"/>
                  <a:sym typeface="Changa SemiBold"/>
                  <a:rtl/>
                </a:rPr>
                <a:t>شركات النفط والغاز</a:t>
              </a:r>
            </a:p>
          </p:txBody>
        </p:sp>
        <p:sp>
          <p:nvSpPr>
            <p:cNvPr id="10" name="TextBox 10"/>
            <p:cNvSpPr txBox="1"/>
            <p:nvPr/>
          </p:nvSpPr>
          <p:spPr>
            <a:xfrm>
              <a:off x="0" y="1139249"/>
              <a:ext cx="6390350" cy="1623354"/>
            </a:xfrm>
            <a:prstGeom prst="rect">
              <a:avLst/>
            </a:prstGeom>
          </p:spPr>
          <p:txBody>
            <a:bodyPr lIns="0" tIns="0" rIns="0" bIns="0" rtlCol="0" anchor="t">
              <a:spAutoFit/>
            </a:bodyPr>
            <a:lstStyle/>
            <a:p>
              <a:pPr algn="r" rtl="1">
                <a:lnSpc>
                  <a:spcPts val="3360"/>
                </a:lnSpc>
              </a:pPr>
              <a:r>
                <a:rPr lang="ar-EG" sz="2400">
                  <a:solidFill>
                    <a:srgbClr val="FFFFFF"/>
                  </a:solidFill>
                  <a:latin typeface="Cairo Extra-Light"/>
                  <a:ea typeface="Cairo Extra-Light"/>
                  <a:cs typeface="Cairo Extra-Light"/>
                  <a:sym typeface="Cairo Extra-Light"/>
                  <a:rtl/>
                </a:rPr>
                <a:t>إكسون</a:t>
              </a:r>
              <a:r>
                <a:rPr lang="en-US" sz="2400">
                  <a:solidFill>
                    <a:srgbClr val="FFFFFF"/>
                  </a:solidFill>
                  <a:latin typeface="Cairo Extra-Light"/>
                  <a:ea typeface="Cairo Extra-Light"/>
                  <a:cs typeface="Cairo Extra-Light"/>
                  <a:sym typeface="Cairo Extra-Light"/>
                </a:rPr>
                <a:t>Mobil</a:t>
              </a:r>
            </a:p>
            <a:p>
              <a:pPr algn="r" rtl="1">
                <a:lnSpc>
                  <a:spcPts val="3360"/>
                </a:lnSpc>
              </a:pPr>
              <a:r>
                <a:rPr lang="ar-EG" sz="2400">
                  <a:solidFill>
                    <a:srgbClr val="FFFFFF"/>
                  </a:solidFill>
                  <a:latin typeface="Cairo Extra-Light"/>
                  <a:ea typeface="Cairo Extra-Light"/>
                  <a:cs typeface="Cairo Extra-Light"/>
                  <a:sym typeface="Cairo Extra-Light"/>
                  <a:rtl/>
                </a:rPr>
                <a:t> شيفرون</a:t>
              </a:r>
            </a:p>
            <a:p>
              <a:pPr algn="r" rtl="1">
                <a:lnSpc>
                  <a:spcPts val="3359"/>
                </a:lnSpc>
                <a:spcBef>
                  <a:spcPct val="0"/>
                </a:spcBef>
              </a:pPr>
              <a:endParaRPr lang="ar-EG" sz="2400">
                <a:solidFill>
                  <a:srgbClr val="FFFFFF"/>
                </a:solidFill>
                <a:latin typeface="Cairo Extra-Light"/>
                <a:ea typeface="Cairo Extra-Light"/>
                <a:cs typeface="Cairo Extra-Light"/>
                <a:sym typeface="Cairo Extra-Light"/>
                <a:rtl/>
              </a:endParaRPr>
            </a:p>
          </p:txBody>
        </p:sp>
      </p:grpSp>
      <p:grpSp>
        <p:nvGrpSpPr>
          <p:cNvPr id="11" name="Group 11"/>
          <p:cNvGrpSpPr/>
          <p:nvPr/>
        </p:nvGrpSpPr>
        <p:grpSpPr>
          <a:xfrm>
            <a:off x="6566009" y="1395154"/>
            <a:ext cx="4792762" cy="1657700"/>
            <a:chOff x="0" y="0"/>
            <a:chExt cx="6390350" cy="2210267"/>
          </a:xfrm>
        </p:grpSpPr>
        <p:sp>
          <p:nvSpPr>
            <p:cNvPr id="12" name="TextBox 12"/>
            <p:cNvSpPr txBox="1"/>
            <p:nvPr/>
          </p:nvSpPr>
          <p:spPr>
            <a:xfrm>
              <a:off x="0" y="-57150"/>
              <a:ext cx="6390350" cy="656592"/>
            </a:xfrm>
            <a:prstGeom prst="rect">
              <a:avLst/>
            </a:prstGeom>
          </p:spPr>
          <p:txBody>
            <a:bodyPr lIns="0" tIns="0" rIns="0" bIns="0" rtlCol="0" anchor="t">
              <a:spAutoFit/>
            </a:bodyPr>
            <a:lstStyle/>
            <a:p>
              <a:pPr algn="r" rtl="1">
                <a:lnSpc>
                  <a:spcPts val="4199"/>
                </a:lnSpc>
                <a:spcBef>
                  <a:spcPct val="0"/>
                </a:spcBef>
              </a:pPr>
              <a:r>
                <a:rPr lang="ar-EG" sz="2999">
                  <a:solidFill>
                    <a:srgbClr val="FFFFFF"/>
                  </a:solidFill>
                  <a:latin typeface="Changa SemiBold"/>
                  <a:ea typeface="Changa SemiBold"/>
                  <a:cs typeface="Changa SemiBold"/>
                  <a:sym typeface="Changa SemiBold"/>
                  <a:rtl/>
                </a:rPr>
                <a:t>شركات الطاقة:</a:t>
              </a:r>
            </a:p>
          </p:txBody>
        </p:sp>
        <p:sp>
          <p:nvSpPr>
            <p:cNvPr id="13" name="TextBox 13"/>
            <p:cNvSpPr txBox="1"/>
            <p:nvPr/>
          </p:nvSpPr>
          <p:spPr>
            <a:xfrm>
              <a:off x="0" y="1139249"/>
              <a:ext cx="6390350" cy="1071018"/>
            </a:xfrm>
            <a:prstGeom prst="rect">
              <a:avLst/>
            </a:prstGeom>
          </p:spPr>
          <p:txBody>
            <a:bodyPr lIns="0" tIns="0" rIns="0" bIns="0" rtlCol="0" anchor="t">
              <a:spAutoFit/>
            </a:bodyPr>
            <a:lstStyle/>
            <a:p>
              <a:pPr algn="r" rtl="1">
                <a:lnSpc>
                  <a:spcPts val="3360"/>
                </a:lnSpc>
              </a:pPr>
              <a:r>
                <a:rPr lang="ar-EG" sz="2400">
                  <a:solidFill>
                    <a:srgbClr val="FFFFFF"/>
                  </a:solidFill>
                  <a:latin typeface="Cairo Extra-Light"/>
                  <a:ea typeface="Cairo Extra-Light"/>
                  <a:cs typeface="Cairo Extra-Light"/>
                  <a:sym typeface="Cairo Extra-Light"/>
                  <a:rtl/>
                </a:rPr>
                <a:t>إنجي (</a:t>
              </a:r>
              <a:r>
                <a:rPr lang="en-US" sz="2400">
                  <a:solidFill>
                    <a:srgbClr val="FFFFFF"/>
                  </a:solidFill>
                  <a:latin typeface="Cairo Extra-Light"/>
                  <a:ea typeface="Cairo Extra-Light"/>
                  <a:cs typeface="Cairo Extra-Light"/>
                  <a:sym typeface="Cairo Extra-Light"/>
                </a:rPr>
                <a:t>ENGIE</a:t>
              </a:r>
              <a:r>
                <a:rPr lang="ar-EG" sz="2400">
                  <a:solidFill>
                    <a:srgbClr val="FFFFFF"/>
                  </a:solidFill>
                  <a:latin typeface="Cairo Extra-Light"/>
                  <a:ea typeface="Cairo Extra-Light"/>
                  <a:cs typeface="Cairo Extra-Light"/>
                  <a:sym typeface="Cairo Extra-Light"/>
                  <a:rtl/>
                </a:rPr>
                <a:t>)</a:t>
              </a:r>
            </a:p>
            <a:p>
              <a:pPr algn="r" rtl="1">
                <a:lnSpc>
                  <a:spcPts val="3359"/>
                </a:lnSpc>
                <a:spcBef>
                  <a:spcPct val="0"/>
                </a:spcBef>
              </a:pPr>
              <a:r>
                <a:rPr lang="ar-EG" sz="2400">
                  <a:solidFill>
                    <a:srgbClr val="FFFFFF"/>
                  </a:solidFill>
                  <a:latin typeface="Cairo Extra-Light"/>
                  <a:ea typeface="Cairo Extra-Light"/>
                  <a:cs typeface="Cairo Extra-Light"/>
                  <a:sym typeface="Cairo Extra-Light"/>
                  <a:rtl/>
                </a:rPr>
                <a:t>  دويتشه إنرجي</a:t>
              </a:r>
            </a:p>
          </p:txBody>
        </p:sp>
      </p:grpSp>
      <p:grpSp>
        <p:nvGrpSpPr>
          <p:cNvPr id="14" name="Group 14"/>
          <p:cNvGrpSpPr/>
          <p:nvPr/>
        </p:nvGrpSpPr>
        <p:grpSpPr>
          <a:xfrm>
            <a:off x="1028700" y="4464415"/>
            <a:ext cx="4792762" cy="1657700"/>
            <a:chOff x="0" y="0"/>
            <a:chExt cx="6390350" cy="2210267"/>
          </a:xfrm>
        </p:grpSpPr>
        <p:sp>
          <p:nvSpPr>
            <p:cNvPr id="15" name="TextBox 15"/>
            <p:cNvSpPr txBox="1"/>
            <p:nvPr/>
          </p:nvSpPr>
          <p:spPr>
            <a:xfrm>
              <a:off x="0" y="-57150"/>
              <a:ext cx="6390350" cy="656592"/>
            </a:xfrm>
            <a:prstGeom prst="rect">
              <a:avLst/>
            </a:prstGeom>
          </p:spPr>
          <p:txBody>
            <a:bodyPr lIns="0" tIns="0" rIns="0" bIns="0" rtlCol="0" anchor="t">
              <a:spAutoFit/>
            </a:bodyPr>
            <a:lstStyle/>
            <a:p>
              <a:pPr algn="r" rtl="1">
                <a:lnSpc>
                  <a:spcPts val="4199"/>
                </a:lnSpc>
                <a:spcBef>
                  <a:spcPct val="0"/>
                </a:spcBef>
              </a:pPr>
              <a:r>
                <a:rPr lang="ar-EG" sz="2999">
                  <a:solidFill>
                    <a:srgbClr val="FFFFFF"/>
                  </a:solidFill>
                  <a:latin typeface="Changa SemiBold"/>
                  <a:ea typeface="Changa SemiBold"/>
                  <a:cs typeface="Changa SemiBold"/>
                  <a:sym typeface="Changa SemiBold"/>
                  <a:rtl/>
                </a:rPr>
                <a:t>شركات النقل</a:t>
              </a:r>
            </a:p>
          </p:txBody>
        </p:sp>
        <p:sp>
          <p:nvSpPr>
            <p:cNvPr id="16" name="TextBox 16"/>
            <p:cNvSpPr txBox="1"/>
            <p:nvPr/>
          </p:nvSpPr>
          <p:spPr>
            <a:xfrm>
              <a:off x="0" y="1139249"/>
              <a:ext cx="6390350" cy="1071018"/>
            </a:xfrm>
            <a:prstGeom prst="rect">
              <a:avLst/>
            </a:prstGeom>
          </p:spPr>
          <p:txBody>
            <a:bodyPr lIns="0" tIns="0" rIns="0" bIns="0" rtlCol="0" anchor="t">
              <a:spAutoFit/>
            </a:bodyPr>
            <a:lstStyle/>
            <a:p>
              <a:pPr algn="r" rtl="1">
                <a:lnSpc>
                  <a:spcPts val="3360"/>
                </a:lnSpc>
              </a:pPr>
              <a:r>
                <a:rPr lang="ar-EG" sz="2400">
                  <a:solidFill>
                    <a:srgbClr val="FFFFFF"/>
                  </a:solidFill>
                  <a:latin typeface="Cairo Extra-Light"/>
                  <a:ea typeface="Cairo Extra-Light"/>
                  <a:cs typeface="Cairo Extra-Light"/>
                  <a:sym typeface="Cairo Extra-Light"/>
                  <a:rtl/>
                </a:rPr>
                <a:t>يونايتد إيرلاينز</a:t>
              </a:r>
            </a:p>
            <a:p>
              <a:pPr algn="r" rtl="1">
                <a:lnSpc>
                  <a:spcPts val="3359"/>
                </a:lnSpc>
                <a:spcBef>
                  <a:spcPct val="0"/>
                </a:spcBef>
              </a:pPr>
              <a:r>
                <a:rPr lang="ar-EG" sz="2400">
                  <a:solidFill>
                    <a:srgbClr val="FFFFFF"/>
                  </a:solidFill>
                  <a:latin typeface="Cairo Extra-Light"/>
                  <a:ea typeface="Cairo Extra-Light"/>
                  <a:cs typeface="Cairo Extra-Light"/>
                  <a:sym typeface="Cairo Extra-Light"/>
                  <a:rtl/>
                </a:rPr>
                <a:t>   بومباردييه</a:t>
              </a:r>
            </a:p>
          </p:txBody>
        </p:sp>
      </p:grpSp>
      <p:grpSp>
        <p:nvGrpSpPr>
          <p:cNvPr id="17" name="Group 17"/>
          <p:cNvGrpSpPr/>
          <p:nvPr/>
        </p:nvGrpSpPr>
        <p:grpSpPr>
          <a:xfrm>
            <a:off x="16658560" y="9029700"/>
            <a:ext cx="600740" cy="228600"/>
            <a:chOff x="0" y="0"/>
            <a:chExt cx="800987" cy="304800"/>
          </a:xfrm>
        </p:grpSpPr>
        <p:grpSp>
          <p:nvGrpSpPr>
            <p:cNvPr id="18" name="Group 18"/>
            <p:cNvGrpSpPr/>
            <p:nvPr/>
          </p:nvGrpSpPr>
          <p:grpSpPr>
            <a:xfrm>
              <a:off x="24620" y="68638"/>
              <a:ext cx="167524" cy="167524"/>
              <a:chOff x="0" y="0"/>
              <a:chExt cx="6350000" cy="6350000"/>
            </a:xfrm>
          </p:grpSpPr>
          <p:sp>
            <p:nvSpPr>
              <p:cNvPr id="19" name="Freeform 19"/>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solidFill>
                <a:srgbClr val="FFFFFF"/>
              </a:solidFill>
            </p:spPr>
          </p:sp>
        </p:grpSp>
        <p:grpSp>
          <p:nvGrpSpPr>
            <p:cNvPr id="20" name="Group 20"/>
            <p:cNvGrpSpPr/>
            <p:nvPr/>
          </p:nvGrpSpPr>
          <p:grpSpPr>
            <a:xfrm>
              <a:off x="-360750" y="0"/>
              <a:ext cx="304800" cy="304800"/>
              <a:chOff x="0" y="0"/>
              <a:chExt cx="6350000" cy="6350000"/>
            </a:xfrm>
          </p:grpSpPr>
          <p:sp>
            <p:nvSpPr>
              <p:cNvPr id="21" name="Freeform 21"/>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solidFill>
                <a:srgbClr val="FFFFFF"/>
              </a:solidFill>
            </p:spPr>
          </p:sp>
        </p:grpSp>
        <p:grpSp>
          <p:nvGrpSpPr>
            <p:cNvPr id="22" name="Group 22"/>
            <p:cNvGrpSpPr/>
            <p:nvPr/>
          </p:nvGrpSpPr>
          <p:grpSpPr>
            <a:xfrm>
              <a:off x="272713" y="68638"/>
              <a:ext cx="167524" cy="167524"/>
              <a:chOff x="0" y="0"/>
              <a:chExt cx="6350000" cy="6350000"/>
            </a:xfrm>
          </p:grpSpPr>
          <p:sp>
            <p:nvSpPr>
              <p:cNvPr id="23" name="Freeform 23"/>
              <p:cNvSpPr/>
              <p:nvPr/>
            </p:nvSpPr>
            <p:spPr>
              <a:xfrm flipH="1">
                <a:off x="0" y="0"/>
                <a:ext cx="6350000" cy="6350000"/>
              </a:xfrm>
              <a:custGeom>
                <a:avLst/>
                <a:gdLst/>
                <a:ahLst/>
                <a:cxnLst/>
                <a:rect l="l" t="t" r="r" b="b"/>
                <a:pathLst>
                  <a:path w="6350000" h="6350000">
                    <a:moveTo>
                      <a:pt x="3175000" y="0"/>
                    </a:moveTo>
                    <a:cubicBezTo>
                      <a:pt x="4928504" y="0"/>
                      <a:pt x="6350000" y="1421496"/>
                      <a:pt x="6350000" y="3175000"/>
                    </a:cubicBezTo>
                    <a:cubicBezTo>
                      <a:pt x="6350000" y="4928504"/>
                      <a:pt x="4928504" y="6350000"/>
                      <a:pt x="3175000" y="6350000"/>
                    </a:cubicBezTo>
                    <a:cubicBezTo>
                      <a:pt x="1421496" y="6350000"/>
                      <a:pt x="0" y="4928504"/>
                      <a:pt x="0" y="3175000"/>
                    </a:cubicBezTo>
                    <a:cubicBezTo>
                      <a:pt x="0" y="1421496"/>
                      <a:pt x="1421496" y="0"/>
                      <a:pt x="3175000" y="0"/>
                    </a:cubicBezTo>
                    <a:close/>
                  </a:path>
                </a:pathLst>
              </a:custGeom>
              <a:solidFill>
                <a:srgbClr val="FFFFFF"/>
              </a:solidFill>
            </p:spPr>
          </p:sp>
        </p:grpSp>
      </p:grpSp>
      <p:sp>
        <p:nvSpPr>
          <p:cNvPr id="24" name="Freeform 24"/>
          <p:cNvSpPr/>
          <p:nvPr/>
        </p:nvSpPr>
        <p:spPr>
          <a:xfrm rot="9694126" flipH="1">
            <a:off x="11872335" y="6566430"/>
            <a:ext cx="1775929" cy="1698232"/>
          </a:xfrm>
          <a:custGeom>
            <a:avLst/>
            <a:gdLst/>
            <a:ahLst/>
            <a:cxnLst/>
            <a:rect l="l" t="t" r="r" b="b"/>
            <a:pathLst>
              <a:path w="1775929" h="1698232">
                <a:moveTo>
                  <a:pt x="1775929" y="0"/>
                </a:moveTo>
                <a:lnTo>
                  <a:pt x="0" y="0"/>
                </a:lnTo>
                <a:lnTo>
                  <a:pt x="0" y="1698231"/>
                </a:lnTo>
                <a:lnTo>
                  <a:pt x="1775929" y="1698231"/>
                </a:lnTo>
                <a:lnTo>
                  <a:pt x="1775929" y="0"/>
                </a:lnTo>
                <a:close/>
              </a:path>
            </a:pathLst>
          </a:custGeom>
          <a:blipFill>
            <a:blip r:embed="rId5"/>
            <a:stretch>
              <a:fillRect/>
            </a:stretch>
          </a:blipFill>
        </p:spPr>
      </p:sp>
      <p:grpSp>
        <p:nvGrpSpPr>
          <p:cNvPr id="25" name="Group 25"/>
          <p:cNvGrpSpPr/>
          <p:nvPr/>
        </p:nvGrpSpPr>
        <p:grpSpPr>
          <a:xfrm>
            <a:off x="6856660" y="4464415"/>
            <a:ext cx="4792762" cy="1657700"/>
            <a:chOff x="0" y="0"/>
            <a:chExt cx="6390350" cy="2210267"/>
          </a:xfrm>
        </p:grpSpPr>
        <p:sp>
          <p:nvSpPr>
            <p:cNvPr id="26" name="TextBox 26"/>
            <p:cNvSpPr txBox="1"/>
            <p:nvPr/>
          </p:nvSpPr>
          <p:spPr>
            <a:xfrm>
              <a:off x="0" y="-57150"/>
              <a:ext cx="6390350" cy="656592"/>
            </a:xfrm>
            <a:prstGeom prst="rect">
              <a:avLst/>
            </a:prstGeom>
          </p:spPr>
          <p:txBody>
            <a:bodyPr lIns="0" tIns="0" rIns="0" bIns="0" rtlCol="0" anchor="t">
              <a:spAutoFit/>
            </a:bodyPr>
            <a:lstStyle/>
            <a:p>
              <a:pPr algn="r" rtl="1">
                <a:lnSpc>
                  <a:spcPts val="4199"/>
                </a:lnSpc>
                <a:spcBef>
                  <a:spcPct val="0"/>
                </a:spcBef>
              </a:pPr>
              <a:r>
                <a:rPr lang="ar-EG" sz="2999">
                  <a:solidFill>
                    <a:srgbClr val="FFFFFF"/>
                  </a:solidFill>
                  <a:latin typeface="Changa SemiBold"/>
                  <a:ea typeface="Changa SemiBold"/>
                  <a:cs typeface="Changa SemiBold"/>
                  <a:sym typeface="Changa SemiBold"/>
                  <a:rtl/>
                </a:rPr>
                <a:t>شركات الرعاية الصحية</a:t>
              </a:r>
            </a:p>
          </p:txBody>
        </p:sp>
        <p:sp>
          <p:nvSpPr>
            <p:cNvPr id="27" name="TextBox 27"/>
            <p:cNvSpPr txBox="1"/>
            <p:nvPr/>
          </p:nvSpPr>
          <p:spPr>
            <a:xfrm>
              <a:off x="0" y="1139249"/>
              <a:ext cx="6390350" cy="1071018"/>
            </a:xfrm>
            <a:prstGeom prst="rect">
              <a:avLst/>
            </a:prstGeom>
          </p:spPr>
          <p:txBody>
            <a:bodyPr lIns="0" tIns="0" rIns="0" bIns="0" rtlCol="0" anchor="t">
              <a:spAutoFit/>
            </a:bodyPr>
            <a:lstStyle/>
            <a:p>
              <a:pPr algn="r" rtl="1">
                <a:lnSpc>
                  <a:spcPts val="3360"/>
                </a:lnSpc>
              </a:pPr>
              <a:r>
                <a:rPr lang="ar-EG" sz="2400">
                  <a:solidFill>
                    <a:srgbClr val="FFFFFF"/>
                  </a:solidFill>
                  <a:latin typeface="Cairo Extra-Light"/>
                  <a:ea typeface="Cairo Extra-Light"/>
                  <a:cs typeface="Cairo Extra-Light"/>
                  <a:sym typeface="Cairo Extra-Light"/>
                  <a:rtl/>
                </a:rPr>
                <a:t>كليفلاند كلينيك</a:t>
              </a:r>
            </a:p>
            <a:p>
              <a:pPr algn="r" rtl="1">
                <a:lnSpc>
                  <a:spcPts val="3359"/>
                </a:lnSpc>
                <a:spcBef>
                  <a:spcPct val="0"/>
                </a:spcBef>
              </a:pPr>
              <a:r>
                <a:rPr lang="ar-EG" sz="2400">
                  <a:solidFill>
                    <a:srgbClr val="FFFFFF"/>
                  </a:solidFill>
                  <a:latin typeface="Cairo Extra-Light"/>
                  <a:ea typeface="Cairo Extra-Light"/>
                  <a:cs typeface="Cairo Extra-Light"/>
                  <a:sym typeface="Cairo Extra-Light"/>
                  <a:rtl/>
                </a:rPr>
                <a:t>  مايو كلينيك</a:t>
              </a:r>
            </a:p>
          </p:txBody>
        </p:sp>
      </p:grpSp>
      <p:grpSp>
        <p:nvGrpSpPr>
          <p:cNvPr id="28" name="Group 28"/>
          <p:cNvGrpSpPr/>
          <p:nvPr/>
        </p:nvGrpSpPr>
        <p:grpSpPr>
          <a:xfrm>
            <a:off x="3765086" y="7536493"/>
            <a:ext cx="4792762" cy="1657700"/>
            <a:chOff x="0" y="0"/>
            <a:chExt cx="6390350" cy="2210267"/>
          </a:xfrm>
        </p:grpSpPr>
        <p:sp>
          <p:nvSpPr>
            <p:cNvPr id="29" name="TextBox 29"/>
            <p:cNvSpPr txBox="1"/>
            <p:nvPr/>
          </p:nvSpPr>
          <p:spPr>
            <a:xfrm>
              <a:off x="0" y="-57150"/>
              <a:ext cx="6390350" cy="656592"/>
            </a:xfrm>
            <a:prstGeom prst="rect">
              <a:avLst/>
            </a:prstGeom>
          </p:spPr>
          <p:txBody>
            <a:bodyPr lIns="0" tIns="0" rIns="0" bIns="0" rtlCol="0" anchor="t">
              <a:spAutoFit/>
            </a:bodyPr>
            <a:lstStyle/>
            <a:p>
              <a:pPr algn="r" rtl="1">
                <a:lnSpc>
                  <a:spcPts val="4199"/>
                </a:lnSpc>
                <a:spcBef>
                  <a:spcPct val="0"/>
                </a:spcBef>
              </a:pPr>
              <a:r>
                <a:rPr lang="ar-EG" sz="2999">
                  <a:solidFill>
                    <a:srgbClr val="FFFFFF"/>
                  </a:solidFill>
                  <a:latin typeface="Changa SemiBold"/>
                  <a:ea typeface="Changa SemiBold"/>
                  <a:cs typeface="Changa SemiBold"/>
                  <a:sym typeface="Changa SemiBold"/>
                  <a:rtl/>
                </a:rPr>
                <a:t>شركات الصناعة</a:t>
              </a:r>
            </a:p>
          </p:txBody>
        </p:sp>
        <p:sp>
          <p:nvSpPr>
            <p:cNvPr id="30" name="TextBox 30"/>
            <p:cNvSpPr txBox="1"/>
            <p:nvPr/>
          </p:nvSpPr>
          <p:spPr>
            <a:xfrm>
              <a:off x="0" y="1139249"/>
              <a:ext cx="6390350" cy="1071018"/>
            </a:xfrm>
            <a:prstGeom prst="rect">
              <a:avLst/>
            </a:prstGeom>
          </p:spPr>
          <p:txBody>
            <a:bodyPr lIns="0" tIns="0" rIns="0" bIns="0" rtlCol="0" anchor="t">
              <a:spAutoFit/>
            </a:bodyPr>
            <a:lstStyle/>
            <a:p>
              <a:pPr algn="r" rtl="1">
                <a:lnSpc>
                  <a:spcPts val="3360"/>
                </a:lnSpc>
              </a:pPr>
              <a:r>
                <a:rPr lang="ar-EG" sz="2400">
                  <a:solidFill>
                    <a:srgbClr val="FFFFFF"/>
                  </a:solidFill>
                  <a:latin typeface="Cairo Extra-Light"/>
                  <a:ea typeface="Cairo Extra-Light"/>
                  <a:cs typeface="Cairo Extra-Light"/>
                  <a:sym typeface="Cairo Extra-Light"/>
                  <a:rtl/>
                </a:rPr>
                <a:t>سيتى جروب</a:t>
              </a:r>
            </a:p>
            <a:p>
              <a:pPr algn="r" rtl="1">
                <a:lnSpc>
                  <a:spcPts val="3359"/>
                </a:lnSpc>
                <a:spcBef>
                  <a:spcPct val="0"/>
                </a:spcBef>
              </a:pPr>
              <a:r>
                <a:rPr lang="ar-EG" sz="2400">
                  <a:solidFill>
                    <a:srgbClr val="FFFFFF"/>
                  </a:solidFill>
                  <a:latin typeface="Cairo Extra-Light"/>
                  <a:ea typeface="Cairo Extra-Light"/>
                  <a:cs typeface="Cairo Extra-Light"/>
                  <a:sym typeface="Cairo Extra-Light"/>
                  <a:rtl/>
                </a:rPr>
                <a:t>  جنرال موتورز</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4582796" y="2133600"/>
            <a:ext cx="12308021" cy="1175693"/>
          </a:xfrm>
          <a:prstGeom prst="rect">
            <a:avLst/>
          </a:prstGeom>
        </p:spPr>
        <p:txBody>
          <a:bodyPr lIns="0" tIns="0" rIns="0" bIns="0" rtlCol="0" anchor="t">
            <a:spAutoFit/>
          </a:bodyPr>
          <a:lstStyle/>
          <a:p>
            <a:pPr algn="r" rtl="1">
              <a:lnSpc>
                <a:spcPts val="9320"/>
              </a:lnSpc>
            </a:pPr>
            <a:r>
              <a:rPr lang="ar-EG" sz="7767">
                <a:solidFill>
                  <a:srgbClr val="FFFFFF"/>
                </a:solidFill>
                <a:latin typeface="Changa SemiBold"/>
                <a:ea typeface="Changa SemiBold"/>
                <a:cs typeface="Changa SemiBold"/>
                <a:sym typeface="Changa SemiBold"/>
                <a:rtl/>
              </a:rPr>
              <a:t>تحليل باستال  </a:t>
            </a:r>
            <a:r>
              <a:rPr lang="en-US" sz="7767">
                <a:solidFill>
                  <a:srgbClr val="FFFFFF"/>
                </a:solidFill>
                <a:latin typeface="Changa SemiBold"/>
                <a:ea typeface="Changa SemiBold"/>
                <a:cs typeface="Changa SemiBold"/>
                <a:sym typeface="Changa SemiBold"/>
              </a:rPr>
              <a:t>pestel</a:t>
            </a:r>
          </a:p>
        </p:txBody>
      </p:sp>
      <p:grpSp>
        <p:nvGrpSpPr>
          <p:cNvPr id="8" name="Group 8"/>
          <p:cNvGrpSpPr/>
          <p:nvPr/>
        </p:nvGrpSpPr>
        <p:grpSpPr>
          <a:xfrm>
            <a:off x="2530038" y="3942178"/>
            <a:ext cx="14729262" cy="4958773"/>
            <a:chOff x="0" y="-66675"/>
            <a:chExt cx="19639016" cy="6611697"/>
          </a:xfrm>
        </p:grpSpPr>
        <p:sp>
          <p:nvSpPr>
            <p:cNvPr id="9" name="TextBox 9"/>
            <p:cNvSpPr txBox="1"/>
            <p:nvPr/>
          </p:nvSpPr>
          <p:spPr>
            <a:xfrm>
              <a:off x="0" y="-66675"/>
              <a:ext cx="19639016" cy="676275"/>
            </a:xfrm>
            <a:prstGeom prst="rect">
              <a:avLst/>
            </a:prstGeom>
          </p:spPr>
          <p:txBody>
            <a:bodyPr lIns="0" tIns="0" rIns="0" bIns="0" rtlCol="0" anchor="t">
              <a:spAutoFit/>
            </a:bodyPr>
            <a:lstStyle/>
            <a:p>
              <a:pPr algn="r" rtl="1">
                <a:lnSpc>
                  <a:spcPts val="4200"/>
                </a:lnSpc>
                <a:spcBef>
                  <a:spcPct val="0"/>
                </a:spcBef>
              </a:pPr>
              <a:r>
                <a:rPr lang="en-US" sz="3000" b="1" dirty="0">
                  <a:solidFill>
                    <a:srgbClr val="FFFFFF"/>
                  </a:solidFill>
                  <a:latin typeface="Changa SemiBold Bold"/>
                  <a:ea typeface="Changa SemiBold Bold"/>
                  <a:cs typeface="Changa SemiBold Bold"/>
                  <a:sym typeface="Changa SemiBold Bold"/>
                </a:rPr>
                <a:t>P</a:t>
              </a:r>
              <a:r>
                <a:rPr lang="ar-EG" sz="3000" b="1" dirty="0">
                  <a:solidFill>
                    <a:srgbClr val="FFFFFF"/>
                  </a:solidFill>
                  <a:latin typeface="Changa SemiBold Bold"/>
                  <a:ea typeface="Changa SemiBold Bold"/>
                  <a:cs typeface="Changa SemiBold Bold"/>
                  <a:sym typeface="Changa SemiBold Bold"/>
                  <a:rtl/>
                </a:rPr>
                <a:t>  العوامل السياسية</a:t>
              </a:r>
            </a:p>
          </p:txBody>
        </p:sp>
        <p:sp>
          <p:nvSpPr>
            <p:cNvPr id="10" name="TextBox 10"/>
            <p:cNvSpPr txBox="1"/>
            <p:nvPr/>
          </p:nvSpPr>
          <p:spPr>
            <a:xfrm>
              <a:off x="0" y="1158932"/>
              <a:ext cx="19639016" cy="5386090"/>
            </a:xfrm>
            <a:prstGeom prst="rect">
              <a:avLst/>
            </a:prstGeom>
          </p:spPr>
          <p:txBody>
            <a:bodyPr lIns="0" tIns="0" rIns="0" bIns="0" rtlCol="0" anchor="t">
              <a:spAutoFit/>
            </a:bodyPr>
            <a:lstStyle/>
            <a:p>
              <a:pPr algn="r" rtl="1">
                <a:lnSpc>
                  <a:spcPts val="3464"/>
                </a:lnSpc>
              </a:pPr>
              <a:r>
                <a:rPr lang="ar-EG" sz="3200" b="1" u="sng" dirty="0">
                  <a:solidFill>
                    <a:srgbClr val="FFFFFF"/>
                  </a:solidFill>
                  <a:latin typeface="Cairo Bold"/>
                  <a:ea typeface="Cairo Bold"/>
                  <a:cs typeface="Cairo Bold"/>
                  <a:sym typeface="Cairo Bold"/>
                  <a:rtl/>
                </a:rPr>
                <a:t>سياسة التجارة العالمية </a:t>
              </a:r>
              <a:r>
                <a:rPr lang="ar-EG" sz="2474" b="1" dirty="0">
                  <a:solidFill>
                    <a:srgbClr val="FFFFFF"/>
                  </a:solidFill>
                  <a:latin typeface="Cairo Bold"/>
                  <a:ea typeface="Cairo Bold"/>
                  <a:cs typeface="Cairo Bold"/>
                  <a:sym typeface="Cairo Bold"/>
                  <a:rtl/>
                </a:rPr>
                <a:t>تعمل الشركة في مائة و ثمانون دولة و بتالي فان الاتفاقات التجارة الدولية و التعريفات الجمركية تؤثر بشكل كبير على عملياتها التجارية على سبيل المثال التوتر التجاري بين الولايات المتحدة الامريكية و الصين في ضل إدارة </a:t>
              </a:r>
              <a:r>
                <a:rPr lang="ar-EG" sz="2474" b="1" dirty="0" err="1">
                  <a:solidFill>
                    <a:srgbClr val="FFFFFF"/>
                  </a:solidFill>
                  <a:latin typeface="Cairo Bold"/>
                  <a:ea typeface="Cairo Bold"/>
                  <a:cs typeface="Cairo Bold"/>
                  <a:sym typeface="Cairo Bold"/>
                  <a:rtl/>
                </a:rPr>
                <a:t>ترامب</a:t>
              </a:r>
              <a:r>
                <a:rPr lang="ar-EG" sz="2474" b="1" dirty="0">
                  <a:solidFill>
                    <a:srgbClr val="FFFFFF"/>
                  </a:solidFill>
                  <a:latin typeface="Cairo Bold"/>
                  <a:ea typeface="Cairo Bold"/>
                  <a:cs typeface="Cairo Bold"/>
                  <a:sym typeface="Cairo Bold"/>
                  <a:rtl/>
                </a:rPr>
                <a:t> </a:t>
              </a:r>
            </a:p>
            <a:p>
              <a:pPr algn="r" rtl="1">
                <a:lnSpc>
                  <a:spcPts val="3464"/>
                </a:lnSpc>
              </a:pPr>
              <a:r>
                <a:rPr lang="ar-EG" sz="3200" b="1" u="sng" dirty="0">
                  <a:solidFill>
                    <a:srgbClr val="FFFFFF"/>
                  </a:solidFill>
                  <a:latin typeface="Cairo Bold"/>
                  <a:ea typeface="Cairo Bold"/>
                  <a:cs typeface="Cairo Bold"/>
                  <a:sym typeface="Cairo Bold"/>
                  <a:rtl/>
                </a:rPr>
                <a:t>التغيرات التنظيمية في قطاعات الطاقة </a:t>
              </a:r>
              <a:r>
                <a:rPr lang="ar-EG" sz="2474" b="1" dirty="0">
                  <a:solidFill>
                    <a:srgbClr val="FFFFFF"/>
                  </a:solidFill>
                  <a:latin typeface="Cairo Bold"/>
                  <a:ea typeface="Cairo Bold"/>
                  <a:cs typeface="Cairo Bold"/>
                  <a:sym typeface="Cairo Bold"/>
                  <a:rtl/>
                </a:rPr>
                <a:t>مع التركيز العالمي على الطاقة المستدامة و متجددة قامت جنرال الكتريك بتغير قطاع الطاقة لديها لتتماشى معها مثلا الطاقة الحرارية الأرضية </a:t>
              </a:r>
            </a:p>
            <a:p>
              <a:pPr algn="r" rtl="1">
                <a:lnSpc>
                  <a:spcPts val="3464"/>
                </a:lnSpc>
              </a:pPr>
              <a:r>
                <a:rPr lang="ar-EG" sz="3200" b="1" u="sng" dirty="0">
                  <a:solidFill>
                    <a:srgbClr val="FFFFFF"/>
                  </a:solidFill>
                  <a:latin typeface="Cairo Bold"/>
                  <a:ea typeface="Cairo Bold"/>
                  <a:cs typeface="Cairo Bold"/>
                  <a:sym typeface="Cairo Bold"/>
                  <a:rtl/>
                </a:rPr>
                <a:t>الاعتماد على العقود الحكومية </a:t>
              </a:r>
              <a:r>
                <a:rPr lang="ar-EG" sz="2474" b="1" dirty="0">
                  <a:solidFill>
                    <a:srgbClr val="FFFFFF"/>
                  </a:solidFill>
                  <a:latin typeface="Cairo Bold"/>
                  <a:ea typeface="Cairo Bold"/>
                  <a:cs typeface="Cairo Bold"/>
                  <a:sym typeface="Cairo Bold"/>
                  <a:rtl/>
                </a:rPr>
                <a:t>يعتمد قطاع البنية التحتية لدى الشركة بشكل كبير على العقود الحكومية و </a:t>
              </a:r>
              <a:r>
                <a:rPr lang="ar-EG" sz="2474" b="1" dirty="0" err="1">
                  <a:solidFill>
                    <a:srgbClr val="FFFFFF"/>
                  </a:solidFill>
                  <a:latin typeface="Cairo Bold"/>
                  <a:ea typeface="Cairo Bold"/>
                  <a:cs typeface="Cairo Bold"/>
                  <a:sym typeface="Cairo Bold"/>
                  <a:rtl/>
                </a:rPr>
                <a:t>تتاثر</a:t>
              </a:r>
              <a:r>
                <a:rPr lang="ar-EG" sz="2474" b="1" dirty="0">
                  <a:solidFill>
                    <a:srgbClr val="FFFFFF"/>
                  </a:solidFill>
                  <a:latin typeface="Cairo Bold"/>
                  <a:ea typeface="Cairo Bold"/>
                  <a:cs typeface="Cairo Bold"/>
                  <a:sym typeface="Cairo Bold"/>
                  <a:rtl/>
                </a:rPr>
                <a:t> هذه </a:t>
              </a:r>
              <a:r>
                <a:rPr lang="ar-EG" sz="2474" b="1" dirty="0" smtClean="0">
                  <a:solidFill>
                    <a:srgbClr val="FFFFFF"/>
                  </a:solidFill>
                  <a:latin typeface="Cairo Bold"/>
                  <a:ea typeface="Cairo Bold"/>
                  <a:cs typeface="Cairo Bold"/>
                  <a:sym typeface="Cairo Bold"/>
                  <a:rtl/>
                </a:rPr>
                <a:t>العقود</a:t>
              </a:r>
              <a:r>
                <a:rPr lang="ar-DZ" sz="2474" b="1" dirty="0" smtClean="0">
                  <a:solidFill>
                    <a:srgbClr val="FFFFFF"/>
                  </a:solidFill>
                  <a:latin typeface="Cairo Bold"/>
                  <a:ea typeface="Cairo Bold"/>
                  <a:cs typeface="Cairo Bold"/>
                  <a:sym typeface="Cairo Bold"/>
                  <a:rtl/>
                </a:rPr>
                <a:t> </a:t>
              </a:r>
              <a:r>
                <a:rPr lang="ar-EG" sz="2474" b="1" dirty="0" smtClean="0">
                  <a:solidFill>
                    <a:srgbClr val="FFFFFF"/>
                  </a:solidFill>
                  <a:latin typeface="Cairo Bold"/>
                  <a:ea typeface="Cairo Bold"/>
                  <a:cs typeface="Cairo Bold"/>
                  <a:sym typeface="Cairo Bold"/>
                  <a:rtl/>
                </a:rPr>
                <a:t>بالقرارات </a:t>
              </a:r>
              <a:r>
                <a:rPr lang="ar-EG" sz="2474" b="1" dirty="0">
                  <a:solidFill>
                    <a:srgbClr val="FFFFFF"/>
                  </a:solidFill>
                  <a:latin typeface="Cairo Bold"/>
                  <a:ea typeface="Cairo Bold"/>
                  <a:cs typeface="Cairo Bold"/>
                  <a:sym typeface="Cairo Bold"/>
                  <a:rtl/>
                </a:rPr>
                <a:t>الحكومية و وزارة الدفاع </a:t>
              </a:r>
            </a:p>
            <a:p>
              <a:pPr marL="0" lvl="0" indent="0" algn="r" rtl="1">
                <a:lnSpc>
                  <a:spcPts val="3464"/>
                </a:lnSpc>
                <a:spcBef>
                  <a:spcPct val="0"/>
                </a:spcBef>
              </a:pPr>
              <a:r>
                <a:rPr lang="ar-EG" sz="3200" b="1" u="sng" dirty="0">
                  <a:solidFill>
                    <a:srgbClr val="FFFFFF"/>
                  </a:solidFill>
                  <a:latin typeface="Cairo Bold"/>
                  <a:ea typeface="Cairo Bold"/>
                  <a:cs typeface="Cairo Bold"/>
                  <a:sym typeface="Cairo Bold"/>
                  <a:rtl/>
                </a:rPr>
                <a:t>عدم الاستقرار السياسي في الأسواق الرئيسية </a:t>
              </a:r>
              <a:r>
                <a:rPr lang="ar-EG" sz="2474" b="1" dirty="0">
                  <a:solidFill>
                    <a:srgbClr val="FFFFFF"/>
                  </a:solidFill>
                  <a:latin typeface="Cairo Bold"/>
                  <a:ea typeface="Cairo Bold"/>
                  <a:cs typeface="Cairo Bold"/>
                  <a:sym typeface="Cairo Bold"/>
                  <a:rtl/>
                </a:rPr>
                <a:t>على سبيل في الاضطرابات السياسية المتصاعدة واجهة الشركة مشاكل في سلاسل التوريد خاصة بها </a:t>
              </a:r>
            </a:p>
          </p:txBody>
        </p:sp>
      </p:grpSp>
      <p:sp>
        <p:nvSpPr>
          <p:cNvPr id="11" name="Freeform 11"/>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5131098" y="-2047397"/>
            <a:ext cx="5256167" cy="4677989"/>
          </a:xfrm>
          <a:custGeom>
            <a:avLst/>
            <a:gdLst/>
            <a:ahLst/>
            <a:cxnLst/>
            <a:rect l="l" t="t" r="r" b="b"/>
            <a:pathLst>
              <a:path w="5256167" h="4677989">
                <a:moveTo>
                  <a:pt x="5256168" y="0"/>
                </a:moveTo>
                <a:lnTo>
                  <a:pt x="0" y="0"/>
                </a:lnTo>
                <a:lnTo>
                  <a:pt x="0" y="4677989"/>
                </a:lnTo>
                <a:lnTo>
                  <a:pt x="5256168" y="4677989"/>
                </a:lnTo>
                <a:lnTo>
                  <a:pt x="5256168" y="0"/>
                </a:lnTo>
                <a:close/>
              </a:path>
            </a:pathLst>
          </a:custGeom>
          <a:blipFill>
            <a:blip r:embed="rId4"/>
            <a:stretch>
              <a:fillRect/>
            </a:stretch>
          </a:blipFill>
        </p:spPr>
      </p:sp>
      <p:sp>
        <p:nvSpPr>
          <p:cNvPr id="4" name="Freeform 4"/>
          <p:cNvSpPr/>
          <p:nvPr/>
        </p:nvSpPr>
        <p:spPr>
          <a:xfrm flipH="1">
            <a:off x="-3606398" y="3113217"/>
            <a:ext cx="8278095" cy="9583902"/>
          </a:xfrm>
          <a:custGeom>
            <a:avLst/>
            <a:gdLst/>
            <a:ahLst/>
            <a:cxnLst/>
            <a:rect l="l" t="t" r="r" b="b"/>
            <a:pathLst>
              <a:path w="8278095" h="9583902">
                <a:moveTo>
                  <a:pt x="8278096" y="0"/>
                </a:moveTo>
                <a:lnTo>
                  <a:pt x="0" y="0"/>
                </a:lnTo>
                <a:lnTo>
                  <a:pt x="0" y="9583902"/>
                </a:lnTo>
                <a:lnTo>
                  <a:pt x="8278096" y="9583902"/>
                </a:lnTo>
                <a:lnTo>
                  <a:pt x="8278096" y="0"/>
                </a:lnTo>
                <a:close/>
              </a:path>
            </a:pathLst>
          </a:custGeom>
          <a:blipFill>
            <a:blip r:embed="rId5"/>
            <a:stretch>
              <a:fillRect/>
            </a:stretch>
          </a:blipFill>
        </p:spPr>
      </p:sp>
      <p:sp>
        <p:nvSpPr>
          <p:cNvPr id="5" name="Freeform 5"/>
          <p:cNvSpPr/>
          <p:nvPr/>
        </p:nvSpPr>
        <p:spPr>
          <a:xfrm rot="-2309401" flipH="1">
            <a:off x="2271665" y="4565386"/>
            <a:ext cx="1917518" cy="2219992"/>
          </a:xfrm>
          <a:custGeom>
            <a:avLst/>
            <a:gdLst/>
            <a:ahLst/>
            <a:cxnLst/>
            <a:rect l="l" t="t" r="r" b="b"/>
            <a:pathLst>
              <a:path w="1917518" h="2219992">
                <a:moveTo>
                  <a:pt x="1917518" y="0"/>
                </a:moveTo>
                <a:lnTo>
                  <a:pt x="0" y="0"/>
                </a:lnTo>
                <a:lnTo>
                  <a:pt x="0" y="2219992"/>
                </a:lnTo>
                <a:lnTo>
                  <a:pt x="1917518" y="2219992"/>
                </a:lnTo>
                <a:lnTo>
                  <a:pt x="1917518" y="0"/>
                </a:lnTo>
                <a:close/>
              </a:path>
            </a:pathLst>
          </a:custGeom>
          <a:blipFill>
            <a:blip r:embed="rId5"/>
            <a:stretch>
              <a:fillRect/>
            </a:stretch>
          </a:blipFill>
        </p:spPr>
      </p:sp>
      <p:grpSp>
        <p:nvGrpSpPr>
          <p:cNvPr id="6" name="Group 6"/>
          <p:cNvGrpSpPr/>
          <p:nvPr/>
        </p:nvGrpSpPr>
        <p:grpSpPr>
          <a:xfrm>
            <a:off x="13871177" y="1028700"/>
            <a:ext cx="3388123" cy="318656"/>
            <a:chOff x="0" y="0"/>
            <a:chExt cx="4517498" cy="424874"/>
          </a:xfrm>
        </p:grpSpPr>
        <p:sp>
          <p:nvSpPr>
            <p:cNvPr id="7" name="AutoShape 7"/>
            <p:cNvSpPr/>
            <p:nvPr/>
          </p:nvSpPr>
          <p:spPr>
            <a:xfrm rot="5400000">
              <a:off x="1450487" y="-1262019"/>
              <a:ext cx="47665" cy="2948639"/>
            </a:xfrm>
            <a:prstGeom prst="rect">
              <a:avLst/>
            </a:prstGeom>
            <a:solidFill>
              <a:srgbClr val="FFFFFF"/>
            </a:solidFill>
          </p:spPr>
        </p:sp>
        <p:sp>
          <p:nvSpPr>
            <p:cNvPr id="8" name="TextBox 8"/>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02</a:t>
              </a:r>
            </a:p>
          </p:txBody>
        </p:sp>
      </p:grpSp>
      <p:sp>
        <p:nvSpPr>
          <p:cNvPr id="9" name="TextBox 9"/>
          <p:cNvSpPr txBox="1"/>
          <p:nvPr/>
        </p:nvSpPr>
        <p:spPr>
          <a:xfrm>
            <a:off x="5701250" y="1911850"/>
            <a:ext cx="11558050" cy="1201367"/>
          </a:xfrm>
          <a:prstGeom prst="rect">
            <a:avLst/>
          </a:prstGeom>
        </p:spPr>
        <p:txBody>
          <a:bodyPr lIns="0" tIns="0" rIns="0" bIns="0" rtlCol="0" anchor="t">
            <a:spAutoFit/>
          </a:bodyPr>
          <a:lstStyle/>
          <a:p>
            <a:pPr algn="r" rtl="1">
              <a:lnSpc>
                <a:spcPts val="9599"/>
              </a:lnSpc>
            </a:pPr>
            <a:r>
              <a:rPr lang="ar-EG" sz="7999">
                <a:solidFill>
                  <a:srgbClr val="FFFFFF"/>
                </a:solidFill>
                <a:latin typeface="Changa SemiBold"/>
                <a:ea typeface="Changa SemiBold"/>
                <a:cs typeface="Changa SemiBold"/>
                <a:sym typeface="Changa SemiBold"/>
                <a:rtl/>
              </a:rPr>
              <a:t>خطة البحث</a:t>
            </a:r>
          </a:p>
        </p:txBody>
      </p:sp>
      <p:sp>
        <p:nvSpPr>
          <p:cNvPr id="10" name="TextBox 10"/>
          <p:cNvSpPr txBox="1"/>
          <p:nvPr/>
        </p:nvSpPr>
        <p:spPr>
          <a:xfrm>
            <a:off x="6986213" y="3504553"/>
            <a:ext cx="10273087" cy="6463308"/>
          </a:xfrm>
          <a:prstGeom prst="rect">
            <a:avLst/>
          </a:prstGeom>
        </p:spPr>
        <p:txBody>
          <a:bodyPr lIns="0" tIns="0" rIns="0" bIns="0" rtlCol="0" anchor="t">
            <a:spAutoFit/>
          </a:bodyPr>
          <a:lstStyle/>
          <a:p>
            <a:pPr algn="r" rtl="1">
              <a:lnSpc>
                <a:spcPts val="4164"/>
              </a:lnSpc>
            </a:pPr>
            <a:r>
              <a:rPr lang="en-US" sz="2974" b="1" dirty="0">
                <a:solidFill>
                  <a:srgbClr val="FFFFFF"/>
                </a:solidFill>
                <a:latin typeface="Cairo Bold"/>
                <a:ea typeface="Cairo Bold"/>
                <a:cs typeface="Cairo Bold"/>
                <a:sym typeface="Cairo Bold"/>
              </a:rPr>
              <a:t>1</a:t>
            </a:r>
            <a:r>
              <a:rPr lang="ar-EG" sz="2974" b="1" dirty="0">
                <a:solidFill>
                  <a:srgbClr val="FFFFFF"/>
                </a:solidFill>
                <a:latin typeface="Cairo Bold"/>
                <a:ea typeface="Cairo Bold"/>
                <a:cs typeface="Cairo Bold"/>
                <a:sym typeface="Cairo Bold"/>
                <a:rtl/>
              </a:rPr>
              <a:t>.التعريف بالشركة </a:t>
            </a:r>
          </a:p>
          <a:p>
            <a:pPr algn="r" rtl="1">
              <a:lnSpc>
                <a:spcPts val="4164"/>
              </a:lnSpc>
            </a:pPr>
            <a:r>
              <a:rPr lang="en-US" sz="2974" b="1" dirty="0">
                <a:solidFill>
                  <a:srgbClr val="FFFFFF"/>
                </a:solidFill>
                <a:latin typeface="Cairo Bold"/>
                <a:ea typeface="Cairo Bold"/>
                <a:cs typeface="Cairo Bold"/>
                <a:sym typeface="Cairo Bold"/>
              </a:rPr>
              <a:t>2</a:t>
            </a:r>
            <a:r>
              <a:rPr lang="ar-EG" sz="2974" b="1" dirty="0">
                <a:solidFill>
                  <a:srgbClr val="FFFFFF"/>
                </a:solidFill>
                <a:latin typeface="Cairo Bold"/>
                <a:ea typeface="Cairo Bold"/>
                <a:cs typeface="Cairo Bold"/>
                <a:sym typeface="Cairo Bold"/>
                <a:rtl/>
              </a:rPr>
              <a:t>.تاريخ الشركة </a:t>
            </a:r>
          </a:p>
          <a:p>
            <a:pPr algn="r" rtl="1">
              <a:lnSpc>
                <a:spcPts val="4164"/>
              </a:lnSpc>
            </a:pPr>
            <a:r>
              <a:rPr lang="en-US" sz="2974" b="1" dirty="0" smtClean="0">
                <a:solidFill>
                  <a:srgbClr val="FFFFFF"/>
                </a:solidFill>
                <a:latin typeface="Cairo Bold"/>
                <a:ea typeface="Cairo Bold"/>
                <a:cs typeface="Cairo Bold"/>
                <a:sym typeface="Cairo Bold"/>
              </a:rPr>
              <a:t>3</a:t>
            </a:r>
            <a:r>
              <a:rPr lang="ar-EG" sz="2974" b="1" dirty="0" smtClean="0">
                <a:solidFill>
                  <a:srgbClr val="FFFFFF"/>
                </a:solidFill>
                <a:latin typeface="Cairo Bold"/>
                <a:ea typeface="Cairo Bold"/>
                <a:cs typeface="Cairo Bold"/>
                <a:sym typeface="Cairo Bold"/>
                <a:rtl/>
              </a:rPr>
              <a:t>.</a:t>
            </a:r>
            <a:r>
              <a:rPr lang="ar-DZ" sz="2974" b="1" dirty="0" smtClean="0">
                <a:solidFill>
                  <a:srgbClr val="FFFFFF"/>
                </a:solidFill>
                <a:latin typeface="Cairo Bold"/>
                <a:ea typeface="Cairo Bold"/>
                <a:cs typeface="Cairo Bold"/>
                <a:sym typeface="Cairo Bold"/>
                <a:rtl/>
              </a:rPr>
              <a:t>اهداف</a:t>
            </a:r>
            <a:r>
              <a:rPr lang="ar-EG" sz="2974" b="1" dirty="0" smtClean="0">
                <a:solidFill>
                  <a:srgbClr val="FFFFFF"/>
                </a:solidFill>
                <a:latin typeface="Cairo Bold"/>
                <a:ea typeface="Cairo Bold"/>
                <a:cs typeface="Cairo Bold"/>
                <a:sym typeface="Cairo Bold"/>
                <a:rtl/>
              </a:rPr>
              <a:t> الشركة </a:t>
            </a:r>
            <a:endParaRPr lang="fr-FR" sz="2974" b="1" dirty="0" smtClean="0">
              <a:solidFill>
                <a:srgbClr val="FFFFFF"/>
              </a:solidFill>
              <a:latin typeface="Cairo Bold"/>
              <a:ea typeface="Cairo Bold"/>
              <a:cs typeface="Cairo Bold"/>
              <a:sym typeface="Cairo Bold"/>
              <a:rtl/>
            </a:endParaRPr>
          </a:p>
          <a:p>
            <a:pPr algn="r" rtl="1">
              <a:lnSpc>
                <a:spcPts val="4164"/>
              </a:lnSpc>
            </a:pPr>
            <a:r>
              <a:rPr lang="ar-DZ" sz="2974" b="1" dirty="0" smtClean="0">
                <a:solidFill>
                  <a:srgbClr val="FFFFFF"/>
                </a:solidFill>
                <a:latin typeface="Cairo Bold"/>
                <a:ea typeface="Cairo Bold"/>
                <a:cs typeface="Cairo Bold"/>
                <a:sym typeface="Cairo Bold"/>
              </a:rPr>
              <a:t>4</a:t>
            </a:r>
            <a:r>
              <a:rPr lang="ar-EG" sz="2974" b="1" dirty="0" smtClean="0">
                <a:solidFill>
                  <a:srgbClr val="FFFFFF"/>
                </a:solidFill>
                <a:latin typeface="Cairo Bold"/>
                <a:ea typeface="Cairo Bold"/>
                <a:cs typeface="Cairo Bold"/>
                <a:sym typeface="Cairo Bold"/>
                <a:rtl/>
              </a:rPr>
              <a:t>.شعار </a:t>
            </a:r>
            <a:r>
              <a:rPr lang="ar-EG" sz="2974" b="1" dirty="0">
                <a:solidFill>
                  <a:srgbClr val="FFFFFF"/>
                </a:solidFill>
                <a:latin typeface="Cairo Bold"/>
                <a:ea typeface="Cairo Bold"/>
                <a:cs typeface="Cairo Bold"/>
                <a:sym typeface="Cairo Bold"/>
                <a:rtl/>
              </a:rPr>
              <a:t>الشركة </a:t>
            </a:r>
            <a:endParaRPr lang="ar-EG" sz="2974" b="1" dirty="0" smtClean="0">
              <a:solidFill>
                <a:srgbClr val="FFFFFF"/>
              </a:solidFill>
              <a:latin typeface="Cairo Bold"/>
              <a:ea typeface="Cairo Bold"/>
              <a:cs typeface="Cairo Bold"/>
              <a:sym typeface="Cairo Bold"/>
              <a:rtl/>
            </a:endParaRPr>
          </a:p>
          <a:p>
            <a:pPr algn="r" rtl="1">
              <a:lnSpc>
                <a:spcPts val="4164"/>
              </a:lnSpc>
            </a:pPr>
            <a:r>
              <a:rPr lang="ar-DZ" sz="2974" b="1" dirty="0" smtClean="0">
                <a:solidFill>
                  <a:srgbClr val="FFFFFF"/>
                </a:solidFill>
                <a:latin typeface="Cairo Bold"/>
                <a:ea typeface="Cairo Bold"/>
                <a:cs typeface="Cairo Bold"/>
                <a:sym typeface="Cairo Bold"/>
              </a:rPr>
              <a:t>5</a:t>
            </a:r>
            <a:r>
              <a:rPr lang="ar-EG" sz="2974" b="1" dirty="0" smtClean="0">
                <a:solidFill>
                  <a:srgbClr val="FFFFFF"/>
                </a:solidFill>
                <a:latin typeface="Cairo Bold"/>
                <a:ea typeface="Cairo Bold"/>
                <a:cs typeface="Cairo Bold"/>
                <a:sym typeface="Cairo Bold"/>
                <a:rtl/>
              </a:rPr>
              <a:t>.منافسي </a:t>
            </a:r>
            <a:r>
              <a:rPr lang="ar-EG" sz="2974" b="1" dirty="0">
                <a:solidFill>
                  <a:srgbClr val="FFFFFF"/>
                </a:solidFill>
                <a:latin typeface="Cairo Bold"/>
                <a:ea typeface="Cairo Bold"/>
                <a:cs typeface="Cairo Bold"/>
                <a:sym typeface="Cairo Bold"/>
                <a:rtl/>
              </a:rPr>
              <a:t>الشركة </a:t>
            </a:r>
          </a:p>
          <a:p>
            <a:pPr algn="r" rtl="1">
              <a:lnSpc>
                <a:spcPts val="4164"/>
              </a:lnSpc>
            </a:pPr>
            <a:r>
              <a:rPr lang="ar-DZ" sz="2974" b="1" dirty="0" smtClean="0">
                <a:solidFill>
                  <a:srgbClr val="FFFFFF"/>
                </a:solidFill>
                <a:latin typeface="Cairo Bold"/>
                <a:ea typeface="Cairo Bold"/>
                <a:cs typeface="Cairo Bold"/>
                <a:sym typeface="Cairo Bold"/>
              </a:rPr>
              <a:t>6</a:t>
            </a:r>
            <a:r>
              <a:rPr lang="ar-EG" sz="2974" b="1" dirty="0" smtClean="0">
                <a:solidFill>
                  <a:srgbClr val="FFFFFF"/>
                </a:solidFill>
                <a:latin typeface="Cairo Bold"/>
                <a:ea typeface="Cairo Bold"/>
                <a:cs typeface="Cairo Bold"/>
                <a:sym typeface="Cairo Bold"/>
                <a:rtl/>
              </a:rPr>
              <a:t>.المزيج </a:t>
            </a:r>
            <a:r>
              <a:rPr lang="ar-EG" sz="2974" b="1" dirty="0">
                <a:solidFill>
                  <a:srgbClr val="FFFFFF"/>
                </a:solidFill>
                <a:latin typeface="Cairo Bold"/>
                <a:ea typeface="Cairo Bold"/>
                <a:cs typeface="Cairo Bold"/>
                <a:sym typeface="Cairo Bold"/>
                <a:rtl/>
              </a:rPr>
              <a:t>التسويقي لشركة </a:t>
            </a:r>
          </a:p>
          <a:p>
            <a:pPr algn="r" rtl="1">
              <a:lnSpc>
                <a:spcPts val="4164"/>
              </a:lnSpc>
            </a:pPr>
            <a:r>
              <a:rPr lang="en-US" sz="2974" b="1" dirty="0" smtClean="0">
                <a:solidFill>
                  <a:srgbClr val="FFFFFF"/>
                </a:solidFill>
                <a:latin typeface="Cairo Bold"/>
                <a:ea typeface="Cairo Bold"/>
                <a:cs typeface="Cairo Bold"/>
                <a:sym typeface="Cairo Bold"/>
              </a:rPr>
              <a:t>7</a:t>
            </a:r>
            <a:r>
              <a:rPr lang="ar-EG" sz="2974" b="1" dirty="0" smtClean="0">
                <a:solidFill>
                  <a:srgbClr val="FFFFFF"/>
                </a:solidFill>
                <a:latin typeface="Cairo Bold"/>
                <a:ea typeface="Cairo Bold"/>
                <a:cs typeface="Cairo Bold"/>
                <a:sym typeface="Cairo Bold"/>
                <a:rtl/>
              </a:rPr>
              <a:t>.تحليل </a:t>
            </a:r>
            <a:r>
              <a:rPr lang="ar-EG" sz="2974" b="1" dirty="0" err="1">
                <a:solidFill>
                  <a:srgbClr val="FFFFFF"/>
                </a:solidFill>
                <a:latin typeface="Cairo Bold"/>
                <a:ea typeface="Cairo Bold"/>
                <a:cs typeface="Cairo Bold"/>
                <a:sym typeface="Cairo Bold"/>
                <a:rtl/>
              </a:rPr>
              <a:t>باستال</a:t>
            </a:r>
            <a:r>
              <a:rPr lang="ar-EG" sz="2974" b="1" dirty="0">
                <a:solidFill>
                  <a:srgbClr val="FFFFFF"/>
                </a:solidFill>
                <a:latin typeface="Cairo Bold"/>
                <a:ea typeface="Cairo Bold"/>
                <a:cs typeface="Cairo Bold"/>
                <a:sym typeface="Cairo Bold"/>
                <a:rtl/>
              </a:rPr>
              <a:t> </a:t>
            </a:r>
          </a:p>
          <a:p>
            <a:pPr algn="r" rtl="1">
              <a:lnSpc>
                <a:spcPts val="4164"/>
              </a:lnSpc>
            </a:pPr>
            <a:r>
              <a:rPr lang="en-US" sz="2974" b="1" dirty="0" smtClean="0">
                <a:solidFill>
                  <a:srgbClr val="FFFFFF"/>
                </a:solidFill>
                <a:latin typeface="Cairo Bold"/>
                <a:ea typeface="Cairo Bold"/>
                <a:cs typeface="Cairo Bold"/>
                <a:sym typeface="Cairo Bold"/>
              </a:rPr>
              <a:t>8</a:t>
            </a:r>
            <a:r>
              <a:rPr lang="ar-EG" sz="2974" b="1" dirty="0" smtClean="0">
                <a:solidFill>
                  <a:srgbClr val="FFFFFF"/>
                </a:solidFill>
                <a:latin typeface="Cairo Bold"/>
                <a:ea typeface="Cairo Bold"/>
                <a:cs typeface="Cairo Bold"/>
                <a:sym typeface="Cairo Bold"/>
                <a:rtl/>
              </a:rPr>
              <a:t>.تحليل </a:t>
            </a:r>
            <a:r>
              <a:rPr lang="ar-EG" sz="2974" b="1" dirty="0">
                <a:solidFill>
                  <a:srgbClr val="FFFFFF"/>
                </a:solidFill>
                <a:latin typeface="Cairo Bold"/>
                <a:ea typeface="Cairo Bold"/>
                <a:cs typeface="Cairo Bold"/>
                <a:sym typeface="Cairo Bold"/>
                <a:rtl/>
              </a:rPr>
              <a:t>القوة التنافسية الخمس </a:t>
            </a:r>
            <a:r>
              <a:rPr lang="ar-EG" sz="2974" b="1" dirty="0" err="1">
                <a:solidFill>
                  <a:srgbClr val="FFFFFF"/>
                </a:solidFill>
                <a:latin typeface="Cairo Bold"/>
                <a:ea typeface="Cairo Bold"/>
                <a:cs typeface="Cairo Bold"/>
                <a:sym typeface="Cairo Bold"/>
                <a:rtl/>
              </a:rPr>
              <a:t>لبورتر</a:t>
            </a:r>
            <a:r>
              <a:rPr lang="ar-EG" sz="2974" b="1" dirty="0">
                <a:solidFill>
                  <a:srgbClr val="FFFFFF"/>
                </a:solidFill>
                <a:latin typeface="Cairo Bold"/>
                <a:ea typeface="Cairo Bold"/>
                <a:cs typeface="Cairo Bold"/>
                <a:sym typeface="Cairo Bold"/>
                <a:rtl/>
              </a:rPr>
              <a:t> </a:t>
            </a:r>
          </a:p>
          <a:p>
            <a:pPr algn="r" rtl="1">
              <a:lnSpc>
                <a:spcPts val="4164"/>
              </a:lnSpc>
            </a:pPr>
            <a:r>
              <a:rPr lang="en-US" sz="2974" b="1" dirty="0" smtClean="0">
                <a:solidFill>
                  <a:srgbClr val="FFFFFF"/>
                </a:solidFill>
                <a:latin typeface="Cairo Bold"/>
                <a:ea typeface="Cairo Bold"/>
                <a:cs typeface="Cairo Bold"/>
                <a:sym typeface="Cairo Bold"/>
              </a:rPr>
              <a:t>9</a:t>
            </a:r>
            <a:r>
              <a:rPr lang="ar-EG" sz="2974" b="1" dirty="0" smtClean="0">
                <a:solidFill>
                  <a:srgbClr val="FFFFFF"/>
                </a:solidFill>
                <a:latin typeface="Cairo Bold"/>
                <a:ea typeface="Cairo Bold"/>
                <a:cs typeface="Cairo Bold"/>
                <a:sym typeface="Cairo Bold"/>
                <a:rtl/>
              </a:rPr>
              <a:t>.تحليل </a:t>
            </a:r>
            <a:r>
              <a:rPr lang="ar-EG" sz="2974" b="1" dirty="0" err="1">
                <a:solidFill>
                  <a:srgbClr val="FFFFFF"/>
                </a:solidFill>
                <a:latin typeface="Cairo Bold"/>
                <a:ea typeface="Cairo Bold"/>
                <a:cs typeface="Cairo Bold"/>
                <a:sym typeface="Cairo Bold"/>
                <a:rtl/>
              </a:rPr>
              <a:t>سووت</a:t>
            </a:r>
            <a:endParaRPr lang="ar-EG" sz="2974" b="1" dirty="0">
              <a:solidFill>
                <a:srgbClr val="FFFFFF"/>
              </a:solidFill>
              <a:latin typeface="Cairo Bold"/>
              <a:ea typeface="Cairo Bold"/>
              <a:cs typeface="Cairo Bold"/>
              <a:sym typeface="Cairo Bold"/>
              <a:rtl/>
            </a:endParaRPr>
          </a:p>
          <a:p>
            <a:pPr algn="r" rtl="1">
              <a:lnSpc>
                <a:spcPts val="4164"/>
              </a:lnSpc>
            </a:pPr>
            <a:r>
              <a:rPr lang="en-US" sz="2974" b="1" dirty="0" smtClean="0">
                <a:solidFill>
                  <a:srgbClr val="FFFFFF"/>
                </a:solidFill>
                <a:latin typeface="Cairo Bold"/>
                <a:ea typeface="Cairo Bold"/>
                <a:cs typeface="Cairo Bold"/>
                <a:sym typeface="Cairo Bold"/>
              </a:rPr>
              <a:t>10</a:t>
            </a:r>
            <a:r>
              <a:rPr lang="ar-EG" sz="2974" b="1" dirty="0" smtClean="0">
                <a:solidFill>
                  <a:srgbClr val="FFFFFF"/>
                </a:solidFill>
                <a:latin typeface="Cairo Bold"/>
                <a:ea typeface="Cairo Bold"/>
                <a:cs typeface="Cairo Bold"/>
                <a:sym typeface="Cairo Bold"/>
                <a:rtl/>
              </a:rPr>
              <a:t>.عينة </a:t>
            </a:r>
            <a:r>
              <a:rPr lang="ar-EG" sz="2974" b="1" dirty="0">
                <a:solidFill>
                  <a:srgbClr val="FFFFFF"/>
                </a:solidFill>
                <a:latin typeface="Cairo Bold"/>
                <a:ea typeface="Cairo Bold"/>
                <a:cs typeface="Cairo Bold"/>
                <a:sym typeface="Cairo Bold"/>
                <a:rtl/>
              </a:rPr>
              <a:t>من المؤسسات التي تتعامل مع جنرال الكتريك </a:t>
            </a:r>
          </a:p>
          <a:p>
            <a:pPr algn="r" rtl="1">
              <a:lnSpc>
                <a:spcPts val="4164"/>
              </a:lnSpc>
            </a:pPr>
            <a:r>
              <a:rPr lang="en-US" sz="2974" b="1" dirty="0" smtClean="0">
                <a:solidFill>
                  <a:srgbClr val="FFFFFF"/>
                </a:solidFill>
                <a:latin typeface="Cairo Bold"/>
                <a:ea typeface="Cairo Bold"/>
                <a:cs typeface="Cairo Bold"/>
                <a:sym typeface="Cairo Bold"/>
              </a:rPr>
              <a:t>11</a:t>
            </a:r>
            <a:r>
              <a:rPr lang="ar-EG" sz="2974" b="1" dirty="0" smtClean="0">
                <a:solidFill>
                  <a:srgbClr val="FFFFFF"/>
                </a:solidFill>
                <a:latin typeface="Cairo Bold"/>
                <a:ea typeface="Cairo Bold"/>
                <a:cs typeface="Cairo Bold"/>
                <a:sym typeface="Cairo Bold"/>
                <a:rtl/>
              </a:rPr>
              <a:t>.عينة </a:t>
            </a:r>
            <a:r>
              <a:rPr lang="ar-EG" sz="2974" b="1" dirty="0">
                <a:solidFill>
                  <a:srgbClr val="FFFFFF"/>
                </a:solidFill>
                <a:latin typeface="Cairo Bold"/>
                <a:ea typeface="Cairo Bold"/>
                <a:cs typeface="Cairo Bold"/>
                <a:sym typeface="Cairo Bold"/>
                <a:rtl/>
              </a:rPr>
              <a:t>من المنتجات جنرال الكتريك</a:t>
            </a:r>
          </a:p>
          <a:p>
            <a:pPr algn="r" rtl="1">
              <a:lnSpc>
                <a:spcPts val="4164"/>
              </a:lnSpc>
              <a:spcBef>
                <a:spcPct val="0"/>
              </a:spcBef>
            </a:pPr>
            <a:endParaRPr lang="ar-EG" sz="2974" b="1" dirty="0">
              <a:solidFill>
                <a:srgbClr val="FFFFFF"/>
              </a:solidFill>
              <a:latin typeface="Cairo Bold"/>
              <a:ea typeface="Cairo Bold"/>
              <a:cs typeface="Cairo Bold"/>
              <a:sym typeface="Cairo Bold"/>
              <a:rtl/>
            </a:endParaRPr>
          </a:p>
        </p:txBody>
      </p:sp>
      <p:sp>
        <p:nvSpPr>
          <p:cNvPr id="11" name="Freeform 11"/>
          <p:cNvSpPr/>
          <p:nvPr/>
        </p:nvSpPr>
        <p:spPr>
          <a:xfrm>
            <a:off x="1028700" y="7140905"/>
            <a:ext cx="2068674" cy="2068674"/>
          </a:xfrm>
          <a:custGeom>
            <a:avLst/>
            <a:gdLst/>
            <a:ahLst/>
            <a:cxnLst/>
            <a:rect l="l" t="t" r="r" b="b"/>
            <a:pathLst>
              <a:path w="2068674" h="2068674">
                <a:moveTo>
                  <a:pt x="0" y="0"/>
                </a:moveTo>
                <a:lnTo>
                  <a:pt x="2068674" y="0"/>
                </a:lnTo>
                <a:lnTo>
                  <a:pt x="2068674" y="2068674"/>
                </a:lnTo>
                <a:lnTo>
                  <a:pt x="0" y="2068674"/>
                </a:lnTo>
                <a:lnTo>
                  <a:pt x="0" y="0"/>
                </a:lnTo>
                <a:close/>
              </a:path>
            </a:pathLst>
          </a:custGeom>
          <a:blipFill>
            <a:blip r:embed="rId6">
              <a:alphaModFix amt="83000"/>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4582796" y="2133600"/>
            <a:ext cx="12308021" cy="1175693"/>
          </a:xfrm>
          <a:prstGeom prst="rect">
            <a:avLst/>
          </a:prstGeom>
        </p:spPr>
        <p:txBody>
          <a:bodyPr lIns="0" tIns="0" rIns="0" bIns="0" rtlCol="0" anchor="t">
            <a:spAutoFit/>
          </a:bodyPr>
          <a:lstStyle/>
          <a:p>
            <a:pPr algn="r" rtl="1">
              <a:lnSpc>
                <a:spcPts val="9320"/>
              </a:lnSpc>
            </a:pPr>
            <a:r>
              <a:rPr lang="ar-EG" sz="7767">
                <a:solidFill>
                  <a:srgbClr val="FFFFFF"/>
                </a:solidFill>
                <a:latin typeface="Changa SemiBold"/>
                <a:ea typeface="Changa SemiBold"/>
                <a:cs typeface="Changa SemiBold"/>
                <a:sym typeface="Changa SemiBold"/>
                <a:rtl/>
              </a:rPr>
              <a:t>تحليل باستال  </a:t>
            </a:r>
            <a:r>
              <a:rPr lang="en-US" sz="7767">
                <a:solidFill>
                  <a:srgbClr val="FFFFFF"/>
                </a:solidFill>
                <a:latin typeface="Changa SemiBold"/>
                <a:ea typeface="Changa SemiBold"/>
                <a:cs typeface="Changa SemiBold"/>
                <a:sym typeface="Changa SemiBold"/>
              </a:rPr>
              <a:t>pestel</a:t>
            </a:r>
          </a:p>
        </p:txBody>
      </p:sp>
      <p:grpSp>
        <p:nvGrpSpPr>
          <p:cNvPr id="8" name="Group 8"/>
          <p:cNvGrpSpPr/>
          <p:nvPr/>
        </p:nvGrpSpPr>
        <p:grpSpPr>
          <a:xfrm>
            <a:off x="3146901" y="4336106"/>
            <a:ext cx="13743917" cy="4319903"/>
            <a:chOff x="0" y="-66675"/>
            <a:chExt cx="18325222" cy="5759871"/>
          </a:xfrm>
        </p:grpSpPr>
        <p:sp>
          <p:nvSpPr>
            <p:cNvPr id="9" name="TextBox 9"/>
            <p:cNvSpPr txBox="1"/>
            <p:nvPr/>
          </p:nvSpPr>
          <p:spPr>
            <a:xfrm>
              <a:off x="0" y="-66675"/>
              <a:ext cx="18325222" cy="794421"/>
            </a:xfrm>
            <a:prstGeom prst="rect">
              <a:avLst/>
            </a:prstGeom>
          </p:spPr>
          <p:txBody>
            <a:bodyPr lIns="0" tIns="0" rIns="0" bIns="0" rtlCol="0" anchor="t">
              <a:spAutoFit/>
            </a:bodyPr>
            <a:lstStyle/>
            <a:p>
              <a:pPr algn="r" rtl="1">
                <a:lnSpc>
                  <a:spcPts val="5090"/>
                </a:lnSpc>
                <a:spcBef>
                  <a:spcPct val="0"/>
                </a:spcBef>
              </a:pPr>
              <a:r>
                <a:rPr lang="ar-EG" sz="3636" b="1">
                  <a:solidFill>
                    <a:srgbClr val="FFFFFF"/>
                  </a:solidFill>
                  <a:latin typeface="Changa SemiBold Bold"/>
                  <a:ea typeface="Changa SemiBold Bold"/>
                  <a:cs typeface="Changa SemiBold Bold"/>
                  <a:sym typeface="Changa SemiBold Bold"/>
                  <a:rtl/>
                </a:rPr>
                <a:t>عوامل الاقتصادية  :   </a:t>
              </a:r>
              <a:r>
                <a:rPr lang="en-US" sz="3636" b="1">
                  <a:solidFill>
                    <a:srgbClr val="FFFFFF"/>
                  </a:solidFill>
                  <a:latin typeface="Changa SemiBold Bold"/>
                  <a:ea typeface="Changa SemiBold Bold"/>
                  <a:cs typeface="Changa SemiBold Bold"/>
                  <a:sym typeface="Changa SemiBold Bold"/>
                </a:rPr>
                <a:t>E</a:t>
              </a:r>
            </a:p>
          </p:txBody>
        </p:sp>
        <p:sp>
          <p:nvSpPr>
            <p:cNvPr id="10" name="TextBox 10"/>
            <p:cNvSpPr txBox="1"/>
            <p:nvPr/>
          </p:nvSpPr>
          <p:spPr>
            <a:xfrm>
              <a:off x="0" y="1264633"/>
              <a:ext cx="18325222" cy="4428563"/>
            </a:xfrm>
            <a:prstGeom prst="rect">
              <a:avLst/>
            </a:prstGeom>
          </p:spPr>
          <p:txBody>
            <a:bodyPr lIns="0" tIns="0" rIns="0" bIns="0" rtlCol="0" anchor="t">
              <a:spAutoFit/>
            </a:bodyPr>
            <a:lstStyle/>
            <a:p>
              <a:pPr algn="r" rtl="1">
                <a:lnSpc>
                  <a:spcPts val="3685"/>
                </a:lnSpc>
              </a:pPr>
              <a:r>
                <a:rPr lang="ar-EG" sz="3200" b="1" u="sng" dirty="0">
                  <a:solidFill>
                    <a:srgbClr val="FFFFFF"/>
                  </a:solidFill>
                  <a:latin typeface="Cairo Bold"/>
                  <a:ea typeface="Cairo Bold"/>
                  <a:cs typeface="Cairo Bold"/>
                  <a:sym typeface="Cairo Bold"/>
                  <a:rtl/>
                </a:rPr>
                <a:t>الركود الاقتصادي </a:t>
              </a:r>
              <a:r>
                <a:rPr lang="ar-EG" sz="2632" b="1" dirty="0">
                  <a:solidFill>
                    <a:srgbClr val="FFFFFF"/>
                  </a:solidFill>
                  <a:latin typeface="Cairo Bold"/>
                  <a:ea typeface="Cairo Bold"/>
                  <a:cs typeface="Cairo Bold"/>
                  <a:sym typeface="Cairo Bold"/>
                  <a:rtl/>
                </a:rPr>
                <a:t>يؤدي الانكماش الاقتصادي خطرا على القطاعات الصناعية مثلا الطيران و الطاقة على أدى الركود العالمي لعام الفان و عشرون الى انخفاض حاد في طلبيات على محركات جنرال الكتريك النفاثة </a:t>
              </a:r>
            </a:p>
            <a:p>
              <a:pPr algn="r" rtl="1">
                <a:lnSpc>
                  <a:spcPts val="3685"/>
                </a:lnSpc>
              </a:pPr>
              <a:r>
                <a:rPr lang="ar-EG" sz="2632" b="1" dirty="0">
                  <a:solidFill>
                    <a:srgbClr val="FFFFFF"/>
                  </a:solidFill>
                  <a:latin typeface="Cairo Bold"/>
                  <a:ea typeface="Cairo Bold"/>
                  <a:cs typeface="Cairo Bold"/>
                  <a:sym typeface="Cairo Bold"/>
                  <a:rtl/>
                </a:rPr>
                <a:t> </a:t>
              </a:r>
              <a:r>
                <a:rPr lang="ar-EG" sz="3200" b="1" u="sng" dirty="0">
                  <a:solidFill>
                    <a:srgbClr val="FFFFFF"/>
                  </a:solidFill>
                  <a:latin typeface="Cairo Bold"/>
                  <a:ea typeface="Cairo Bold"/>
                  <a:cs typeface="Cairo Bold"/>
                  <a:sym typeface="Cairo Bold"/>
                  <a:rtl/>
                </a:rPr>
                <a:t>التقلبات في أسعار الصرف  </a:t>
              </a:r>
              <a:r>
                <a:rPr lang="ar-EG" sz="2632" b="1" dirty="0">
                  <a:solidFill>
                    <a:srgbClr val="FFFFFF"/>
                  </a:solidFill>
                  <a:latin typeface="Cairo Bold"/>
                  <a:ea typeface="Cairo Bold"/>
                  <a:cs typeface="Cairo Bold"/>
                  <a:sym typeface="Cairo Bold"/>
                  <a:rtl/>
                </a:rPr>
                <a:t>باعتبارها شركة متعددة الجنسيات تحصل على جزء كبير من إيراداتها من الأسواق الدولية مما يعرضها لمخاطر صرف العمال </a:t>
              </a:r>
            </a:p>
            <a:p>
              <a:pPr algn="r" rtl="1">
                <a:lnSpc>
                  <a:spcPts val="3685"/>
                </a:lnSpc>
              </a:pPr>
              <a:r>
                <a:rPr lang="ar-EG" sz="3200" b="1" u="sng" dirty="0">
                  <a:solidFill>
                    <a:srgbClr val="FFFFFF"/>
                  </a:solidFill>
                  <a:latin typeface="Cairo Bold"/>
                  <a:ea typeface="Cairo Bold"/>
                  <a:cs typeface="Cairo Bold"/>
                  <a:sym typeface="Cairo Bold"/>
                  <a:rtl/>
                </a:rPr>
                <a:t>أسعار الفائدة </a:t>
              </a:r>
            </a:p>
            <a:p>
              <a:pPr marL="0" lvl="0" indent="0" algn="r" rtl="1">
                <a:lnSpc>
                  <a:spcPts val="3685"/>
                </a:lnSpc>
                <a:spcBef>
                  <a:spcPct val="0"/>
                </a:spcBef>
              </a:pPr>
              <a:endParaRPr lang="ar-EG" sz="2632" b="1" dirty="0">
                <a:solidFill>
                  <a:srgbClr val="FFFFFF"/>
                </a:solidFill>
                <a:latin typeface="Cairo Bold"/>
                <a:ea typeface="Cairo Bold"/>
                <a:cs typeface="Cairo Bold"/>
                <a:sym typeface="Cairo Bold"/>
                <a:rtl/>
              </a:endParaRPr>
            </a:p>
          </p:txBody>
        </p:sp>
      </p:grpSp>
      <p:sp>
        <p:nvSpPr>
          <p:cNvPr id="11" name="Freeform 11"/>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4103" y="-531505"/>
            <a:ext cx="19232897" cy="10818505"/>
          </a:xfrm>
          <a:custGeom>
            <a:avLst/>
            <a:gdLst/>
            <a:ahLst/>
            <a:cxnLst/>
            <a:rect l="l" t="t" r="r" b="b"/>
            <a:pathLst>
              <a:path w="19232897" h="10818505">
                <a:moveTo>
                  <a:pt x="19232898" y="0"/>
                </a:moveTo>
                <a:lnTo>
                  <a:pt x="0" y="0"/>
                </a:lnTo>
                <a:lnTo>
                  <a:pt x="0" y="10818505"/>
                </a:lnTo>
                <a:lnTo>
                  <a:pt x="19232898" y="10818505"/>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4582796" y="2133600"/>
            <a:ext cx="12308021" cy="1175693"/>
          </a:xfrm>
          <a:prstGeom prst="rect">
            <a:avLst/>
          </a:prstGeom>
        </p:spPr>
        <p:txBody>
          <a:bodyPr lIns="0" tIns="0" rIns="0" bIns="0" rtlCol="0" anchor="t">
            <a:spAutoFit/>
          </a:bodyPr>
          <a:lstStyle/>
          <a:p>
            <a:pPr algn="r" rtl="1">
              <a:lnSpc>
                <a:spcPts val="9320"/>
              </a:lnSpc>
            </a:pPr>
            <a:r>
              <a:rPr lang="ar-EG" sz="7767">
                <a:solidFill>
                  <a:srgbClr val="FFFFFF"/>
                </a:solidFill>
                <a:latin typeface="Changa SemiBold"/>
                <a:ea typeface="Changa SemiBold"/>
                <a:cs typeface="Changa SemiBold"/>
                <a:sym typeface="Changa SemiBold"/>
                <a:rtl/>
              </a:rPr>
              <a:t>تحليل باستال  </a:t>
            </a:r>
            <a:r>
              <a:rPr lang="en-US" sz="7767">
                <a:solidFill>
                  <a:srgbClr val="FFFFFF"/>
                </a:solidFill>
                <a:latin typeface="Changa SemiBold"/>
                <a:ea typeface="Changa SemiBold"/>
                <a:cs typeface="Changa SemiBold"/>
                <a:sym typeface="Changa SemiBold"/>
              </a:rPr>
              <a:t>pestel</a:t>
            </a:r>
          </a:p>
        </p:txBody>
      </p:sp>
      <p:grpSp>
        <p:nvGrpSpPr>
          <p:cNvPr id="8" name="Group 8"/>
          <p:cNvGrpSpPr/>
          <p:nvPr/>
        </p:nvGrpSpPr>
        <p:grpSpPr>
          <a:xfrm>
            <a:off x="4582796" y="4373325"/>
            <a:ext cx="12676504" cy="4806874"/>
            <a:chOff x="0" y="-66675"/>
            <a:chExt cx="16902005" cy="6409165"/>
          </a:xfrm>
        </p:grpSpPr>
        <p:sp>
          <p:nvSpPr>
            <p:cNvPr id="9" name="TextBox 9"/>
            <p:cNvSpPr txBox="1"/>
            <p:nvPr/>
          </p:nvSpPr>
          <p:spPr>
            <a:xfrm>
              <a:off x="0" y="-66675"/>
              <a:ext cx="16902005" cy="817669"/>
            </a:xfrm>
            <a:prstGeom prst="rect">
              <a:avLst/>
            </a:prstGeom>
          </p:spPr>
          <p:txBody>
            <a:bodyPr lIns="0" tIns="0" rIns="0" bIns="0" rtlCol="0" anchor="t">
              <a:spAutoFit/>
            </a:bodyPr>
            <a:lstStyle/>
            <a:p>
              <a:pPr algn="r" rtl="1">
                <a:lnSpc>
                  <a:spcPts val="5179"/>
                </a:lnSpc>
                <a:spcBef>
                  <a:spcPct val="0"/>
                </a:spcBef>
              </a:pPr>
              <a:r>
                <a:rPr lang="ar-EG" sz="3699" b="1">
                  <a:solidFill>
                    <a:srgbClr val="FFFFFF"/>
                  </a:solidFill>
                  <a:latin typeface="Changa SemiBold Bold"/>
                  <a:ea typeface="Changa SemiBold Bold"/>
                  <a:cs typeface="Changa SemiBold Bold"/>
                  <a:sym typeface="Changa SemiBold Bold"/>
                  <a:rtl/>
                </a:rPr>
                <a:t>العوامل الاجتماعية </a:t>
              </a:r>
              <a:r>
                <a:rPr lang="en-US" sz="3699" b="1">
                  <a:solidFill>
                    <a:srgbClr val="FFFFFF"/>
                  </a:solidFill>
                  <a:latin typeface="Changa SemiBold Bold"/>
                  <a:ea typeface="Changa SemiBold Bold"/>
                  <a:cs typeface="Changa SemiBold Bold"/>
                  <a:sym typeface="Changa SemiBold Bold"/>
                </a:rPr>
                <a:t>S</a:t>
              </a:r>
            </a:p>
          </p:txBody>
        </p:sp>
        <p:sp>
          <p:nvSpPr>
            <p:cNvPr id="10" name="TextBox 10"/>
            <p:cNvSpPr txBox="1"/>
            <p:nvPr/>
          </p:nvSpPr>
          <p:spPr>
            <a:xfrm>
              <a:off x="0" y="1281275"/>
              <a:ext cx="16902005" cy="5061215"/>
            </a:xfrm>
            <a:prstGeom prst="rect">
              <a:avLst/>
            </a:prstGeom>
          </p:spPr>
          <p:txBody>
            <a:bodyPr lIns="0" tIns="0" rIns="0" bIns="0" rtlCol="0" anchor="t">
              <a:spAutoFit/>
            </a:bodyPr>
            <a:lstStyle/>
            <a:p>
              <a:pPr algn="r" rtl="1">
                <a:lnSpc>
                  <a:spcPts val="3744"/>
                </a:lnSpc>
              </a:pPr>
              <a:r>
                <a:rPr lang="ar-EG" sz="3200" b="1" u="sng" dirty="0">
                  <a:solidFill>
                    <a:srgbClr val="FFFFFF"/>
                  </a:solidFill>
                  <a:latin typeface="Cairo Bold"/>
                  <a:ea typeface="Cairo Bold"/>
                  <a:cs typeface="Cairo Bold"/>
                  <a:sym typeface="Cairo Bold"/>
                  <a:rtl/>
                </a:rPr>
                <a:t>الشيخوخة السكانية </a:t>
              </a:r>
            </a:p>
            <a:p>
              <a:pPr algn="r" rtl="1">
                <a:lnSpc>
                  <a:spcPts val="3744"/>
                </a:lnSpc>
              </a:pPr>
              <a:r>
                <a:rPr lang="ar-EG" sz="3200" b="1" u="sng" dirty="0">
                  <a:solidFill>
                    <a:srgbClr val="FFFFFF"/>
                  </a:solidFill>
                  <a:latin typeface="Cairo Bold"/>
                  <a:ea typeface="Cairo Bold"/>
                  <a:cs typeface="Cairo Bold"/>
                  <a:sym typeface="Cairo Bold"/>
                  <a:rtl/>
                </a:rPr>
                <a:t>الوعي البيئي</a:t>
              </a:r>
            </a:p>
            <a:p>
              <a:pPr algn="r" rtl="1">
                <a:lnSpc>
                  <a:spcPts val="3744"/>
                </a:lnSpc>
              </a:pPr>
              <a:r>
                <a:rPr lang="ar-EG" sz="3200" b="1" u="sng" dirty="0">
                  <a:solidFill>
                    <a:srgbClr val="FFFFFF"/>
                  </a:solidFill>
                  <a:latin typeface="Cairo Bold"/>
                  <a:ea typeface="Cairo Bold"/>
                  <a:cs typeface="Cairo Bold"/>
                  <a:sym typeface="Cairo Bold"/>
                  <a:rtl/>
                </a:rPr>
                <a:t>التحولات سوق العمل العالمية</a:t>
              </a:r>
            </a:p>
            <a:p>
              <a:pPr algn="r" rtl="1">
                <a:lnSpc>
                  <a:spcPts val="3744"/>
                </a:lnSpc>
              </a:pPr>
              <a:r>
                <a:rPr lang="ar-EG" sz="3200" b="1" u="sng" dirty="0">
                  <a:solidFill>
                    <a:srgbClr val="FFFFFF"/>
                  </a:solidFill>
                  <a:latin typeface="Cairo Bold"/>
                  <a:ea typeface="Cairo Bold"/>
                  <a:cs typeface="Cairo Bold"/>
                  <a:sym typeface="Cairo Bold"/>
                  <a:rtl/>
                </a:rPr>
                <a:t>الاختلافات الثقافية في التسويق والمبيعات </a:t>
              </a:r>
              <a:r>
                <a:rPr lang="ar-EG" sz="2674" b="1" dirty="0">
                  <a:solidFill>
                    <a:srgbClr val="FFFFFF"/>
                  </a:solidFill>
                  <a:latin typeface="Cairo Bold"/>
                  <a:ea typeface="Cairo Bold"/>
                  <a:cs typeface="Cairo Bold"/>
                  <a:sym typeface="Cairo Bold"/>
                  <a:rtl/>
                </a:rPr>
                <a:t>: مثلا قد لا تكون الحملات التسويقية التي تعمل بشكل جيد في الولايات المتحدة الأمريكية صدى في اسواق الشرق الاوسط لذا يجب عليها التكيف </a:t>
              </a:r>
              <a:r>
                <a:rPr lang="ar-EG" sz="2674" b="1" dirty="0" err="1">
                  <a:solidFill>
                    <a:srgbClr val="FFFFFF"/>
                  </a:solidFill>
                  <a:latin typeface="Cairo Bold"/>
                  <a:ea typeface="Cairo Bold"/>
                  <a:cs typeface="Cairo Bold"/>
                  <a:sym typeface="Cairo Bold"/>
                  <a:rtl/>
                </a:rPr>
                <a:t>والإبتكار</a:t>
              </a:r>
              <a:r>
                <a:rPr lang="ar-EG" sz="2674" b="1" dirty="0">
                  <a:solidFill>
                    <a:srgbClr val="FFFFFF"/>
                  </a:solidFill>
                  <a:latin typeface="Cairo Bold"/>
                  <a:ea typeface="Cairo Bold"/>
                  <a:cs typeface="Cairo Bold"/>
                  <a:sym typeface="Cairo Bold"/>
                  <a:rtl/>
                </a:rPr>
                <a:t> بشكل مستمر مما يضمن التوافق مع </a:t>
              </a:r>
              <a:r>
                <a:rPr lang="ar-EG" sz="2674" b="1" dirty="0" err="1">
                  <a:solidFill>
                    <a:srgbClr val="FFFFFF"/>
                  </a:solidFill>
                  <a:latin typeface="Cairo Bold"/>
                  <a:ea typeface="Cairo Bold"/>
                  <a:cs typeface="Cairo Bold"/>
                  <a:sym typeface="Cairo Bold"/>
                  <a:rtl/>
                </a:rPr>
                <a:t>الإتجاهات</a:t>
              </a:r>
              <a:r>
                <a:rPr lang="ar-EG" sz="2674" b="1" dirty="0">
                  <a:solidFill>
                    <a:srgbClr val="FFFFFF"/>
                  </a:solidFill>
                  <a:latin typeface="Cairo Bold"/>
                  <a:ea typeface="Cairo Bold"/>
                  <a:cs typeface="Cairo Bold"/>
                  <a:sym typeface="Cairo Bold"/>
                  <a:rtl/>
                </a:rPr>
                <a:t> العالمية والمحلية</a:t>
              </a:r>
            </a:p>
            <a:p>
              <a:pPr marL="0" lvl="0" indent="0" algn="r" rtl="1">
                <a:lnSpc>
                  <a:spcPts val="3744"/>
                </a:lnSpc>
                <a:spcBef>
                  <a:spcPct val="0"/>
                </a:spcBef>
              </a:pPr>
              <a:endParaRPr lang="ar-EG" sz="2674" b="1" dirty="0">
                <a:solidFill>
                  <a:srgbClr val="FFFFFF"/>
                </a:solidFill>
                <a:latin typeface="Cairo Bold"/>
                <a:ea typeface="Cairo Bold"/>
                <a:cs typeface="Cairo Bold"/>
                <a:sym typeface="Cairo Bold"/>
                <a:rtl/>
              </a:endParaRPr>
            </a:p>
          </p:txBody>
        </p:sp>
      </p:grpSp>
      <p:sp>
        <p:nvSpPr>
          <p:cNvPr id="11" name="Freeform 11"/>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4582796" y="2133600"/>
            <a:ext cx="12308021" cy="1175693"/>
          </a:xfrm>
          <a:prstGeom prst="rect">
            <a:avLst/>
          </a:prstGeom>
        </p:spPr>
        <p:txBody>
          <a:bodyPr lIns="0" tIns="0" rIns="0" bIns="0" rtlCol="0" anchor="t">
            <a:spAutoFit/>
          </a:bodyPr>
          <a:lstStyle/>
          <a:p>
            <a:pPr algn="r" rtl="1">
              <a:lnSpc>
                <a:spcPts val="9320"/>
              </a:lnSpc>
            </a:pPr>
            <a:r>
              <a:rPr lang="ar-EG" sz="7767">
                <a:solidFill>
                  <a:srgbClr val="FFFFFF"/>
                </a:solidFill>
                <a:latin typeface="Changa SemiBold"/>
                <a:ea typeface="Changa SemiBold"/>
                <a:cs typeface="Changa SemiBold"/>
                <a:sym typeface="Changa SemiBold"/>
                <a:rtl/>
              </a:rPr>
              <a:t>تحليل باستال  </a:t>
            </a:r>
            <a:r>
              <a:rPr lang="en-US" sz="7767">
                <a:solidFill>
                  <a:srgbClr val="FFFFFF"/>
                </a:solidFill>
                <a:latin typeface="Changa SemiBold"/>
                <a:ea typeface="Changa SemiBold"/>
                <a:cs typeface="Changa SemiBold"/>
                <a:sym typeface="Changa SemiBold"/>
              </a:rPr>
              <a:t>pestel</a:t>
            </a:r>
          </a:p>
        </p:txBody>
      </p:sp>
      <p:grpSp>
        <p:nvGrpSpPr>
          <p:cNvPr id="8" name="Group 8"/>
          <p:cNvGrpSpPr/>
          <p:nvPr/>
        </p:nvGrpSpPr>
        <p:grpSpPr>
          <a:xfrm>
            <a:off x="4897263" y="4423331"/>
            <a:ext cx="12362037" cy="4326373"/>
            <a:chOff x="0" y="0"/>
            <a:chExt cx="16482716" cy="5768497"/>
          </a:xfrm>
        </p:grpSpPr>
        <p:sp>
          <p:nvSpPr>
            <p:cNvPr id="9" name="TextBox 9"/>
            <p:cNvSpPr txBox="1"/>
            <p:nvPr/>
          </p:nvSpPr>
          <p:spPr>
            <a:xfrm>
              <a:off x="0" y="-85725"/>
              <a:ext cx="16482716" cy="956099"/>
            </a:xfrm>
            <a:prstGeom prst="rect">
              <a:avLst/>
            </a:prstGeom>
          </p:spPr>
          <p:txBody>
            <a:bodyPr lIns="0" tIns="0" rIns="0" bIns="0" rtlCol="0" anchor="t">
              <a:spAutoFit/>
            </a:bodyPr>
            <a:lstStyle/>
            <a:p>
              <a:pPr algn="r" rtl="1">
                <a:lnSpc>
                  <a:spcPts val="6019"/>
                </a:lnSpc>
                <a:spcBef>
                  <a:spcPct val="0"/>
                </a:spcBef>
              </a:pPr>
              <a:r>
                <a:rPr lang="ar-EG" sz="4299" b="1">
                  <a:solidFill>
                    <a:srgbClr val="FFFFFF"/>
                  </a:solidFill>
                  <a:latin typeface="Changa SemiBold Bold"/>
                  <a:ea typeface="Changa SemiBold Bold"/>
                  <a:cs typeface="Changa SemiBold Bold"/>
                  <a:sym typeface="Changa SemiBold Bold"/>
                  <a:rtl/>
                </a:rPr>
                <a:t>العوامل التكنولوجية  :  </a:t>
              </a:r>
              <a:r>
                <a:rPr lang="en-US" sz="4299" b="1">
                  <a:solidFill>
                    <a:srgbClr val="FFFFFF"/>
                  </a:solidFill>
                  <a:latin typeface="Changa SemiBold Bold"/>
                  <a:ea typeface="Changa SemiBold Bold"/>
                  <a:cs typeface="Changa SemiBold Bold"/>
                  <a:sym typeface="Changa SemiBold Bold"/>
                </a:rPr>
                <a:t>T</a:t>
              </a:r>
              <a:r>
                <a:rPr lang="ar-EG" sz="4299" b="1">
                  <a:solidFill>
                    <a:srgbClr val="FFFFFF"/>
                  </a:solidFill>
                  <a:latin typeface="Changa SemiBold Bold"/>
                  <a:ea typeface="Changa SemiBold Bold"/>
                  <a:cs typeface="Changa SemiBold Bold"/>
                  <a:sym typeface="Changa SemiBold Bold"/>
                  <a:rtl/>
                </a:rPr>
                <a:t> </a:t>
              </a:r>
            </a:p>
          </p:txBody>
        </p:sp>
        <p:sp>
          <p:nvSpPr>
            <p:cNvPr id="10" name="TextBox 10"/>
            <p:cNvSpPr txBox="1"/>
            <p:nvPr/>
          </p:nvSpPr>
          <p:spPr>
            <a:xfrm>
              <a:off x="0" y="1391131"/>
              <a:ext cx="16482716" cy="3829278"/>
            </a:xfrm>
            <a:prstGeom prst="rect">
              <a:avLst/>
            </a:prstGeom>
          </p:spPr>
          <p:txBody>
            <a:bodyPr lIns="0" tIns="0" rIns="0" bIns="0" rtlCol="0" anchor="t">
              <a:spAutoFit/>
            </a:bodyPr>
            <a:lstStyle/>
            <a:p>
              <a:pPr algn="r" rtl="1">
                <a:lnSpc>
                  <a:spcPts val="4584"/>
                </a:lnSpc>
              </a:pPr>
              <a:r>
                <a:rPr lang="ar-EG" sz="3274" b="1">
                  <a:solidFill>
                    <a:srgbClr val="FFFFFF"/>
                  </a:solidFill>
                  <a:latin typeface="Cairo Bold"/>
                  <a:ea typeface="Cairo Bold"/>
                  <a:cs typeface="Cairo Bold"/>
                  <a:sym typeface="Cairo Bold"/>
                  <a:rtl/>
                </a:rPr>
                <a:t>التقدم في التقنيات الطاقة المتجددة </a:t>
              </a:r>
            </a:p>
            <a:p>
              <a:pPr algn="r" rtl="1">
                <a:lnSpc>
                  <a:spcPts val="4584"/>
                </a:lnSpc>
              </a:pPr>
              <a:r>
                <a:rPr lang="ar-EG" sz="3274" b="1">
                  <a:solidFill>
                    <a:srgbClr val="FFFFFF"/>
                  </a:solidFill>
                  <a:latin typeface="Cairo Bold"/>
                  <a:ea typeface="Cairo Bold"/>
                  <a:cs typeface="Cairo Bold"/>
                  <a:sym typeface="Cairo Bold"/>
                  <a:rtl/>
                </a:rPr>
                <a:t>التحول الرقمي يشكل المشهد التنافسي </a:t>
              </a:r>
            </a:p>
            <a:p>
              <a:pPr algn="r" rtl="1">
                <a:lnSpc>
                  <a:spcPts val="4584"/>
                </a:lnSpc>
              </a:pPr>
              <a:r>
                <a:rPr lang="ar-EG" sz="3274" b="1">
                  <a:solidFill>
                    <a:srgbClr val="FFFFFF"/>
                  </a:solidFill>
                  <a:latin typeface="Cairo Bold"/>
                  <a:ea typeface="Cairo Bold"/>
                  <a:cs typeface="Cairo Bold"/>
                  <a:sym typeface="Cairo Bold"/>
                  <a:rtl/>
                </a:rPr>
                <a:t>الابتكار المستمر في التصوير الطبي و التشخيص ( دمج الذكاء الاصطناعي ) </a:t>
              </a:r>
            </a:p>
            <a:p>
              <a:pPr marL="0" lvl="0" indent="0" algn="r" rtl="1">
                <a:lnSpc>
                  <a:spcPts val="4584"/>
                </a:lnSpc>
                <a:spcBef>
                  <a:spcPct val="0"/>
                </a:spcBef>
              </a:pPr>
              <a:endParaRPr lang="ar-EG" sz="3274" b="1">
                <a:solidFill>
                  <a:srgbClr val="FFFFFF"/>
                </a:solidFill>
                <a:latin typeface="Cairo Bold"/>
                <a:ea typeface="Cairo Bold"/>
                <a:cs typeface="Cairo Bold"/>
                <a:sym typeface="Cairo Bold"/>
                <a:rtl/>
              </a:endParaRPr>
            </a:p>
          </p:txBody>
        </p:sp>
      </p:grpSp>
      <p:sp>
        <p:nvSpPr>
          <p:cNvPr id="11" name="Freeform 11"/>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4582796" y="2133600"/>
            <a:ext cx="12308021" cy="1175693"/>
          </a:xfrm>
          <a:prstGeom prst="rect">
            <a:avLst/>
          </a:prstGeom>
        </p:spPr>
        <p:txBody>
          <a:bodyPr lIns="0" tIns="0" rIns="0" bIns="0" rtlCol="0" anchor="t">
            <a:spAutoFit/>
          </a:bodyPr>
          <a:lstStyle/>
          <a:p>
            <a:pPr algn="r" rtl="1">
              <a:lnSpc>
                <a:spcPts val="9320"/>
              </a:lnSpc>
            </a:pPr>
            <a:r>
              <a:rPr lang="ar-EG" sz="7767">
                <a:solidFill>
                  <a:srgbClr val="FFFFFF"/>
                </a:solidFill>
                <a:latin typeface="Changa SemiBold"/>
                <a:ea typeface="Changa SemiBold"/>
                <a:cs typeface="Changa SemiBold"/>
                <a:sym typeface="Changa SemiBold"/>
                <a:rtl/>
              </a:rPr>
              <a:t>تحليل باستال  </a:t>
            </a:r>
            <a:r>
              <a:rPr lang="en-US" sz="7767">
                <a:solidFill>
                  <a:srgbClr val="FFFFFF"/>
                </a:solidFill>
                <a:latin typeface="Changa SemiBold"/>
                <a:ea typeface="Changa SemiBold"/>
                <a:cs typeface="Changa SemiBold"/>
                <a:sym typeface="Changa SemiBold"/>
              </a:rPr>
              <a:t>pestel</a:t>
            </a:r>
          </a:p>
        </p:txBody>
      </p:sp>
      <p:grpSp>
        <p:nvGrpSpPr>
          <p:cNvPr id="8" name="Group 8"/>
          <p:cNvGrpSpPr/>
          <p:nvPr/>
        </p:nvGrpSpPr>
        <p:grpSpPr>
          <a:xfrm>
            <a:off x="3582138" y="4577127"/>
            <a:ext cx="13677162" cy="5149438"/>
            <a:chOff x="0" y="-66675"/>
            <a:chExt cx="18236216" cy="6865916"/>
          </a:xfrm>
        </p:grpSpPr>
        <p:sp>
          <p:nvSpPr>
            <p:cNvPr id="9" name="TextBox 9"/>
            <p:cNvSpPr txBox="1"/>
            <p:nvPr/>
          </p:nvSpPr>
          <p:spPr>
            <a:xfrm>
              <a:off x="0" y="-66675"/>
              <a:ext cx="18236216" cy="795656"/>
            </a:xfrm>
            <a:prstGeom prst="rect">
              <a:avLst/>
            </a:prstGeom>
          </p:spPr>
          <p:txBody>
            <a:bodyPr lIns="0" tIns="0" rIns="0" bIns="0" rtlCol="0" anchor="t">
              <a:spAutoFit/>
            </a:bodyPr>
            <a:lstStyle/>
            <a:p>
              <a:pPr algn="r" rtl="1">
                <a:lnSpc>
                  <a:spcPts val="5039"/>
                </a:lnSpc>
                <a:spcBef>
                  <a:spcPct val="0"/>
                </a:spcBef>
              </a:pPr>
              <a:r>
                <a:rPr lang="ar-EG" sz="3599" b="1">
                  <a:solidFill>
                    <a:srgbClr val="FFFFFF"/>
                  </a:solidFill>
                  <a:latin typeface="Changa SemiBold Bold"/>
                  <a:ea typeface="Changa SemiBold Bold"/>
                  <a:cs typeface="Changa SemiBold Bold"/>
                  <a:sym typeface="Changa SemiBold Bold"/>
                  <a:rtl/>
                </a:rPr>
                <a:t>العوامل البيئة </a:t>
              </a:r>
              <a:r>
                <a:rPr lang="en-US" sz="3599" b="1">
                  <a:solidFill>
                    <a:srgbClr val="FFFFFF"/>
                  </a:solidFill>
                  <a:latin typeface="Changa SemiBold Bold"/>
                  <a:ea typeface="Changa SemiBold Bold"/>
                  <a:cs typeface="Changa SemiBold Bold"/>
                  <a:sym typeface="Changa SemiBold Bold"/>
                </a:rPr>
                <a:t>E</a:t>
              </a:r>
            </a:p>
          </p:txBody>
        </p:sp>
        <p:sp>
          <p:nvSpPr>
            <p:cNvPr id="10" name="TextBox 10"/>
            <p:cNvSpPr txBox="1"/>
            <p:nvPr/>
          </p:nvSpPr>
          <p:spPr>
            <a:xfrm>
              <a:off x="0" y="1259263"/>
              <a:ext cx="18236216" cy="5539978"/>
            </a:xfrm>
            <a:prstGeom prst="rect">
              <a:avLst/>
            </a:prstGeom>
          </p:spPr>
          <p:txBody>
            <a:bodyPr lIns="0" tIns="0" rIns="0" bIns="0" rtlCol="0" anchor="t">
              <a:spAutoFit/>
            </a:bodyPr>
            <a:lstStyle/>
            <a:p>
              <a:pPr algn="r" rtl="1">
                <a:lnSpc>
                  <a:spcPts val="3604"/>
                </a:lnSpc>
              </a:pPr>
              <a:r>
                <a:rPr lang="ar-EG" sz="2574" b="1" dirty="0">
                  <a:solidFill>
                    <a:srgbClr val="FFFFFF"/>
                  </a:solidFill>
                  <a:latin typeface="Cairo Bold"/>
                  <a:ea typeface="Cairo Bold"/>
                  <a:cs typeface="Cairo Bold"/>
                  <a:sym typeface="Cairo Bold"/>
                  <a:rtl/>
                </a:rPr>
                <a:t>ادركت الشركة ان الممارسات المستدامة ليست مفيدة لصحة الارض فقط بل انها ضرورية ايضا للكفاءة التشغيلية لشركة على مدى الطويل و صورتها العامة </a:t>
              </a:r>
            </a:p>
            <a:p>
              <a:pPr algn="r" rtl="1">
                <a:lnSpc>
                  <a:spcPts val="3604"/>
                </a:lnSpc>
              </a:pPr>
              <a:r>
                <a:rPr lang="ar-EG" sz="3200" b="1" u="sng" dirty="0">
                  <a:solidFill>
                    <a:srgbClr val="FFFFFF"/>
                  </a:solidFill>
                  <a:latin typeface="Cairo Bold"/>
                  <a:ea typeface="Cairo Bold"/>
                  <a:cs typeface="Cairo Bold"/>
                  <a:sym typeface="Cairo Bold"/>
                  <a:rtl/>
                </a:rPr>
                <a:t>بدأت بالتكيف مع تغير المناخ </a:t>
              </a:r>
              <a:r>
                <a:rPr lang="ar-EG" sz="2574" b="1" dirty="0">
                  <a:solidFill>
                    <a:srgbClr val="FFFFFF"/>
                  </a:solidFill>
                  <a:latin typeface="Cairo Bold"/>
                  <a:ea typeface="Cairo Bold"/>
                  <a:cs typeface="Cairo Bold"/>
                  <a:sym typeface="Cairo Bold"/>
                  <a:rtl/>
                </a:rPr>
                <a:t>: ك تطويرها لمواد ومكونات قادرة على تحمل الظروف الجوية </a:t>
              </a:r>
            </a:p>
            <a:p>
              <a:pPr algn="r" rtl="1">
                <a:lnSpc>
                  <a:spcPts val="3604"/>
                </a:lnSpc>
              </a:pPr>
              <a:r>
                <a:rPr lang="ar-EG" sz="3200" b="1" u="sng" dirty="0">
                  <a:solidFill>
                    <a:srgbClr val="FFFFFF"/>
                  </a:solidFill>
                  <a:latin typeface="Cairo Bold"/>
                  <a:ea typeface="Cairo Bold"/>
                  <a:cs typeface="Cairo Bold"/>
                  <a:sym typeface="Cairo Bold"/>
                  <a:rtl/>
                </a:rPr>
                <a:t>ممارسة ادارة النفايات و اعادة التدوير </a:t>
              </a:r>
              <a:r>
                <a:rPr lang="ar-EG" sz="2574" b="1" dirty="0">
                  <a:solidFill>
                    <a:srgbClr val="FFFFFF"/>
                  </a:solidFill>
                  <a:latin typeface="Cairo Bold"/>
                  <a:ea typeface="Cairo Bold"/>
                  <a:cs typeface="Cairo Bold"/>
                  <a:sym typeface="Cairo Bold"/>
                  <a:rtl/>
                </a:rPr>
                <a:t>: زيادة نسبة ثلاثة و ثلاثين بالمئة في معدات اعادة التدوير </a:t>
              </a:r>
            </a:p>
            <a:p>
              <a:pPr marL="0" lvl="0" indent="0" algn="r" rtl="1">
                <a:lnSpc>
                  <a:spcPts val="3604"/>
                </a:lnSpc>
                <a:spcBef>
                  <a:spcPct val="0"/>
                </a:spcBef>
              </a:pPr>
              <a:r>
                <a:rPr lang="ar-EG" sz="3200" b="1" u="sng" dirty="0">
                  <a:solidFill>
                    <a:srgbClr val="FFFFFF"/>
                  </a:solidFill>
                  <a:latin typeface="Cairo Bold"/>
                  <a:ea typeface="Cairo Bold"/>
                  <a:cs typeface="Cairo Bold"/>
                  <a:sym typeface="Cairo Bold"/>
                  <a:rtl/>
                </a:rPr>
                <a:t>تقييمات الأثر البيئي </a:t>
              </a:r>
              <a:r>
                <a:rPr lang="ar-EG" sz="2574" b="1" dirty="0">
                  <a:solidFill>
                    <a:srgbClr val="FFFFFF"/>
                  </a:solidFill>
                  <a:latin typeface="Cairo Bold"/>
                  <a:ea typeface="Cairo Bold"/>
                  <a:cs typeface="Cairo Bold"/>
                  <a:sym typeface="Cairo Bold"/>
                  <a:rtl/>
                </a:rPr>
                <a:t>: اعتمدت تقييمات صارمة للأثر البيئي لجميع المشاريع و المنتجات الجديدة ساعدت هذه التقييمات في تحديد التأثيرات البيئية المحتملة في مرحلة مبكرة يسمح لها بوضع استراتيجيات في مرحلتي التصميم و التطوير</a:t>
              </a:r>
            </a:p>
          </p:txBody>
        </p:sp>
      </p:grpSp>
      <p:sp>
        <p:nvSpPr>
          <p:cNvPr id="11" name="Freeform 11"/>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4582796" y="2133600"/>
            <a:ext cx="12308021" cy="1175693"/>
          </a:xfrm>
          <a:prstGeom prst="rect">
            <a:avLst/>
          </a:prstGeom>
        </p:spPr>
        <p:txBody>
          <a:bodyPr lIns="0" tIns="0" rIns="0" bIns="0" rtlCol="0" anchor="t">
            <a:spAutoFit/>
          </a:bodyPr>
          <a:lstStyle/>
          <a:p>
            <a:pPr algn="r" rtl="1">
              <a:lnSpc>
                <a:spcPts val="9320"/>
              </a:lnSpc>
            </a:pPr>
            <a:r>
              <a:rPr lang="ar-EG" sz="7767">
                <a:solidFill>
                  <a:srgbClr val="FFFFFF"/>
                </a:solidFill>
                <a:latin typeface="Changa SemiBold"/>
                <a:ea typeface="Changa SemiBold"/>
                <a:cs typeface="Changa SemiBold"/>
                <a:sym typeface="Changa SemiBold"/>
                <a:rtl/>
              </a:rPr>
              <a:t>تحليل باستال  </a:t>
            </a:r>
            <a:r>
              <a:rPr lang="en-US" sz="7767">
                <a:solidFill>
                  <a:srgbClr val="FFFFFF"/>
                </a:solidFill>
                <a:latin typeface="Changa SemiBold"/>
                <a:ea typeface="Changa SemiBold"/>
                <a:cs typeface="Changa SemiBold"/>
                <a:sym typeface="Changa SemiBold"/>
              </a:rPr>
              <a:t>pestel</a:t>
            </a:r>
          </a:p>
        </p:txBody>
      </p:sp>
      <p:grpSp>
        <p:nvGrpSpPr>
          <p:cNvPr id="8" name="Group 8"/>
          <p:cNvGrpSpPr/>
          <p:nvPr/>
        </p:nvGrpSpPr>
        <p:grpSpPr>
          <a:xfrm>
            <a:off x="4984938" y="4627133"/>
            <a:ext cx="12274362" cy="3745348"/>
            <a:chOff x="0" y="0"/>
            <a:chExt cx="16365816" cy="4993797"/>
          </a:xfrm>
        </p:grpSpPr>
        <p:sp>
          <p:nvSpPr>
            <p:cNvPr id="9" name="TextBox 9"/>
            <p:cNvSpPr txBox="1"/>
            <p:nvPr/>
          </p:nvSpPr>
          <p:spPr>
            <a:xfrm>
              <a:off x="0" y="-85725"/>
              <a:ext cx="16365816" cy="956099"/>
            </a:xfrm>
            <a:prstGeom prst="rect">
              <a:avLst/>
            </a:prstGeom>
          </p:spPr>
          <p:txBody>
            <a:bodyPr lIns="0" tIns="0" rIns="0" bIns="0" rtlCol="0" anchor="t">
              <a:spAutoFit/>
            </a:bodyPr>
            <a:lstStyle/>
            <a:p>
              <a:pPr algn="r" rtl="1">
                <a:lnSpc>
                  <a:spcPts val="6019"/>
                </a:lnSpc>
                <a:spcBef>
                  <a:spcPct val="0"/>
                </a:spcBef>
              </a:pPr>
              <a:r>
                <a:rPr lang="ar-EG" sz="4299" b="1">
                  <a:solidFill>
                    <a:srgbClr val="FFFFFF"/>
                  </a:solidFill>
                  <a:latin typeface="Changa SemiBold Bold"/>
                  <a:ea typeface="Changa SemiBold Bold"/>
                  <a:cs typeface="Changa SemiBold Bold"/>
                  <a:sym typeface="Changa SemiBold Bold"/>
                  <a:rtl/>
                </a:rPr>
                <a:t>العوامل القانونية </a:t>
              </a:r>
              <a:r>
                <a:rPr lang="en-US" sz="4299" b="1">
                  <a:solidFill>
                    <a:srgbClr val="FFFFFF"/>
                  </a:solidFill>
                  <a:latin typeface="Changa SemiBold Bold"/>
                  <a:ea typeface="Changa SemiBold Bold"/>
                  <a:cs typeface="Changa SemiBold Bold"/>
                  <a:sym typeface="Changa SemiBold Bold"/>
                </a:rPr>
                <a:t>L</a:t>
              </a:r>
              <a:r>
                <a:rPr lang="ar-EG" sz="4299" b="1">
                  <a:solidFill>
                    <a:srgbClr val="FFFFFF"/>
                  </a:solidFill>
                  <a:latin typeface="Changa SemiBold Bold"/>
                  <a:ea typeface="Changa SemiBold Bold"/>
                  <a:cs typeface="Changa SemiBold Bold"/>
                  <a:sym typeface="Changa SemiBold Bold"/>
                  <a:rtl/>
                </a:rPr>
                <a:t> </a:t>
              </a:r>
            </a:p>
          </p:txBody>
        </p:sp>
        <p:sp>
          <p:nvSpPr>
            <p:cNvPr id="10" name="TextBox 10"/>
            <p:cNvSpPr txBox="1"/>
            <p:nvPr/>
          </p:nvSpPr>
          <p:spPr>
            <a:xfrm>
              <a:off x="0" y="1391131"/>
              <a:ext cx="16365816" cy="3054578"/>
            </a:xfrm>
            <a:prstGeom prst="rect">
              <a:avLst/>
            </a:prstGeom>
          </p:spPr>
          <p:txBody>
            <a:bodyPr lIns="0" tIns="0" rIns="0" bIns="0" rtlCol="0" anchor="t">
              <a:spAutoFit/>
            </a:bodyPr>
            <a:lstStyle/>
            <a:p>
              <a:pPr algn="r" rtl="1">
                <a:lnSpc>
                  <a:spcPts val="4584"/>
                </a:lnSpc>
              </a:pPr>
              <a:r>
                <a:rPr lang="ar-EG" sz="3274" b="1">
                  <a:solidFill>
                    <a:srgbClr val="FFFFFF"/>
                  </a:solidFill>
                  <a:latin typeface="Cairo Bold"/>
                  <a:ea typeface="Cairo Bold"/>
                  <a:cs typeface="Cairo Bold"/>
                  <a:sym typeface="Cairo Bold"/>
                  <a:rtl/>
                </a:rPr>
                <a:t>الامتثال لقوانين التجارة الدولية </a:t>
              </a:r>
            </a:p>
            <a:p>
              <a:pPr algn="r" rtl="1">
                <a:lnSpc>
                  <a:spcPts val="4584"/>
                </a:lnSpc>
              </a:pPr>
              <a:r>
                <a:rPr lang="ar-EG" sz="3274" b="1">
                  <a:solidFill>
                    <a:srgbClr val="FFFFFF"/>
                  </a:solidFill>
                  <a:latin typeface="Cairo Bold"/>
                  <a:ea typeface="Cairo Bold"/>
                  <a:cs typeface="Cairo Bold"/>
                  <a:sym typeface="Cairo Bold"/>
                  <a:rtl/>
                </a:rPr>
                <a:t>انفاذ حقوق الملكية الفكرية تمتلك اثنان و عشرون الف براءة اختراع </a:t>
              </a:r>
            </a:p>
            <a:p>
              <a:pPr algn="r" rtl="1">
                <a:lnSpc>
                  <a:spcPts val="4584"/>
                </a:lnSpc>
              </a:pPr>
              <a:r>
                <a:rPr lang="ar-EG" sz="3274" b="1">
                  <a:solidFill>
                    <a:srgbClr val="FFFFFF"/>
                  </a:solidFill>
                  <a:latin typeface="Cairo Bold"/>
                  <a:ea typeface="Cairo Bold"/>
                  <a:cs typeface="Cairo Bold"/>
                  <a:sym typeface="Cairo Bold"/>
                  <a:rtl/>
                </a:rPr>
                <a:t>قوانين العمل ( السلامة في العمل الأجور النقابات ) </a:t>
              </a:r>
            </a:p>
            <a:p>
              <a:pPr marL="0" lvl="0" indent="0" algn="r" rtl="1">
                <a:lnSpc>
                  <a:spcPts val="4584"/>
                </a:lnSpc>
                <a:spcBef>
                  <a:spcPct val="0"/>
                </a:spcBef>
              </a:pPr>
              <a:endParaRPr lang="ar-EG" sz="3274" b="1">
                <a:solidFill>
                  <a:srgbClr val="FFFFFF"/>
                </a:solidFill>
                <a:latin typeface="Cairo Bold"/>
                <a:ea typeface="Cairo Bold"/>
                <a:cs typeface="Cairo Bold"/>
                <a:sym typeface="Cairo Bold"/>
                <a:rtl/>
              </a:endParaRPr>
            </a:p>
          </p:txBody>
        </p:sp>
      </p:grpSp>
      <p:sp>
        <p:nvSpPr>
          <p:cNvPr id="11" name="Freeform 11"/>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2220110" y="3962400"/>
            <a:ext cx="14704471" cy="2362200"/>
          </a:xfrm>
          <a:prstGeom prst="rect">
            <a:avLst/>
          </a:prstGeom>
        </p:spPr>
        <p:txBody>
          <a:bodyPr lIns="0" tIns="0" rIns="0" bIns="0" rtlCol="0" anchor="t">
            <a:spAutoFit/>
          </a:bodyPr>
          <a:lstStyle/>
          <a:p>
            <a:pPr algn="ctr" rtl="1">
              <a:lnSpc>
                <a:spcPts val="9320"/>
              </a:lnSpc>
            </a:pPr>
            <a:r>
              <a:rPr lang="ar-EG" sz="7767">
                <a:solidFill>
                  <a:srgbClr val="FFFFFF"/>
                </a:solidFill>
                <a:latin typeface="Changa SemiBold"/>
                <a:ea typeface="Changa SemiBold"/>
                <a:cs typeface="Changa SemiBold"/>
                <a:sym typeface="Changa SemiBold"/>
                <a:rtl/>
              </a:rPr>
              <a:t>القوة التنافسية الخمس لبورتر</a:t>
            </a:r>
          </a:p>
          <a:p>
            <a:pPr algn="ctr" rtl="1">
              <a:lnSpc>
                <a:spcPts val="9320"/>
              </a:lnSpc>
            </a:pPr>
            <a:endParaRPr lang="ar-EG" sz="7767">
              <a:solidFill>
                <a:srgbClr val="FFFFFF"/>
              </a:solidFill>
              <a:latin typeface="Changa SemiBold"/>
              <a:ea typeface="Changa SemiBold"/>
              <a:cs typeface="Changa SemiBold"/>
              <a:sym typeface="Changa SemiBold"/>
              <a:rtl/>
            </a:endParaRPr>
          </a:p>
        </p:txBody>
      </p:sp>
      <p:sp>
        <p:nvSpPr>
          <p:cNvPr id="8" name="Freeform 8"/>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grpSp>
        <p:nvGrpSpPr>
          <p:cNvPr id="7" name="Group 7"/>
          <p:cNvGrpSpPr>
            <a:grpSpLocks noChangeAspect="1"/>
          </p:cNvGrpSpPr>
          <p:nvPr/>
        </p:nvGrpSpPr>
        <p:grpSpPr>
          <a:xfrm>
            <a:off x="9393151" y="1789928"/>
            <a:ext cx="8360951" cy="7303615"/>
            <a:chOff x="0" y="0"/>
            <a:chExt cx="5975350" cy="5219700"/>
          </a:xfrm>
        </p:grpSpPr>
        <p:sp>
          <p:nvSpPr>
            <p:cNvPr id="8" name="Freeform 8"/>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5"/>
              <a:stretch>
                <a:fillRect l="-3810" r="-3810"/>
              </a:stretch>
            </a:blipFill>
          </p:spPr>
        </p:sp>
      </p:grpSp>
      <p:sp>
        <p:nvSpPr>
          <p:cNvPr id="9" name="Freeform 9"/>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6"/>
            <a:stretch>
              <a:fillRect/>
            </a:stretch>
          </a:blipFill>
        </p:spPr>
      </p:sp>
      <p:grpSp>
        <p:nvGrpSpPr>
          <p:cNvPr id="10" name="Group 10"/>
          <p:cNvGrpSpPr/>
          <p:nvPr/>
        </p:nvGrpSpPr>
        <p:grpSpPr>
          <a:xfrm>
            <a:off x="3504825" y="2985712"/>
            <a:ext cx="4458075" cy="4315576"/>
            <a:chOff x="0" y="0"/>
            <a:chExt cx="5944100" cy="5754102"/>
          </a:xfrm>
        </p:grpSpPr>
        <p:sp>
          <p:nvSpPr>
            <p:cNvPr id="11" name="TextBox 11"/>
            <p:cNvSpPr txBox="1"/>
            <p:nvPr/>
          </p:nvSpPr>
          <p:spPr>
            <a:xfrm>
              <a:off x="0" y="-85725"/>
              <a:ext cx="5944100" cy="2136353"/>
            </a:xfrm>
            <a:prstGeom prst="rect">
              <a:avLst/>
            </a:prstGeom>
          </p:spPr>
          <p:txBody>
            <a:bodyPr lIns="0" tIns="0" rIns="0" bIns="0" rtlCol="0" anchor="t">
              <a:spAutoFit/>
            </a:bodyPr>
            <a:lstStyle/>
            <a:p>
              <a:pPr algn="r" rtl="1">
                <a:lnSpc>
                  <a:spcPts val="6579"/>
                </a:lnSpc>
                <a:spcBef>
                  <a:spcPct val="0"/>
                </a:spcBef>
              </a:pPr>
              <a:r>
                <a:rPr lang="ar-EG" sz="4699" b="1">
                  <a:solidFill>
                    <a:srgbClr val="FFFFFF"/>
                  </a:solidFill>
                  <a:latin typeface="Cairo Bold"/>
                  <a:ea typeface="Cairo Bold"/>
                  <a:cs typeface="Cairo Bold"/>
                  <a:sym typeface="Cairo Bold"/>
                  <a:rtl/>
                </a:rPr>
                <a:t>القوة التفاوضية للموردين </a:t>
              </a:r>
            </a:p>
          </p:txBody>
        </p:sp>
        <p:sp>
          <p:nvSpPr>
            <p:cNvPr id="12" name="TextBox 12"/>
            <p:cNvSpPr txBox="1"/>
            <p:nvPr/>
          </p:nvSpPr>
          <p:spPr>
            <a:xfrm>
              <a:off x="0" y="2571384"/>
              <a:ext cx="5944100" cy="3101991"/>
            </a:xfrm>
            <a:prstGeom prst="rect">
              <a:avLst/>
            </a:prstGeom>
          </p:spPr>
          <p:txBody>
            <a:bodyPr lIns="0" tIns="0" rIns="0" bIns="0" rtlCol="0" anchor="t">
              <a:spAutoFit/>
            </a:bodyPr>
            <a:lstStyle/>
            <a:p>
              <a:pPr algn="r" rtl="1">
                <a:lnSpc>
                  <a:spcPts val="4724"/>
                </a:lnSpc>
                <a:spcBef>
                  <a:spcPct val="0"/>
                </a:spcBef>
              </a:pPr>
              <a:r>
                <a:rPr lang="ar-EG" sz="3374" b="1">
                  <a:solidFill>
                    <a:srgbClr val="FFFFFF"/>
                  </a:solidFill>
                  <a:latin typeface="Cairo Bold"/>
                  <a:ea typeface="Cairo Bold"/>
                  <a:cs typeface="Cairo Bold"/>
                  <a:sym typeface="Cairo Bold"/>
                  <a:rtl/>
                </a:rPr>
                <a:t>نظرا لتنوع قطاعاتها فان مكونات موادها عالية الجودة اذا عدد محدود من الموردين </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grpSp>
        <p:nvGrpSpPr>
          <p:cNvPr id="7" name="Group 7"/>
          <p:cNvGrpSpPr>
            <a:grpSpLocks noChangeAspect="1"/>
          </p:cNvGrpSpPr>
          <p:nvPr/>
        </p:nvGrpSpPr>
        <p:grpSpPr>
          <a:xfrm>
            <a:off x="9393151" y="1789928"/>
            <a:ext cx="8360951" cy="7303615"/>
            <a:chOff x="0" y="0"/>
            <a:chExt cx="5975350" cy="5219700"/>
          </a:xfrm>
        </p:grpSpPr>
        <p:sp>
          <p:nvSpPr>
            <p:cNvPr id="8" name="Freeform 8"/>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5"/>
              <a:stretch>
                <a:fillRect l="-3810" r="-3810"/>
              </a:stretch>
            </a:blipFill>
          </p:spPr>
        </p:sp>
      </p:grpSp>
      <p:sp>
        <p:nvSpPr>
          <p:cNvPr id="9" name="Freeform 9"/>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6"/>
            <a:stretch>
              <a:fillRect/>
            </a:stretch>
          </a:blipFill>
        </p:spPr>
      </p:sp>
      <p:grpSp>
        <p:nvGrpSpPr>
          <p:cNvPr id="10" name="Group 10"/>
          <p:cNvGrpSpPr/>
          <p:nvPr/>
        </p:nvGrpSpPr>
        <p:grpSpPr>
          <a:xfrm>
            <a:off x="3504825" y="2985712"/>
            <a:ext cx="4458075" cy="4906126"/>
            <a:chOff x="0" y="0"/>
            <a:chExt cx="5944100" cy="6541502"/>
          </a:xfrm>
        </p:grpSpPr>
        <p:sp>
          <p:nvSpPr>
            <p:cNvPr id="11" name="TextBox 11"/>
            <p:cNvSpPr txBox="1"/>
            <p:nvPr/>
          </p:nvSpPr>
          <p:spPr>
            <a:xfrm>
              <a:off x="0" y="-85725"/>
              <a:ext cx="5944100" cy="2136353"/>
            </a:xfrm>
            <a:prstGeom prst="rect">
              <a:avLst/>
            </a:prstGeom>
          </p:spPr>
          <p:txBody>
            <a:bodyPr lIns="0" tIns="0" rIns="0" bIns="0" rtlCol="0" anchor="t">
              <a:spAutoFit/>
            </a:bodyPr>
            <a:lstStyle/>
            <a:p>
              <a:pPr algn="r" rtl="1">
                <a:lnSpc>
                  <a:spcPts val="6579"/>
                </a:lnSpc>
                <a:spcBef>
                  <a:spcPct val="0"/>
                </a:spcBef>
              </a:pPr>
              <a:r>
                <a:rPr lang="ar-EG" sz="4699" b="1">
                  <a:solidFill>
                    <a:srgbClr val="FFFFFF"/>
                  </a:solidFill>
                  <a:latin typeface="Cairo Bold"/>
                  <a:ea typeface="Cairo Bold"/>
                  <a:cs typeface="Cairo Bold"/>
                  <a:sym typeface="Cairo Bold"/>
                  <a:rtl/>
                </a:rPr>
                <a:t>القوة التفاوضية للعملاء</a:t>
              </a:r>
            </a:p>
          </p:txBody>
        </p:sp>
        <p:sp>
          <p:nvSpPr>
            <p:cNvPr id="12" name="TextBox 12"/>
            <p:cNvSpPr txBox="1"/>
            <p:nvPr/>
          </p:nvSpPr>
          <p:spPr>
            <a:xfrm>
              <a:off x="0" y="2571384"/>
              <a:ext cx="5944100" cy="3889391"/>
            </a:xfrm>
            <a:prstGeom prst="rect">
              <a:avLst/>
            </a:prstGeom>
          </p:spPr>
          <p:txBody>
            <a:bodyPr lIns="0" tIns="0" rIns="0" bIns="0" rtlCol="0" anchor="t">
              <a:spAutoFit/>
            </a:bodyPr>
            <a:lstStyle/>
            <a:p>
              <a:pPr algn="r" rtl="1">
                <a:lnSpc>
                  <a:spcPts val="4724"/>
                </a:lnSpc>
                <a:spcBef>
                  <a:spcPct val="0"/>
                </a:spcBef>
              </a:pPr>
              <a:r>
                <a:rPr lang="ar-EG" sz="3374" b="1">
                  <a:solidFill>
                    <a:srgbClr val="FFFFFF"/>
                  </a:solidFill>
                  <a:latin typeface="Cairo Bold"/>
                  <a:ea typeface="Cairo Bold"/>
                  <a:cs typeface="Cairo Bold"/>
                  <a:sym typeface="Cairo Bold"/>
                  <a:rtl/>
                </a:rPr>
                <a:t>نظرا لجودة المنتجات وتطور التكنلوجي لشركة جنرال الكتريك أدى الى قوة تفاوضية اقل بنسبة للعملاء</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grpSp>
        <p:nvGrpSpPr>
          <p:cNvPr id="7" name="Group 7"/>
          <p:cNvGrpSpPr>
            <a:grpSpLocks noChangeAspect="1"/>
          </p:cNvGrpSpPr>
          <p:nvPr/>
        </p:nvGrpSpPr>
        <p:grpSpPr>
          <a:xfrm>
            <a:off x="9393151" y="1789928"/>
            <a:ext cx="8360951" cy="7303615"/>
            <a:chOff x="0" y="0"/>
            <a:chExt cx="5975350" cy="5219700"/>
          </a:xfrm>
        </p:grpSpPr>
        <p:sp>
          <p:nvSpPr>
            <p:cNvPr id="8" name="Freeform 8"/>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5"/>
              <a:stretch>
                <a:fillRect l="-3810" r="-3810"/>
              </a:stretch>
            </a:blipFill>
          </p:spPr>
        </p:sp>
      </p:grpSp>
      <p:sp>
        <p:nvSpPr>
          <p:cNvPr id="9" name="Freeform 9"/>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6"/>
            <a:stretch>
              <a:fillRect/>
            </a:stretch>
          </a:blipFill>
        </p:spPr>
      </p:sp>
      <p:grpSp>
        <p:nvGrpSpPr>
          <p:cNvPr id="10" name="Group 10"/>
          <p:cNvGrpSpPr/>
          <p:nvPr/>
        </p:nvGrpSpPr>
        <p:grpSpPr>
          <a:xfrm>
            <a:off x="3504825" y="2985712"/>
            <a:ext cx="4458075" cy="4077451"/>
            <a:chOff x="0" y="0"/>
            <a:chExt cx="5944100" cy="5436602"/>
          </a:xfrm>
        </p:grpSpPr>
        <p:sp>
          <p:nvSpPr>
            <p:cNvPr id="11" name="TextBox 11"/>
            <p:cNvSpPr txBox="1"/>
            <p:nvPr/>
          </p:nvSpPr>
          <p:spPr>
            <a:xfrm>
              <a:off x="0" y="-85725"/>
              <a:ext cx="5944100" cy="1031453"/>
            </a:xfrm>
            <a:prstGeom prst="rect">
              <a:avLst/>
            </a:prstGeom>
          </p:spPr>
          <p:txBody>
            <a:bodyPr lIns="0" tIns="0" rIns="0" bIns="0" rtlCol="0" anchor="t">
              <a:spAutoFit/>
            </a:bodyPr>
            <a:lstStyle/>
            <a:p>
              <a:pPr algn="r" rtl="1">
                <a:lnSpc>
                  <a:spcPts val="6579"/>
                </a:lnSpc>
                <a:spcBef>
                  <a:spcPct val="0"/>
                </a:spcBef>
              </a:pPr>
              <a:r>
                <a:rPr lang="ar-EG" sz="4699" b="1">
                  <a:solidFill>
                    <a:srgbClr val="FFFFFF"/>
                  </a:solidFill>
                  <a:latin typeface="Cairo Bold"/>
                  <a:ea typeface="Cairo Bold"/>
                  <a:cs typeface="Cairo Bold"/>
                  <a:sym typeface="Cairo Bold"/>
                  <a:rtl/>
                </a:rPr>
                <a:t>المنافسة </a:t>
              </a:r>
            </a:p>
          </p:txBody>
        </p:sp>
        <p:sp>
          <p:nvSpPr>
            <p:cNvPr id="12" name="TextBox 12"/>
            <p:cNvSpPr txBox="1"/>
            <p:nvPr/>
          </p:nvSpPr>
          <p:spPr>
            <a:xfrm>
              <a:off x="0" y="1466484"/>
              <a:ext cx="5944100" cy="3889391"/>
            </a:xfrm>
            <a:prstGeom prst="rect">
              <a:avLst/>
            </a:prstGeom>
          </p:spPr>
          <p:txBody>
            <a:bodyPr lIns="0" tIns="0" rIns="0" bIns="0" rtlCol="0" anchor="t">
              <a:spAutoFit/>
            </a:bodyPr>
            <a:lstStyle/>
            <a:p>
              <a:pPr algn="r" rtl="1">
                <a:lnSpc>
                  <a:spcPts val="4724"/>
                </a:lnSpc>
                <a:spcBef>
                  <a:spcPct val="0"/>
                </a:spcBef>
              </a:pPr>
              <a:r>
                <a:rPr lang="ar-EG" sz="3374" b="1">
                  <a:solidFill>
                    <a:srgbClr val="FFFFFF"/>
                  </a:solidFill>
                  <a:latin typeface="Cairo Bold"/>
                  <a:ea typeface="Cairo Bold"/>
                  <a:cs typeface="Cairo Bold"/>
                  <a:sym typeface="Cairo Bold"/>
                  <a:rtl/>
                </a:rPr>
                <a:t>تواجه شركة جنرال الكتريك منافسة شديدة في مختلف القطاعات مما يشكل تهديدا قويا عليها </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grpSp>
        <p:nvGrpSpPr>
          <p:cNvPr id="7" name="Group 7"/>
          <p:cNvGrpSpPr>
            <a:grpSpLocks noChangeAspect="1"/>
          </p:cNvGrpSpPr>
          <p:nvPr/>
        </p:nvGrpSpPr>
        <p:grpSpPr>
          <a:xfrm>
            <a:off x="9393151" y="1789928"/>
            <a:ext cx="8360951" cy="7303615"/>
            <a:chOff x="0" y="0"/>
            <a:chExt cx="5975350" cy="5219700"/>
          </a:xfrm>
        </p:grpSpPr>
        <p:sp>
          <p:nvSpPr>
            <p:cNvPr id="8" name="Freeform 8"/>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5"/>
              <a:stretch>
                <a:fillRect l="-3810" r="-3810"/>
              </a:stretch>
            </a:blipFill>
          </p:spPr>
        </p:sp>
      </p:grpSp>
      <p:sp>
        <p:nvSpPr>
          <p:cNvPr id="9" name="Freeform 9"/>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6"/>
            <a:stretch>
              <a:fillRect/>
            </a:stretch>
          </a:blipFill>
        </p:spPr>
      </p:sp>
      <p:grpSp>
        <p:nvGrpSpPr>
          <p:cNvPr id="10" name="Group 10"/>
          <p:cNvGrpSpPr/>
          <p:nvPr/>
        </p:nvGrpSpPr>
        <p:grpSpPr>
          <a:xfrm>
            <a:off x="3504825" y="2985712"/>
            <a:ext cx="4458075" cy="4077451"/>
            <a:chOff x="0" y="0"/>
            <a:chExt cx="5944100" cy="5436602"/>
          </a:xfrm>
        </p:grpSpPr>
        <p:sp>
          <p:nvSpPr>
            <p:cNvPr id="11" name="TextBox 11"/>
            <p:cNvSpPr txBox="1"/>
            <p:nvPr/>
          </p:nvSpPr>
          <p:spPr>
            <a:xfrm>
              <a:off x="0" y="-85725"/>
              <a:ext cx="5944100" cy="1031453"/>
            </a:xfrm>
            <a:prstGeom prst="rect">
              <a:avLst/>
            </a:prstGeom>
          </p:spPr>
          <p:txBody>
            <a:bodyPr lIns="0" tIns="0" rIns="0" bIns="0" rtlCol="0" anchor="t">
              <a:spAutoFit/>
            </a:bodyPr>
            <a:lstStyle/>
            <a:p>
              <a:pPr algn="r" rtl="1">
                <a:lnSpc>
                  <a:spcPts val="6579"/>
                </a:lnSpc>
                <a:spcBef>
                  <a:spcPct val="0"/>
                </a:spcBef>
              </a:pPr>
              <a:r>
                <a:rPr lang="ar-EG" sz="4699" b="1">
                  <a:solidFill>
                    <a:srgbClr val="FFFFFF"/>
                  </a:solidFill>
                  <a:latin typeface="Cairo Bold"/>
                  <a:ea typeface="Cairo Bold"/>
                  <a:cs typeface="Cairo Bold"/>
                  <a:sym typeface="Cairo Bold"/>
                  <a:rtl/>
                </a:rPr>
                <a:t>البدائل </a:t>
              </a:r>
            </a:p>
          </p:txBody>
        </p:sp>
        <p:sp>
          <p:nvSpPr>
            <p:cNvPr id="12" name="TextBox 12"/>
            <p:cNvSpPr txBox="1"/>
            <p:nvPr/>
          </p:nvSpPr>
          <p:spPr>
            <a:xfrm>
              <a:off x="0" y="1466484"/>
              <a:ext cx="5944100" cy="3889391"/>
            </a:xfrm>
            <a:prstGeom prst="rect">
              <a:avLst/>
            </a:prstGeom>
          </p:spPr>
          <p:txBody>
            <a:bodyPr lIns="0" tIns="0" rIns="0" bIns="0" rtlCol="0" anchor="t">
              <a:spAutoFit/>
            </a:bodyPr>
            <a:lstStyle/>
            <a:p>
              <a:pPr algn="r" rtl="1">
                <a:lnSpc>
                  <a:spcPts val="4724"/>
                </a:lnSpc>
                <a:spcBef>
                  <a:spcPct val="0"/>
                </a:spcBef>
              </a:pPr>
              <a:r>
                <a:rPr lang="ar-EG" sz="3374" b="1">
                  <a:solidFill>
                    <a:srgbClr val="FFFFFF"/>
                  </a:solidFill>
                  <a:latin typeface="Cairo Bold"/>
                  <a:ea typeface="Cairo Bold"/>
                  <a:cs typeface="Cairo Bold"/>
                  <a:sym typeface="Cairo Bold"/>
                  <a:rtl/>
                </a:rPr>
                <a:t>تقنيات الطاقة المتجدد التقدم في تكنولوجيا الرعية الصحية  تحسينات تكنولوجيا الطيران    </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03</a:t>
              </a:r>
            </a:p>
          </p:txBody>
        </p:sp>
      </p:grpSp>
      <p:sp>
        <p:nvSpPr>
          <p:cNvPr id="6" name="TextBox 6"/>
          <p:cNvSpPr txBox="1"/>
          <p:nvPr/>
        </p:nvSpPr>
        <p:spPr>
          <a:xfrm>
            <a:off x="10904775" y="7815826"/>
            <a:ext cx="5932804" cy="1201367"/>
          </a:xfrm>
          <a:prstGeom prst="rect">
            <a:avLst/>
          </a:prstGeom>
        </p:spPr>
        <p:txBody>
          <a:bodyPr lIns="0" tIns="0" rIns="0" bIns="0" rtlCol="0" anchor="t">
            <a:spAutoFit/>
          </a:bodyPr>
          <a:lstStyle/>
          <a:p>
            <a:pPr algn="r" rtl="1">
              <a:lnSpc>
                <a:spcPts val="9599"/>
              </a:lnSpc>
            </a:pPr>
            <a:r>
              <a:rPr lang="ar-EG" sz="7999">
                <a:solidFill>
                  <a:srgbClr val="FFFFFF"/>
                </a:solidFill>
                <a:latin typeface="Changa SemiBold"/>
                <a:ea typeface="Changa SemiBold"/>
                <a:cs typeface="Changa SemiBold"/>
                <a:sym typeface="Changa SemiBold"/>
                <a:rtl/>
              </a:rPr>
              <a:t>مقدمة</a:t>
            </a:r>
          </a:p>
        </p:txBody>
      </p:sp>
      <p:sp>
        <p:nvSpPr>
          <p:cNvPr id="7" name="Freeform 7"/>
          <p:cNvSpPr/>
          <p:nvPr/>
        </p:nvSpPr>
        <p:spPr>
          <a:xfrm rot="-6314306" flipH="1">
            <a:off x="-3565390" y="-2710294"/>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4"/>
            <a:stretch>
              <a:fillRect/>
            </a:stretch>
          </a:blipFill>
        </p:spPr>
      </p:sp>
      <p:sp>
        <p:nvSpPr>
          <p:cNvPr id="8" name="Freeform 8"/>
          <p:cNvSpPr/>
          <p:nvPr/>
        </p:nvSpPr>
        <p:spPr>
          <a:xfrm flipH="1">
            <a:off x="14909176" y="2147456"/>
            <a:ext cx="2350124" cy="3636556"/>
          </a:xfrm>
          <a:custGeom>
            <a:avLst/>
            <a:gdLst/>
            <a:ahLst/>
            <a:cxnLst/>
            <a:rect l="l" t="t" r="r" b="b"/>
            <a:pathLst>
              <a:path w="2350124" h="3636556">
                <a:moveTo>
                  <a:pt x="2350124" y="0"/>
                </a:moveTo>
                <a:lnTo>
                  <a:pt x="0" y="0"/>
                </a:lnTo>
                <a:lnTo>
                  <a:pt x="0" y="3636555"/>
                </a:lnTo>
                <a:lnTo>
                  <a:pt x="2350124" y="3636555"/>
                </a:lnTo>
                <a:lnTo>
                  <a:pt x="2350124" y="0"/>
                </a:lnTo>
                <a:close/>
              </a:path>
            </a:pathLst>
          </a:custGeom>
          <a:blipFill>
            <a:blip r:embed="rId5"/>
            <a:stretch>
              <a:fillRect/>
            </a:stretch>
          </a:blipFill>
        </p:spPr>
      </p:sp>
      <p:sp>
        <p:nvSpPr>
          <p:cNvPr id="9" name="TextBox 9"/>
          <p:cNvSpPr txBox="1"/>
          <p:nvPr/>
        </p:nvSpPr>
        <p:spPr>
          <a:xfrm>
            <a:off x="3948379" y="1232498"/>
            <a:ext cx="6773962" cy="7849247"/>
          </a:xfrm>
          <a:prstGeom prst="rect">
            <a:avLst/>
          </a:prstGeom>
        </p:spPr>
        <p:txBody>
          <a:bodyPr lIns="0" tIns="0" rIns="0" bIns="0" rtlCol="0" anchor="t">
            <a:spAutoFit/>
          </a:bodyPr>
          <a:lstStyle/>
          <a:p>
            <a:pPr algn="r" rtl="1">
              <a:lnSpc>
                <a:spcPts val="4164"/>
              </a:lnSpc>
              <a:spcBef>
                <a:spcPct val="0"/>
              </a:spcBef>
            </a:pPr>
            <a:r>
              <a:rPr lang="ar-EG" sz="2974" b="1">
                <a:solidFill>
                  <a:srgbClr val="FFFFFF"/>
                </a:solidFill>
                <a:latin typeface="Cairo Bold"/>
                <a:ea typeface="Cairo Bold"/>
                <a:cs typeface="Cairo Bold"/>
                <a:sym typeface="Cairo Bold"/>
                <a:rtl/>
              </a:rPr>
              <a:t>تُعتبر شركة جنرال إلكتريك رمزًا للتطور الصناعي والتكنولوجي العالمي، حيث لعبت دورًا بارزًا في مختلف الصناعات مثل الطاقة والطيران والرعاية الصحية. تميزت الشركة بقدرتها على الابتكار وتطوير تقنيات جديدة ساهمت في تحسين كفاءة العمليات الصناعية وتوسيع نطاق الخدمات التي تقدمها على مستوى العالم. ومع التحولات الكبيرة التي يشهدها الاقتصاد العالمي، تسعى جنرال إلكتريك إلى إعادة تشكيل هيكلها لتواكب التطورات في مجالات مثل الطاقة المتجددة والتكنولوجيا الرقمية، مما يعكس التزامها بالاستدامة والتكيف مع متطلبات السوق الحديثة.</a:t>
            </a:r>
          </a:p>
        </p:txBody>
      </p:sp>
      <p:sp>
        <p:nvSpPr>
          <p:cNvPr id="10" name="Freeform 10"/>
          <p:cNvSpPr/>
          <p:nvPr/>
        </p:nvSpPr>
        <p:spPr>
          <a:xfrm>
            <a:off x="1275551" y="7013072"/>
            <a:ext cx="2068674" cy="2068674"/>
          </a:xfrm>
          <a:custGeom>
            <a:avLst/>
            <a:gdLst/>
            <a:ahLst/>
            <a:cxnLst/>
            <a:rect l="l" t="t" r="r" b="b"/>
            <a:pathLst>
              <a:path w="2068674" h="2068674">
                <a:moveTo>
                  <a:pt x="0" y="0"/>
                </a:moveTo>
                <a:lnTo>
                  <a:pt x="2068674" y="0"/>
                </a:lnTo>
                <a:lnTo>
                  <a:pt x="2068674" y="2068673"/>
                </a:lnTo>
                <a:lnTo>
                  <a:pt x="0" y="2068673"/>
                </a:lnTo>
                <a:lnTo>
                  <a:pt x="0" y="0"/>
                </a:lnTo>
                <a:close/>
              </a:path>
            </a:pathLst>
          </a:custGeom>
          <a:blipFill>
            <a:blip r:embed="rId6">
              <a:alphaModFix amt="83000"/>
            </a:blip>
            <a:stretch>
              <a:fillRect/>
            </a:stretch>
          </a:blipFill>
        </p:spPr>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grpSp>
        <p:nvGrpSpPr>
          <p:cNvPr id="7" name="Group 7"/>
          <p:cNvGrpSpPr>
            <a:grpSpLocks noChangeAspect="1"/>
          </p:cNvGrpSpPr>
          <p:nvPr/>
        </p:nvGrpSpPr>
        <p:grpSpPr>
          <a:xfrm>
            <a:off x="9393151" y="1789928"/>
            <a:ext cx="8360951" cy="7303615"/>
            <a:chOff x="0" y="0"/>
            <a:chExt cx="5975350" cy="5219700"/>
          </a:xfrm>
        </p:grpSpPr>
        <p:sp>
          <p:nvSpPr>
            <p:cNvPr id="8" name="Freeform 8"/>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5"/>
              <a:stretch>
                <a:fillRect l="-3810" r="-3810"/>
              </a:stretch>
            </a:blipFill>
          </p:spPr>
        </p:sp>
      </p:grpSp>
      <p:sp>
        <p:nvSpPr>
          <p:cNvPr id="9" name="Freeform 9"/>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6"/>
            <a:stretch>
              <a:fillRect/>
            </a:stretch>
          </a:blipFill>
        </p:spPr>
      </p:sp>
      <p:grpSp>
        <p:nvGrpSpPr>
          <p:cNvPr id="10" name="Group 10"/>
          <p:cNvGrpSpPr/>
          <p:nvPr/>
        </p:nvGrpSpPr>
        <p:grpSpPr>
          <a:xfrm>
            <a:off x="3504825" y="2985712"/>
            <a:ext cx="4458075" cy="6087226"/>
            <a:chOff x="0" y="0"/>
            <a:chExt cx="5944100" cy="8116302"/>
          </a:xfrm>
        </p:grpSpPr>
        <p:sp>
          <p:nvSpPr>
            <p:cNvPr id="11" name="TextBox 11"/>
            <p:cNvSpPr txBox="1"/>
            <p:nvPr/>
          </p:nvSpPr>
          <p:spPr>
            <a:xfrm>
              <a:off x="0" y="-85725"/>
              <a:ext cx="5944100" cy="2136353"/>
            </a:xfrm>
            <a:prstGeom prst="rect">
              <a:avLst/>
            </a:prstGeom>
          </p:spPr>
          <p:txBody>
            <a:bodyPr lIns="0" tIns="0" rIns="0" bIns="0" rtlCol="0" anchor="t">
              <a:spAutoFit/>
            </a:bodyPr>
            <a:lstStyle/>
            <a:p>
              <a:pPr algn="r" rtl="1">
                <a:lnSpc>
                  <a:spcPts val="6579"/>
                </a:lnSpc>
                <a:spcBef>
                  <a:spcPct val="0"/>
                </a:spcBef>
              </a:pPr>
              <a:r>
                <a:rPr lang="ar-EG" sz="4699" b="1">
                  <a:solidFill>
                    <a:srgbClr val="FFFFFF"/>
                  </a:solidFill>
                  <a:latin typeface="Cairo Bold"/>
                  <a:ea typeface="Cairo Bold"/>
                  <a:cs typeface="Cairo Bold"/>
                  <a:sym typeface="Cairo Bold"/>
                  <a:rtl/>
                </a:rPr>
                <a:t>تهديد الداخلون الجدد  </a:t>
              </a:r>
            </a:p>
          </p:txBody>
        </p:sp>
        <p:sp>
          <p:nvSpPr>
            <p:cNvPr id="12" name="TextBox 12"/>
            <p:cNvSpPr txBox="1"/>
            <p:nvPr/>
          </p:nvSpPr>
          <p:spPr>
            <a:xfrm>
              <a:off x="0" y="2571384"/>
              <a:ext cx="5944100" cy="5464191"/>
            </a:xfrm>
            <a:prstGeom prst="rect">
              <a:avLst/>
            </a:prstGeom>
          </p:spPr>
          <p:txBody>
            <a:bodyPr lIns="0" tIns="0" rIns="0" bIns="0" rtlCol="0" anchor="t">
              <a:spAutoFit/>
            </a:bodyPr>
            <a:lstStyle/>
            <a:p>
              <a:pPr algn="r" rtl="1">
                <a:lnSpc>
                  <a:spcPts val="4724"/>
                </a:lnSpc>
                <a:spcBef>
                  <a:spcPct val="0"/>
                </a:spcBef>
              </a:pPr>
              <a:r>
                <a:rPr lang="ar-EG" sz="3374" b="1">
                  <a:solidFill>
                    <a:srgbClr val="FFFFFF"/>
                  </a:solidFill>
                  <a:latin typeface="Cairo Bold"/>
                  <a:ea typeface="Cairo Bold"/>
                  <a:cs typeface="Cairo Bold"/>
                  <a:sym typeface="Cairo Bold"/>
                  <a:rtl/>
                </a:rPr>
                <a:t>تتميز القطاعات الخاصة بها بحواجز دخول عالية و متطلبات راس المال و المعايير التنظيمية صورة العلامة التجارية لشركة جنرال الكتريك الراسخة </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20049" y="-1133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908024" flipH="1">
            <a:off x="11239177" y="-2061760"/>
            <a:ext cx="7247484" cy="8390720"/>
          </a:xfrm>
          <a:custGeom>
            <a:avLst/>
            <a:gdLst/>
            <a:ahLst/>
            <a:cxnLst/>
            <a:rect l="l" t="t" r="r" b="b"/>
            <a:pathLst>
              <a:path w="7247484" h="8390720">
                <a:moveTo>
                  <a:pt x="7247484" y="0"/>
                </a:moveTo>
                <a:lnTo>
                  <a:pt x="0" y="0"/>
                </a:lnTo>
                <a:lnTo>
                  <a:pt x="0" y="8390720"/>
                </a:lnTo>
                <a:lnTo>
                  <a:pt x="7247484" y="8390720"/>
                </a:lnTo>
                <a:lnTo>
                  <a:pt x="7247484"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06</a:t>
              </a:r>
            </a:p>
          </p:txBody>
        </p:sp>
      </p:grpSp>
      <p:sp>
        <p:nvSpPr>
          <p:cNvPr id="7" name="TextBox 7"/>
          <p:cNvSpPr txBox="1"/>
          <p:nvPr/>
        </p:nvSpPr>
        <p:spPr>
          <a:xfrm>
            <a:off x="2220110" y="3962400"/>
            <a:ext cx="14704471" cy="2362200"/>
          </a:xfrm>
          <a:prstGeom prst="rect">
            <a:avLst/>
          </a:prstGeom>
        </p:spPr>
        <p:txBody>
          <a:bodyPr lIns="0" tIns="0" rIns="0" bIns="0" rtlCol="0" anchor="t">
            <a:spAutoFit/>
          </a:bodyPr>
          <a:lstStyle/>
          <a:p>
            <a:pPr algn="ctr" rtl="1">
              <a:lnSpc>
                <a:spcPts val="9320"/>
              </a:lnSpc>
            </a:pPr>
            <a:r>
              <a:rPr lang="ar-EG" sz="7767">
                <a:solidFill>
                  <a:srgbClr val="FFFFFF"/>
                </a:solidFill>
                <a:latin typeface="Changa SemiBold"/>
                <a:ea typeface="Changa SemiBold"/>
                <a:cs typeface="Changa SemiBold"/>
                <a:sym typeface="Changa SemiBold"/>
                <a:rtl/>
              </a:rPr>
              <a:t>تحليل سووت </a:t>
            </a:r>
            <a:r>
              <a:rPr lang="en-US" sz="7767">
                <a:solidFill>
                  <a:srgbClr val="FFFFFF"/>
                </a:solidFill>
                <a:latin typeface="Changa SemiBold"/>
                <a:ea typeface="Changa SemiBold"/>
                <a:cs typeface="Changa SemiBold"/>
                <a:sym typeface="Changa SemiBold"/>
              </a:rPr>
              <a:t>SWOT</a:t>
            </a:r>
          </a:p>
          <a:p>
            <a:pPr algn="ctr" rtl="1">
              <a:lnSpc>
                <a:spcPts val="9320"/>
              </a:lnSpc>
            </a:pPr>
            <a:endParaRPr lang="en-US" sz="7767">
              <a:solidFill>
                <a:srgbClr val="FFFFFF"/>
              </a:solidFill>
              <a:latin typeface="Changa SemiBold"/>
              <a:ea typeface="Changa SemiBold"/>
              <a:cs typeface="Changa SemiBold"/>
              <a:sym typeface="Changa SemiBold"/>
            </a:endParaRPr>
          </a:p>
        </p:txBody>
      </p:sp>
      <p:sp>
        <p:nvSpPr>
          <p:cNvPr id="8" name="Freeform 8"/>
          <p:cNvSpPr/>
          <p:nvPr/>
        </p:nvSpPr>
        <p:spPr>
          <a:xfrm rot="4525034" flipH="1">
            <a:off x="-938163" y="9041791"/>
            <a:ext cx="2082612" cy="2490417"/>
          </a:xfrm>
          <a:custGeom>
            <a:avLst/>
            <a:gdLst/>
            <a:ahLst/>
            <a:cxnLst/>
            <a:rect l="l" t="t" r="r" b="b"/>
            <a:pathLst>
              <a:path w="2082612" h="2490417">
                <a:moveTo>
                  <a:pt x="2082611" y="0"/>
                </a:moveTo>
                <a:lnTo>
                  <a:pt x="0" y="0"/>
                </a:lnTo>
                <a:lnTo>
                  <a:pt x="0" y="2490418"/>
                </a:lnTo>
                <a:lnTo>
                  <a:pt x="2082611" y="2490418"/>
                </a:lnTo>
                <a:lnTo>
                  <a:pt x="2082611" y="0"/>
                </a:lnTo>
                <a:close/>
              </a:path>
            </a:pathLst>
          </a:custGeom>
          <a:blipFill>
            <a:blip r:embed="rId5"/>
            <a:stretch>
              <a:fillRect/>
            </a:stretch>
          </a:blipFill>
        </p:spPr>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sp>
        <p:nvSpPr>
          <p:cNvPr id="7" name="Freeform 7"/>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5"/>
            <a:stretch>
              <a:fillRect/>
            </a:stretch>
          </a:blipFill>
        </p:spPr>
      </p:sp>
      <p:grpSp>
        <p:nvGrpSpPr>
          <p:cNvPr id="8" name="Group 8"/>
          <p:cNvGrpSpPr/>
          <p:nvPr/>
        </p:nvGrpSpPr>
        <p:grpSpPr>
          <a:xfrm>
            <a:off x="13442523" y="3272706"/>
            <a:ext cx="1405663" cy="140566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85FD"/>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20"/>
                </a:lnSpc>
              </a:pPr>
              <a:endParaRPr/>
            </a:p>
          </p:txBody>
        </p:sp>
      </p:grpSp>
      <p:sp>
        <p:nvSpPr>
          <p:cNvPr id="11" name="Freeform 11"/>
          <p:cNvSpPr/>
          <p:nvPr/>
        </p:nvSpPr>
        <p:spPr>
          <a:xfrm>
            <a:off x="11996093" y="1826276"/>
            <a:ext cx="5704186" cy="5704186"/>
          </a:xfrm>
          <a:custGeom>
            <a:avLst/>
            <a:gdLst/>
            <a:ahLst/>
            <a:cxnLst/>
            <a:rect l="l" t="t" r="r" b="b"/>
            <a:pathLst>
              <a:path w="5704186" h="5704186">
                <a:moveTo>
                  <a:pt x="0" y="0"/>
                </a:moveTo>
                <a:lnTo>
                  <a:pt x="5704185" y="0"/>
                </a:lnTo>
                <a:lnTo>
                  <a:pt x="5704185" y="5704185"/>
                </a:lnTo>
                <a:lnTo>
                  <a:pt x="0" y="5704185"/>
                </a:lnTo>
                <a:lnTo>
                  <a:pt x="0" y="0"/>
                </a:lnTo>
                <a:close/>
              </a:path>
            </a:pathLst>
          </a:custGeom>
          <a:blipFill>
            <a:blip r:embed="rId6"/>
            <a:stretch>
              <a:fillRect/>
            </a:stretch>
          </a:blipFill>
        </p:spPr>
      </p:sp>
      <p:sp>
        <p:nvSpPr>
          <p:cNvPr id="12" name="TextBox 12"/>
          <p:cNvSpPr txBox="1"/>
          <p:nvPr/>
        </p:nvSpPr>
        <p:spPr>
          <a:xfrm>
            <a:off x="1899625" y="2516193"/>
            <a:ext cx="9900425" cy="7123040"/>
          </a:xfrm>
          <a:prstGeom prst="rect">
            <a:avLst/>
          </a:prstGeom>
        </p:spPr>
        <p:txBody>
          <a:bodyPr lIns="0" tIns="0" rIns="0" bIns="0" rtlCol="0" anchor="t">
            <a:spAutoFit/>
          </a:bodyPr>
          <a:lstStyle/>
          <a:p>
            <a:pPr algn="ctr" rtl="1">
              <a:lnSpc>
                <a:spcPts val="3479"/>
              </a:lnSpc>
            </a:pPr>
            <a:r>
              <a:rPr lang="ar-EG" sz="2899" b="1" dirty="0">
                <a:solidFill>
                  <a:srgbClr val="FFFFFF"/>
                </a:solidFill>
                <a:latin typeface="Changa SemiBold Bold"/>
                <a:ea typeface="Changa SemiBold Bold"/>
                <a:cs typeface="Changa SemiBold Bold"/>
                <a:sym typeface="Changa SemiBold Bold"/>
                <a:rtl/>
              </a:rPr>
              <a:t>نقاط القوة هي عوامل استراتيجية داخلية تمثل قدرات جنرال إلكتريك التجارية والتنظيمية تتمثل في </a:t>
            </a:r>
          </a:p>
          <a:p>
            <a:pPr algn="ctr">
              <a:lnSpc>
                <a:spcPts val="3479"/>
              </a:lnSpc>
            </a:pPr>
            <a:r>
              <a:rPr lang="en-US" sz="2899" b="1" dirty="0">
                <a:solidFill>
                  <a:srgbClr val="FFFFFF"/>
                </a:solidFill>
                <a:latin typeface="Changa SemiBold Bold"/>
                <a:ea typeface="Changa SemiBold Bold"/>
                <a:cs typeface="Changa SemiBold Bold"/>
                <a:sym typeface="Changa SemiBold Bold"/>
              </a:rPr>
              <a:t> </a:t>
            </a:r>
            <a:r>
              <a:rPr lang="ar-EG" sz="3200" b="1" u="sng" dirty="0">
                <a:solidFill>
                  <a:srgbClr val="FFFFFF"/>
                </a:solidFill>
                <a:latin typeface="Changa SemiBold Bold"/>
                <a:ea typeface="Changa SemiBold Bold"/>
                <a:cs typeface="Changa SemiBold Bold"/>
                <a:sym typeface="Changa SemiBold Bold"/>
                <a:rtl/>
              </a:rPr>
              <a:t>عمليات بحث وتطوير قوية</a:t>
            </a:r>
            <a:r>
              <a:rPr lang="ar-EG" sz="2899" b="1" dirty="0">
                <a:solidFill>
                  <a:srgbClr val="FFFFFF"/>
                </a:solidFill>
                <a:latin typeface="Changa SemiBold Bold"/>
                <a:ea typeface="Changa SemiBold Bold"/>
                <a:cs typeface="Changa SemiBold Bold"/>
                <a:sym typeface="Changa SemiBold Bold"/>
                <a:rtl/>
              </a:rPr>
              <a:t>: سبيل المثال، تدعم عمليات البحث والتطوير في جنرال إلكتريك تطورها السريع للمنتجات لسوق الطيران. كما يستخدم مديرو جنرال إلكتريك نقاط القوة التجارية كأساس لمطابقة القدرات التنظيمية مع الاستراتيجيات والتكتيكات. تتمثل الأهداف في الحصول على معرفة دقيقة بما يمكن للشركة القيام به، والتخطيط وفقا لذلك</a:t>
            </a:r>
          </a:p>
          <a:p>
            <a:pPr algn="ctr">
              <a:lnSpc>
                <a:spcPts val="3479"/>
              </a:lnSpc>
            </a:pPr>
            <a:r>
              <a:rPr lang="ar-EG" sz="3200" b="1" u="sng" dirty="0">
                <a:solidFill>
                  <a:srgbClr val="FFFFFF"/>
                </a:solidFill>
                <a:latin typeface="Changa SemiBold Bold"/>
                <a:ea typeface="Changa SemiBold Bold"/>
                <a:cs typeface="Changa SemiBold Bold"/>
                <a:sym typeface="Changa SemiBold Bold"/>
                <a:rtl/>
              </a:rPr>
              <a:t>علامة تجارية قوية</a:t>
            </a:r>
          </a:p>
          <a:p>
            <a:pPr algn="ctr">
              <a:lnSpc>
                <a:spcPts val="3479"/>
              </a:lnSpc>
            </a:pPr>
            <a:r>
              <a:rPr lang="en-US" sz="2899" b="1" dirty="0">
                <a:solidFill>
                  <a:srgbClr val="FFFFFF"/>
                </a:solidFill>
                <a:latin typeface="Changa SemiBold Bold"/>
                <a:ea typeface="Changa SemiBold Bold"/>
                <a:cs typeface="Changa SemiBold Bold"/>
                <a:sym typeface="Changa SemiBold Bold"/>
              </a:rPr>
              <a:t> </a:t>
            </a:r>
            <a:r>
              <a:rPr lang="ar-EG" sz="2899" b="1" dirty="0">
                <a:solidFill>
                  <a:srgbClr val="FFFFFF"/>
                </a:solidFill>
                <a:latin typeface="Changa SemiBold Bold"/>
                <a:ea typeface="Changa SemiBold Bold"/>
                <a:cs typeface="Changa SemiBold Bold"/>
                <a:sym typeface="Changa SemiBold Bold"/>
                <a:rtl/>
              </a:rPr>
              <a:t>تساهم العلامة التجارية القوية لشركة جنرال إلكتريك في قدرة الشركة على جذب العملاء والاحتفاظ بهم والقوة على التنافس</a:t>
            </a:r>
          </a:p>
          <a:p>
            <a:pPr algn="ctr">
              <a:lnSpc>
                <a:spcPts val="3479"/>
              </a:lnSpc>
            </a:pPr>
            <a:r>
              <a:rPr lang="ar-EG" sz="3200" b="1" u="sng" dirty="0">
                <a:solidFill>
                  <a:srgbClr val="FFFFFF"/>
                </a:solidFill>
                <a:latin typeface="Changa SemiBold Bold"/>
                <a:ea typeface="Changa SemiBold Bold"/>
                <a:cs typeface="Changa SemiBold Bold"/>
                <a:sym typeface="Changa SemiBold Bold"/>
                <a:rtl/>
              </a:rPr>
              <a:t>مجموعة منتجات متنوعة</a:t>
            </a:r>
            <a:r>
              <a:rPr lang="en-US" sz="3200" b="1" u="sng" dirty="0">
                <a:solidFill>
                  <a:srgbClr val="FFFFFF"/>
                </a:solidFill>
                <a:latin typeface="Changa SemiBold Bold"/>
                <a:ea typeface="Changa SemiBold Bold"/>
                <a:cs typeface="Changa SemiBold Bold"/>
                <a:sym typeface="Changa SemiBold Bold"/>
              </a:rPr>
              <a:t> </a:t>
            </a:r>
            <a:r>
              <a:rPr lang="en-US" sz="2899" b="1" dirty="0">
                <a:solidFill>
                  <a:srgbClr val="FFFFFF"/>
                </a:solidFill>
                <a:latin typeface="Changa SemiBold Bold"/>
                <a:ea typeface="Changa SemiBold Bold"/>
                <a:cs typeface="Changa SemiBold Bold"/>
                <a:sym typeface="Changa SemiBold Bold"/>
              </a:rPr>
              <a:t>:</a:t>
            </a:r>
          </a:p>
          <a:p>
            <a:pPr algn="ctr">
              <a:lnSpc>
                <a:spcPts val="3479"/>
              </a:lnSpc>
            </a:pPr>
            <a:r>
              <a:rPr lang="ar-EG" sz="2899" b="1" dirty="0">
                <a:solidFill>
                  <a:srgbClr val="FFFFFF"/>
                </a:solidFill>
                <a:latin typeface="Changa SemiBold Bold"/>
                <a:ea typeface="Changa SemiBold Bold"/>
                <a:cs typeface="Changa SemiBold Bold"/>
                <a:sym typeface="Changa SemiBold Bold"/>
                <a:rtl/>
              </a:rPr>
              <a:t>اي قدرتها على الدخول الى مختلف الأسواق</a:t>
            </a:r>
          </a:p>
          <a:p>
            <a:pPr algn="ctr">
              <a:lnSpc>
                <a:spcPts val="3479"/>
              </a:lnSpc>
            </a:pPr>
            <a:r>
              <a:rPr lang="ar-EG" sz="2899" b="1" dirty="0">
                <a:solidFill>
                  <a:srgbClr val="FFFFFF"/>
                </a:solidFill>
                <a:latin typeface="Changa SemiBold Bold"/>
                <a:ea typeface="Changa SemiBold Bold"/>
                <a:cs typeface="Changa SemiBold Bold"/>
                <a:sym typeface="Changa SemiBold Bold"/>
                <a:rtl/>
              </a:rPr>
              <a:t>التواجد في السواق </a:t>
            </a:r>
            <a:r>
              <a:rPr lang="ar-EG" sz="2899" b="1" dirty="0" err="1">
                <a:solidFill>
                  <a:srgbClr val="FFFFFF"/>
                </a:solidFill>
                <a:latin typeface="Changa SemiBold Bold"/>
                <a:ea typeface="Changa SemiBold Bold"/>
                <a:cs typeface="Changa SemiBold Bold"/>
                <a:sym typeface="Changa SemiBold Bold"/>
                <a:rtl/>
              </a:rPr>
              <a:t>العالمبة</a:t>
            </a:r>
            <a:endParaRPr lang="ar-EG" sz="2899" b="1" dirty="0">
              <a:solidFill>
                <a:srgbClr val="FFFFFF"/>
              </a:solidFill>
              <a:latin typeface="Changa SemiBold Bold"/>
              <a:ea typeface="Changa SemiBold Bold"/>
              <a:cs typeface="Changa SemiBold Bold"/>
              <a:sym typeface="Changa SemiBold Bold"/>
              <a:rtl/>
            </a:endParaRPr>
          </a:p>
          <a:p>
            <a:pPr algn="ctr">
              <a:lnSpc>
                <a:spcPts val="2879"/>
              </a:lnSpc>
              <a:spcBef>
                <a:spcPct val="0"/>
              </a:spcBef>
            </a:pPr>
            <a:endParaRPr lang="ar-EG" sz="2899" b="1" dirty="0">
              <a:solidFill>
                <a:srgbClr val="FFFFFF"/>
              </a:solidFill>
              <a:latin typeface="Changa SemiBold Bold"/>
              <a:ea typeface="Changa SemiBold Bold"/>
              <a:cs typeface="Changa SemiBold Bold"/>
              <a:sym typeface="Changa SemiBold Bold"/>
              <a:rt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sp>
        <p:nvSpPr>
          <p:cNvPr id="7" name="Freeform 7"/>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5"/>
            <a:stretch>
              <a:fillRect/>
            </a:stretch>
          </a:blipFill>
        </p:spPr>
      </p:sp>
      <p:grpSp>
        <p:nvGrpSpPr>
          <p:cNvPr id="8" name="Group 8"/>
          <p:cNvGrpSpPr/>
          <p:nvPr/>
        </p:nvGrpSpPr>
        <p:grpSpPr>
          <a:xfrm>
            <a:off x="15565238" y="2793786"/>
            <a:ext cx="1405663" cy="140566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85FD"/>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20"/>
                </a:lnSpc>
              </a:pPr>
              <a:endParaRPr/>
            </a:p>
          </p:txBody>
        </p:sp>
      </p:grpSp>
      <p:sp>
        <p:nvSpPr>
          <p:cNvPr id="11" name="Freeform 11"/>
          <p:cNvSpPr/>
          <p:nvPr/>
        </p:nvSpPr>
        <p:spPr>
          <a:xfrm>
            <a:off x="12588893" y="1592890"/>
            <a:ext cx="5704186" cy="5704186"/>
          </a:xfrm>
          <a:custGeom>
            <a:avLst/>
            <a:gdLst/>
            <a:ahLst/>
            <a:cxnLst/>
            <a:rect l="l" t="t" r="r" b="b"/>
            <a:pathLst>
              <a:path w="5704186" h="5704186">
                <a:moveTo>
                  <a:pt x="0" y="0"/>
                </a:moveTo>
                <a:lnTo>
                  <a:pt x="5704186" y="0"/>
                </a:lnTo>
                <a:lnTo>
                  <a:pt x="5704186" y="5704185"/>
                </a:lnTo>
                <a:lnTo>
                  <a:pt x="0" y="5704185"/>
                </a:lnTo>
                <a:lnTo>
                  <a:pt x="0" y="0"/>
                </a:lnTo>
                <a:close/>
              </a:path>
            </a:pathLst>
          </a:custGeom>
          <a:blipFill>
            <a:blip r:embed="rId6"/>
            <a:stretch>
              <a:fillRect/>
            </a:stretch>
          </a:blipFill>
        </p:spPr>
      </p:sp>
      <p:sp>
        <p:nvSpPr>
          <p:cNvPr id="12" name="TextBox 12"/>
          <p:cNvSpPr txBox="1"/>
          <p:nvPr/>
        </p:nvSpPr>
        <p:spPr>
          <a:xfrm>
            <a:off x="2338000" y="1974894"/>
            <a:ext cx="9783525" cy="7117911"/>
          </a:xfrm>
          <a:prstGeom prst="rect">
            <a:avLst/>
          </a:prstGeom>
        </p:spPr>
        <p:txBody>
          <a:bodyPr lIns="0" tIns="0" rIns="0" bIns="0" rtlCol="0" anchor="t">
            <a:spAutoFit/>
          </a:bodyPr>
          <a:lstStyle/>
          <a:p>
            <a:pPr algn="r">
              <a:lnSpc>
                <a:spcPts val="3719"/>
              </a:lnSpc>
            </a:pPr>
            <a:endParaRPr dirty="0"/>
          </a:p>
          <a:p>
            <a:pPr algn="r">
              <a:lnSpc>
                <a:spcPts val="3719"/>
              </a:lnSpc>
            </a:pPr>
            <a:r>
              <a:rPr lang="ar-EG" sz="3099" b="1" dirty="0">
                <a:solidFill>
                  <a:srgbClr val="FFFFFF"/>
                </a:solidFill>
                <a:latin typeface="Changa SemiBold Bold"/>
                <a:ea typeface="Changa SemiBold Bold"/>
                <a:cs typeface="Changa SemiBold Bold"/>
                <a:sym typeface="Changa SemiBold Bold"/>
                <a:rtl/>
              </a:rPr>
              <a:t>هي عوامل استراتيجية داخلية تفرض صعوبات وحدود بناء على الخصائص التنظيمية لشركة جنرال إلكتريك ب</a:t>
            </a:r>
          </a:p>
          <a:p>
            <a:pPr algn="r">
              <a:lnSpc>
                <a:spcPts val="3719"/>
              </a:lnSpc>
            </a:pPr>
            <a:r>
              <a:rPr lang="ar-EG" sz="3200" b="1" u="sng" dirty="0">
                <a:solidFill>
                  <a:srgbClr val="FFFFFF"/>
                </a:solidFill>
                <a:latin typeface="Changa SemiBold Bold"/>
                <a:ea typeface="Changa SemiBold Bold"/>
                <a:cs typeface="Changa SemiBold Bold"/>
                <a:sym typeface="Changa SemiBold Bold"/>
                <a:rtl/>
              </a:rPr>
              <a:t>الاعتماد على موردي المواد الخام</a:t>
            </a:r>
            <a:r>
              <a:rPr lang="en-US" sz="3099" b="1" dirty="0">
                <a:solidFill>
                  <a:srgbClr val="FFFFFF"/>
                </a:solidFill>
                <a:latin typeface="Changa SemiBold Bold"/>
                <a:ea typeface="Changa SemiBold Bold"/>
                <a:cs typeface="Changa SemiBold Bold"/>
                <a:sym typeface="Changa SemiBold Bold"/>
              </a:rPr>
              <a:t>:</a:t>
            </a:r>
          </a:p>
          <a:p>
            <a:pPr algn="r">
              <a:lnSpc>
                <a:spcPts val="3719"/>
              </a:lnSpc>
            </a:pPr>
            <a:r>
              <a:rPr lang="ar-EG" sz="3099" b="1" dirty="0">
                <a:solidFill>
                  <a:srgbClr val="FFFFFF"/>
                </a:solidFill>
                <a:latin typeface="Changa SemiBold Bold"/>
                <a:ea typeface="Changa SemiBold Bold"/>
                <a:cs typeface="Changa SemiBold Bold"/>
                <a:sym typeface="Changa SemiBold Bold"/>
                <a:rtl/>
              </a:rPr>
              <a:t>يفرض الاعتماد على موردي المواد الخام قيودا على أداء الشركة بحيث ضعف الأعمال التجارية أمام تقلبات الأسعار والعرض للمواد الخام. على سبيل المثال، عمليات تصنيع الطيران في جنرال إلكتريك معرضة لديناميكيات السوق هذه</a:t>
            </a:r>
          </a:p>
          <a:p>
            <a:pPr algn="r">
              <a:lnSpc>
                <a:spcPts val="3719"/>
              </a:lnSpc>
            </a:pPr>
            <a:r>
              <a:rPr lang="en-US" sz="3099" b="1" dirty="0">
                <a:solidFill>
                  <a:srgbClr val="FFFFFF"/>
                </a:solidFill>
                <a:latin typeface="Changa SemiBold Bold"/>
                <a:ea typeface="Changa SemiBold Bold"/>
                <a:cs typeface="Changa SemiBold Bold"/>
                <a:sym typeface="Changa SemiBold Bold"/>
              </a:rPr>
              <a:t>: </a:t>
            </a:r>
            <a:r>
              <a:rPr lang="ar-EG" sz="3200" b="1" u="sng" dirty="0">
                <a:solidFill>
                  <a:srgbClr val="FFFFFF"/>
                </a:solidFill>
                <a:latin typeface="Changa SemiBold Bold"/>
                <a:ea typeface="Changa SemiBold Bold"/>
                <a:cs typeface="Changa SemiBold Bold"/>
                <a:sym typeface="Changa SemiBold Bold"/>
                <a:rtl/>
              </a:rPr>
              <a:t>أداء ضعيف في الأسواق الآسيوية</a:t>
            </a:r>
          </a:p>
          <a:p>
            <a:pPr algn="r">
              <a:lnSpc>
                <a:spcPts val="3719"/>
              </a:lnSpc>
            </a:pPr>
            <a:r>
              <a:rPr lang="ar-EG" sz="3099" b="1" dirty="0">
                <a:solidFill>
                  <a:srgbClr val="FFFFFF"/>
                </a:solidFill>
                <a:latin typeface="Changa SemiBold Bold"/>
                <a:ea typeface="Changa SemiBold Bold"/>
                <a:cs typeface="Changa SemiBold Bold"/>
                <a:sym typeface="Changa SemiBold Bold"/>
                <a:rtl/>
              </a:rPr>
              <a:t>يؤثر الأداء الضعيف في الأسواق الآسيوية على الأداء العالمي </a:t>
            </a:r>
            <a:r>
              <a:rPr lang="ar-EG" sz="3099" b="1" dirty="0" err="1">
                <a:solidFill>
                  <a:srgbClr val="FFFFFF"/>
                </a:solidFill>
                <a:latin typeface="Changa SemiBold Bold"/>
                <a:ea typeface="Changa SemiBold Bold"/>
                <a:cs typeface="Changa SemiBold Bold"/>
                <a:sym typeface="Changa SemiBold Bold"/>
                <a:rtl/>
              </a:rPr>
              <a:t>العالمي</a:t>
            </a:r>
            <a:endParaRPr lang="ar-EG" sz="3099" b="1" dirty="0">
              <a:solidFill>
                <a:srgbClr val="FFFFFF"/>
              </a:solidFill>
              <a:latin typeface="Changa SemiBold Bold"/>
              <a:ea typeface="Changa SemiBold Bold"/>
              <a:cs typeface="Changa SemiBold Bold"/>
              <a:sym typeface="Changa SemiBold Bold"/>
              <a:rtl/>
            </a:endParaRPr>
          </a:p>
          <a:p>
            <a:pPr algn="r">
              <a:lnSpc>
                <a:spcPts val="3719"/>
              </a:lnSpc>
            </a:pPr>
            <a:r>
              <a:rPr lang="ar-EG" sz="3200" b="1" u="sng" dirty="0">
                <a:solidFill>
                  <a:srgbClr val="FFFFFF"/>
                </a:solidFill>
                <a:latin typeface="Changa SemiBold Bold"/>
                <a:ea typeface="Changa SemiBold Bold"/>
                <a:cs typeface="Changa SemiBold Bold"/>
                <a:sym typeface="Changa SemiBold Bold"/>
                <a:rtl/>
              </a:rPr>
              <a:t>زيادة الاعتماد على سوق الطيران</a:t>
            </a:r>
            <a:r>
              <a:rPr lang="en-US" sz="3200" b="1" u="sng" dirty="0">
                <a:solidFill>
                  <a:srgbClr val="FFFFFF"/>
                </a:solidFill>
                <a:latin typeface="Changa SemiBold Bold"/>
                <a:ea typeface="Changa SemiBold Bold"/>
                <a:cs typeface="Changa SemiBold Bold"/>
                <a:sym typeface="Changa SemiBold Bold"/>
              </a:rPr>
              <a:t> </a:t>
            </a:r>
          </a:p>
          <a:p>
            <a:pPr algn="r">
              <a:lnSpc>
                <a:spcPts val="3719"/>
              </a:lnSpc>
            </a:pPr>
            <a:r>
              <a:rPr lang="ar-EG" sz="3200" b="1" u="sng" dirty="0">
                <a:solidFill>
                  <a:srgbClr val="FFFFFF"/>
                </a:solidFill>
                <a:latin typeface="Changa SemiBold Bold"/>
                <a:ea typeface="Changa SemiBold Bold"/>
                <a:cs typeface="Changa SemiBold Bold"/>
                <a:sym typeface="Changa SemiBold Bold"/>
                <a:rtl/>
              </a:rPr>
              <a:t>القضايا القانونية و تنظيمية</a:t>
            </a:r>
            <a:r>
              <a:rPr lang="en-US" sz="3200" b="1" u="sng" dirty="0">
                <a:solidFill>
                  <a:srgbClr val="FFFFFF"/>
                </a:solidFill>
                <a:latin typeface="Changa SemiBold Bold"/>
                <a:ea typeface="Changa SemiBold Bold"/>
                <a:cs typeface="Changa SemiBold Bold"/>
                <a:sym typeface="Changa SemiBold Bold"/>
              </a:rPr>
              <a:t> </a:t>
            </a:r>
          </a:p>
          <a:p>
            <a:pPr algn="r">
              <a:lnSpc>
                <a:spcPts val="3719"/>
              </a:lnSpc>
              <a:spcBef>
                <a:spcPct val="0"/>
              </a:spcBef>
            </a:pPr>
            <a:endParaRPr lang="en-US" sz="3099" b="1" dirty="0">
              <a:solidFill>
                <a:srgbClr val="FFFFFF"/>
              </a:solidFill>
              <a:latin typeface="Changa SemiBold Bold"/>
              <a:ea typeface="Changa SemiBold Bold"/>
              <a:cs typeface="Changa SemiBold Bold"/>
              <a:sym typeface="Changa SemiBold Bo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sp>
        <p:nvSpPr>
          <p:cNvPr id="7" name="Freeform 7"/>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5"/>
            <a:stretch>
              <a:fillRect/>
            </a:stretch>
          </a:blipFill>
        </p:spPr>
      </p:sp>
      <p:grpSp>
        <p:nvGrpSpPr>
          <p:cNvPr id="8" name="Group 8"/>
          <p:cNvGrpSpPr/>
          <p:nvPr/>
        </p:nvGrpSpPr>
        <p:grpSpPr>
          <a:xfrm>
            <a:off x="13588648" y="5143500"/>
            <a:ext cx="1405663" cy="140566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85FD"/>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20"/>
                </a:lnSpc>
              </a:pPr>
              <a:endParaRPr/>
            </a:p>
          </p:txBody>
        </p:sp>
      </p:grpSp>
      <p:sp>
        <p:nvSpPr>
          <p:cNvPr id="11" name="Freeform 11"/>
          <p:cNvSpPr/>
          <p:nvPr/>
        </p:nvSpPr>
        <p:spPr>
          <a:xfrm>
            <a:off x="12142218" y="2102377"/>
            <a:ext cx="5704186" cy="5704186"/>
          </a:xfrm>
          <a:custGeom>
            <a:avLst/>
            <a:gdLst/>
            <a:ahLst/>
            <a:cxnLst/>
            <a:rect l="l" t="t" r="r" b="b"/>
            <a:pathLst>
              <a:path w="5704186" h="5704186">
                <a:moveTo>
                  <a:pt x="0" y="0"/>
                </a:moveTo>
                <a:lnTo>
                  <a:pt x="5704185" y="0"/>
                </a:lnTo>
                <a:lnTo>
                  <a:pt x="5704185" y="5704186"/>
                </a:lnTo>
                <a:lnTo>
                  <a:pt x="0" y="5704186"/>
                </a:lnTo>
                <a:lnTo>
                  <a:pt x="0" y="0"/>
                </a:lnTo>
                <a:close/>
              </a:path>
            </a:pathLst>
          </a:custGeom>
          <a:blipFill>
            <a:blip r:embed="rId6"/>
            <a:stretch>
              <a:fillRect/>
            </a:stretch>
          </a:blipFill>
        </p:spPr>
      </p:sp>
      <p:sp>
        <p:nvSpPr>
          <p:cNvPr id="12" name="TextBox 12"/>
          <p:cNvSpPr txBox="1"/>
          <p:nvPr/>
        </p:nvSpPr>
        <p:spPr>
          <a:xfrm>
            <a:off x="1958075" y="3100388"/>
            <a:ext cx="9520500" cy="5734050"/>
          </a:xfrm>
          <a:prstGeom prst="rect">
            <a:avLst/>
          </a:prstGeom>
        </p:spPr>
        <p:txBody>
          <a:bodyPr lIns="0" tIns="0" rIns="0" bIns="0" rtlCol="0" anchor="t">
            <a:spAutoFit/>
          </a:bodyPr>
          <a:lstStyle/>
          <a:p>
            <a:pPr algn="ctr" rtl="1">
              <a:lnSpc>
                <a:spcPts val="3239"/>
              </a:lnSpc>
            </a:pPr>
            <a:r>
              <a:rPr lang="ar-EG" sz="3200" b="1" u="sng" dirty="0">
                <a:solidFill>
                  <a:srgbClr val="FFFFFF"/>
                </a:solidFill>
                <a:latin typeface="Changa SemiBold Bold"/>
                <a:ea typeface="Changa SemiBold Bold"/>
                <a:cs typeface="Changa SemiBold Bold"/>
                <a:sym typeface="Changa SemiBold Bold"/>
                <a:rtl/>
              </a:rPr>
              <a:t>النمو القائم على اعتماد التكنولوجيا الرقمية </a:t>
            </a:r>
            <a:r>
              <a:rPr lang="ar-EG" sz="2699" b="1" dirty="0">
                <a:solidFill>
                  <a:srgbClr val="FFFFFF"/>
                </a:solidFill>
                <a:latin typeface="Changa SemiBold Bold"/>
                <a:ea typeface="Changa SemiBold Bold"/>
                <a:cs typeface="Changa SemiBold Bold"/>
                <a:sym typeface="Changa SemiBold Bold"/>
                <a:rtl/>
              </a:rPr>
              <a:t>في جميع الصناعات : </a:t>
            </a:r>
            <a:r>
              <a:rPr lang="ar-EG" sz="2699" b="1" dirty="0" err="1">
                <a:solidFill>
                  <a:srgbClr val="FFFFFF"/>
                </a:solidFill>
                <a:latin typeface="Changa SemiBold Bold"/>
                <a:ea typeface="Changa SemiBold Bold"/>
                <a:cs typeface="Changa SemiBold Bold"/>
                <a:sym typeface="Changa SemiBold Bold"/>
                <a:rtl/>
              </a:rPr>
              <a:t>عتماد</a:t>
            </a:r>
            <a:r>
              <a:rPr lang="ar-EG" sz="2699" b="1" dirty="0">
                <a:solidFill>
                  <a:srgbClr val="FFFFFF"/>
                </a:solidFill>
                <a:latin typeface="Changa SemiBold Bold"/>
                <a:ea typeface="Changa SemiBold Bold"/>
                <a:cs typeface="Changa SemiBold Bold"/>
                <a:sym typeface="Changa SemiBold Bold"/>
                <a:rtl/>
              </a:rPr>
              <a:t> التقنيات الرقمية في جميع الصناعات فرصا لمزيد من نمو الشركة على سبيل المثال، يمكن للشركة أن تنمو بشكل استراتيجي من خلال تلبية طلب السوق على التقنيات الرقمية المتقدمة في صناعة النقل الجوي. يوفر هذا العامل الخارجي فرصا لشركة جنرال إلكتريك لزيادة تنمية أعمالها في الأسواق الأخرى</a:t>
            </a:r>
          </a:p>
          <a:p>
            <a:pPr algn="ctr">
              <a:lnSpc>
                <a:spcPts val="3239"/>
              </a:lnSpc>
            </a:pPr>
            <a:r>
              <a:rPr lang="ar-EG" sz="3200" b="1" u="sng" dirty="0">
                <a:solidFill>
                  <a:srgbClr val="FFFFFF"/>
                </a:solidFill>
                <a:latin typeface="Changa SemiBold Bold"/>
                <a:ea typeface="Changa SemiBold Bold"/>
                <a:cs typeface="Changa SemiBold Bold"/>
                <a:sym typeface="Changa SemiBold Bold"/>
                <a:rtl/>
              </a:rPr>
              <a:t>النمو القائم على سوق الطاقة المتجددة</a:t>
            </a:r>
          </a:p>
          <a:p>
            <a:pPr algn="ctr">
              <a:lnSpc>
                <a:spcPts val="3239"/>
              </a:lnSpc>
            </a:pPr>
            <a:r>
              <a:rPr lang="ar-EG" sz="3200" b="1" u="sng" dirty="0">
                <a:solidFill>
                  <a:srgbClr val="FFFFFF"/>
                </a:solidFill>
                <a:latin typeface="Changa SemiBold Bold"/>
                <a:ea typeface="Changa SemiBold Bold"/>
                <a:cs typeface="Changa SemiBold Bold"/>
                <a:sym typeface="Changa SemiBold Bold"/>
                <a:rtl/>
              </a:rPr>
              <a:t>النمو في الأسواق النامية</a:t>
            </a:r>
            <a:r>
              <a:rPr lang="en-US" sz="3200" b="1" u="sng" dirty="0">
                <a:solidFill>
                  <a:srgbClr val="FFFFFF"/>
                </a:solidFill>
                <a:latin typeface="Changa SemiBold Bold"/>
                <a:ea typeface="Changa SemiBold Bold"/>
                <a:cs typeface="Changa SemiBold Bold"/>
                <a:sym typeface="Changa SemiBold Bold"/>
              </a:rPr>
              <a:t> </a:t>
            </a:r>
          </a:p>
          <a:p>
            <a:pPr algn="ctr">
              <a:lnSpc>
                <a:spcPts val="3239"/>
              </a:lnSpc>
            </a:pPr>
            <a:r>
              <a:rPr lang="ar-EG" sz="2699" b="1" dirty="0">
                <a:solidFill>
                  <a:srgbClr val="FFFFFF"/>
                </a:solidFill>
                <a:latin typeface="Changa SemiBold Bold"/>
                <a:ea typeface="Changa SemiBold Bold"/>
                <a:cs typeface="Changa SemiBold Bold"/>
                <a:sym typeface="Changa SemiBold Bold"/>
                <a:rtl/>
              </a:rPr>
              <a:t>فإن نمو الأسواق النامية هو عامل استراتيجي خارجي يتوافق مع الزيادات المحتملة في إيرادات الشركة. على سبيل المثال، يمكن للاستراتيجيات الجديدة لاختراق الأسواق الآسيوية أن تزيد من إجمالي إيرادات جنرال إلكتريك</a:t>
            </a:r>
          </a:p>
          <a:p>
            <a:pPr algn="ctr">
              <a:lnSpc>
                <a:spcPts val="3239"/>
              </a:lnSpc>
              <a:spcBef>
                <a:spcPct val="0"/>
              </a:spcBef>
            </a:pPr>
            <a:endParaRPr lang="ar-EG" sz="2699" b="1" dirty="0">
              <a:solidFill>
                <a:srgbClr val="FFFFFF"/>
              </a:solidFill>
              <a:latin typeface="Changa SemiBold Bold"/>
              <a:ea typeface="Changa SemiBold Bold"/>
              <a:cs typeface="Changa SemiBold Bold"/>
              <a:sym typeface="Changa SemiBold Bold"/>
              <a:rt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07</a:t>
              </a:r>
            </a:p>
          </p:txBody>
        </p:sp>
      </p:grpSp>
      <p:sp>
        <p:nvSpPr>
          <p:cNvPr id="7" name="Freeform 7"/>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5"/>
            <a:stretch>
              <a:fillRect/>
            </a:stretch>
          </a:blipFill>
        </p:spPr>
      </p:sp>
      <p:grpSp>
        <p:nvGrpSpPr>
          <p:cNvPr id="8" name="Group 8"/>
          <p:cNvGrpSpPr/>
          <p:nvPr/>
        </p:nvGrpSpPr>
        <p:grpSpPr>
          <a:xfrm>
            <a:off x="15565238" y="4199448"/>
            <a:ext cx="1405663" cy="140566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85FD"/>
            </a:solidFill>
          </p:spPr>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2520"/>
                </a:lnSpc>
              </a:pPr>
              <a:endParaRPr/>
            </a:p>
          </p:txBody>
        </p:sp>
      </p:grpSp>
      <p:sp>
        <p:nvSpPr>
          <p:cNvPr id="11" name="Freeform 11"/>
          <p:cNvSpPr/>
          <p:nvPr/>
        </p:nvSpPr>
        <p:spPr>
          <a:xfrm>
            <a:off x="12713145" y="1347356"/>
            <a:ext cx="5704186" cy="5704186"/>
          </a:xfrm>
          <a:custGeom>
            <a:avLst/>
            <a:gdLst/>
            <a:ahLst/>
            <a:cxnLst/>
            <a:rect l="l" t="t" r="r" b="b"/>
            <a:pathLst>
              <a:path w="5704186" h="5704186">
                <a:moveTo>
                  <a:pt x="0" y="0"/>
                </a:moveTo>
                <a:lnTo>
                  <a:pt x="5704186" y="0"/>
                </a:lnTo>
                <a:lnTo>
                  <a:pt x="5704186" y="5704185"/>
                </a:lnTo>
                <a:lnTo>
                  <a:pt x="0" y="5704185"/>
                </a:lnTo>
                <a:lnTo>
                  <a:pt x="0" y="0"/>
                </a:lnTo>
                <a:close/>
              </a:path>
            </a:pathLst>
          </a:custGeom>
          <a:blipFill>
            <a:blip r:embed="rId6"/>
            <a:stretch>
              <a:fillRect/>
            </a:stretch>
          </a:blipFill>
        </p:spPr>
      </p:sp>
      <p:sp>
        <p:nvSpPr>
          <p:cNvPr id="12" name="TextBox 12"/>
          <p:cNvSpPr txBox="1"/>
          <p:nvPr/>
        </p:nvSpPr>
        <p:spPr>
          <a:xfrm>
            <a:off x="2864050" y="2205863"/>
            <a:ext cx="9637400" cy="5694444"/>
          </a:xfrm>
          <a:prstGeom prst="rect">
            <a:avLst/>
          </a:prstGeom>
        </p:spPr>
        <p:txBody>
          <a:bodyPr lIns="0" tIns="0" rIns="0" bIns="0" rtlCol="0" anchor="t">
            <a:spAutoFit/>
          </a:bodyPr>
          <a:lstStyle/>
          <a:p>
            <a:pPr algn="ctr" rtl="1">
              <a:lnSpc>
                <a:spcPts val="3719"/>
              </a:lnSpc>
            </a:pPr>
            <a:r>
              <a:rPr lang="ar-EG" sz="3200" u="sng" dirty="0">
                <a:solidFill>
                  <a:srgbClr val="FFFFFF"/>
                </a:solidFill>
                <a:latin typeface="Changa SemiBold"/>
                <a:ea typeface="Changa SemiBold"/>
                <a:cs typeface="Changa SemiBold"/>
                <a:sym typeface="Changa SemiBold"/>
                <a:rtl/>
              </a:rPr>
              <a:t>العامل الاقتصادي </a:t>
            </a:r>
            <a:r>
              <a:rPr lang="ar-EG" sz="3099" dirty="0">
                <a:solidFill>
                  <a:srgbClr val="FFFFFF"/>
                </a:solidFill>
                <a:latin typeface="Changa SemiBold"/>
                <a:ea typeface="Changa SemiBold"/>
                <a:cs typeface="Changa SemiBold"/>
                <a:sym typeface="Changa SemiBold"/>
                <a:rtl/>
              </a:rPr>
              <a:t>ترتبط الشركة بشكل كبير </a:t>
            </a:r>
            <a:r>
              <a:rPr lang="ar-EG" sz="3099" dirty="0" err="1">
                <a:solidFill>
                  <a:srgbClr val="FFFFFF"/>
                </a:solidFill>
                <a:latin typeface="Changa SemiBold"/>
                <a:ea typeface="Changa SemiBold"/>
                <a:cs typeface="Changa SemiBold"/>
                <a:sym typeface="Changa SemiBold"/>
                <a:rtl/>
              </a:rPr>
              <a:t>بلمناخ</a:t>
            </a:r>
            <a:r>
              <a:rPr lang="ar-EG" sz="3099" dirty="0">
                <a:solidFill>
                  <a:srgbClr val="FFFFFF"/>
                </a:solidFill>
                <a:latin typeface="Changa SemiBold"/>
                <a:ea typeface="Changa SemiBold"/>
                <a:cs typeface="Changa SemiBold"/>
                <a:sym typeface="Changa SemiBold"/>
                <a:rtl/>
              </a:rPr>
              <a:t> الاقتصادي لاسيما في مجال الطاقة و طيران لذلك </a:t>
            </a:r>
            <a:r>
              <a:rPr lang="ar-EG" sz="3099" dirty="0" err="1">
                <a:solidFill>
                  <a:srgbClr val="FFFFFF"/>
                </a:solidFill>
                <a:latin typeface="Changa SemiBold"/>
                <a:ea typeface="Changa SemiBold"/>
                <a:cs typeface="Changa SemiBold"/>
                <a:sym typeface="Changa SemiBold"/>
                <a:rtl/>
              </a:rPr>
              <a:t>تتاثر</a:t>
            </a:r>
            <a:r>
              <a:rPr lang="ar-EG" sz="3099" dirty="0">
                <a:solidFill>
                  <a:srgbClr val="FFFFFF"/>
                </a:solidFill>
                <a:latin typeface="Changa SemiBold"/>
                <a:ea typeface="Changa SemiBold"/>
                <a:cs typeface="Changa SemiBold"/>
                <a:sym typeface="Changa SemiBold"/>
                <a:rtl/>
              </a:rPr>
              <a:t> بشدة بالركود الاقتصادي مثلا في ازمة المالية عام الفان و ثمانية و انكماش الوبائي عام الفان و عشرون </a:t>
            </a:r>
          </a:p>
          <a:p>
            <a:pPr algn="ctr">
              <a:lnSpc>
                <a:spcPts val="3719"/>
              </a:lnSpc>
            </a:pPr>
            <a:r>
              <a:rPr lang="ar-EG" sz="3200" u="sng" dirty="0">
                <a:solidFill>
                  <a:srgbClr val="FFFFFF"/>
                </a:solidFill>
                <a:latin typeface="Changa SemiBold"/>
                <a:ea typeface="Changa SemiBold"/>
                <a:cs typeface="Changa SemiBold"/>
                <a:sym typeface="Changa SemiBold"/>
                <a:rtl/>
              </a:rPr>
              <a:t>الاضطرابات المرتبطة بالتقنيات الرقمية </a:t>
            </a:r>
            <a:r>
              <a:rPr lang="ar-EG" sz="3099" dirty="0">
                <a:solidFill>
                  <a:srgbClr val="FFFFFF"/>
                </a:solidFill>
                <a:latin typeface="Changa SemiBold"/>
                <a:ea typeface="Changa SemiBold"/>
                <a:cs typeface="Changa SemiBold"/>
                <a:sym typeface="Changa SemiBold"/>
                <a:rtl/>
              </a:rPr>
              <a:t>تؤثر البرامج المتاحة للجمهور والمفتوحة المصدر على سوق المعدات الرقمية والإلكترونيات الجوية وغيرها من المنتجات. ويمكن لهذا التهديد أن يعطل الصناعة ويخلق فرصاً لمنافسين جدد ضد شركة جنرال إلكتريك</a:t>
            </a:r>
            <a:r>
              <a:rPr lang="en-US" sz="3099" dirty="0">
                <a:solidFill>
                  <a:srgbClr val="FFFFFF"/>
                </a:solidFill>
                <a:latin typeface="Changa SemiBold"/>
                <a:ea typeface="Changa SemiBold"/>
                <a:cs typeface="Changa SemiBold"/>
                <a:sym typeface="Changa SemiBold"/>
              </a:rPr>
              <a:t>.</a:t>
            </a:r>
          </a:p>
          <a:p>
            <a:pPr algn="ctr">
              <a:lnSpc>
                <a:spcPts val="3719"/>
              </a:lnSpc>
            </a:pPr>
            <a:r>
              <a:rPr lang="ar-EG" sz="3200" u="sng" dirty="0">
                <a:solidFill>
                  <a:srgbClr val="FFFFFF"/>
                </a:solidFill>
                <a:latin typeface="Changa SemiBold"/>
                <a:ea typeface="Changa SemiBold"/>
                <a:cs typeface="Changa SemiBold"/>
                <a:sym typeface="Changa SemiBold"/>
                <a:rtl/>
              </a:rPr>
              <a:t>منافسة قوية</a:t>
            </a:r>
            <a:r>
              <a:rPr lang="en-US" sz="3200" u="sng" dirty="0">
                <a:solidFill>
                  <a:srgbClr val="FFFFFF"/>
                </a:solidFill>
                <a:latin typeface="Changa SemiBold"/>
                <a:ea typeface="Changa SemiBold"/>
                <a:cs typeface="Changa SemiBold"/>
                <a:sym typeface="Changa SemiBold"/>
              </a:rPr>
              <a:t> </a:t>
            </a:r>
          </a:p>
          <a:p>
            <a:pPr algn="ctr">
              <a:lnSpc>
                <a:spcPts val="3719"/>
              </a:lnSpc>
              <a:spcBef>
                <a:spcPct val="0"/>
              </a:spcBef>
            </a:pPr>
            <a:r>
              <a:rPr lang="ar-EG" sz="3200" u="sng" dirty="0">
                <a:solidFill>
                  <a:srgbClr val="FFFFFF"/>
                </a:solidFill>
                <a:latin typeface="Changa SemiBold"/>
                <a:ea typeface="Changa SemiBold"/>
                <a:cs typeface="Changa SemiBold"/>
                <a:sym typeface="Changa SemiBold"/>
                <a:rtl/>
              </a:rPr>
              <a:t>عدم استقرار صناعة النفط والغاز تكاليف الوقود مثلا تؤثر على سوق محركات الطيران</a:t>
            </a:r>
            <a:r>
              <a:rPr lang="en-US" sz="3200" u="sng" dirty="0">
                <a:solidFill>
                  <a:srgbClr val="FFFFFF"/>
                </a:solidFill>
                <a:latin typeface="Changa SemiBold"/>
                <a:ea typeface="Changa SemiBold"/>
                <a:cs typeface="Changa SemiBold"/>
                <a:sym typeface="Changa SemiBold"/>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7084194" flipH="1">
            <a:off x="-3305421" y="3451147"/>
            <a:ext cx="4956229" cy="4739394"/>
          </a:xfrm>
          <a:custGeom>
            <a:avLst/>
            <a:gdLst/>
            <a:ahLst/>
            <a:cxnLst/>
            <a:rect l="l" t="t" r="r" b="b"/>
            <a:pathLst>
              <a:path w="4956229" h="4739394">
                <a:moveTo>
                  <a:pt x="4956229" y="0"/>
                </a:moveTo>
                <a:lnTo>
                  <a:pt x="0" y="0"/>
                </a:lnTo>
                <a:lnTo>
                  <a:pt x="0" y="4739393"/>
                </a:lnTo>
                <a:lnTo>
                  <a:pt x="4956229" y="4739393"/>
                </a:lnTo>
                <a:lnTo>
                  <a:pt x="4956229" y="0"/>
                </a:lnTo>
                <a:close/>
              </a:path>
            </a:pathLst>
          </a:custGeom>
          <a:blipFill>
            <a:blip r:embed="rId4"/>
            <a:stretch>
              <a:fillRect/>
            </a:stretch>
          </a:blipFill>
        </p:spPr>
      </p:sp>
      <p:grpSp>
        <p:nvGrpSpPr>
          <p:cNvPr id="4" name="Group 4"/>
          <p:cNvGrpSpPr/>
          <p:nvPr/>
        </p:nvGrpSpPr>
        <p:grpSpPr>
          <a:xfrm>
            <a:off x="13871177" y="1028700"/>
            <a:ext cx="3388123" cy="318656"/>
            <a:chOff x="0" y="0"/>
            <a:chExt cx="4517498" cy="424874"/>
          </a:xfrm>
        </p:grpSpPr>
        <p:sp>
          <p:nvSpPr>
            <p:cNvPr id="5" name="AutoShape 5"/>
            <p:cNvSpPr/>
            <p:nvPr/>
          </p:nvSpPr>
          <p:spPr>
            <a:xfrm rot="5400000">
              <a:off x="1450487" y="-1262019"/>
              <a:ext cx="47665" cy="2948639"/>
            </a:xfrm>
            <a:prstGeom prst="rect">
              <a:avLst/>
            </a:prstGeom>
            <a:solidFill>
              <a:srgbClr val="FFFFFF"/>
            </a:solidFill>
          </p:spPr>
        </p:sp>
        <p:sp>
          <p:nvSpPr>
            <p:cNvPr id="6" name="TextBox 6"/>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10</a:t>
              </a:r>
            </a:p>
          </p:txBody>
        </p:sp>
      </p:grpSp>
      <p:sp>
        <p:nvSpPr>
          <p:cNvPr id="7" name="Freeform 7"/>
          <p:cNvSpPr/>
          <p:nvPr/>
        </p:nvSpPr>
        <p:spPr>
          <a:xfrm rot="9694126" flipH="1">
            <a:off x="17176817" y="1451710"/>
            <a:ext cx="3167263" cy="3028695"/>
          </a:xfrm>
          <a:custGeom>
            <a:avLst/>
            <a:gdLst/>
            <a:ahLst/>
            <a:cxnLst/>
            <a:rect l="l" t="t" r="r" b="b"/>
            <a:pathLst>
              <a:path w="3167263" h="3028695">
                <a:moveTo>
                  <a:pt x="3167263" y="0"/>
                </a:moveTo>
                <a:lnTo>
                  <a:pt x="0" y="0"/>
                </a:lnTo>
                <a:lnTo>
                  <a:pt x="0" y="3028696"/>
                </a:lnTo>
                <a:lnTo>
                  <a:pt x="3167263" y="3028696"/>
                </a:lnTo>
                <a:lnTo>
                  <a:pt x="3167263" y="0"/>
                </a:lnTo>
                <a:close/>
              </a:path>
            </a:pathLst>
          </a:custGeom>
          <a:blipFill>
            <a:blip r:embed="rId4"/>
            <a:stretch>
              <a:fillRect/>
            </a:stretch>
          </a:blipFill>
        </p:spPr>
      </p:sp>
      <p:grpSp>
        <p:nvGrpSpPr>
          <p:cNvPr id="8" name="Group 8"/>
          <p:cNvGrpSpPr/>
          <p:nvPr/>
        </p:nvGrpSpPr>
        <p:grpSpPr>
          <a:xfrm>
            <a:off x="2429726" y="2966058"/>
            <a:ext cx="12469275" cy="5396116"/>
            <a:chOff x="0" y="0"/>
            <a:chExt cx="16625700" cy="7194821"/>
          </a:xfrm>
        </p:grpSpPr>
        <p:sp>
          <p:nvSpPr>
            <p:cNvPr id="9" name="TextBox 9"/>
            <p:cNvSpPr txBox="1"/>
            <p:nvPr/>
          </p:nvSpPr>
          <p:spPr>
            <a:xfrm>
              <a:off x="0" y="-66675"/>
              <a:ext cx="16625700" cy="666117"/>
            </a:xfrm>
            <a:prstGeom prst="rect">
              <a:avLst/>
            </a:prstGeom>
          </p:spPr>
          <p:txBody>
            <a:bodyPr lIns="0" tIns="0" rIns="0" bIns="0" rtlCol="0" anchor="t">
              <a:spAutoFit/>
            </a:bodyPr>
            <a:lstStyle/>
            <a:p>
              <a:pPr algn="r" rtl="1">
                <a:lnSpc>
                  <a:spcPts val="4200"/>
                </a:lnSpc>
                <a:spcBef>
                  <a:spcPct val="0"/>
                </a:spcBef>
              </a:pPr>
              <a:endParaRPr/>
            </a:p>
          </p:txBody>
        </p:sp>
        <p:sp>
          <p:nvSpPr>
            <p:cNvPr id="10" name="TextBox 10"/>
            <p:cNvSpPr txBox="1"/>
            <p:nvPr/>
          </p:nvSpPr>
          <p:spPr>
            <a:xfrm>
              <a:off x="0" y="1129724"/>
              <a:ext cx="16625700" cy="6065097"/>
            </a:xfrm>
            <a:prstGeom prst="rect">
              <a:avLst/>
            </a:prstGeom>
          </p:spPr>
          <p:txBody>
            <a:bodyPr lIns="0" tIns="0" rIns="0" bIns="0" rtlCol="0" anchor="t">
              <a:spAutoFit/>
            </a:bodyPr>
            <a:lstStyle/>
            <a:p>
              <a:pPr algn="r" rtl="1">
                <a:lnSpc>
                  <a:spcPts val="3639"/>
                </a:lnSpc>
              </a:pPr>
              <a:r>
                <a:rPr lang="ar-EG" sz="2599" b="1">
                  <a:solidFill>
                    <a:srgbClr val="FFFFFF"/>
                  </a:solidFill>
                  <a:latin typeface="Cairo Bold"/>
                  <a:ea typeface="Cairo Bold"/>
                  <a:cs typeface="Cairo Bold"/>
                  <a:sym typeface="Cairo Bold"/>
                  <a:rtl/>
                </a:rPr>
                <a:t>في حالة جنرال إلكتريك على ضرورة اتباع نهج استراتيجي لتنمية وتوسيع الأعمال التجارية في مواجهة بيئات الصناعة المتغيرة بسرعة. يحتاج المديرون إلى التركيز على النمو والاستقرار الذي يستفيد من نقاط القوة والفرص التجارية وتطوير حلول لحماية جنرال إلكتريك من آثار نقاط الضعف والتهديدات. استنادا إلى العوامل الاستراتيجية الداخلية والخارجية المحددة في تحليل </a:t>
              </a:r>
              <a:r>
                <a:rPr lang="en-US" sz="2599" b="1">
                  <a:solidFill>
                    <a:srgbClr val="FFFFFF"/>
                  </a:solidFill>
                  <a:latin typeface="Cairo Bold"/>
                  <a:ea typeface="Cairo Bold"/>
                  <a:cs typeface="Cairo Bold"/>
                  <a:sym typeface="Cairo Bold"/>
                </a:rPr>
                <a:t>SWOT</a:t>
              </a:r>
              <a:r>
                <a:rPr lang="ar-EG" sz="2599" b="1">
                  <a:solidFill>
                    <a:srgbClr val="FFFFFF"/>
                  </a:solidFill>
                  <a:latin typeface="Cairo Bold"/>
                  <a:ea typeface="Cairo Bold"/>
                  <a:cs typeface="Cairo Bold"/>
                  <a:sym typeface="Cairo Bold"/>
                  <a:rtl/>
                </a:rPr>
                <a:t> هذا، -يوصى بأن تقوم شركة جنرال إلكتريك بما يلي:</a:t>
              </a:r>
            </a:p>
            <a:p>
              <a:pPr algn="r" rtl="1">
                <a:lnSpc>
                  <a:spcPts val="3639"/>
                </a:lnSpc>
              </a:pPr>
              <a:r>
                <a:rPr lang="ar-EG" sz="2599" b="1">
                  <a:solidFill>
                    <a:srgbClr val="FFFFFF"/>
                  </a:solidFill>
                  <a:latin typeface="Cairo Bold"/>
                  <a:ea typeface="Cairo Bold"/>
                  <a:cs typeface="Cairo Bold"/>
                  <a:sym typeface="Cairo Bold"/>
                  <a:rtl/>
                </a:rPr>
                <a:t>زيادة درجة اختراقها في الأسواق النامية.</a:t>
              </a:r>
            </a:p>
            <a:p>
              <a:pPr algn="r" rtl="1">
                <a:lnSpc>
                  <a:spcPts val="3639"/>
                </a:lnSpc>
              </a:pPr>
              <a:r>
                <a:rPr lang="ar-EG" sz="2599" b="1">
                  <a:solidFill>
                    <a:srgbClr val="FFFFFF"/>
                  </a:solidFill>
                  <a:latin typeface="Cairo Bold"/>
                  <a:ea typeface="Cairo Bold"/>
                  <a:cs typeface="Cairo Bold"/>
                  <a:sym typeface="Cairo Bold"/>
                  <a:rtl/>
                </a:rPr>
                <a:t>زيادة البحث والتطوير لزيادة كفاءة المنتجات.</a:t>
              </a:r>
            </a:p>
            <a:p>
              <a:pPr algn="r" rtl="1">
                <a:lnSpc>
                  <a:spcPts val="3639"/>
                </a:lnSpc>
              </a:pPr>
              <a:r>
                <a:rPr lang="ar-EG" sz="2599" b="1">
                  <a:solidFill>
                    <a:srgbClr val="FFFFFF"/>
                  </a:solidFill>
                  <a:latin typeface="Cairo Bold"/>
                  <a:ea typeface="Cairo Bold"/>
                  <a:cs typeface="Cairo Bold"/>
                  <a:sym typeface="Cairo Bold"/>
                  <a:rtl/>
                </a:rPr>
                <a:t>تحسين سلسلة التوريد لمنع الاضطرابات </a:t>
              </a:r>
            </a:p>
            <a:p>
              <a:pPr algn="r" rtl="1">
                <a:lnSpc>
                  <a:spcPts val="3639"/>
                </a:lnSpc>
                <a:spcBef>
                  <a:spcPct val="0"/>
                </a:spcBef>
              </a:pPr>
              <a:r>
                <a:rPr lang="ar-EG" sz="2599" b="1">
                  <a:solidFill>
                    <a:srgbClr val="FFFFFF"/>
                  </a:solidFill>
                  <a:latin typeface="Cairo Bold"/>
                  <a:ea typeface="Cairo Bold"/>
                  <a:cs typeface="Cairo Bold"/>
                  <a:sym typeface="Cairo Bold"/>
                  <a:rtl/>
                </a:rPr>
                <a:t>اختراق السوق والابتكار والشراكات والاستراتيجيات الأخرى</a:t>
              </a:r>
            </a:p>
          </p:txBody>
        </p:sp>
      </p:grpSp>
      <p:sp>
        <p:nvSpPr>
          <p:cNvPr id="12" name="Freeform 12"/>
          <p:cNvSpPr/>
          <p:nvPr/>
        </p:nvSpPr>
        <p:spPr>
          <a:xfrm flipH="1">
            <a:off x="5759340" y="963151"/>
            <a:ext cx="1976558" cy="1872789"/>
          </a:xfrm>
          <a:custGeom>
            <a:avLst/>
            <a:gdLst/>
            <a:ahLst/>
            <a:cxnLst/>
            <a:rect l="l" t="t" r="r" b="b"/>
            <a:pathLst>
              <a:path w="1976558" h="1872789">
                <a:moveTo>
                  <a:pt x="1976558" y="0"/>
                </a:moveTo>
                <a:lnTo>
                  <a:pt x="0" y="0"/>
                </a:lnTo>
                <a:lnTo>
                  <a:pt x="0" y="1872789"/>
                </a:lnTo>
                <a:lnTo>
                  <a:pt x="1976558" y="1872789"/>
                </a:lnTo>
                <a:lnTo>
                  <a:pt x="1976558" y="0"/>
                </a:lnTo>
                <a:close/>
              </a:path>
            </a:pathLst>
          </a:custGeom>
          <a:blipFill>
            <a:blip r:embed="rId5"/>
            <a:stretch>
              <a:fillRect/>
            </a:stretch>
          </a:blipFill>
        </p:spPr>
      </p:sp>
      <p:sp>
        <p:nvSpPr>
          <p:cNvPr id="13" name="TextBox 13"/>
          <p:cNvSpPr txBox="1"/>
          <p:nvPr/>
        </p:nvSpPr>
        <p:spPr>
          <a:xfrm>
            <a:off x="3971852" y="2143125"/>
            <a:ext cx="13287448" cy="1933575"/>
          </a:xfrm>
          <a:prstGeom prst="rect">
            <a:avLst/>
          </a:prstGeom>
        </p:spPr>
        <p:txBody>
          <a:bodyPr lIns="0" tIns="0" rIns="0" bIns="0" rtlCol="0" anchor="t">
            <a:spAutoFit/>
          </a:bodyPr>
          <a:lstStyle/>
          <a:p>
            <a:pPr algn="ctr" rtl="1">
              <a:lnSpc>
                <a:spcPts val="7679"/>
              </a:lnSpc>
            </a:pPr>
            <a:r>
              <a:rPr lang="ar-EG" sz="6399">
                <a:solidFill>
                  <a:srgbClr val="FFFFFF"/>
                </a:solidFill>
                <a:latin typeface="Changa SemiBold"/>
                <a:ea typeface="Changa SemiBold"/>
                <a:cs typeface="Changa SemiBold"/>
                <a:sym typeface="Changa SemiBold"/>
                <a:rtl/>
              </a:rPr>
              <a:t>التوصيات :</a:t>
            </a:r>
          </a:p>
          <a:p>
            <a:pPr algn="ctr" rtl="1">
              <a:lnSpc>
                <a:spcPts val="7679"/>
              </a:lnSpc>
            </a:pPr>
            <a:endParaRPr lang="ar-EG" sz="6399">
              <a:solidFill>
                <a:srgbClr val="FFFFFF"/>
              </a:solidFill>
              <a:latin typeface="Changa SemiBold"/>
              <a:ea typeface="Changa SemiBold"/>
              <a:cs typeface="Changa SemiBold"/>
              <a:sym typeface="Changa SemiBold"/>
              <a:rtl/>
            </a:endParaRPr>
          </a:p>
        </p:txBody>
      </p:sp>
      <p:sp>
        <p:nvSpPr>
          <p:cNvPr id="14" name="Freeform 14"/>
          <p:cNvSpPr/>
          <p:nvPr/>
        </p:nvSpPr>
        <p:spPr>
          <a:xfrm flipH="1">
            <a:off x="14899001" y="4627133"/>
            <a:ext cx="2360299" cy="2360299"/>
          </a:xfrm>
          <a:custGeom>
            <a:avLst/>
            <a:gdLst/>
            <a:ahLst/>
            <a:cxnLst/>
            <a:rect l="l" t="t" r="r" b="b"/>
            <a:pathLst>
              <a:path w="2360299" h="2360299">
                <a:moveTo>
                  <a:pt x="2360299" y="0"/>
                </a:moveTo>
                <a:lnTo>
                  <a:pt x="0" y="0"/>
                </a:lnTo>
                <a:lnTo>
                  <a:pt x="0" y="2360299"/>
                </a:lnTo>
                <a:lnTo>
                  <a:pt x="2360299" y="2360299"/>
                </a:lnTo>
                <a:lnTo>
                  <a:pt x="2360299"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15</a:t>
              </a:r>
            </a:p>
          </p:txBody>
        </p:sp>
      </p:grpSp>
      <p:sp>
        <p:nvSpPr>
          <p:cNvPr id="6" name="Freeform 6"/>
          <p:cNvSpPr/>
          <p:nvPr/>
        </p:nvSpPr>
        <p:spPr>
          <a:xfrm rot="-2107556" flipH="1">
            <a:off x="3060141" y="-4283820"/>
            <a:ext cx="9029365" cy="8036135"/>
          </a:xfrm>
          <a:custGeom>
            <a:avLst/>
            <a:gdLst/>
            <a:ahLst/>
            <a:cxnLst/>
            <a:rect l="l" t="t" r="r" b="b"/>
            <a:pathLst>
              <a:path w="9029365" h="8036135">
                <a:moveTo>
                  <a:pt x="9029365" y="0"/>
                </a:moveTo>
                <a:lnTo>
                  <a:pt x="0" y="0"/>
                </a:lnTo>
                <a:lnTo>
                  <a:pt x="0" y="8036135"/>
                </a:lnTo>
                <a:lnTo>
                  <a:pt x="9029365" y="8036135"/>
                </a:lnTo>
                <a:lnTo>
                  <a:pt x="9029365" y="0"/>
                </a:lnTo>
                <a:close/>
              </a:path>
            </a:pathLst>
          </a:custGeom>
          <a:blipFill>
            <a:blip r:embed="rId4"/>
            <a:stretch>
              <a:fillRect/>
            </a:stretch>
          </a:blipFill>
        </p:spPr>
      </p:sp>
      <p:grpSp>
        <p:nvGrpSpPr>
          <p:cNvPr id="7" name="Group 7"/>
          <p:cNvGrpSpPr>
            <a:grpSpLocks noChangeAspect="1"/>
          </p:cNvGrpSpPr>
          <p:nvPr/>
        </p:nvGrpSpPr>
        <p:grpSpPr>
          <a:xfrm>
            <a:off x="14384727" y="4627133"/>
            <a:ext cx="2874573" cy="2602424"/>
            <a:chOff x="0" y="0"/>
            <a:chExt cx="5580380" cy="5052060"/>
          </a:xfrm>
        </p:grpSpPr>
        <p:sp>
          <p:nvSpPr>
            <p:cNvPr id="8" name="Freeform 8"/>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5"/>
              <a:stretch>
                <a:fillRect l="-19711" r="-19711"/>
              </a:stretch>
            </a:blipFill>
          </p:spPr>
        </p:sp>
      </p:grpSp>
      <p:grpSp>
        <p:nvGrpSpPr>
          <p:cNvPr id="9" name="Group 9"/>
          <p:cNvGrpSpPr>
            <a:grpSpLocks noChangeAspect="1"/>
          </p:cNvGrpSpPr>
          <p:nvPr/>
        </p:nvGrpSpPr>
        <p:grpSpPr>
          <a:xfrm>
            <a:off x="8496622" y="4627133"/>
            <a:ext cx="2874573" cy="2602424"/>
            <a:chOff x="0" y="0"/>
            <a:chExt cx="5580380" cy="5052060"/>
          </a:xfrm>
        </p:grpSpPr>
        <p:sp>
          <p:nvSpPr>
            <p:cNvPr id="10" name="Freeform 10"/>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6"/>
              <a:stretch>
                <a:fillRect t="-48620" b="-48620"/>
              </a:stretch>
            </a:blipFill>
          </p:spPr>
        </p:sp>
      </p:grpSp>
      <p:grpSp>
        <p:nvGrpSpPr>
          <p:cNvPr id="11" name="Group 11"/>
          <p:cNvGrpSpPr>
            <a:grpSpLocks noChangeAspect="1"/>
          </p:cNvGrpSpPr>
          <p:nvPr/>
        </p:nvGrpSpPr>
        <p:grpSpPr>
          <a:xfrm>
            <a:off x="2608517" y="4627133"/>
            <a:ext cx="2874573" cy="2602424"/>
            <a:chOff x="0" y="0"/>
            <a:chExt cx="5580380" cy="5052060"/>
          </a:xfrm>
        </p:grpSpPr>
        <p:sp>
          <p:nvSpPr>
            <p:cNvPr id="12" name="Freeform 12"/>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7"/>
              <a:stretch>
                <a:fillRect l="-30834" r="-30834"/>
              </a:stretch>
            </a:blipFill>
          </p:spPr>
        </p:sp>
      </p:grpSp>
      <p:sp>
        <p:nvSpPr>
          <p:cNvPr id="13" name="TextBox 13"/>
          <p:cNvSpPr txBox="1"/>
          <p:nvPr/>
        </p:nvSpPr>
        <p:spPr>
          <a:xfrm>
            <a:off x="3255895" y="2133600"/>
            <a:ext cx="14003405" cy="2438400"/>
          </a:xfrm>
          <a:prstGeom prst="rect">
            <a:avLst/>
          </a:prstGeom>
        </p:spPr>
        <p:txBody>
          <a:bodyPr lIns="0" tIns="0" rIns="0" bIns="0" rtlCol="0" anchor="t">
            <a:spAutoFit/>
          </a:bodyPr>
          <a:lstStyle/>
          <a:p>
            <a:pPr algn="ctr" rtl="1">
              <a:lnSpc>
                <a:spcPts val="9600"/>
              </a:lnSpc>
            </a:pPr>
            <a:r>
              <a:rPr lang="ar-EG" sz="8000">
                <a:solidFill>
                  <a:srgbClr val="FFFFFF"/>
                </a:solidFill>
                <a:latin typeface="Changa SemiBold"/>
                <a:ea typeface="Changa SemiBold"/>
                <a:cs typeface="Changa SemiBold"/>
                <a:sym typeface="Changa SemiBold"/>
                <a:rtl/>
              </a:rPr>
              <a:t>عينة من مؤسساتها</a:t>
            </a:r>
          </a:p>
          <a:p>
            <a:pPr algn="ctr" rtl="1">
              <a:lnSpc>
                <a:spcPts val="9600"/>
              </a:lnSpc>
            </a:pPr>
            <a:endParaRPr lang="ar-EG" sz="8000">
              <a:solidFill>
                <a:srgbClr val="FFFFFF"/>
              </a:solidFill>
              <a:latin typeface="Changa SemiBold"/>
              <a:ea typeface="Changa SemiBold"/>
              <a:cs typeface="Changa SemiBold"/>
              <a:sym typeface="Changa SemiBold"/>
              <a:rtl/>
            </a:endParaRPr>
          </a:p>
        </p:txBody>
      </p:sp>
      <p:sp>
        <p:nvSpPr>
          <p:cNvPr id="14" name="TextBox 14"/>
          <p:cNvSpPr txBox="1"/>
          <p:nvPr/>
        </p:nvSpPr>
        <p:spPr>
          <a:xfrm>
            <a:off x="12804910" y="7905459"/>
            <a:ext cx="4454390" cy="523875"/>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Changa SemiBold"/>
                <a:ea typeface="Changa SemiBold"/>
                <a:cs typeface="Changa SemiBold"/>
                <a:sym typeface="Changa SemiBold"/>
              </a:rPr>
              <a:t>GE HEALTHCARE</a:t>
            </a:r>
          </a:p>
        </p:txBody>
      </p:sp>
      <p:sp>
        <p:nvSpPr>
          <p:cNvPr id="15" name="TextBox 15"/>
          <p:cNvSpPr txBox="1"/>
          <p:nvPr/>
        </p:nvSpPr>
        <p:spPr>
          <a:xfrm>
            <a:off x="6916805" y="7905459"/>
            <a:ext cx="4454390" cy="523875"/>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Changa SemiBold"/>
                <a:ea typeface="Changa SemiBold"/>
                <a:cs typeface="Changa SemiBold"/>
                <a:sym typeface="Changa SemiBold"/>
              </a:rPr>
              <a:t>GE VERNOVA</a:t>
            </a:r>
          </a:p>
        </p:txBody>
      </p:sp>
      <p:sp>
        <p:nvSpPr>
          <p:cNvPr id="16" name="TextBox 16"/>
          <p:cNvSpPr txBox="1"/>
          <p:nvPr/>
        </p:nvSpPr>
        <p:spPr>
          <a:xfrm>
            <a:off x="1028700" y="7905459"/>
            <a:ext cx="4454390" cy="523875"/>
          </a:xfrm>
          <a:prstGeom prst="rect">
            <a:avLst/>
          </a:prstGeom>
        </p:spPr>
        <p:txBody>
          <a:bodyPr lIns="0" tIns="0" rIns="0" bIns="0" rtlCol="0" anchor="t">
            <a:spAutoFit/>
          </a:bodyPr>
          <a:lstStyle/>
          <a:p>
            <a:pPr algn="ctr">
              <a:lnSpc>
                <a:spcPts val="4200"/>
              </a:lnSpc>
              <a:spcBef>
                <a:spcPct val="0"/>
              </a:spcBef>
            </a:pPr>
            <a:r>
              <a:rPr lang="en-US" sz="3000">
                <a:solidFill>
                  <a:srgbClr val="FFFFFF"/>
                </a:solidFill>
                <a:latin typeface="Changa SemiBold"/>
                <a:ea typeface="Changa SemiBold"/>
                <a:cs typeface="Changa SemiBold"/>
                <a:sym typeface="Changa SemiBold"/>
              </a:rPr>
              <a:t>GE AEROSPACE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336776" flipH="1">
            <a:off x="-3765459" y="4621715"/>
            <a:ext cx="10505962" cy="9350306"/>
          </a:xfrm>
          <a:custGeom>
            <a:avLst/>
            <a:gdLst/>
            <a:ahLst/>
            <a:cxnLst/>
            <a:rect l="l" t="t" r="r" b="b"/>
            <a:pathLst>
              <a:path w="10505962" h="9350306">
                <a:moveTo>
                  <a:pt x="10505962" y="0"/>
                </a:moveTo>
                <a:lnTo>
                  <a:pt x="0" y="0"/>
                </a:lnTo>
                <a:lnTo>
                  <a:pt x="0" y="9350306"/>
                </a:lnTo>
                <a:lnTo>
                  <a:pt x="10505962" y="9350306"/>
                </a:lnTo>
                <a:lnTo>
                  <a:pt x="10505962" y="0"/>
                </a:lnTo>
                <a:close/>
              </a:path>
            </a:pathLst>
          </a:custGeom>
          <a:blipFill>
            <a:blip r:embed="rId4"/>
            <a:stretch>
              <a:fillRect/>
            </a:stretch>
          </a:blipFill>
        </p:spPr>
      </p:sp>
      <p:sp>
        <p:nvSpPr>
          <p:cNvPr id="4" name="TextBox 4"/>
          <p:cNvSpPr txBox="1"/>
          <p:nvPr/>
        </p:nvSpPr>
        <p:spPr>
          <a:xfrm>
            <a:off x="9144000" y="5143500"/>
            <a:ext cx="7190104" cy="3632675"/>
          </a:xfrm>
          <a:prstGeom prst="rect">
            <a:avLst/>
          </a:prstGeom>
        </p:spPr>
        <p:txBody>
          <a:bodyPr lIns="0" tIns="0" rIns="0" bIns="0" rtlCol="0" anchor="t">
            <a:spAutoFit/>
          </a:bodyPr>
          <a:lstStyle/>
          <a:p>
            <a:pPr algn="r" rtl="1">
              <a:lnSpc>
                <a:spcPts val="9600"/>
              </a:lnSpc>
            </a:pPr>
            <a:r>
              <a:rPr lang="ar-EG" sz="8000">
                <a:solidFill>
                  <a:srgbClr val="FFFFFF"/>
                </a:solidFill>
                <a:latin typeface="Changa SemiBold"/>
                <a:ea typeface="Changa SemiBold"/>
                <a:cs typeface="Changa SemiBold"/>
                <a:sym typeface="Changa SemiBold"/>
                <a:rtl/>
              </a:rPr>
              <a:t>عينة من المنتجات</a:t>
            </a:r>
          </a:p>
          <a:p>
            <a:pPr algn="r" rtl="1">
              <a:lnSpc>
                <a:spcPts val="9599"/>
              </a:lnSpc>
            </a:pPr>
            <a:endParaRPr lang="ar-EG" sz="8000">
              <a:solidFill>
                <a:srgbClr val="FFFFFF"/>
              </a:solidFill>
              <a:latin typeface="Changa SemiBold"/>
              <a:ea typeface="Changa SemiBold"/>
              <a:cs typeface="Changa SemiBold"/>
              <a:sym typeface="Changa SemiBold"/>
              <a:rtl/>
            </a:endParaRPr>
          </a:p>
        </p:txBody>
      </p:sp>
      <p:sp>
        <p:nvSpPr>
          <p:cNvPr id="5" name="Freeform 5"/>
          <p:cNvSpPr/>
          <p:nvPr/>
        </p:nvSpPr>
        <p:spPr>
          <a:xfrm rot="-6314306" flipH="1">
            <a:off x="11237347" y="-3157921"/>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5"/>
            <a:stretch>
              <a:fillRect/>
            </a:stretch>
          </a:blipFill>
        </p:spPr>
      </p:sp>
      <p:pic>
        <p:nvPicPr>
          <p:cNvPr id="8" name="Image 7"/>
          <p:cNvPicPr/>
          <p:nvPr/>
        </p:nvPicPr>
        <p:blipFill>
          <a:blip r:embed="rId6"/>
          <a:stretch>
            <a:fillRect/>
          </a:stretch>
        </p:blipFill>
        <p:spPr>
          <a:xfrm>
            <a:off x="1487522" y="2400300"/>
            <a:ext cx="9664065" cy="52446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336776" flipH="1">
            <a:off x="-3765459" y="4621715"/>
            <a:ext cx="10505962" cy="9350306"/>
          </a:xfrm>
          <a:custGeom>
            <a:avLst/>
            <a:gdLst/>
            <a:ahLst/>
            <a:cxnLst/>
            <a:rect l="l" t="t" r="r" b="b"/>
            <a:pathLst>
              <a:path w="10505962" h="9350306">
                <a:moveTo>
                  <a:pt x="10505962" y="0"/>
                </a:moveTo>
                <a:lnTo>
                  <a:pt x="0" y="0"/>
                </a:lnTo>
                <a:lnTo>
                  <a:pt x="0" y="9350306"/>
                </a:lnTo>
                <a:lnTo>
                  <a:pt x="10505962" y="9350306"/>
                </a:lnTo>
                <a:lnTo>
                  <a:pt x="10505962" y="0"/>
                </a:lnTo>
                <a:close/>
              </a:path>
            </a:pathLst>
          </a:custGeom>
          <a:blipFill>
            <a:blip r:embed="rId4"/>
            <a:stretch>
              <a:fillRect/>
            </a:stretch>
          </a:blipFill>
        </p:spPr>
      </p:sp>
      <p:sp>
        <p:nvSpPr>
          <p:cNvPr id="4" name="TextBox 4"/>
          <p:cNvSpPr txBox="1"/>
          <p:nvPr/>
        </p:nvSpPr>
        <p:spPr>
          <a:xfrm>
            <a:off x="9144000" y="5143500"/>
            <a:ext cx="7190104" cy="3632675"/>
          </a:xfrm>
          <a:prstGeom prst="rect">
            <a:avLst/>
          </a:prstGeom>
        </p:spPr>
        <p:txBody>
          <a:bodyPr lIns="0" tIns="0" rIns="0" bIns="0" rtlCol="0" anchor="t">
            <a:spAutoFit/>
          </a:bodyPr>
          <a:lstStyle/>
          <a:p>
            <a:pPr algn="r" rtl="1">
              <a:lnSpc>
                <a:spcPts val="9600"/>
              </a:lnSpc>
            </a:pPr>
            <a:r>
              <a:rPr lang="ar-EG" sz="8000">
                <a:solidFill>
                  <a:srgbClr val="FFFFFF"/>
                </a:solidFill>
                <a:latin typeface="Changa SemiBold"/>
                <a:ea typeface="Changa SemiBold"/>
                <a:cs typeface="Changa SemiBold"/>
                <a:sym typeface="Changa SemiBold"/>
                <a:rtl/>
              </a:rPr>
              <a:t>عينة من المنتجات</a:t>
            </a:r>
          </a:p>
          <a:p>
            <a:pPr algn="r" rtl="1">
              <a:lnSpc>
                <a:spcPts val="9599"/>
              </a:lnSpc>
            </a:pPr>
            <a:endParaRPr lang="ar-EG" sz="8000">
              <a:solidFill>
                <a:srgbClr val="FFFFFF"/>
              </a:solidFill>
              <a:latin typeface="Changa SemiBold"/>
              <a:ea typeface="Changa SemiBold"/>
              <a:cs typeface="Changa SemiBold"/>
              <a:sym typeface="Changa SemiBold"/>
              <a:rtl/>
            </a:endParaRPr>
          </a:p>
        </p:txBody>
      </p:sp>
      <p:sp>
        <p:nvSpPr>
          <p:cNvPr id="5" name="Freeform 5"/>
          <p:cNvSpPr/>
          <p:nvPr/>
        </p:nvSpPr>
        <p:spPr>
          <a:xfrm rot="-6314306" flipH="1">
            <a:off x="11237347" y="-3157921"/>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5"/>
            <a:stretch>
              <a:fillRect/>
            </a:stretch>
          </a:blipFill>
        </p:spPr>
      </p:sp>
      <p:pic>
        <p:nvPicPr>
          <p:cNvPr id="8" name="Image 7" descr="جنرال إلكتريك - المعرفة"/>
          <p:cNvPicPr/>
          <p:nvPr/>
        </p:nvPicPr>
        <p:blipFill>
          <a:blip r:embed="rId6">
            <a:extLst>
              <a:ext uri="{28A0092B-C50C-407E-A947-70E740481C1C}">
                <a14:useLocalDpi xmlns:a14="http://schemas.microsoft.com/office/drawing/2010/main" val="0"/>
              </a:ext>
            </a:extLst>
          </a:blip>
          <a:srcRect/>
          <a:stretch>
            <a:fillRect/>
          </a:stretch>
        </p:blipFill>
        <p:spPr bwMode="auto">
          <a:xfrm>
            <a:off x="2345681" y="2154864"/>
            <a:ext cx="8743950" cy="4533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871177" y="1028700"/>
            <a:ext cx="3388123" cy="318656"/>
            <a:chOff x="0" y="0"/>
            <a:chExt cx="4517498" cy="424874"/>
          </a:xfrm>
        </p:grpSpPr>
        <p:sp>
          <p:nvSpPr>
            <p:cNvPr id="4" name="AutoShape 4"/>
            <p:cNvSpPr/>
            <p:nvPr/>
          </p:nvSpPr>
          <p:spPr>
            <a:xfrm rot="5400000">
              <a:off x="1450487" y="-1262019"/>
              <a:ext cx="47665" cy="2948639"/>
            </a:xfrm>
            <a:prstGeom prst="rect">
              <a:avLst/>
            </a:prstGeom>
            <a:solidFill>
              <a:srgbClr val="FFFFFF"/>
            </a:solidFill>
          </p:spPr>
        </p:sp>
        <p:sp>
          <p:nvSpPr>
            <p:cNvPr id="5" name="TextBox 5"/>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03</a:t>
              </a:r>
            </a:p>
          </p:txBody>
        </p:sp>
      </p:grpSp>
      <p:sp>
        <p:nvSpPr>
          <p:cNvPr id="6" name="TextBox 6"/>
          <p:cNvSpPr txBox="1"/>
          <p:nvPr/>
        </p:nvSpPr>
        <p:spPr>
          <a:xfrm>
            <a:off x="12313126" y="5728862"/>
            <a:ext cx="4323150" cy="3529438"/>
          </a:xfrm>
          <a:prstGeom prst="rect">
            <a:avLst/>
          </a:prstGeom>
        </p:spPr>
        <p:txBody>
          <a:bodyPr lIns="0" tIns="0" rIns="0" bIns="0" rtlCol="0" anchor="t">
            <a:spAutoFit/>
          </a:bodyPr>
          <a:lstStyle/>
          <a:p>
            <a:pPr algn="r" rtl="1">
              <a:lnSpc>
                <a:spcPts val="6995"/>
              </a:lnSpc>
            </a:pPr>
            <a:r>
              <a:rPr lang="ar-EG" sz="5829">
                <a:solidFill>
                  <a:srgbClr val="FFFFFF"/>
                </a:solidFill>
                <a:latin typeface="Changa SemiBold"/>
                <a:ea typeface="Changa SemiBold"/>
                <a:cs typeface="Changa SemiBold"/>
                <a:sym typeface="Changa SemiBold"/>
                <a:rtl/>
              </a:rPr>
              <a:t>التعريف بشركة جنرال الكتريك </a:t>
            </a:r>
          </a:p>
          <a:p>
            <a:pPr algn="r" rtl="1">
              <a:lnSpc>
                <a:spcPts val="6995"/>
              </a:lnSpc>
            </a:pPr>
            <a:endParaRPr lang="ar-EG" sz="5829">
              <a:solidFill>
                <a:srgbClr val="FFFFFF"/>
              </a:solidFill>
              <a:latin typeface="Changa SemiBold"/>
              <a:ea typeface="Changa SemiBold"/>
              <a:cs typeface="Changa SemiBold"/>
              <a:sym typeface="Changa SemiBold"/>
              <a:rtl/>
            </a:endParaRPr>
          </a:p>
        </p:txBody>
      </p:sp>
      <p:sp>
        <p:nvSpPr>
          <p:cNvPr id="7" name="Freeform 7"/>
          <p:cNvSpPr/>
          <p:nvPr/>
        </p:nvSpPr>
        <p:spPr>
          <a:xfrm rot="-6314306" flipH="1">
            <a:off x="-3565390" y="-2710294"/>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4"/>
            <a:stretch>
              <a:fillRect/>
            </a:stretch>
          </a:blipFill>
        </p:spPr>
      </p:sp>
      <p:sp>
        <p:nvSpPr>
          <p:cNvPr id="8" name="Freeform 8"/>
          <p:cNvSpPr/>
          <p:nvPr/>
        </p:nvSpPr>
        <p:spPr>
          <a:xfrm flipH="1">
            <a:off x="14909176" y="2147456"/>
            <a:ext cx="2350124" cy="3636556"/>
          </a:xfrm>
          <a:custGeom>
            <a:avLst/>
            <a:gdLst/>
            <a:ahLst/>
            <a:cxnLst/>
            <a:rect l="l" t="t" r="r" b="b"/>
            <a:pathLst>
              <a:path w="2350124" h="3636556">
                <a:moveTo>
                  <a:pt x="2350124" y="0"/>
                </a:moveTo>
                <a:lnTo>
                  <a:pt x="0" y="0"/>
                </a:lnTo>
                <a:lnTo>
                  <a:pt x="0" y="3636555"/>
                </a:lnTo>
                <a:lnTo>
                  <a:pt x="2350124" y="3636555"/>
                </a:lnTo>
                <a:lnTo>
                  <a:pt x="2350124" y="0"/>
                </a:lnTo>
                <a:close/>
              </a:path>
            </a:pathLst>
          </a:custGeom>
          <a:blipFill>
            <a:blip r:embed="rId5"/>
            <a:stretch>
              <a:fillRect/>
            </a:stretch>
          </a:blipFill>
        </p:spPr>
      </p:sp>
      <p:sp>
        <p:nvSpPr>
          <p:cNvPr id="9" name="TextBox 9"/>
          <p:cNvSpPr txBox="1"/>
          <p:nvPr/>
        </p:nvSpPr>
        <p:spPr>
          <a:xfrm>
            <a:off x="3948379" y="1242023"/>
            <a:ext cx="8364747" cy="7650410"/>
          </a:xfrm>
          <a:prstGeom prst="rect">
            <a:avLst/>
          </a:prstGeom>
        </p:spPr>
        <p:txBody>
          <a:bodyPr lIns="0" tIns="0" rIns="0" bIns="0" rtlCol="0" anchor="t">
            <a:spAutoFit/>
          </a:bodyPr>
          <a:lstStyle/>
          <a:p>
            <a:pPr algn="r" rtl="1">
              <a:lnSpc>
                <a:spcPts val="3806"/>
              </a:lnSpc>
            </a:pPr>
            <a:r>
              <a:rPr lang="ar-EG" sz="2719" b="1">
                <a:solidFill>
                  <a:srgbClr val="FFFFFF"/>
                </a:solidFill>
                <a:latin typeface="Cairo Bold"/>
                <a:ea typeface="Cairo Bold"/>
                <a:cs typeface="Cairo Bold"/>
                <a:sym typeface="Cairo Bold"/>
                <a:rtl/>
              </a:rPr>
              <a:t>هي شركة صناعية و تكنولوجيا  أمريكية متعددة الجنسيات، تأسست في </a:t>
            </a:r>
            <a:r>
              <a:rPr lang="en-US" sz="2719" b="1">
                <a:solidFill>
                  <a:srgbClr val="FFFFFF"/>
                </a:solidFill>
                <a:latin typeface="Cairo Bold"/>
                <a:ea typeface="Cairo Bold"/>
                <a:cs typeface="Cairo Bold"/>
                <a:sym typeface="Cairo Bold"/>
              </a:rPr>
              <a:t>15</a:t>
            </a:r>
            <a:r>
              <a:rPr lang="ar-EG" sz="2719" b="1">
                <a:solidFill>
                  <a:srgbClr val="FFFFFF"/>
                </a:solidFill>
                <a:latin typeface="Cairo Bold"/>
                <a:ea typeface="Cairo Bold"/>
                <a:cs typeface="Cairo Bold"/>
                <a:sym typeface="Cairo Bold"/>
                <a:rtl/>
              </a:rPr>
              <a:t> أبريل </a:t>
            </a:r>
            <a:r>
              <a:rPr lang="en-US" sz="2719" b="1">
                <a:solidFill>
                  <a:srgbClr val="FFFFFF"/>
                </a:solidFill>
                <a:latin typeface="Cairo Bold"/>
                <a:ea typeface="Cairo Bold"/>
                <a:cs typeface="Cairo Bold"/>
                <a:sym typeface="Cairo Bold"/>
              </a:rPr>
              <a:t>1892</a:t>
            </a:r>
            <a:r>
              <a:rPr lang="ar-EG" sz="2719" b="1">
                <a:solidFill>
                  <a:srgbClr val="FFFFFF"/>
                </a:solidFill>
                <a:latin typeface="Cairo Bold"/>
                <a:ea typeface="Cairo Bold"/>
                <a:cs typeface="Cairo Bold"/>
                <a:sym typeface="Cairo Bold"/>
                <a:rtl/>
              </a:rPr>
              <a:t>في نيويورك على يد اديسون الذي اخترع مصباح الضوء ، ومقرها الرئيسي الان في بوسطن،. تُعتبر واحدة من أكبر الشركات في العالم، حيث تعمل في مجموعة متنوعة من القطاعات مثل الطيران، الرعاية الصحية، الطاقة، والطاقة المتجددة و صناعة التكنلوجيا و راس المال الاستثماري و التمويل  </a:t>
            </a:r>
          </a:p>
          <a:p>
            <a:pPr algn="r" rtl="1">
              <a:lnSpc>
                <a:spcPts val="3806"/>
              </a:lnSpc>
              <a:spcBef>
                <a:spcPct val="0"/>
              </a:spcBef>
            </a:pPr>
            <a:r>
              <a:rPr lang="ar-EG" sz="2719" b="1">
                <a:solidFill>
                  <a:srgbClr val="FFFFFF"/>
                </a:solidFill>
                <a:latin typeface="Cairo Bold"/>
                <a:ea typeface="Cairo Bold"/>
                <a:cs typeface="Cairo Bold"/>
                <a:sym typeface="Cairo Bold"/>
                <a:rtl/>
              </a:rPr>
              <a:t>وتتعبر الشركة رائدة عالمية في مجال تزويد تقنيات توليد الطاقة. وتشمل الشركة على وحدات جنرال إلكتريك للطاقة والمياه وجنرال إلكتريك لخدمات الطاقة وجنرال إلكتريك للنفط والغاز، وتتعاون هذه الشركات على توفير خدمات وحلول متكاملة تغطي مختلف مجالات قطاع الطاقة و تركز على حل اصعب مشكلات العالم في اكثر من مائة دولة و يببلغ عدد موظفيها اكثر من ثلاثة مائة الف موظف  </a:t>
            </a:r>
          </a:p>
        </p:txBody>
      </p:sp>
      <p:sp>
        <p:nvSpPr>
          <p:cNvPr id="10" name="Freeform 10"/>
          <p:cNvSpPr/>
          <p:nvPr/>
        </p:nvSpPr>
        <p:spPr>
          <a:xfrm>
            <a:off x="1275551" y="7013072"/>
            <a:ext cx="2068674" cy="2068674"/>
          </a:xfrm>
          <a:custGeom>
            <a:avLst/>
            <a:gdLst/>
            <a:ahLst/>
            <a:cxnLst/>
            <a:rect l="l" t="t" r="r" b="b"/>
            <a:pathLst>
              <a:path w="2068674" h="2068674">
                <a:moveTo>
                  <a:pt x="0" y="0"/>
                </a:moveTo>
                <a:lnTo>
                  <a:pt x="2068674" y="0"/>
                </a:lnTo>
                <a:lnTo>
                  <a:pt x="2068674" y="2068673"/>
                </a:lnTo>
                <a:lnTo>
                  <a:pt x="0" y="2068673"/>
                </a:lnTo>
                <a:lnTo>
                  <a:pt x="0" y="0"/>
                </a:lnTo>
                <a:close/>
              </a:path>
            </a:pathLst>
          </a:custGeom>
          <a:blipFill>
            <a:blip r:embed="rId6">
              <a:alphaModFix amt="83000"/>
            </a:blip>
            <a:stretch>
              <a:fillRect/>
            </a:stretch>
          </a:blipFill>
        </p:spPr>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336776" flipH="1">
            <a:off x="-3765459" y="4621715"/>
            <a:ext cx="10505962" cy="9350306"/>
          </a:xfrm>
          <a:custGeom>
            <a:avLst/>
            <a:gdLst/>
            <a:ahLst/>
            <a:cxnLst/>
            <a:rect l="l" t="t" r="r" b="b"/>
            <a:pathLst>
              <a:path w="10505962" h="9350306">
                <a:moveTo>
                  <a:pt x="10505962" y="0"/>
                </a:moveTo>
                <a:lnTo>
                  <a:pt x="0" y="0"/>
                </a:lnTo>
                <a:lnTo>
                  <a:pt x="0" y="9350306"/>
                </a:lnTo>
                <a:lnTo>
                  <a:pt x="10505962" y="9350306"/>
                </a:lnTo>
                <a:lnTo>
                  <a:pt x="10505962" y="0"/>
                </a:lnTo>
                <a:close/>
              </a:path>
            </a:pathLst>
          </a:custGeom>
          <a:blipFill>
            <a:blip r:embed="rId4"/>
            <a:stretch>
              <a:fillRect/>
            </a:stretch>
          </a:blipFill>
        </p:spPr>
      </p:sp>
      <p:sp>
        <p:nvSpPr>
          <p:cNvPr id="4" name="TextBox 4"/>
          <p:cNvSpPr txBox="1"/>
          <p:nvPr/>
        </p:nvSpPr>
        <p:spPr>
          <a:xfrm>
            <a:off x="9144000" y="5143500"/>
            <a:ext cx="7190104" cy="3632675"/>
          </a:xfrm>
          <a:prstGeom prst="rect">
            <a:avLst/>
          </a:prstGeom>
        </p:spPr>
        <p:txBody>
          <a:bodyPr lIns="0" tIns="0" rIns="0" bIns="0" rtlCol="0" anchor="t">
            <a:spAutoFit/>
          </a:bodyPr>
          <a:lstStyle/>
          <a:p>
            <a:pPr algn="r" rtl="1">
              <a:lnSpc>
                <a:spcPts val="9600"/>
              </a:lnSpc>
            </a:pPr>
            <a:r>
              <a:rPr lang="ar-EG" sz="8000">
                <a:solidFill>
                  <a:srgbClr val="FFFFFF"/>
                </a:solidFill>
                <a:latin typeface="Changa SemiBold"/>
                <a:ea typeface="Changa SemiBold"/>
                <a:cs typeface="Changa SemiBold"/>
                <a:sym typeface="Changa SemiBold"/>
                <a:rtl/>
              </a:rPr>
              <a:t>عينة من المنتجات</a:t>
            </a:r>
          </a:p>
          <a:p>
            <a:pPr algn="r" rtl="1">
              <a:lnSpc>
                <a:spcPts val="9599"/>
              </a:lnSpc>
            </a:pPr>
            <a:endParaRPr lang="ar-EG" sz="8000">
              <a:solidFill>
                <a:srgbClr val="FFFFFF"/>
              </a:solidFill>
              <a:latin typeface="Changa SemiBold"/>
              <a:ea typeface="Changa SemiBold"/>
              <a:cs typeface="Changa SemiBold"/>
              <a:sym typeface="Changa SemiBold"/>
              <a:rtl/>
            </a:endParaRPr>
          </a:p>
        </p:txBody>
      </p:sp>
      <p:sp>
        <p:nvSpPr>
          <p:cNvPr id="5" name="Freeform 5"/>
          <p:cNvSpPr/>
          <p:nvPr/>
        </p:nvSpPr>
        <p:spPr>
          <a:xfrm rot="-6314306" flipH="1">
            <a:off x="11237347" y="-3157921"/>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5"/>
            <a:stretch>
              <a:fillRect/>
            </a:stretch>
          </a:blipFill>
        </p:spPr>
      </p:sp>
      <p:pic>
        <p:nvPicPr>
          <p:cNvPr id="8" name="Image 7" descr="جنرال الكتريك الرعاية الصحية png"/>
          <p:cNvPicPr/>
          <p:nvPr/>
        </p:nvPicPr>
        <p:blipFill>
          <a:blip r:embed="rId6">
            <a:extLst>
              <a:ext uri="{28A0092B-C50C-407E-A947-70E740481C1C}">
                <a14:useLocalDpi xmlns:a14="http://schemas.microsoft.com/office/drawing/2010/main" val="0"/>
              </a:ext>
            </a:extLst>
          </a:blip>
          <a:srcRect/>
          <a:stretch>
            <a:fillRect/>
          </a:stretch>
        </p:blipFill>
        <p:spPr bwMode="auto">
          <a:xfrm>
            <a:off x="2601503" y="1790700"/>
            <a:ext cx="7140257" cy="57513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336776" flipH="1">
            <a:off x="-3765459" y="4621715"/>
            <a:ext cx="10505962" cy="9350306"/>
          </a:xfrm>
          <a:custGeom>
            <a:avLst/>
            <a:gdLst/>
            <a:ahLst/>
            <a:cxnLst/>
            <a:rect l="l" t="t" r="r" b="b"/>
            <a:pathLst>
              <a:path w="10505962" h="9350306">
                <a:moveTo>
                  <a:pt x="10505962" y="0"/>
                </a:moveTo>
                <a:lnTo>
                  <a:pt x="0" y="0"/>
                </a:lnTo>
                <a:lnTo>
                  <a:pt x="0" y="9350306"/>
                </a:lnTo>
                <a:lnTo>
                  <a:pt x="10505962" y="9350306"/>
                </a:lnTo>
                <a:lnTo>
                  <a:pt x="10505962" y="0"/>
                </a:lnTo>
                <a:close/>
              </a:path>
            </a:pathLst>
          </a:custGeom>
          <a:blipFill>
            <a:blip r:embed="rId4"/>
            <a:stretch>
              <a:fillRect/>
            </a:stretch>
          </a:blipFill>
        </p:spPr>
      </p:sp>
      <p:sp>
        <p:nvSpPr>
          <p:cNvPr id="4" name="TextBox 4"/>
          <p:cNvSpPr txBox="1"/>
          <p:nvPr/>
        </p:nvSpPr>
        <p:spPr>
          <a:xfrm>
            <a:off x="9144000" y="5143500"/>
            <a:ext cx="7190104" cy="3632675"/>
          </a:xfrm>
          <a:prstGeom prst="rect">
            <a:avLst/>
          </a:prstGeom>
        </p:spPr>
        <p:txBody>
          <a:bodyPr lIns="0" tIns="0" rIns="0" bIns="0" rtlCol="0" anchor="t">
            <a:spAutoFit/>
          </a:bodyPr>
          <a:lstStyle/>
          <a:p>
            <a:pPr algn="r" rtl="1">
              <a:lnSpc>
                <a:spcPts val="9600"/>
              </a:lnSpc>
            </a:pPr>
            <a:r>
              <a:rPr lang="ar-EG" sz="8000">
                <a:solidFill>
                  <a:srgbClr val="FFFFFF"/>
                </a:solidFill>
                <a:latin typeface="Changa SemiBold"/>
                <a:ea typeface="Changa SemiBold"/>
                <a:cs typeface="Changa SemiBold"/>
                <a:sym typeface="Changa SemiBold"/>
                <a:rtl/>
              </a:rPr>
              <a:t>عينة من المنتجات</a:t>
            </a:r>
          </a:p>
          <a:p>
            <a:pPr algn="r" rtl="1">
              <a:lnSpc>
                <a:spcPts val="9599"/>
              </a:lnSpc>
            </a:pPr>
            <a:endParaRPr lang="ar-EG" sz="8000">
              <a:solidFill>
                <a:srgbClr val="FFFFFF"/>
              </a:solidFill>
              <a:latin typeface="Changa SemiBold"/>
              <a:ea typeface="Changa SemiBold"/>
              <a:cs typeface="Changa SemiBold"/>
              <a:sym typeface="Changa SemiBold"/>
              <a:rtl/>
            </a:endParaRPr>
          </a:p>
        </p:txBody>
      </p:sp>
      <p:sp>
        <p:nvSpPr>
          <p:cNvPr id="5" name="Freeform 5"/>
          <p:cNvSpPr/>
          <p:nvPr/>
        </p:nvSpPr>
        <p:spPr>
          <a:xfrm rot="-6314306" flipH="1">
            <a:off x="11237347" y="-3157921"/>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5"/>
            <a:stretch>
              <a:fillRect/>
            </a:stretch>
          </a:blipFill>
        </p:spPr>
      </p:sp>
      <p:pic>
        <p:nvPicPr>
          <p:cNvPr id="8" name="Image 7" descr="جنرال إلكتريك للرعاية الصحية - ويكيبيديا"/>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132" y="2044904"/>
            <a:ext cx="8242300" cy="47793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336776" flipH="1">
            <a:off x="-3765459" y="4621715"/>
            <a:ext cx="10505962" cy="9350306"/>
          </a:xfrm>
          <a:custGeom>
            <a:avLst/>
            <a:gdLst/>
            <a:ahLst/>
            <a:cxnLst/>
            <a:rect l="l" t="t" r="r" b="b"/>
            <a:pathLst>
              <a:path w="10505962" h="9350306">
                <a:moveTo>
                  <a:pt x="10505962" y="0"/>
                </a:moveTo>
                <a:lnTo>
                  <a:pt x="0" y="0"/>
                </a:lnTo>
                <a:lnTo>
                  <a:pt x="0" y="9350306"/>
                </a:lnTo>
                <a:lnTo>
                  <a:pt x="10505962" y="9350306"/>
                </a:lnTo>
                <a:lnTo>
                  <a:pt x="10505962" y="0"/>
                </a:lnTo>
                <a:close/>
              </a:path>
            </a:pathLst>
          </a:custGeom>
          <a:blipFill>
            <a:blip r:embed="rId4"/>
            <a:stretch>
              <a:fillRect/>
            </a:stretch>
          </a:blipFill>
        </p:spPr>
      </p:sp>
      <p:sp>
        <p:nvSpPr>
          <p:cNvPr id="4" name="TextBox 4"/>
          <p:cNvSpPr txBox="1"/>
          <p:nvPr/>
        </p:nvSpPr>
        <p:spPr>
          <a:xfrm>
            <a:off x="9144000" y="5143500"/>
            <a:ext cx="7190104" cy="3632675"/>
          </a:xfrm>
          <a:prstGeom prst="rect">
            <a:avLst/>
          </a:prstGeom>
        </p:spPr>
        <p:txBody>
          <a:bodyPr lIns="0" tIns="0" rIns="0" bIns="0" rtlCol="0" anchor="t">
            <a:spAutoFit/>
          </a:bodyPr>
          <a:lstStyle/>
          <a:p>
            <a:pPr algn="r" rtl="1">
              <a:lnSpc>
                <a:spcPts val="9600"/>
              </a:lnSpc>
            </a:pPr>
            <a:r>
              <a:rPr lang="ar-EG" sz="8000">
                <a:solidFill>
                  <a:srgbClr val="FFFFFF"/>
                </a:solidFill>
                <a:latin typeface="Changa SemiBold"/>
                <a:ea typeface="Changa SemiBold"/>
                <a:cs typeface="Changa SemiBold"/>
                <a:sym typeface="Changa SemiBold"/>
                <a:rtl/>
              </a:rPr>
              <a:t>عينة من المنتجات</a:t>
            </a:r>
          </a:p>
          <a:p>
            <a:pPr algn="r" rtl="1">
              <a:lnSpc>
                <a:spcPts val="9599"/>
              </a:lnSpc>
            </a:pPr>
            <a:endParaRPr lang="ar-EG" sz="8000">
              <a:solidFill>
                <a:srgbClr val="FFFFFF"/>
              </a:solidFill>
              <a:latin typeface="Changa SemiBold"/>
              <a:ea typeface="Changa SemiBold"/>
              <a:cs typeface="Changa SemiBold"/>
              <a:sym typeface="Changa SemiBold"/>
              <a:rtl/>
            </a:endParaRPr>
          </a:p>
        </p:txBody>
      </p:sp>
      <p:sp>
        <p:nvSpPr>
          <p:cNvPr id="5" name="Freeform 5"/>
          <p:cNvSpPr/>
          <p:nvPr/>
        </p:nvSpPr>
        <p:spPr>
          <a:xfrm rot="-6314306" flipH="1">
            <a:off x="11237347" y="-3157921"/>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5"/>
            <a:stretch>
              <a:fillRect/>
            </a:stretch>
          </a:blipFill>
        </p:spPr>
      </p:sp>
      <p:pic>
        <p:nvPicPr>
          <p:cNvPr id="8" name="Image 7" descr="تمكين مستقبل الطاقة في الشرق الأوسط وأفريقيا مع «جنرال إلكتريك» - أخبار  السعودية | صحيفة عكاظ"/>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638301"/>
            <a:ext cx="8377919" cy="5549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336776" flipH="1">
            <a:off x="-3765459" y="4621715"/>
            <a:ext cx="10505962" cy="9350306"/>
          </a:xfrm>
          <a:custGeom>
            <a:avLst/>
            <a:gdLst/>
            <a:ahLst/>
            <a:cxnLst/>
            <a:rect l="l" t="t" r="r" b="b"/>
            <a:pathLst>
              <a:path w="10505962" h="9350306">
                <a:moveTo>
                  <a:pt x="10505962" y="0"/>
                </a:moveTo>
                <a:lnTo>
                  <a:pt x="0" y="0"/>
                </a:lnTo>
                <a:lnTo>
                  <a:pt x="0" y="9350306"/>
                </a:lnTo>
                <a:lnTo>
                  <a:pt x="10505962" y="9350306"/>
                </a:lnTo>
                <a:lnTo>
                  <a:pt x="10505962" y="0"/>
                </a:lnTo>
                <a:close/>
              </a:path>
            </a:pathLst>
          </a:custGeom>
          <a:blipFill>
            <a:blip r:embed="rId4"/>
            <a:stretch>
              <a:fillRect/>
            </a:stretch>
          </a:blipFill>
        </p:spPr>
      </p:sp>
      <p:sp>
        <p:nvSpPr>
          <p:cNvPr id="4" name="TextBox 4"/>
          <p:cNvSpPr txBox="1"/>
          <p:nvPr/>
        </p:nvSpPr>
        <p:spPr>
          <a:xfrm>
            <a:off x="9144000" y="5143500"/>
            <a:ext cx="7190104" cy="2462213"/>
          </a:xfrm>
          <a:prstGeom prst="rect">
            <a:avLst/>
          </a:prstGeom>
        </p:spPr>
        <p:txBody>
          <a:bodyPr lIns="0" tIns="0" rIns="0" bIns="0" rtlCol="0" anchor="t">
            <a:spAutoFit/>
          </a:bodyPr>
          <a:lstStyle/>
          <a:p>
            <a:pPr algn="r" rtl="1">
              <a:lnSpc>
                <a:spcPts val="9600"/>
              </a:lnSpc>
            </a:pPr>
            <a:endParaRPr lang="ar-EG" sz="8000" dirty="0">
              <a:solidFill>
                <a:srgbClr val="FFFFFF"/>
              </a:solidFill>
              <a:latin typeface="Changa SemiBold"/>
              <a:ea typeface="Changa SemiBold"/>
              <a:cs typeface="Changa SemiBold"/>
              <a:sym typeface="Changa SemiBold"/>
              <a:rtl/>
            </a:endParaRPr>
          </a:p>
          <a:p>
            <a:pPr algn="r" rtl="1">
              <a:lnSpc>
                <a:spcPts val="9599"/>
              </a:lnSpc>
            </a:pPr>
            <a:endParaRPr lang="ar-EG" sz="8000" dirty="0">
              <a:solidFill>
                <a:srgbClr val="FFFFFF"/>
              </a:solidFill>
              <a:latin typeface="Changa SemiBold"/>
              <a:ea typeface="Changa SemiBold"/>
              <a:cs typeface="Changa SemiBold"/>
              <a:sym typeface="Changa SemiBold"/>
              <a:rtl/>
            </a:endParaRPr>
          </a:p>
        </p:txBody>
      </p:sp>
      <p:sp>
        <p:nvSpPr>
          <p:cNvPr id="5" name="Freeform 5"/>
          <p:cNvSpPr/>
          <p:nvPr/>
        </p:nvSpPr>
        <p:spPr>
          <a:xfrm rot="-6314306" flipH="1">
            <a:off x="11237347" y="-3157921"/>
            <a:ext cx="9681882" cy="9258300"/>
          </a:xfrm>
          <a:custGeom>
            <a:avLst/>
            <a:gdLst/>
            <a:ahLst/>
            <a:cxnLst/>
            <a:rect l="l" t="t" r="r" b="b"/>
            <a:pathLst>
              <a:path w="9681882" h="9258300">
                <a:moveTo>
                  <a:pt x="9681882" y="0"/>
                </a:moveTo>
                <a:lnTo>
                  <a:pt x="0" y="0"/>
                </a:lnTo>
                <a:lnTo>
                  <a:pt x="0" y="9258300"/>
                </a:lnTo>
                <a:lnTo>
                  <a:pt x="9681882" y="9258300"/>
                </a:lnTo>
                <a:lnTo>
                  <a:pt x="9681882" y="0"/>
                </a:lnTo>
                <a:close/>
              </a:path>
            </a:pathLst>
          </a:custGeom>
          <a:blipFill>
            <a:blip r:embed="rId5"/>
            <a:stretch>
              <a:fillRect/>
            </a:stretch>
          </a:blipFill>
        </p:spPr>
      </p:sp>
      <p:pic>
        <p:nvPicPr>
          <p:cNvPr id="7" name="Image 6"/>
          <p:cNvPicPr/>
          <p:nvPr/>
        </p:nvPicPr>
        <p:blipFill>
          <a:blip r:embed="rId6"/>
          <a:stretch>
            <a:fillRect/>
          </a:stretch>
        </p:blipFill>
        <p:spPr>
          <a:xfrm>
            <a:off x="1487522" y="1005194"/>
            <a:ext cx="13792199" cy="647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6806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a:grpSpLocks noChangeAspect="1"/>
          </p:cNvGrpSpPr>
          <p:nvPr/>
        </p:nvGrpSpPr>
        <p:grpSpPr>
          <a:xfrm>
            <a:off x="813341" y="1746604"/>
            <a:ext cx="6363521" cy="5761058"/>
            <a:chOff x="0" y="0"/>
            <a:chExt cx="5580380" cy="5052060"/>
          </a:xfrm>
        </p:grpSpPr>
        <p:sp>
          <p:nvSpPr>
            <p:cNvPr id="4"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4"/>
              <a:stretch>
                <a:fillRect t="-5227" b="-5227"/>
              </a:stretch>
            </a:blipFill>
          </p:spPr>
        </p:sp>
      </p:grpSp>
      <p:sp>
        <p:nvSpPr>
          <p:cNvPr id="5" name="Freeform 5"/>
          <p:cNvSpPr/>
          <p:nvPr/>
        </p:nvSpPr>
        <p:spPr>
          <a:xfrm rot="4525034" flipH="1">
            <a:off x="17349300" y="6165489"/>
            <a:ext cx="4048735" cy="4841536"/>
          </a:xfrm>
          <a:custGeom>
            <a:avLst/>
            <a:gdLst/>
            <a:ahLst/>
            <a:cxnLst/>
            <a:rect l="l" t="t" r="r" b="b"/>
            <a:pathLst>
              <a:path w="4048735" h="4841536">
                <a:moveTo>
                  <a:pt x="4048734" y="0"/>
                </a:moveTo>
                <a:lnTo>
                  <a:pt x="0" y="0"/>
                </a:lnTo>
                <a:lnTo>
                  <a:pt x="0" y="4841536"/>
                </a:lnTo>
                <a:lnTo>
                  <a:pt x="4048734" y="4841536"/>
                </a:lnTo>
                <a:lnTo>
                  <a:pt x="4048734" y="0"/>
                </a:lnTo>
                <a:close/>
              </a:path>
            </a:pathLst>
          </a:custGeom>
          <a:blipFill>
            <a:blip r:embed="rId5"/>
            <a:stretch>
              <a:fillRect/>
            </a:stretch>
          </a:blipFill>
        </p:spPr>
      </p:sp>
      <p:grpSp>
        <p:nvGrpSpPr>
          <p:cNvPr id="6" name="Group 6"/>
          <p:cNvGrpSpPr/>
          <p:nvPr/>
        </p:nvGrpSpPr>
        <p:grpSpPr>
          <a:xfrm>
            <a:off x="13871177" y="1028700"/>
            <a:ext cx="3388123" cy="318656"/>
            <a:chOff x="0" y="0"/>
            <a:chExt cx="4517498" cy="424874"/>
          </a:xfrm>
        </p:grpSpPr>
        <p:sp>
          <p:nvSpPr>
            <p:cNvPr id="7" name="AutoShape 7"/>
            <p:cNvSpPr/>
            <p:nvPr/>
          </p:nvSpPr>
          <p:spPr>
            <a:xfrm rot="5400000">
              <a:off x="1450487" y="-1262019"/>
              <a:ext cx="47665" cy="2948639"/>
            </a:xfrm>
            <a:prstGeom prst="rect">
              <a:avLst/>
            </a:prstGeom>
            <a:solidFill>
              <a:srgbClr val="FFFFFF"/>
            </a:solidFill>
          </p:spPr>
        </p:sp>
        <p:sp>
          <p:nvSpPr>
            <p:cNvPr id="8" name="TextBox 8"/>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04</a:t>
              </a:r>
            </a:p>
          </p:txBody>
        </p:sp>
      </p:grpSp>
      <p:sp>
        <p:nvSpPr>
          <p:cNvPr id="9" name="Freeform 9"/>
          <p:cNvSpPr/>
          <p:nvPr/>
        </p:nvSpPr>
        <p:spPr>
          <a:xfrm flipH="1">
            <a:off x="-2631291" y="-722916"/>
            <a:ext cx="6626393" cy="6336488"/>
          </a:xfrm>
          <a:custGeom>
            <a:avLst/>
            <a:gdLst/>
            <a:ahLst/>
            <a:cxnLst/>
            <a:rect l="l" t="t" r="r" b="b"/>
            <a:pathLst>
              <a:path w="6626393" h="6336488">
                <a:moveTo>
                  <a:pt x="6626393" y="0"/>
                </a:moveTo>
                <a:lnTo>
                  <a:pt x="0" y="0"/>
                </a:lnTo>
                <a:lnTo>
                  <a:pt x="0" y="6336488"/>
                </a:lnTo>
                <a:lnTo>
                  <a:pt x="6626393" y="6336488"/>
                </a:lnTo>
                <a:lnTo>
                  <a:pt x="6626393" y="0"/>
                </a:lnTo>
                <a:close/>
              </a:path>
            </a:pathLst>
          </a:custGeom>
          <a:blipFill>
            <a:blip r:embed="rId6"/>
            <a:stretch>
              <a:fillRect/>
            </a:stretch>
          </a:blipFill>
        </p:spPr>
      </p:sp>
      <p:sp>
        <p:nvSpPr>
          <p:cNvPr id="10" name="Freeform 10"/>
          <p:cNvSpPr/>
          <p:nvPr/>
        </p:nvSpPr>
        <p:spPr>
          <a:xfrm flipH="1">
            <a:off x="7176862" y="6564051"/>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7"/>
            <a:stretch>
              <a:fillRect/>
            </a:stretch>
          </a:blipFill>
        </p:spPr>
      </p:sp>
      <p:sp>
        <p:nvSpPr>
          <p:cNvPr id="11" name="TextBox 11"/>
          <p:cNvSpPr txBox="1"/>
          <p:nvPr/>
        </p:nvSpPr>
        <p:spPr>
          <a:xfrm>
            <a:off x="813341" y="7677556"/>
            <a:ext cx="3953696" cy="1724025"/>
          </a:xfrm>
          <a:prstGeom prst="rect">
            <a:avLst/>
          </a:prstGeom>
        </p:spPr>
        <p:txBody>
          <a:bodyPr lIns="0" tIns="0" rIns="0" bIns="0" rtlCol="0" anchor="t">
            <a:spAutoFit/>
          </a:bodyPr>
          <a:lstStyle/>
          <a:p>
            <a:pPr algn="ctr" rtl="1">
              <a:lnSpc>
                <a:spcPts val="6866"/>
              </a:lnSpc>
            </a:pPr>
            <a:r>
              <a:rPr lang="ar-EG" sz="5722">
                <a:solidFill>
                  <a:srgbClr val="FFFFFF"/>
                </a:solidFill>
                <a:latin typeface="Changa SemiBold"/>
                <a:ea typeface="Changa SemiBold"/>
                <a:cs typeface="Changa SemiBold"/>
                <a:sym typeface="Changa SemiBold"/>
                <a:rtl/>
              </a:rPr>
              <a:t>التاريخ الخاص بالشركة</a:t>
            </a:r>
          </a:p>
        </p:txBody>
      </p:sp>
      <p:sp>
        <p:nvSpPr>
          <p:cNvPr id="12" name="TextBox 12"/>
          <p:cNvSpPr txBox="1"/>
          <p:nvPr/>
        </p:nvSpPr>
        <p:spPr>
          <a:xfrm>
            <a:off x="9150016" y="1645132"/>
            <a:ext cx="7538501" cy="8143798"/>
          </a:xfrm>
          <a:prstGeom prst="rect">
            <a:avLst/>
          </a:prstGeom>
        </p:spPr>
        <p:txBody>
          <a:bodyPr lIns="0" tIns="0" rIns="0" bIns="0" rtlCol="0" anchor="t">
            <a:spAutoFit/>
          </a:bodyPr>
          <a:lstStyle/>
          <a:p>
            <a:pPr algn="r" rtl="1">
              <a:lnSpc>
                <a:spcPts val="3588"/>
              </a:lnSpc>
            </a:pPr>
            <a:r>
              <a:rPr lang="ar-EG" sz="2563" b="1">
                <a:solidFill>
                  <a:srgbClr val="FFFFFF"/>
                </a:solidFill>
                <a:latin typeface="Cairo Bold"/>
                <a:ea typeface="Cairo Bold"/>
                <a:cs typeface="Cairo Bold"/>
                <a:sym typeface="Cairo Bold"/>
                <a:rtl/>
              </a:rPr>
              <a:t>تأسست في نيويورك في عام </a:t>
            </a:r>
            <a:r>
              <a:rPr lang="en-US" sz="2563" b="1">
                <a:solidFill>
                  <a:srgbClr val="FFFFFF"/>
                </a:solidFill>
                <a:latin typeface="Cairo Bold"/>
                <a:ea typeface="Cairo Bold"/>
                <a:cs typeface="Cairo Bold"/>
                <a:sym typeface="Cairo Bold"/>
              </a:rPr>
              <a:t>1892</a:t>
            </a:r>
            <a:r>
              <a:rPr lang="ar-EG" sz="2563" b="1">
                <a:solidFill>
                  <a:srgbClr val="FFFFFF"/>
                </a:solidFill>
                <a:latin typeface="Cairo Bold"/>
                <a:ea typeface="Cairo Bold"/>
                <a:cs typeface="Cairo Bold"/>
                <a:sym typeface="Cairo Bold"/>
                <a:rtl/>
              </a:rPr>
              <a:t> أسسها العالم الأمريكي إديسون الذي اخترع مصباح الضوء، جنرال إلكتريك (في الأصل تأسست في عام</a:t>
            </a:r>
            <a:r>
              <a:rPr lang="en-US" sz="2563" b="1">
                <a:solidFill>
                  <a:srgbClr val="FFFFFF"/>
                </a:solidFill>
                <a:latin typeface="Cairo Bold"/>
                <a:ea typeface="Cairo Bold"/>
                <a:cs typeface="Cairo Bold"/>
                <a:sym typeface="Cairo Bold"/>
              </a:rPr>
              <a:t>9</a:t>
            </a:r>
            <a:r>
              <a:rPr lang="ar-EG" sz="2563" b="1">
                <a:solidFill>
                  <a:srgbClr val="FFFFFF"/>
                </a:solidFill>
                <a:latin typeface="Cairo Bold"/>
                <a:ea typeface="Cairo Bold"/>
                <a:cs typeface="Cairo Bold"/>
                <a:sym typeface="Cairo Bold"/>
                <a:rtl/>
              </a:rPr>
              <a:t> </a:t>
            </a:r>
            <a:r>
              <a:rPr lang="en-US" sz="2563" b="1">
                <a:solidFill>
                  <a:srgbClr val="FFFFFF"/>
                </a:solidFill>
                <a:latin typeface="Cairo Bold"/>
                <a:ea typeface="Cairo Bold"/>
                <a:cs typeface="Cairo Bold"/>
                <a:sym typeface="Cairo Bold"/>
              </a:rPr>
              <a:t>188</a:t>
            </a:r>
            <a:r>
              <a:rPr lang="ar-EG" sz="2563" b="1">
                <a:solidFill>
                  <a:srgbClr val="FFFFFF"/>
                </a:solidFill>
                <a:latin typeface="Cairo Bold"/>
                <a:ea typeface="Cairo Bold"/>
                <a:cs typeface="Cairo Bold"/>
                <a:sym typeface="Cairo Bold"/>
                <a:rtl/>
              </a:rPr>
              <a:t>) مع شركتين كهربائيتين أخرتين ( شركة اديسون لامب و شركة اديسون ماشين ووركس ) </a:t>
            </a:r>
            <a:r>
              <a:rPr lang="en-US" sz="2563" b="1">
                <a:solidFill>
                  <a:srgbClr val="FFFFFF"/>
                </a:solidFill>
                <a:latin typeface="Cairo Bold"/>
                <a:ea typeface="Cairo Bold"/>
                <a:cs typeface="Cairo Bold"/>
                <a:sym typeface="Cairo Bold"/>
              </a:rPr>
              <a:t>1</a:t>
            </a:r>
          </a:p>
          <a:p>
            <a:pPr algn="r" rtl="1">
              <a:lnSpc>
                <a:spcPts val="3588"/>
              </a:lnSpc>
            </a:pPr>
            <a:r>
              <a:rPr lang="ar-EG" sz="2563" b="1">
                <a:solidFill>
                  <a:srgbClr val="FFFFFF"/>
                </a:solidFill>
                <a:latin typeface="Cairo Bold"/>
                <a:ea typeface="Cairo Bold"/>
                <a:cs typeface="Cairo Bold"/>
                <a:sym typeface="Cairo Bold"/>
                <a:rtl/>
              </a:rPr>
              <a:t>في عام </a:t>
            </a:r>
            <a:r>
              <a:rPr lang="en-US" sz="2563" b="1">
                <a:solidFill>
                  <a:srgbClr val="FFFFFF"/>
                </a:solidFill>
                <a:latin typeface="Cairo Bold"/>
                <a:ea typeface="Cairo Bold"/>
                <a:cs typeface="Cairo Bold"/>
                <a:sym typeface="Cairo Bold"/>
              </a:rPr>
              <a:t>1893</a:t>
            </a:r>
            <a:r>
              <a:rPr lang="ar-EG" sz="2563" b="1">
                <a:solidFill>
                  <a:srgbClr val="FFFFFF"/>
                </a:solidFill>
                <a:latin typeface="Cairo Bold"/>
                <a:ea typeface="Cairo Bold"/>
                <a:cs typeface="Cairo Bold"/>
                <a:sym typeface="Cairo Bold"/>
                <a:rtl/>
              </a:rPr>
              <a:t> اشترت شركة جنرال إلكتريك شركة رودولف إيكماير وحصلت على جميع براءات الاختراع والتصميمات الخاصّة بها، وطورت بِقيادة تشارلز بروتيوس شتاينميتز محولات نقل الطاقة الكهربائيّة</a:t>
            </a:r>
          </a:p>
          <a:p>
            <a:pPr algn="r" rtl="1">
              <a:lnSpc>
                <a:spcPts val="3588"/>
              </a:lnSpc>
            </a:pPr>
            <a:r>
              <a:rPr lang="ar-EG" sz="2563" b="1">
                <a:solidFill>
                  <a:srgbClr val="FFFFFF"/>
                </a:solidFill>
                <a:latin typeface="Cairo Bold"/>
                <a:ea typeface="Cairo Bold"/>
                <a:cs typeface="Cairo Bold"/>
                <a:sym typeface="Cairo Bold"/>
                <a:rtl/>
              </a:rPr>
              <a:t>في عام </a:t>
            </a:r>
            <a:r>
              <a:rPr lang="en-US" sz="2563" b="1">
                <a:solidFill>
                  <a:srgbClr val="FFFFFF"/>
                </a:solidFill>
                <a:latin typeface="Cairo Bold"/>
                <a:ea typeface="Cairo Bold"/>
                <a:cs typeface="Cairo Bold"/>
                <a:sym typeface="Cairo Bold"/>
              </a:rPr>
              <a:t>1927</a:t>
            </a:r>
            <a:r>
              <a:rPr lang="ar-EG" sz="2563" b="1">
                <a:solidFill>
                  <a:srgbClr val="FFFFFF"/>
                </a:solidFill>
                <a:latin typeface="Cairo Bold"/>
                <a:ea typeface="Cairo Bold"/>
                <a:cs typeface="Cairo Bold"/>
                <a:sym typeface="Cairo Bold"/>
                <a:rtl/>
              </a:rPr>
              <a:t> دخلت شركة جنرال الكتريك في الاذاعة و راديو و قدم إرنست ألكسندرسون أول عرض تلفزيوني من منزله و </a:t>
            </a:r>
            <a:r>
              <a:rPr lang="en-US" sz="2563" b="1">
                <a:solidFill>
                  <a:srgbClr val="FFFFFF"/>
                </a:solidFill>
                <a:latin typeface="Cairo Bold"/>
                <a:ea typeface="Cairo Bold"/>
                <a:cs typeface="Cairo Bold"/>
                <a:sym typeface="Cairo Bold"/>
              </a:rPr>
              <a:t>13</a:t>
            </a:r>
            <a:r>
              <a:rPr lang="ar-EG" sz="2563" b="1">
                <a:solidFill>
                  <a:srgbClr val="FFFFFF"/>
                </a:solidFill>
                <a:latin typeface="Cairo Bold"/>
                <a:ea typeface="Cairo Bold"/>
                <a:cs typeface="Cairo Bold"/>
                <a:sym typeface="Cairo Bold"/>
                <a:rtl/>
              </a:rPr>
              <a:t> يناير </a:t>
            </a:r>
            <a:r>
              <a:rPr lang="en-US" sz="2563" b="1">
                <a:solidFill>
                  <a:srgbClr val="FFFFFF"/>
                </a:solidFill>
                <a:latin typeface="Cairo Bold"/>
                <a:ea typeface="Cairo Bold"/>
                <a:cs typeface="Cairo Bold"/>
                <a:sym typeface="Cairo Bold"/>
              </a:rPr>
              <a:t>1928</a:t>
            </a:r>
            <a:r>
              <a:rPr lang="ar-EG" sz="2563" b="1">
                <a:solidFill>
                  <a:srgbClr val="FFFFFF"/>
                </a:solidFill>
                <a:latin typeface="Cairo Bold"/>
                <a:ea typeface="Cairo Bold"/>
                <a:cs typeface="Cairo Bold"/>
                <a:sym typeface="Cairo Bold"/>
                <a:rtl/>
              </a:rPr>
              <a:t> قدم أول بث للجمهور في الولايات المتَّحدة على محطّة </a:t>
            </a:r>
            <a:r>
              <a:rPr lang="en-US" sz="2563" b="1">
                <a:solidFill>
                  <a:srgbClr val="FFFFFF"/>
                </a:solidFill>
                <a:latin typeface="Cairo Bold"/>
                <a:ea typeface="Cairo Bold"/>
                <a:cs typeface="Cairo Bold"/>
                <a:sym typeface="Cairo Bold"/>
              </a:rPr>
              <a:t>W2XAD</a:t>
            </a:r>
            <a:r>
              <a:rPr lang="ar-EG" sz="2563" b="1">
                <a:solidFill>
                  <a:srgbClr val="FFFFFF"/>
                </a:solidFill>
                <a:latin typeface="Cairo Bold"/>
                <a:ea typeface="Cairo Bold"/>
                <a:cs typeface="Cairo Bold"/>
                <a:sym typeface="Cairo Bold"/>
                <a:rtl/>
              </a:rPr>
              <a:t> ثم تطوَّرت محطّة التلفزيون التجريبيَّة </a:t>
            </a:r>
            <a:r>
              <a:rPr lang="en-US" sz="2563" b="1">
                <a:solidFill>
                  <a:srgbClr val="FFFFFF"/>
                </a:solidFill>
                <a:latin typeface="Cairo Bold"/>
                <a:ea typeface="Cairo Bold"/>
                <a:cs typeface="Cairo Bold"/>
                <a:sym typeface="Cairo Bold"/>
              </a:rPr>
              <a:t>W2XAD</a:t>
            </a:r>
            <a:r>
              <a:rPr lang="ar-EG" sz="2563" b="1">
                <a:solidFill>
                  <a:srgbClr val="FFFFFF"/>
                </a:solidFill>
                <a:latin typeface="Cairo Bold"/>
                <a:ea typeface="Cairo Bold"/>
                <a:cs typeface="Cairo Bold"/>
                <a:sym typeface="Cairo Bold"/>
                <a:rtl/>
              </a:rPr>
              <a:t> إلى محطّة </a:t>
            </a:r>
            <a:r>
              <a:rPr lang="en-US" sz="2563" b="1">
                <a:solidFill>
                  <a:srgbClr val="FFFFFF"/>
                </a:solidFill>
                <a:latin typeface="Cairo Bold"/>
                <a:ea typeface="Cairo Bold"/>
                <a:cs typeface="Cairo Bold"/>
                <a:sym typeface="Cairo Bold"/>
              </a:rPr>
              <a:t>WRGB</a:t>
            </a:r>
            <a:r>
              <a:rPr lang="ar-EG" sz="2563" b="1">
                <a:solidFill>
                  <a:srgbClr val="FFFFFF"/>
                </a:solidFill>
                <a:latin typeface="Cairo Bold"/>
                <a:ea typeface="Cairo Bold"/>
                <a:cs typeface="Cairo Bold"/>
                <a:sym typeface="Cairo Bold"/>
                <a:rtl/>
              </a:rPr>
              <a:t> المملوكة لجنرال إلكتريك وتمَّ تشغيلها حتَّى عام  </a:t>
            </a:r>
            <a:r>
              <a:rPr lang="en-US" sz="2563" b="1">
                <a:solidFill>
                  <a:srgbClr val="FFFFFF"/>
                </a:solidFill>
                <a:latin typeface="Cairo Bold"/>
                <a:ea typeface="Cairo Bold"/>
                <a:cs typeface="Cairo Bold"/>
                <a:sym typeface="Cairo Bold"/>
              </a:rPr>
              <a:t>1983</a:t>
            </a:r>
          </a:p>
          <a:p>
            <a:pPr algn="r" rtl="1">
              <a:lnSpc>
                <a:spcPts val="3588"/>
              </a:lnSpc>
            </a:pPr>
            <a:endParaRPr lang="en-US" sz="2563" b="1">
              <a:solidFill>
                <a:srgbClr val="FFFFFF"/>
              </a:solidFill>
              <a:latin typeface="Cairo Bold"/>
              <a:ea typeface="Cairo Bold"/>
              <a:cs typeface="Cairo Bold"/>
              <a:sym typeface="Cairo Bold"/>
            </a:endParaRPr>
          </a:p>
          <a:p>
            <a:pPr marL="0" lvl="0" indent="0" algn="r" rtl="1">
              <a:lnSpc>
                <a:spcPts val="3588"/>
              </a:lnSpc>
              <a:spcBef>
                <a:spcPct val="0"/>
              </a:spcBef>
            </a:pPr>
            <a:endParaRPr lang="en-US" sz="2563" b="1">
              <a:solidFill>
                <a:srgbClr val="FFFFFF"/>
              </a:solidFill>
              <a:latin typeface="Cairo Bold"/>
              <a:ea typeface="Cairo Bold"/>
              <a:cs typeface="Cairo Bold"/>
              <a:sym typeface="Cairo Bo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525034" flipH="1">
            <a:off x="17349300" y="6165489"/>
            <a:ext cx="4048735" cy="4841536"/>
          </a:xfrm>
          <a:custGeom>
            <a:avLst/>
            <a:gdLst/>
            <a:ahLst/>
            <a:cxnLst/>
            <a:rect l="l" t="t" r="r" b="b"/>
            <a:pathLst>
              <a:path w="4048735" h="4841536">
                <a:moveTo>
                  <a:pt x="4048734" y="0"/>
                </a:moveTo>
                <a:lnTo>
                  <a:pt x="0" y="0"/>
                </a:lnTo>
                <a:lnTo>
                  <a:pt x="0" y="4841536"/>
                </a:lnTo>
                <a:lnTo>
                  <a:pt x="4048734" y="4841536"/>
                </a:lnTo>
                <a:lnTo>
                  <a:pt x="4048734" y="0"/>
                </a:lnTo>
                <a:close/>
              </a:path>
            </a:pathLst>
          </a:custGeom>
          <a:blipFill>
            <a:blip r:embed="rId4"/>
            <a:stretch>
              <a:fillRect/>
            </a:stretch>
          </a:blipFill>
        </p:spPr>
      </p:sp>
      <p:grpSp>
        <p:nvGrpSpPr>
          <p:cNvPr id="6" name="Group 6"/>
          <p:cNvGrpSpPr/>
          <p:nvPr/>
        </p:nvGrpSpPr>
        <p:grpSpPr>
          <a:xfrm>
            <a:off x="13871177" y="1028700"/>
            <a:ext cx="3388123" cy="318656"/>
            <a:chOff x="0" y="0"/>
            <a:chExt cx="4517498" cy="424874"/>
          </a:xfrm>
        </p:grpSpPr>
        <p:sp>
          <p:nvSpPr>
            <p:cNvPr id="7" name="AutoShape 7"/>
            <p:cNvSpPr/>
            <p:nvPr/>
          </p:nvSpPr>
          <p:spPr>
            <a:xfrm rot="5400000">
              <a:off x="1450487" y="-1262019"/>
              <a:ext cx="47665" cy="2948639"/>
            </a:xfrm>
            <a:prstGeom prst="rect">
              <a:avLst/>
            </a:prstGeom>
            <a:solidFill>
              <a:srgbClr val="FFFFFF"/>
            </a:solidFill>
          </p:spPr>
        </p:sp>
        <p:sp>
          <p:nvSpPr>
            <p:cNvPr id="8" name="TextBox 8"/>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04</a:t>
              </a:r>
            </a:p>
          </p:txBody>
        </p:sp>
      </p:grpSp>
      <p:sp>
        <p:nvSpPr>
          <p:cNvPr id="9" name="Freeform 9"/>
          <p:cNvSpPr/>
          <p:nvPr/>
        </p:nvSpPr>
        <p:spPr>
          <a:xfrm flipH="1">
            <a:off x="-2631291" y="-722916"/>
            <a:ext cx="6626393" cy="6336488"/>
          </a:xfrm>
          <a:custGeom>
            <a:avLst/>
            <a:gdLst/>
            <a:ahLst/>
            <a:cxnLst/>
            <a:rect l="l" t="t" r="r" b="b"/>
            <a:pathLst>
              <a:path w="6626393" h="6336488">
                <a:moveTo>
                  <a:pt x="6626393" y="0"/>
                </a:moveTo>
                <a:lnTo>
                  <a:pt x="0" y="0"/>
                </a:lnTo>
                <a:lnTo>
                  <a:pt x="0" y="6336488"/>
                </a:lnTo>
                <a:lnTo>
                  <a:pt x="6626393" y="6336488"/>
                </a:lnTo>
                <a:lnTo>
                  <a:pt x="6626393" y="0"/>
                </a:lnTo>
                <a:close/>
              </a:path>
            </a:pathLst>
          </a:custGeom>
          <a:blipFill>
            <a:blip r:embed="rId5"/>
            <a:stretch>
              <a:fillRect/>
            </a:stretch>
          </a:blipFill>
        </p:spPr>
      </p:sp>
      <p:sp>
        <p:nvSpPr>
          <p:cNvPr id="10" name="Freeform 10"/>
          <p:cNvSpPr/>
          <p:nvPr/>
        </p:nvSpPr>
        <p:spPr>
          <a:xfrm flipH="1">
            <a:off x="7176862" y="6564051"/>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6"/>
            <a:stretch>
              <a:fillRect/>
            </a:stretch>
          </a:blipFill>
        </p:spPr>
      </p:sp>
      <p:sp>
        <p:nvSpPr>
          <p:cNvPr id="11" name="TextBox 11"/>
          <p:cNvSpPr txBox="1"/>
          <p:nvPr/>
        </p:nvSpPr>
        <p:spPr>
          <a:xfrm>
            <a:off x="813341" y="7677556"/>
            <a:ext cx="3953696" cy="1724025"/>
          </a:xfrm>
          <a:prstGeom prst="rect">
            <a:avLst/>
          </a:prstGeom>
        </p:spPr>
        <p:txBody>
          <a:bodyPr lIns="0" tIns="0" rIns="0" bIns="0" rtlCol="0" anchor="t">
            <a:spAutoFit/>
          </a:bodyPr>
          <a:lstStyle/>
          <a:p>
            <a:pPr algn="ctr" rtl="1">
              <a:lnSpc>
                <a:spcPts val="6866"/>
              </a:lnSpc>
            </a:pPr>
            <a:r>
              <a:rPr lang="ar-EG" sz="5722">
                <a:solidFill>
                  <a:srgbClr val="FFFFFF"/>
                </a:solidFill>
                <a:latin typeface="Changa SemiBold"/>
                <a:ea typeface="Changa SemiBold"/>
                <a:cs typeface="Changa SemiBold"/>
                <a:sym typeface="Changa SemiBold"/>
                <a:rtl/>
              </a:rPr>
              <a:t>التاريخ الخاص بالشركة</a:t>
            </a:r>
          </a:p>
        </p:txBody>
      </p:sp>
      <p:sp>
        <p:nvSpPr>
          <p:cNvPr id="12" name="TextBox 12"/>
          <p:cNvSpPr txBox="1"/>
          <p:nvPr/>
        </p:nvSpPr>
        <p:spPr>
          <a:xfrm>
            <a:off x="9150016" y="1645132"/>
            <a:ext cx="7538501" cy="7690394"/>
          </a:xfrm>
          <a:prstGeom prst="rect">
            <a:avLst/>
          </a:prstGeom>
        </p:spPr>
        <p:txBody>
          <a:bodyPr lIns="0" tIns="0" rIns="0" bIns="0" rtlCol="0" anchor="t">
            <a:spAutoFit/>
          </a:bodyPr>
          <a:lstStyle/>
          <a:p>
            <a:pPr algn="r" rtl="1">
              <a:lnSpc>
                <a:spcPts val="3588"/>
              </a:lnSpc>
            </a:pPr>
            <a:r>
              <a:rPr lang="ar-EG" sz="2563" b="1">
                <a:solidFill>
                  <a:srgbClr val="FFFFFF"/>
                </a:solidFill>
                <a:latin typeface="Cairo Bold"/>
                <a:ea typeface="Cairo Bold"/>
                <a:cs typeface="Cairo Bold"/>
                <a:sym typeface="Cairo Bold"/>
                <a:rtl/>
              </a:rPr>
              <a:t>ووبعد ذلك انتقلت جنرال إلكتريك بِقيادة سانفورد الكسندر موس إلى مجال «شاحن الطائرات التوربيني الفائق»، وأدت هذه التِكنولوجيا إلى تَطوِير محركات توربينية غازية صناعية لإنتاج الطاقة، وقدمت جنرال إلكتريك مجموعتها الأولى من الشواحن الفائقة خِلال الحرب العالمية الأولى ثم قدمت جنرال إلكتريك </a:t>
            </a:r>
            <a:r>
              <a:rPr lang="en-US" sz="2563" b="1">
                <a:solidFill>
                  <a:srgbClr val="FFFFFF"/>
                </a:solidFill>
                <a:latin typeface="Cairo Bold"/>
                <a:ea typeface="Cairo Bold"/>
                <a:cs typeface="Cairo Bold"/>
                <a:sym typeface="Cairo Bold"/>
              </a:rPr>
              <a:t>300</a:t>
            </a:r>
            <a:r>
              <a:rPr lang="ar-EG" sz="2563" b="1">
                <a:solidFill>
                  <a:srgbClr val="FFFFFF"/>
                </a:solidFill>
                <a:latin typeface="Cairo Bold"/>
                <a:ea typeface="Cairo Bold"/>
                <a:cs typeface="Cairo Bold"/>
                <a:sym typeface="Cairo Bold"/>
                <a:rtl/>
              </a:rPr>
              <a:t> ألف شاحن توربيني فائق للمحركات المُقاتلة والقاذفات، واختارها سلاح الجو الأمريكيّ لتطوير أول محرك نفاث في البلاد خِلال الحرب. وعرضته في الولايات المتَّحدة في عام   </a:t>
            </a:r>
            <a:r>
              <a:rPr lang="en-US" sz="2563" b="1">
                <a:solidFill>
                  <a:srgbClr val="FFFFFF"/>
                </a:solidFill>
                <a:latin typeface="Cairo Bold"/>
                <a:ea typeface="Cairo Bold"/>
                <a:cs typeface="Cairo Bold"/>
                <a:sym typeface="Cairo Bold"/>
              </a:rPr>
              <a:t>1941</a:t>
            </a:r>
          </a:p>
          <a:p>
            <a:pPr algn="r" rtl="1">
              <a:lnSpc>
                <a:spcPts val="3588"/>
              </a:lnSpc>
            </a:pPr>
            <a:r>
              <a:rPr lang="ar-EG" sz="2563" b="1">
                <a:solidFill>
                  <a:srgbClr val="FFFFFF"/>
                </a:solidFill>
                <a:latin typeface="Cairo Bold"/>
                <a:ea typeface="Cairo Bold"/>
                <a:cs typeface="Cairo Bold"/>
                <a:sym typeface="Cairo Bold"/>
                <a:rtl/>
              </a:rPr>
              <a:t>في </a:t>
            </a:r>
            <a:r>
              <a:rPr lang="en-US" sz="2563" b="1">
                <a:solidFill>
                  <a:srgbClr val="FFFFFF"/>
                </a:solidFill>
                <a:latin typeface="Cairo Bold"/>
                <a:ea typeface="Cairo Bold"/>
                <a:cs typeface="Cairo Bold"/>
                <a:sym typeface="Cairo Bold"/>
              </a:rPr>
              <a:t>1962</a:t>
            </a:r>
            <a:r>
              <a:rPr lang="ar-EG" sz="2563" b="1">
                <a:solidFill>
                  <a:srgbClr val="FFFFFF"/>
                </a:solidFill>
                <a:latin typeface="Cairo Bold"/>
                <a:ea typeface="Cairo Bold"/>
                <a:cs typeface="Cairo Bold"/>
                <a:sym typeface="Cairo Bold"/>
                <a:rtl/>
              </a:rPr>
              <a:t> بدأت جنرال إلكتريك في تَطوِير نِظَام التشغيل </a:t>
            </a:r>
            <a:r>
              <a:rPr lang="en-US" sz="2563" b="1">
                <a:solidFill>
                  <a:srgbClr val="FFFFFF"/>
                </a:solidFill>
                <a:latin typeface="Cairo Bold"/>
                <a:ea typeface="Cairo Bold"/>
                <a:cs typeface="Cairo Bold"/>
                <a:sym typeface="Cairo Bold"/>
              </a:rPr>
              <a:t>GECOS</a:t>
            </a:r>
            <a:r>
              <a:rPr lang="ar-EG" sz="2563" b="1">
                <a:solidFill>
                  <a:srgbClr val="FFFFFF"/>
                </a:solidFill>
                <a:latin typeface="Cairo Bold"/>
                <a:ea typeface="Cairo Bold"/>
                <a:cs typeface="Cairo Bold"/>
                <a:sym typeface="Cairo Bold"/>
                <a:rtl/>
              </a:rPr>
              <a:t>  </a:t>
            </a:r>
          </a:p>
          <a:p>
            <a:pPr algn="r" rtl="1">
              <a:lnSpc>
                <a:spcPts val="3588"/>
              </a:lnSpc>
            </a:pPr>
            <a:r>
              <a:rPr lang="ar-EG" sz="2563" b="1">
                <a:solidFill>
                  <a:srgbClr val="FFFFFF"/>
                </a:solidFill>
                <a:latin typeface="Cairo Bold"/>
                <a:ea typeface="Cairo Bold"/>
                <a:cs typeface="Cairo Bold"/>
                <a:sym typeface="Cairo Bold"/>
                <a:rtl/>
              </a:rPr>
              <a:t>والذّي كانَ لمعالجة الدُفعات</a:t>
            </a:r>
          </a:p>
          <a:p>
            <a:pPr algn="r" rtl="1">
              <a:lnSpc>
                <a:spcPts val="3588"/>
              </a:lnSpc>
            </a:pPr>
            <a:r>
              <a:rPr lang="ar-EG" sz="2563" b="1">
                <a:solidFill>
                  <a:srgbClr val="FFFFFF"/>
                </a:solidFill>
                <a:latin typeface="Cairo Bold"/>
                <a:ea typeface="Cairo Bold"/>
                <a:cs typeface="Cairo Bold"/>
                <a:sym typeface="Cairo Bold"/>
                <a:rtl/>
              </a:rPr>
              <a:t>و في </a:t>
            </a:r>
            <a:r>
              <a:rPr lang="en-US" sz="2563" b="1">
                <a:solidFill>
                  <a:srgbClr val="FFFFFF"/>
                </a:solidFill>
                <a:latin typeface="Cairo Bold"/>
                <a:ea typeface="Cairo Bold"/>
                <a:cs typeface="Cairo Bold"/>
                <a:sym typeface="Cairo Bold"/>
              </a:rPr>
              <a:t>1964</a:t>
            </a:r>
            <a:r>
              <a:rPr lang="ar-EG" sz="2563" b="1">
                <a:solidFill>
                  <a:srgbClr val="FFFFFF"/>
                </a:solidFill>
                <a:latin typeface="Cairo Bold"/>
                <a:ea typeface="Cairo Bold"/>
                <a:cs typeface="Cairo Bold"/>
                <a:sym typeface="Cairo Bold"/>
                <a:rtl/>
              </a:rPr>
              <a:t> انظمت  إلى معهد ماساتشوستس للتكنولوجيا لتطوير نِظَام تشغيل مولتكس على الكُمبِيُوتَر «جنرال إلكتريك </a:t>
            </a:r>
            <a:r>
              <a:rPr lang="en-US" sz="2563" b="1">
                <a:solidFill>
                  <a:srgbClr val="FFFFFF"/>
                </a:solidFill>
                <a:latin typeface="Cairo Bold"/>
                <a:ea typeface="Cairo Bold"/>
                <a:cs typeface="Cairo Bold"/>
                <a:sym typeface="Cairo Bold"/>
              </a:rPr>
              <a:t>645</a:t>
            </a:r>
          </a:p>
          <a:p>
            <a:pPr marL="0" lvl="0" indent="0" algn="r" rtl="1">
              <a:lnSpc>
                <a:spcPts val="3588"/>
              </a:lnSpc>
              <a:spcBef>
                <a:spcPct val="0"/>
              </a:spcBef>
            </a:pPr>
            <a:endParaRPr lang="en-US" sz="2563" b="1">
              <a:solidFill>
                <a:srgbClr val="FFFFFF"/>
              </a:solidFill>
              <a:latin typeface="Cairo Bold"/>
              <a:ea typeface="Cairo Bold"/>
              <a:cs typeface="Cairo Bold"/>
              <a:sym typeface="Cairo Bold"/>
            </a:endParaRPr>
          </a:p>
        </p:txBody>
      </p:sp>
      <p:pic>
        <p:nvPicPr>
          <p:cNvPr id="14" name="Image 13" descr="جنرال إلكتريك الأولى عالميًا في سعة طاقة الرياح خلال 2020 - الطاقة"/>
          <p:cNvPicPr/>
          <p:nvPr/>
        </p:nvPicPr>
        <p:blipFill>
          <a:blip r:embed="rId7">
            <a:extLst>
              <a:ext uri="{28A0092B-C50C-407E-A947-70E740481C1C}">
                <a14:useLocalDpi xmlns:a14="http://schemas.microsoft.com/office/drawing/2010/main" val="0"/>
              </a:ext>
            </a:extLst>
          </a:blip>
          <a:srcRect/>
          <a:stretch>
            <a:fillRect/>
          </a:stretch>
        </p:blipFill>
        <p:spPr bwMode="auto">
          <a:xfrm>
            <a:off x="898615" y="1542401"/>
            <a:ext cx="8034524" cy="49003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66433" y="-167561"/>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4525034" flipH="1">
            <a:off x="17349300" y="6165489"/>
            <a:ext cx="4048735" cy="4841536"/>
          </a:xfrm>
          <a:custGeom>
            <a:avLst/>
            <a:gdLst/>
            <a:ahLst/>
            <a:cxnLst/>
            <a:rect l="l" t="t" r="r" b="b"/>
            <a:pathLst>
              <a:path w="4048735" h="4841536">
                <a:moveTo>
                  <a:pt x="4048734" y="0"/>
                </a:moveTo>
                <a:lnTo>
                  <a:pt x="0" y="0"/>
                </a:lnTo>
                <a:lnTo>
                  <a:pt x="0" y="4841536"/>
                </a:lnTo>
                <a:lnTo>
                  <a:pt x="4048734" y="4841536"/>
                </a:lnTo>
                <a:lnTo>
                  <a:pt x="4048734" y="0"/>
                </a:lnTo>
                <a:close/>
              </a:path>
            </a:pathLst>
          </a:custGeom>
          <a:blipFill>
            <a:blip r:embed="rId4"/>
            <a:stretch>
              <a:fillRect/>
            </a:stretch>
          </a:blipFill>
        </p:spPr>
      </p:sp>
      <p:grpSp>
        <p:nvGrpSpPr>
          <p:cNvPr id="6" name="Group 6"/>
          <p:cNvGrpSpPr/>
          <p:nvPr/>
        </p:nvGrpSpPr>
        <p:grpSpPr>
          <a:xfrm>
            <a:off x="13871177" y="1028700"/>
            <a:ext cx="3388123" cy="318656"/>
            <a:chOff x="0" y="0"/>
            <a:chExt cx="4517498" cy="424874"/>
          </a:xfrm>
        </p:grpSpPr>
        <p:sp>
          <p:nvSpPr>
            <p:cNvPr id="7" name="AutoShape 7"/>
            <p:cNvSpPr/>
            <p:nvPr/>
          </p:nvSpPr>
          <p:spPr>
            <a:xfrm rot="5400000">
              <a:off x="1450487" y="-1262019"/>
              <a:ext cx="47665" cy="2948639"/>
            </a:xfrm>
            <a:prstGeom prst="rect">
              <a:avLst/>
            </a:prstGeom>
            <a:solidFill>
              <a:srgbClr val="FFFFFF"/>
            </a:solidFill>
          </p:spPr>
        </p:sp>
        <p:sp>
          <p:nvSpPr>
            <p:cNvPr id="8" name="TextBox 8"/>
            <p:cNvSpPr txBox="1"/>
            <p:nvPr/>
          </p:nvSpPr>
          <p:spPr>
            <a:xfrm>
              <a:off x="3220783" y="-9525"/>
              <a:ext cx="1296715" cy="434399"/>
            </a:xfrm>
            <a:prstGeom prst="rect">
              <a:avLst/>
            </a:prstGeom>
          </p:spPr>
          <p:txBody>
            <a:bodyPr lIns="0" tIns="0" rIns="0" bIns="0" rtlCol="0" anchor="t">
              <a:spAutoFit/>
            </a:bodyPr>
            <a:lstStyle/>
            <a:p>
              <a:pPr algn="just" rtl="1">
                <a:lnSpc>
                  <a:spcPts val="2520"/>
                </a:lnSpc>
              </a:pPr>
              <a:r>
                <a:rPr lang="en-US" sz="2100">
                  <a:solidFill>
                    <a:srgbClr val="FFFFFF"/>
                  </a:solidFill>
                  <a:latin typeface="Changa SemiBold"/>
                  <a:ea typeface="Changa SemiBold"/>
                  <a:cs typeface="Changa SemiBold"/>
                  <a:sym typeface="Changa SemiBold"/>
                </a:rPr>
                <a:t>04</a:t>
              </a:r>
            </a:p>
          </p:txBody>
        </p:sp>
      </p:grpSp>
      <p:sp>
        <p:nvSpPr>
          <p:cNvPr id="9" name="Freeform 9"/>
          <p:cNvSpPr/>
          <p:nvPr/>
        </p:nvSpPr>
        <p:spPr>
          <a:xfrm flipH="1">
            <a:off x="-2631291" y="-722916"/>
            <a:ext cx="6626393" cy="6336488"/>
          </a:xfrm>
          <a:custGeom>
            <a:avLst/>
            <a:gdLst/>
            <a:ahLst/>
            <a:cxnLst/>
            <a:rect l="l" t="t" r="r" b="b"/>
            <a:pathLst>
              <a:path w="6626393" h="6336488">
                <a:moveTo>
                  <a:pt x="6626393" y="0"/>
                </a:moveTo>
                <a:lnTo>
                  <a:pt x="0" y="0"/>
                </a:lnTo>
                <a:lnTo>
                  <a:pt x="0" y="6336488"/>
                </a:lnTo>
                <a:lnTo>
                  <a:pt x="6626393" y="6336488"/>
                </a:lnTo>
                <a:lnTo>
                  <a:pt x="6626393" y="0"/>
                </a:lnTo>
                <a:close/>
              </a:path>
            </a:pathLst>
          </a:custGeom>
          <a:blipFill>
            <a:blip r:embed="rId5"/>
            <a:stretch>
              <a:fillRect/>
            </a:stretch>
          </a:blipFill>
        </p:spPr>
      </p:sp>
      <p:sp>
        <p:nvSpPr>
          <p:cNvPr id="10" name="Freeform 10"/>
          <p:cNvSpPr/>
          <p:nvPr/>
        </p:nvSpPr>
        <p:spPr>
          <a:xfrm flipH="1">
            <a:off x="7176862" y="6564051"/>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6"/>
            <a:stretch>
              <a:fillRect/>
            </a:stretch>
          </a:blipFill>
        </p:spPr>
      </p:sp>
      <p:sp>
        <p:nvSpPr>
          <p:cNvPr id="11" name="TextBox 11"/>
          <p:cNvSpPr txBox="1"/>
          <p:nvPr/>
        </p:nvSpPr>
        <p:spPr>
          <a:xfrm>
            <a:off x="813341" y="7677556"/>
            <a:ext cx="3953696" cy="1769715"/>
          </a:xfrm>
          <a:prstGeom prst="rect">
            <a:avLst/>
          </a:prstGeom>
        </p:spPr>
        <p:txBody>
          <a:bodyPr lIns="0" tIns="0" rIns="0" bIns="0" rtlCol="0" anchor="t">
            <a:spAutoFit/>
          </a:bodyPr>
          <a:lstStyle/>
          <a:p>
            <a:pPr algn="ctr" rtl="1">
              <a:lnSpc>
                <a:spcPts val="6866"/>
              </a:lnSpc>
            </a:pPr>
            <a:r>
              <a:rPr lang="ar-DZ" sz="5722" dirty="0" smtClean="0">
                <a:solidFill>
                  <a:srgbClr val="FFFFFF"/>
                </a:solidFill>
                <a:latin typeface="Changa SemiBold"/>
                <a:ea typeface="Changa SemiBold"/>
                <a:cs typeface="Changa SemiBold"/>
                <a:sym typeface="Changa SemiBold"/>
                <a:rtl/>
              </a:rPr>
              <a:t>اهداف الشركة</a:t>
            </a:r>
            <a:endParaRPr lang="ar-EG" sz="5722" dirty="0">
              <a:solidFill>
                <a:srgbClr val="FFFFFF"/>
              </a:solidFill>
              <a:latin typeface="Changa SemiBold"/>
              <a:ea typeface="Changa SemiBold"/>
              <a:cs typeface="Changa SemiBold"/>
              <a:sym typeface="Changa SemiBold"/>
              <a:rtl/>
            </a:endParaRPr>
          </a:p>
        </p:txBody>
      </p:sp>
      <p:sp>
        <p:nvSpPr>
          <p:cNvPr id="12" name="TextBox 12"/>
          <p:cNvSpPr txBox="1"/>
          <p:nvPr/>
        </p:nvSpPr>
        <p:spPr>
          <a:xfrm>
            <a:off x="9150015" y="3856696"/>
            <a:ext cx="7918784" cy="2769989"/>
          </a:xfrm>
          <a:prstGeom prst="rect">
            <a:avLst/>
          </a:prstGeom>
        </p:spPr>
        <p:txBody>
          <a:bodyPr wrap="square" lIns="0" tIns="0" rIns="0" bIns="0" rtlCol="0" anchor="t">
            <a:spAutoFit/>
          </a:bodyPr>
          <a:lstStyle/>
          <a:p>
            <a:pPr algn="r" rtl="1">
              <a:lnSpc>
                <a:spcPts val="3588"/>
              </a:lnSpc>
            </a:pPr>
            <a:r>
              <a:rPr lang="ar-EG" sz="2563" b="1" dirty="0">
                <a:solidFill>
                  <a:srgbClr val="FFFFFF"/>
                </a:solidFill>
                <a:latin typeface="Cairo Bold"/>
                <a:ea typeface="Cairo Bold"/>
                <a:cs typeface="Cairo Bold"/>
                <a:sym typeface="Cairo Bold"/>
                <a:rtl/>
              </a:rPr>
              <a:t>* </a:t>
            </a:r>
            <a:r>
              <a:rPr lang="ar-EG" sz="2563" b="1" dirty="0" err="1">
                <a:solidFill>
                  <a:srgbClr val="FFFFFF"/>
                </a:solidFill>
                <a:latin typeface="Cairo Bold"/>
                <a:ea typeface="Cairo Bold"/>
                <a:cs typeface="Cairo Bold"/>
                <a:sym typeface="Cairo Bold"/>
                <a:rtl/>
              </a:rPr>
              <a:t>الحوكمة</a:t>
            </a:r>
            <a:r>
              <a:rPr lang="ar-EG" sz="2563" b="1" dirty="0">
                <a:solidFill>
                  <a:srgbClr val="FFFFFF"/>
                </a:solidFill>
                <a:latin typeface="Cairo Bold"/>
                <a:ea typeface="Cairo Bold"/>
                <a:cs typeface="Cairo Bold"/>
                <a:sym typeface="Cairo Bold"/>
                <a:rtl/>
              </a:rPr>
              <a:t> </a:t>
            </a:r>
            <a:r>
              <a:rPr lang="ar-EG" sz="2563" b="1" dirty="0" smtClean="0">
                <a:solidFill>
                  <a:srgbClr val="FFFFFF"/>
                </a:solidFill>
                <a:latin typeface="Cairo Bold"/>
                <a:ea typeface="Cairo Bold"/>
                <a:cs typeface="Cairo Bold"/>
                <a:sym typeface="Cairo Bold"/>
                <a:rtl/>
              </a:rPr>
              <a:t>والامتثال</a:t>
            </a:r>
            <a:endParaRPr lang="ar-EG" sz="2563" b="1" dirty="0">
              <a:solidFill>
                <a:srgbClr val="FFFFFF"/>
              </a:solidFill>
              <a:latin typeface="Cairo Bold"/>
              <a:ea typeface="Cairo Bold"/>
              <a:cs typeface="Cairo Bold"/>
              <a:sym typeface="Cairo Bold"/>
              <a:rtl/>
            </a:endParaRPr>
          </a:p>
          <a:p>
            <a:pPr algn="r" rtl="1">
              <a:lnSpc>
                <a:spcPts val="3588"/>
              </a:lnSpc>
            </a:pPr>
            <a:r>
              <a:rPr lang="ar-EG" sz="2563" b="1" dirty="0">
                <a:solidFill>
                  <a:srgbClr val="FFFFFF"/>
                </a:solidFill>
                <a:latin typeface="Cairo Bold"/>
                <a:ea typeface="Cairo Bold"/>
                <a:cs typeface="Cairo Bold"/>
                <a:sym typeface="Cairo Bold"/>
                <a:rtl/>
              </a:rPr>
              <a:t>* صحة وسلامة </a:t>
            </a:r>
            <a:r>
              <a:rPr lang="ar-EG" sz="2563" b="1" dirty="0" smtClean="0">
                <a:solidFill>
                  <a:srgbClr val="FFFFFF"/>
                </a:solidFill>
                <a:latin typeface="Cairo Bold"/>
                <a:ea typeface="Cairo Bold"/>
                <a:cs typeface="Cairo Bold"/>
                <a:sym typeface="Cairo Bold"/>
                <a:rtl/>
              </a:rPr>
              <a:t>البيئة</a:t>
            </a:r>
            <a:endParaRPr lang="ar-EG" sz="2563" b="1" dirty="0">
              <a:solidFill>
                <a:srgbClr val="FFFFFF"/>
              </a:solidFill>
              <a:latin typeface="Cairo Bold"/>
              <a:ea typeface="Cairo Bold"/>
              <a:cs typeface="Cairo Bold"/>
              <a:sym typeface="Cairo Bold"/>
              <a:rtl/>
            </a:endParaRPr>
          </a:p>
          <a:p>
            <a:pPr algn="r" rtl="1">
              <a:lnSpc>
                <a:spcPts val="3588"/>
              </a:lnSpc>
            </a:pPr>
            <a:r>
              <a:rPr lang="ar-EG" sz="2563" b="1" dirty="0">
                <a:solidFill>
                  <a:srgbClr val="FFFFFF"/>
                </a:solidFill>
                <a:latin typeface="Cairo Bold"/>
                <a:ea typeface="Cairo Bold"/>
                <a:cs typeface="Cairo Bold"/>
                <a:sym typeface="Cairo Bold"/>
                <a:rtl/>
              </a:rPr>
              <a:t>* </a:t>
            </a:r>
            <a:r>
              <a:rPr lang="ar-EG" sz="2563" b="1" dirty="0" smtClean="0">
                <a:solidFill>
                  <a:srgbClr val="FFFFFF"/>
                </a:solidFill>
                <a:latin typeface="Cairo Bold"/>
                <a:ea typeface="Cairo Bold"/>
                <a:cs typeface="Cairo Bold"/>
                <a:sym typeface="Cairo Bold"/>
                <a:rtl/>
              </a:rPr>
              <a:t>التعليم</a:t>
            </a:r>
            <a:endParaRPr lang="ar-EG" sz="2563" b="1" dirty="0">
              <a:solidFill>
                <a:srgbClr val="FFFFFF"/>
              </a:solidFill>
              <a:latin typeface="Cairo Bold"/>
              <a:ea typeface="Cairo Bold"/>
              <a:cs typeface="Cairo Bold"/>
              <a:sym typeface="Cairo Bold"/>
              <a:rtl/>
            </a:endParaRPr>
          </a:p>
          <a:p>
            <a:pPr algn="r" rtl="1">
              <a:lnSpc>
                <a:spcPts val="3588"/>
              </a:lnSpc>
            </a:pPr>
            <a:r>
              <a:rPr lang="ar-EG" sz="2563" b="1" dirty="0">
                <a:solidFill>
                  <a:srgbClr val="FFFFFF"/>
                </a:solidFill>
                <a:latin typeface="Cairo Bold"/>
                <a:ea typeface="Cairo Bold"/>
                <a:cs typeface="Cairo Bold"/>
                <a:sym typeface="Cairo Bold"/>
                <a:rtl/>
              </a:rPr>
              <a:t>* تنمية </a:t>
            </a:r>
            <a:r>
              <a:rPr lang="ar-EG" sz="2563" b="1" dirty="0" smtClean="0">
                <a:solidFill>
                  <a:srgbClr val="FFFFFF"/>
                </a:solidFill>
                <a:latin typeface="Cairo Bold"/>
                <a:ea typeface="Cairo Bold"/>
                <a:cs typeface="Cairo Bold"/>
                <a:sym typeface="Cairo Bold"/>
                <a:rtl/>
              </a:rPr>
              <a:t>المجتمع</a:t>
            </a:r>
            <a:endParaRPr lang="ar-EG" sz="2563" b="1" dirty="0">
              <a:solidFill>
                <a:srgbClr val="FFFFFF"/>
              </a:solidFill>
              <a:latin typeface="Cairo Bold"/>
              <a:ea typeface="Cairo Bold"/>
              <a:cs typeface="Cairo Bold"/>
              <a:sym typeface="Cairo Bold"/>
              <a:rtl/>
            </a:endParaRPr>
          </a:p>
          <a:p>
            <a:pPr algn="r" rtl="1">
              <a:lnSpc>
                <a:spcPts val="3588"/>
              </a:lnSpc>
            </a:pPr>
            <a:r>
              <a:rPr lang="ar-DZ" sz="2563" b="1" dirty="0" smtClean="0">
                <a:solidFill>
                  <a:srgbClr val="FFFFFF"/>
                </a:solidFill>
                <a:latin typeface="Cairo Bold"/>
                <a:ea typeface="Cairo Bold"/>
                <a:cs typeface="Cairo Bold"/>
                <a:sym typeface="Cairo Bold"/>
                <a:rtl/>
              </a:rPr>
              <a:t>حيث </a:t>
            </a:r>
            <a:r>
              <a:rPr lang="ar-EG" sz="2563" b="1" dirty="0" smtClean="0">
                <a:solidFill>
                  <a:srgbClr val="FFFFFF"/>
                </a:solidFill>
                <a:latin typeface="Cairo Bold"/>
                <a:ea typeface="Cairo Bold"/>
                <a:cs typeface="Cairo Bold"/>
                <a:sym typeface="Cairo Bold"/>
                <a:rtl/>
              </a:rPr>
              <a:t>حددت </a:t>
            </a:r>
            <a:r>
              <a:rPr lang="ar-EG" sz="2563" b="1" dirty="0">
                <a:solidFill>
                  <a:srgbClr val="FFFFFF"/>
                </a:solidFill>
                <a:latin typeface="Cairo Bold"/>
                <a:ea typeface="Cairo Bold"/>
                <a:cs typeface="Cairo Bold"/>
                <a:sym typeface="Cairo Bold"/>
                <a:rtl/>
              </a:rPr>
              <a:t>جنرال إلكتريك الهدف لتصبح رقم واحد أو رقم اثنين في كل سوق</a:t>
            </a:r>
            <a:endParaRPr lang="en-US" sz="2563" b="1" dirty="0">
              <a:solidFill>
                <a:srgbClr val="FFFFFF"/>
              </a:solidFill>
              <a:latin typeface="Cairo Bold"/>
              <a:ea typeface="Cairo Bold"/>
              <a:cs typeface="Cairo Bold"/>
              <a:sym typeface="Cairo Bold"/>
            </a:endParaRPr>
          </a:p>
        </p:txBody>
      </p:sp>
      <p:pic>
        <p:nvPicPr>
          <p:cNvPr id="14" name="Image 13" descr="جنرال إلكتريك الأولى عالميًا في سعة طاقة الرياح خلال 2020 - الطاقة"/>
          <p:cNvPicPr/>
          <p:nvPr/>
        </p:nvPicPr>
        <p:blipFill>
          <a:blip r:embed="rId7">
            <a:extLst>
              <a:ext uri="{28A0092B-C50C-407E-A947-70E740481C1C}">
                <a14:useLocalDpi xmlns:a14="http://schemas.microsoft.com/office/drawing/2010/main" val="0"/>
              </a:ext>
            </a:extLst>
          </a:blip>
          <a:srcRect/>
          <a:stretch>
            <a:fillRect/>
          </a:stretch>
        </p:blipFill>
        <p:spPr bwMode="auto">
          <a:xfrm>
            <a:off x="898615" y="1542401"/>
            <a:ext cx="8034524" cy="49003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7777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a:grpSpLocks noChangeAspect="1"/>
          </p:cNvGrpSpPr>
          <p:nvPr/>
        </p:nvGrpSpPr>
        <p:grpSpPr>
          <a:xfrm>
            <a:off x="813341" y="1746604"/>
            <a:ext cx="6363521" cy="5761058"/>
            <a:chOff x="0" y="0"/>
            <a:chExt cx="5580380" cy="5052060"/>
          </a:xfrm>
        </p:grpSpPr>
        <p:sp>
          <p:nvSpPr>
            <p:cNvPr id="4"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4"/>
              <a:stretch>
                <a:fillRect t="-5227" b="-5227"/>
              </a:stretch>
            </a:blipFill>
          </p:spPr>
        </p:sp>
      </p:grpSp>
      <p:sp>
        <p:nvSpPr>
          <p:cNvPr id="5" name="Freeform 5"/>
          <p:cNvSpPr/>
          <p:nvPr/>
        </p:nvSpPr>
        <p:spPr>
          <a:xfrm rot="4525034" flipH="1">
            <a:off x="17349300" y="6165489"/>
            <a:ext cx="4048735" cy="4841536"/>
          </a:xfrm>
          <a:custGeom>
            <a:avLst/>
            <a:gdLst/>
            <a:ahLst/>
            <a:cxnLst/>
            <a:rect l="l" t="t" r="r" b="b"/>
            <a:pathLst>
              <a:path w="4048735" h="4841536">
                <a:moveTo>
                  <a:pt x="4048734" y="0"/>
                </a:moveTo>
                <a:lnTo>
                  <a:pt x="0" y="0"/>
                </a:lnTo>
                <a:lnTo>
                  <a:pt x="0" y="4841536"/>
                </a:lnTo>
                <a:lnTo>
                  <a:pt x="4048734" y="4841536"/>
                </a:lnTo>
                <a:lnTo>
                  <a:pt x="4048734" y="0"/>
                </a:lnTo>
                <a:close/>
              </a:path>
            </a:pathLst>
          </a:custGeom>
          <a:blipFill>
            <a:blip r:embed="rId5"/>
            <a:stretch>
              <a:fillRect/>
            </a:stretch>
          </a:blipFill>
        </p:spPr>
      </p:sp>
      <p:sp>
        <p:nvSpPr>
          <p:cNvPr id="6" name="AutoShape 6"/>
          <p:cNvSpPr/>
          <p:nvPr/>
        </p:nvSpPr>
        <p:spPr>
          <a:xfrm rot="5400000">
            <a:off x="14959042" y="82186"/>
            <a:ext cx="35749" cy="2211479"/>
          </a:xfrm>
          <a:prstGeom prst="rect">
            <a:avLst/>
          </a:prstGeom>
          <a:solidFill>
            <a:srgbClr val="FFFFFF"/>
          </a:solidFill>
        </p:spPr>
      </p:sp>
      <p:sp>
        <p:nvSpPr>
          <p:cNvPr id="7" name="Freeform 7"/>
          <p:cNvSpPr/>
          <p:nvPr/>
        </p:nvSpPr>
        <p:spPr>
          <a:xfrm flipH="1">
            <a:off x="-2631291" y="-722916"/>
            <a:ext cx="6626393" cy="6336488"/>
          </a:xfrm>
          <a:custGeom>
            <a:avLst/>
            <a:gdLst/>
            <a:ahLst/>
            <a:cxnLst/>
            <a:rect l="l" t="t" r="r" b="b"/>
            <a:pathLst>
              <a:path w="6626393" h="6336488">
                <a:moveTo>
                  <a:pt x="6626393" y="0"/>
                </a:moveTo>
                <a:lnTo>
                  <a:pt x="0" y="0"/>
                </a:lnTo>
                <a:lnTo>
                  <a:pt x="0" y="6336488"/>
                </a:lnTo>
                <a:lnTo>
                  <a:pt x="6626393" y="6336488"/>
                </a:lnTo>
                <a:lnTo>
                  <a:pt x="6626393" y="0"/>
                </a:lnTo>
                <a:close/>
              </a:path>
            </a:pathLst>
          </a:custGeom>
          <a:blipFill>
            <a:blip r:embed="rId6"/>
            <a:stretch>
              <a:fillRect/>
            </a:stretch>
          </a:blipFill>
        </p:spPr>
      </p:sp>
      <p:sp>
        <p:nvSpPr>
          <p:cNvPr id="8" name="Freeform 8"/>
          <p:cNvSpPr/>
          <p:nvPr/>
        </p:nvSpPr>
        <p:spPr>
          <a:xfrm flipH="1">
            <a:off x="7176862" y="6564051"/>
            <a:ext cx="1495730" cy="1417204"/>
          </a:xfrm>
          <a:custGeom>
            <a:avLst/>
            <a:gdLst/>
            <a:ahLst/>
            <a:cxnLst/>
            <a:rect l="l" t="t" r="r" b="b"/>
            <a:pathLst>
              <a:path w="1495730" h="1417204">
                <a:moveTo>
                  <a:pt x="1495730" y="0"/>
                </a:moveTo>
                <a:lnTo>
                  <a:pt x="0" y="0"/>
                </a:lnTo>
                <a:lnTo>
                  <a:pt x="0" y="1417204"/>
                </a:lnTo>
                <a:lnTo>
                  <a:pt x="1495730" y="1417204"/>
                </a:lnTo>
                <a:lnTo>
                  <a:pt x="1495730" y="0"/>
                </a:lnTo>
                <a:close/>
              </a:path>
            </a:pathLst>
          </a:custGeom>
          <a:blipFill>
            <a:blip r:embed="rId7"/>
            <a:stretch>
              <a:fillRect/>
            </a:stretch>
          </a:blipFill>
        </p:spPr>
      </p:sp>
      <p:sp>
        <p:nvSpPr>
          <p:cNvPr id="9" name="TextBox 9"/>
          <p:cNvSpPr txBox="1"/>
          <p:nvPr/>
        </p:nvSpPr>
        <p:spPr>
          <a:xfrm>
            <a:off x="813341" y="7677556"/>
            <a:ext cx="3953696" cy="1724025"/>
          </a:xfrm>
          <a:prstGeom prst="rect">
            <a:avLst/>
          </a:prstGeom>
        </p:spPr>
        <p:txBody>
          <a:bodyPr lIns="0" tIns="0" rIns="0" bIns="0" rtlCol="0" anchor="t">
            <a:spAutoFit/>
          </a:bodyPr>
          <a:lstStyle/>
          <a:p>
            <a:pPr algn="ctr" rtl="1">
              <a:lnSpc>
                <a:spcPts val="6866"/>
              </a:lnSpc>
            </a:pPr>
            <a:r>
              <a:rPr lang="ar-EG" sz="5722">
                <a:solidFill>
                  <a:srgbClr val="FFFFFF"/>
                </a:solidFill>
                <a:latin typeface="Changa SemiBold"/>
                <a:ea typeface="Changa SemiBold"/>
                <a:cs typeface="Changa SemiBold"/>
                <a:sym typeface="Changa SemiBold"/>
                <a:rtl/>
              </a:rPr>
              <a:t>التاريخ الخاص بالشركة</a:t>
            </a:r>
          </a:p>
        </p:txBody>
      </p:sp>
      <p:sp>
        <p:nvSpPr>
          <p:cNvPr id="10" name="TextBox 10"/>
          <p:cNvSpPr txBox="1"/>
          <p:nvPr/>
        </p:nvSpPr>
        <p:spPr>
          <a:xfrm>
            <a:off x="9150016" y="1645132"/>
            <a:ext cx="7538501" cy="8597202"/>
          </a:xfrm>
          <a:prstGeom prst="rect">
            <a:avLst/>
          </a:prstGeom>
        </p:spPr>
        <p:txBody>
          <a:bodyPr lIns="0" tIns="0" rIns="0" bIns="0" rtlCol="0" anchor="t">
            <a:spAutoFit/>
          </a:bodyPr>
          <a:lstStyle/>
          <a:p>
            <a:pPr algn="r" rtl="1">
              <a:lnSpc>
                <a:spcPts val="3588"/>
              </a:lnSpc>
            </a:pPr>
            <a:r>
              <a:rPr lang="ar-EG" sz="2563" b="1">
                <a:solidFill>
                  <a:srgbClr val="FFFFFF"/>
                </a:solidFill>
                <a:latin typeface="Cairo Bold"/>
                <a:ea typeface="Cairo Bold"/>
                <a:cs typeface="Cairo Bold"/>
                <a:sym typeface="Cairo Bold"/>
                <a:rtl/>
              </a:rPr>
              <a:t>ومن وقتها هذا و هي في عمليات الاستحواذ والبيع الى غاية </a:t>
            </a:r>
          </a:p>
          <a:p>
            <a:pPr algn="r" rtl="1">
              <a:lnSpc>
                <a:spcPts val="3588"/>
              </a:lnSpc>
            </a:pPr>
            <a:r>
              <a:rPr lang="ar-EG" sz="2563" b="1">
                <a:solidFill>
                  <a:srgbClr val="FFFFFF"/>
                </a:solidFill>
                <a:latin typeface="Cairo Bold"/>
                <a:ea typeface="Cairo Bold"/>
                <a:cs typeface="Cairo Bold"/>
                <a:sym typeface="Cairo Bold"/>
                <a:rtl/>
              </a:rPr>
              <a:t> جنرال الكتريك لرعاية الصحية (تكنلوجيا التصوير المقطعي للقلب و اوعية ) </a:t>
            </a:r>
            <a:r>
              <a:rPr lang="en-US" sz="2563" b="1">
                <a:solidFill>
                  <a:srgbClr val="FFFFFF"/>
                </a:solidFill>
                <a:latin typeface="Cairo Bold"/>
                <a:ea typeface="Cairo Bold"/>
                <a:cs typeface="Cairo Bold"/>
                <a:sym typeface="Cairo Bold"/>
              </a:rPr>
              <a:t>2010</a:t>
            </a:r>
            <a:r>
              <a:rPr lang="ar-EG" sz="2563" b="1">
                <a:solidFill>
                  <a:srgbClr val="FFFFFF"/>
                </a:solidFill>
                <a:latin typeface="Cairo Bold"/>
                <a:ea typeface="Cairo Bold"/>
                <a:cs typeface="Cairo Bold"/>
                <a:sym typeface="Cairo Bold"/>
                <a:rtl/>
              </a:rPr>
              <a:t> </a:t>
            </a:r>
          </a:p>
          <a:p>
            <a:pPr algn="r" rtl="1">
              <a:lnSpc>
                <a:spcPts val="3588"/>
              </a:lnSpc>
            </a:pPr>
            <a:r>
              <a:rPr lang="ar-EG" sz="2563" b="1">
                <a:solidFill>
                  <a:srgbClr val="FFFFFF"/>
                </a:solidFill>
                <a:latin typeface="Cairo Bold"/>
                <a:ea typeface="Cairo Bold"/>
                <a:cs typeface="Cairo Bold"/>
                <a:sym typeface="Cairo Bold"/>
                <a:rtl/>
              </a:rPr>
              <a:t> اشترت شركة تصنيع انابيب النفط </a:t>
            </a:r>
            <a:r>
              <a:rPr lang="en-US" sz="2563" b="1">
                <a:solidFill>
                  <a:srgbClr val="FFFFFF"/>
                </a:solidFill>
                <a:latin typeface="Cairo Bold"/>
                <a:ea typeface="Cairo Bold"/>
                <a:cs typeface="Cairo Bold"/>
                <a:sym typeface="Cairo Bold"/>
              </a:rPr>
              <a:t>2010</a:t>
            </a:r>
          </a:p>
          <a:p>
            <a:pPr algn="r" rtl="1">
              <a:lnSpc>
                <a:spcPts val="3588"/>
              </a:lnSpc>
            </a:pPr>
            <a:r>
              <a:rPr lang="ar-EG" sz="2563" b="1">
                <a:solidFill>
                  <a:srgbClr val="FFFFFF"/>
                </a:solidFill>
                <a:latin typeface="Cairo Bold"/>
                <a:ea typeface="Cairo Bold"/>
                <a:cs typeface="Cairo Bold"/>
                <a:sym typeface="Cairo Bold"/>
                <a:rtl/>
              </a:rPr>
              <a:t> تطورت الى تصنيع مضخات حقول النفط </a:t>
            </a:r>
            <a:r>
              <a:rPr lang="en-US" sz="2563" b="1">
                <a:solidFill>
                  <a:srgbClr val="FFFFFF"/>
                </a:solidFill>
                <a:latin typeface="Cairo Bold"/>
                <a:ea typeface="Cairo Bold"/>
                <a:cs typeface="Cairo Bold"/>
                <a:sym typeface="Cairo Bold"/>
              </a:rPr>
              <a:t>2011</a:t>
            </a:r>
          </a:p>
          <a:p>
            <a:pPr algn="r" rtl="1">
              <a:lnSpc>
                <a:spcPts val="3588"/>
              </a:lnSpc>
            </a:pPr>
            <a:r>
              <a:rPr lang="ar-EG" sz="2563" b="1">
                <a:solidFill>
                  <a:srgbClr val="FFFFFF"/>
                </a:solidFill>
                <a:latin typeface="Cairo Bold"/>
                <a:ea typeface="Cairo Bold"/>
                <a:cs typeface="Cairo Bold"/>
                <a:sym typeface="Cairo Bold"/>
                <a:rtl/>
              </a:rPr>
              <a:t>جنرال الكتريك للنفط والغاز   </a:t>
            </a:r>
            <a:r>
              <a:rPr lang="en-US" sz="2563" b="1">
                <a:solidFill>
                  <a:srgbClr val="FFFFFF"/>
                </a:solidFill>
                <a:latin typeface="Cairo Bold"/>
                <a:ea typeface="Cairo Bold"/>
                <a:cs typeface="Cairo Bold"/>
                <a:sym typeface="Cairo Bold"/>
              </a:rPr>
              <a:t>2014</a:t>
            </a:r>
          </a:p>
          <a:p>
            <a:pPr algn="r" rtl="1">
              <a:lnSpc>
                <a:spcPts val="3588"/>
              </a:lnSpc>
            </a:pPr>
            <a:r>
              <a:rPr lang="ar-EG" sz="2563" b="1">
                <a:solidFill>
                  <a:srgbClr val="FFFFFF"/>
                </a:solidFill>
                <a:latin typeface="Cairo Bold"/>
                <a:ea typeface="Cairo Bold"/>
                <a:cs typeface="Cairo Bold"/>
                <a:sym typeface="Cairo Bold"/>
                <a:rtl/>
              </a:rPr>
              <a:t>   </a:t>
            </a:r>
            <a:r>
              <a:rPr lang="en-US" sz="2563" b="1">
                <a:solidFill>
                  <a:srgbClr val="FFFFFF"/>
                </a:solidFill>
                <a:latin typeface="Cairo Bold"/>
                <a:ea typeface="Cairo Bold"/>
                <a:cs typeface="Cairo Bold"/>
                <a:sym typeface="Cairo Bold"/>
              </a:rPr>
              <a:t>2016</a:t>
            </a:r>
          </a:p>
          <a:p>
            <a:pPr algn="r" rtl="1">
              <a:lnSpc>
                <a:spcPts val="3588"/>
              </a:lnSpc>
            </a:pPr>
            <a:r>
              <a:rPr lang="ar-EG" sz="2563" b="1">
                <a:solidFill>
                  <a:srgbClr val="FFFFFF"/>
                </a:solidFill>
                <a:latin typeface="Cairo Bold"/>
                <a:ea typeface="Cairo Bold"/>
                <a:cs typeface="Cairo Bold"/>
                <a:sym typeface="Cairo Bold"/>
                <a:rtl/>
              </a:rPr>
              <a:t>جنرال إلكتريك لِلخِدماتِ المُشتركة مُتَعَدّدَة الوظائف، ويدعم المَركَزَ الشؤون الماليَّة والمحاسبية لِلشَّرِكَة، والمواردِ البشريَّة، وتكنولوجيّا المَعلُومَاتِ، وسِلسِلَة التوريد، والعمليَّات القانونيَّة والتجاريَّة، وهُوَ وَاحِد مِن أربعة مَرَاكِزِ خِدماتِ مُشتَرَكَة مُتَعَدّدَة الوظائف تَابِعَة لجنرال إلكتريك في جَمِيعَ أنحاءِ العَالَمِ</a:t>
            </a:r>
          </a:p>
          <a:p>
            <a:pPr algn="r" rtl="1">
              <a:lnSpc>
                <a:spcPts val="3588"/>
              </a:lnSpc>
            </a:pPr>
            <a:r>
              <a:rPr lang="ar-EG" sz="2563" b="1">
                <a:solidFill>
                  <a:srgbClr val="FFFFFF"/>
                </a:solidFill>
                <a:latin typeface="Cairo Bold"/>
                <a:ea typeface="Cairo Bold"/>
                <a:cs typeface="Cairo Bold"/>
                <a:sym typeface="Cairo Bold"/>
                <a:rtl/>
              </a:rPr>
              <a:t>منها الى يومنا هذا أصبحت تنتج الشركة المعدات الكهربائية، والإلكترونية، واللدائن، ومحركات الطائرات، ومعدات التصوير الطبي، والخدمات المالية</a:t>
            </a:r>
          </a:p>
          <a:p>
            <a:pPr algn="r" rtl="1">
              <a:lnSpc>
                <a:spcPts val="3588"/>
              </a:lnSpc>
            </a:pPr>
            <a:endParaRPr lang="ar-EG" sz="2563" b="1">
              <a:solidFill>
                <a:srgbClr val="FFFFFF"/>
              </a:solidFill>
              <a:latin typeface="Cairo Bold"/>
              <a:ea typeface="Cairo Bold"/>
              <a:cs typeface="Cairo Bold"/>
              <a:sym typeface="Cairo Bold"/>
              <a:rtl/>
            </a:endParaRPr>
          </a:p>
          <a:p>
            <a:pPr marL="0" lvl="0" indent="0" algn="r" rtl="1">
              <a:lnSpc>
                <a:spcPts val="3588"/>
              </a:lnSpc>
              <a:spcBef>
                <a:spcPct val="0"/>
              </a:spcBef>
            </a:pPr>
            <a:endParaRPr lang="ar-EG" sz="2563" b="1">
              <a:solidFill>
                <a:srgbClr val="FFFFFF"/>
              </a:solidFill>
              <a:latin typeface="Cairo Bold"/>
              <a:ea typeface="Cairo Bold"/>
              <a:cs typeface="Cairo Bold"/>
              <a:sym typeface="Cairo Bold"/>
              <a:rt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72449" y="-265752"/>
            <a:ext cx="19232897" cy="10818505"/>
          </a:xfrm>
          <a:custGeom>
            <a:avLst/>
            <a:gdLst/>
            <a:ahLst/>
            <a:cxnLst/>
            <a:rect l="l" t="t" r="r" b="b"/>
            <a:pathLst>
              <a:path w="19232897" h="10818505">
                <a:moveTo>
                  <a:pt x="19232898" y="0"/>
                </a:moveTo>
                <a:lnTo>
                  <a:pt x="0" y="0"/>
                </a:lnTo>
                <a:lnTo>
                  <a:pt x="0" y="10818504"/>
                </a:lnTo>
                <a:lnTo>
                  <a:pt x="19232898" y="10818504"/>
                </a:lnTo>
                <a:lnTo>
                  <a:pt x="19232898"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4340345" y="1974894"/>
            <a:ext cx="10074207" cy="11663337"/>
          </a:xfrm>
          <a:custGeom>
            <a:avLst/>
            <a:gdLst/>
            <a:ahLst/>
            <a:cxnLst/>
            <a:rect l="l" t="t" r="r" b="b"/>
            <a:pathLst>
              <a:path w="10074207" h="11663337">
                <a:moveTo>
                  <a:pt x="10074208" y="0"/>
                </a:moveTo>
                <a:lnTo>
                  <a:pt x="0" y="0"/>
                </a:lnTo>
                <a:lnTo>
                  <a:pt x="0" y="11663337"/>
                </a:lnTo>
                <a:lnTo>
                  <a:pt x="10074208" y="11663337"/>
                </a:lnTo>
                <a:lnTo>
                  <a:pt x="10074208" y="0"/>
                </a:lnTo>
                <a:close/>
              </a:path>
            </a:pathLst>
          </a:custGeom>
          <a:blipFill>
            <a:blip r:embed="rId4"/>
            <a:stretch>
              <a:fillRect/>
            </a:stretch>
          </a:blipFill>
        </p:spPr>
      </p:sp>
      <p:sp>
        <p:nvSpPr>
          <p:cNvPr id="4" name="AutoShape 4"/>
          <p:cNvSpPr/>
          <p:nvPr/>
        </p:nvSpPr>
        <p:spPr>
          <a:xfrm rot="5400000">
            <a:off x="14959042" y="82186"/>
            <a:ext cx="35749" cy="2211479"/>
          </a:xfrm>
          <a:prstGeom prst="rect">
            <a:avLst/>
          </a:prstGeom>
          <a:solidFill>
            <a:srgbClr val="FFFFFF"/>
          </a:solidFill>
        </p:spPr>
      </p:sp>
      <p:sp>
        <p:nvSpPr>
          <p:cNvPr id="7" name="Freeform 7"/>
          <p:cNvSpPr/>
          <p:nvPr/>
        </p:nvSpPr>
        <p:spPr>
          <a:xfrm flipH="1">
            <a:off x="16481110" y="7530461"/>
            <a:ext cx="3613780" cy="3455678"/>
          </a:xfrm>
          <a:custGeom>
            <a:avLst/>
            <a:gdLst/>
            <a:ahLst/>
            <a:cxnLst/>
            <a:rect l="l" t="t" r="r" b="b"/>
            <a:pathLst>
              <a:path w="3613780" h="3455678">
                <a:moveTo>
                  <a:pt x="3613780" y="0"/>
                </a:moveTo>
                <a:lnTo>
                  <a:pt x="0" y="0"/>
                </a:lnTo>
                <a:lnTo>
                  <a:pt x="0" y="3455678"/>
                </a:lnTo>
                <a:lnTo>
                  <a:pt x="3613780" y="3455678"/>
                </a:lnTo>
                <a:lnTo>
                  <a:pt x="3613780" y="0"/>
                </a:lnTo>
                <a:close/>
              </a:path>
            </a:pathLst>
          </a:custGeom>
          <a:blipFill>
            <a:blip r:embed="rId5"/>
            <a:stretch>
              <a:fillRect/>
            </a:stretch>
          </a:blipFill>
        </p:spPr>
      </p:sp>
      <p:grpSp>
        <p:nvGrpSpPr>
          <p:cNvPr id="8" name="Group 8"/>
          <p:cNvGrpSpPr/>
          <p:nvPr/>
        </p:nvGrpSpPr>
        <p:grpSpPr>
          <a:xfrm>
            <a:off x="1804636" y="1383802"/>
            <a:ext cx="7339364" cy="7456832"/>
            <a:chOff x="0" y="-104775"/>
            <a:chExt cx="9785818" cy="9942442"/>
          </a:xfrm>
        </p:grpSpPr>
        <p:sp>
          <p:nvSpPr>
            <p:cNvPr id="9" name="TextBox 9"/>
            <p:cNvSpPr txBox="1"/>
            <p:nvPr/>
          </p:nvSpPr>
          <p:spPr>
            <a:xfrm>
              <a:off x="0" y="-104775"/>
              <a:ext cx="9785818" cy="1166810"/>
            </a:xfrm>
            <a:prstGeom prst="rect">
              <a:avLst/>
            </a:prstGeom>
          </p:spPr>
          <p:txBody>
            <a:bodyPr lIns="0" tIns="0" rIns="0" bIns="0" rtlCol="0" anchor="t">
              <a:spAutoFit/>
            </a:bodyPr>
            <a:lstStyle/>
            <a:p>
              <a:pPr algn="r" rtl="1">
                <a:lnSpc>
                  <a:spcPts val="7344"/>
                </a:lnSpc>
                <a:spcBef>
                  <a:spcPct val="0"/>
                </a:spcBef>
              </a:pPr>
              <a:r>
                <a:rPr lang="ar-EG" sz="5246" b="1">
                  <a:solidFill>
                    <a:srgbClr val="FFFFFF"/>
                  </a:solidFill>
                  <a:latin typeface="Cairo Bold"/>
                  <a:ea typeface="Cairo Bold"/>
                  <a:cs typeface="Cairo Bold"/>
                  <a:sym typeface="Cairo Bold"/>
                  <a:rtl/>
                </a:rPr>
                <a:t>شعار جنرال الكتريك</a:t>
              </a:r>
              <a:r>
                <a:rPr lang="ar-EG" sz="5246">
                  <a:solidFill>
                    <a:srgbClr val="FFFFFF"/>
                  </a:solidFill>
                  <a:latin typeface="Cairo Light"/>
                  <a:ea typeface="Cairo Light"/>
                  <a:cs typeface="Cairo Light"/>
                  <a:sym typeface="Cairo Light"/>
                  <a:rtl/>
                </a:rPr>
                <a:t> </a:t>
              </a:r>
            </a:p>
          </p:txBody>
        </p:sp>
        <p:sp>
          <p:nvSpPr>
            <p:cNvPr id="10" name="TextBox 10"/>
            <p:cNvSpPr txBox="1"/>
            <p:nvPr/>
          </p:nvSpPr>
          <p:spPr>
            <a:xfrm>
              <a:off x="0" y="1903871"/>
              <a:ext cx="9785818" cy="7933796"/>
            </a:xfrm>
            <a:prstGeom prst="rect">
              <a:avLst/>
            </a:prstGeom>
          </p:spPr>
          <p:txBody>
            <a:bodyPr lIns="0" tIns="0" rIns="0" bIns="0" rtlCol="0" anchor="t">
              <a:spAutoFit/>
            </a:bodyPr>
            <a:lstStyle/>
            <a:p>
              <a:pPr algn="r" rtl="1">
                <a:lnSpc>
                  <a:spcPts val="2851"/>
                </a:lnSpc>
              </a:pPr>
              <a:r>
                <a:rPr lang="ar-EG" sz="2036" b="1" dirty="0">
                  <a:solidFill>
                    <a:srgbClr val="FFFFFF"/>
                  </a:solidFill>
                  <a:latin typeface="Cairo Bold"/>
                  <a:ea typeface="Cairo Bold"/>
                  <a:cs typeface="Cairo Bold"/>
                  <a:sym typeface="Cairo Bold"/>
                  <a:rtl/>
                </a:rPr>
                <a:t>جنرال إلكتريك هي سابع أقوى علامة تجارية في العالم. مع قيمة سوقية تبلغ </a:t>
              </a:r>
              <a:r>
                <a:rPr lang="en-US" sz="2036" b="1" dirty="0">
                  <a:solidFill>
                    <a:srgbClr val="FFFFFF"/>
                  </a:solidFill>
                  <a:latin typeface="Cairo Bold"/>
                  <a:ea typeface="Cairo Bold"/>
                  <a:cs typeface="Cairo Bold"/>
                  <a:sym typeface="Cairo Bold"/>
                </a:rPr>
                <a:t>261.2</a:t>
              </a:r>
              <a:r>
                <a:rPr lang="ar-EG" sz="2036" b="1" dirty="0">
                  <a:solidFill>
                    <a:srgbClr val="FFFFFF"/>
                  </a:solidFill>
                  <a:latin typeface="Cairo Bold"/>
                  <a:ea typeface="Cairo Bold"/>
                  <a:cs typeface="Cairo Bold"/>
                  <a:sym typeface="Cairo Bold"/>
                  <a:rtl/>
                </a:rPr>
                <a:t> مليار، تحتل جنرال إلكتريك المرتبة </a:t>
              </a:r>
              <a:r>
                <a:rPr lang="en-US" sz="2036" b="1" dirty="0">
                  <a:solidFill>
                    <a:srgbClr val="FFFFFF"/>
                  </a:solidFill>
                  <a:latin typeface="Cairo Bold"/>
                  <a:ea typeface="Cairo Bold"/>
                  <a:cs typeface="Cairo Bold"/>
                  <a:sym typeface="Cairo Bold"/>
                </a:rPr>
                <a:t>14</a:t>
              </a:r>
              <a:r>
                <a:rPr lang="ar-EG" sz="2036" b="1" dirty="0">
                  <a:solidFill>
                    <a:srgbClr val="FFFFFF"/>
                  </a:solidFill>
                  <a:latin typeface="Cairo Bold"/>
                  <a:ea typeface="Cairo Bold"/>
                  <a:cs typeface="Cairo Bold"/>
                  <a:sym typeface="Cairo Bold"/>
                  <a:rtl/>
                </a:rPr>
                <a:t> في قائمة </a:t>
              </a:r>
              <a:r>
                <a:rPr lang="ar-EG" sz="2036" b="1" dirty="0" err="1">
                  <a:solidFill>
                    <a:srgbClr val="FFFFFF"/>
                  </a:solidFill>
                  <a:latin typeface="Cairo Bold"/>
                  <a:ea typeface="Cairo Bold"/>
                  <a:cs typeface="Cairo Bold"/>
                  <a:sym typeface="Cairo Bold"/>
                  <a:rtl/>
                </a:rPr>
                <a:t>فوربس</a:t>
              </a:r>
              <a:r>
                <a:rPr lang="ar-EG" sz="2036" b="1" dirty="0">
                  <a:solidFill>
                    <a:srgbClr val="FFFFFF"/>
                  </a:solidFill>
                  <a:latin typeface="Cairo Bold"/>
                  <a:ea typeface="Cairo Bold"/>
                  <a:cs typeface="Cairo Bold"/>
                  <a:sym typeface="Cairo Bold"/>
                  <a:rtl/>
                </a:rPr>
                <a:t> لأكبر الشركات العامة.</a:t>
              </a:r>
            </a:p>
            <a:p>
              <a:pPr algn="r" rtl="1">
                <a:lnSpc>
                  <a:spcPts val="2851"/>
                </a:lnSpc>
              </a:pPr>
              <a:r>
                <a:rPr lang="ar-EG" sz="2400" b="1" dirty="0">
                  <a:solidFill>
                    <a:srgbClr val="FFFFFF"/>
                  </a:solidFill>
                  <a:latin typeface="Cairo Bold"/>
                  <a:ea typeface="Cairo Bold"/>
                  <a:cs typeface="Cairo Bold"/>
                  <a:sym typeface="Cairo Bold"/>
                  <a:rtl/>
                </a:rPr>
                <a:t>شعار </a:t>
              </a:r>
              <a:r>
                <a:rPr lang="ar-EG" sz="2036" b="1" dirty="0">
                  <a:solidFill>
                    <a:srgbClr val="FFFFFF"/>
                  </a:solidFill>
                  <a:latin typeface="Cairo Bold"/>
                  <a:ea typeface="Cairo Bold"/>
                  <a:cs typeface="Cairo Bold"/>
                  <a:sym typeface="Cairo Bold"/>
                  <a:rtl/>
                </a:rPr>
                <a:t>جنرال إلكتريك فريد بشكل ملحوظ هو واحد من أكثر الشعارات شهرة في العالم يتميز بشكله الدائري الذي يحتوي على حرفان بشكل متداخلان كان هنا اسود و ابيض </a:t>
              </a:r>
            </a:p>
            <a:p>
              <a:pPr algn="r" rtl="1">
                <a:lnSpc>
                  <a:spcPts val="2851"/>
                </a:lnSpc>
              </a:pPr>
              <a:r>
                <a:rPr lang="ar-EG" sz="2036" b="1" dirty="0">
                  <a:solidFill>
                    <a:srgbClr val="FFFFFF"/>
                  </a:solidFill>
                  <a:latin typeface="Cairo Bold"/>
                  <a:ea typeface="Cairo Bold"/>
                  <a:cs typeface="Cairo Bold"/>
                  <a:sym typeface="Cairo Bold"/>
                  <a:rtl/>
                </a:rPr>
                <a:t>في عام </a:t>
              </a:r>
              <a:r>
                <a:rPr lang="en-US" sz="2036" b="1" dirty="0">
                  <a:solidFill>
                    <a:srgbClr val="FFFFFF"/>
                  </a:solidFill>
                  <a:latin typeface="Cairo Bold"/>
                  <a:ea typeface="Cairo Bold"/>
                  <a:cs typeface="Cairo Bold"/>
                  <a:sym typeface="Cairo Bold"/>
                </a:rPr>
                <a:t>2005</a:t>
              </a:r>
              <a:r>
                <a:rPr lang="ar-EG" sz="2036" b="1" dirty="0">
                  <a:solidFill>
                    <a:srgbClr val="FFFFFF"/>
                  </a:solidFill>
                  <a:latin typeface="Cairo Bold"/>
                  <a:ea typeface="Cairo Bold"/>
                  <a:cs typeface="Cairo Bold"/>
                  <a:sym typeface="Cairo Bold"/>
                  <a:rtl/>
                </a:rPr>
                <a:t>، أعادت جنرال إلكتريك تصميم شعارها قليلا اضافت له </a:t>
              </a:r>
              <a:r>
                <a:rPr lang="ar-EG" sz="2036" b="1" dirty="0" err="1">
                  <a:solidFill>
                    <a:srgbClr val="FFFFFF"/>
                  </a:solidFill>
                  <a:latin typeface="Cairo Bold"/>
                  <a:ea typeface="Cairo Bold"/>
                  <a:cs typeface="Cairo Bold"/>
                  <a:sym typeface="Cairo Bold"/>
                  <a:rtl/>
                </a:rPr>
                <a:t>اللوان</a:t>
              </a:r>
              <a:r>
                <a:rPr lang="ar-EG" sz="2036" b="1" dirty="0">
                  <a:solidFill>
                    <a:srgbClr val="FFFFFF"/>
                  </a:solidFill>
                  <a:latin typeface="Cairo Bold"/>
                  <a:ea typeface="Cairo Bold"/>
                  <a:cs typeface="Cairo Bold"/>
                  <a:sym typeface="Cairo Bold"/>
                  <a:rtl/>
                </a:rPr>
                <a:t> ليعكس سمات العلامة التجارية المتمثلة في الجدارة بالثقة والقيادة والاعتمادية والابتكار وقابلية الاقتراب والتكيف لكن احتفظت بشكل الدائري و الحرفان .</a:t>
              </a:r>
            </a:p>
            <a:p>
              <a:pPr algn="r" rtl="1">
                <a:lnSpc>
                  <a:spcPts val="2851"/>
                </a:lnSpc>
              </a:pPr>
              <a:r>
                <a:rPr lang="ar-EG" sz="2036" b="1" u="sng" dirty="0">
                  <a:solidFill>
                    <a:schemeClr val="tx1">
                      <a:lumMod val="95000"/>
                      <a:lumOff val="5000"/>
                    </a:schemeClr>
                  </a:solidFill>
                  <a:latin typeface="Cairo Bold"/>
                  <a:ea typeface="Cairo Bold"/>
                  <a:cs typeface="Cairo Bold"/>
                  <a:sym typeface="Cairo Bold"/>
                  <a:rtl/>
                </a:rPr>
                <a:t>•</a:t>
              </a:r>
              <a:r>
                <a:rPr lang="ar-EG" sz="2036" b="1" u="sng" dirty="0">
                  <a:solidFill>
                    <a:schemeClr val="accent6"/>
                  </a:solidFill>
                  <a:latin typeface="Cairo Bold"/>
                  <a:ea typeface="Cairo Bold"/>
                  <a:cs typeface="Cairo Bold"/>
                  <a:sym typeface="Cairo Bold"/>
                  <a:rtl/>
                </a:rPr>
                <a:t>اللون</a:t>
              </a:r>
              <a:r>
                <a:rPr lang="ar-EG" sz="2036" b="1" dirty="0">
                  <a:solidFill>
                    <a:srgbClr val="FFFFFF"/>
                  </a:solidFill>
                  <a:latin typeface="Cairo Bold"/>
                  <a:ea typeface="Cairo Bold"/>
                  <a:cs typeface="Cairo Bold"/>
                  <a:sym typeface="Cairo Bold"/>
                  <a:rtl/>
                </a:rPr>
                <a:t>: الأزرق أو الأبيض، مما يعكس المهنية والموثوقية.</a:t>
              </a:r>
            </a:p>
            <a:p>
              <a:pPr algn="r" rtl="1">
                <a:lnSpc>
                  <a:spcPts val="2851"/>
                </a:lnSpc>
              </a:pPr>
              <a:r>
                <a:rPr lang="ar-EG" sz="2036" b="1" dirty="0">
                  <a:solidFill>
                    <a:srgbClr val="FFFFFF"/>
                  </a:solidFill>
                  <a:latin typeface="Cairo Bold"/>
                  <a:ea typeface="Cairo Bold"/>
                  <a:cs typeface="Cairo Bold"/>
                  <a:sym typeface="Cairo Bold"/>
                  <a:rtl/>
                </a:rPr>
                <a:t> •</a:t>
              </a:r>
              <a:r>
                <a:rPr lang="ar-EG" sz="2036" b="1" u="sng" dirty="0">
                  <a:solidFill>
                    <a:schemeClr val="accent6"/>
                  </a:solidFill>
                  <a:latin typeface="Cairo Bold"/>
                  <a:ea typeface="Cairo Bold"/>
                  <a:cs typeface="Cairo Bold"/>
                  <a:sym typeface="Cairo Bold"/>
                  <a:rtl/>
                </a:rPr>
                <a:t>الأشكال</a:t>
              </a:r>
              <a:r>
                <a:rPr lang="ar-EG" sz="2036" b="1" dirty="0">
                  <a:solidFill>
                    <a:srgbClr val="FFFFFF"/>
                  </a:solidFill>
                  <a:latin typeface="Cairo Bold"/>
                  <a:ea typeface="Cairo Bold"/>
                  <a:cs typeface="Cairo Bold"/>
                  <a:sym typeface="Cairo Bold"/>
                  <a:rtl/>
                </a:rPr>
                <a:t>: الشكل الدائري يمثل الكمال والتكامل، بينما الحروف المتداخلة تشير إلى الابتكار والترابط بين مختلف مجالات العمل.</a:t>
              </a:r>
            </a:p>
            <a:p>
              <a:pPr algn="r" rtl="1">
                <a:lnSpc>
                  <a:spcPts val="2851"/>
                </a:lnSpc>
              </a:pPr>
              <a:r>
                <a:rPr lang="ar-EG" sz="2036" b="1" dirty="0">
                  <a:solidFill>
                    <a:srgbClr val="FFFFFF"/>
                  </a:solidFill>
                  <a:latin typeface="Cairo Bold"/>
                  <a:ea typeface="Cairo Bold"/>
                  <a:cs typeface="Cairo Bold"/>
                  <a:sym typeface="Cairo Bold"/>
                  <a:rtl/>
                </a:rPr>
                <a:t> •</a:t>
              </a:r>
              <a:r>
                <a:rPr lang="ar-EG" sz="2036" b="1" u="sng" dirty="0">
                  <a:solidFill>
                    <a:schemeClr val="accent6"/>
                  </a:solidFill>
                  <a:latin typeface="Cairo Bold"/>
                  <a:ea typeface="Cairo Bold"/>
                  <a:cs typeface="Cairo Bold"/>
                  <a:sym typeface="Cairo Bold"/>
                  <a:rtl/>
                </a:rPr>
                <a:t>التنوع</a:t>
              </a:r>
              <a:r>
                <a:rPr lang="ar-EG" sz="2036" b="1" dirty="0">
                  <a:solidFill>
                    <a:srgbClr val="FFFFFF"/>
                  </a:solidFill>
                  <a:latin typeface="Cairo Bold"/>
                  <a:ea typeface="Cairo Bold"/>
                  <a:cs typeface="Cairo Bold"/>
                  <a:sym typeface="Cairo Bold"/>
                  <a:rtl/>
                </a:rPr>
                <a:t>: يعكس الشعار تنوع الأنشطة التي تتعامل بها الشركة، من الطاقة إلى التكنولوجيا</a:t>
              </a:r>
            </a:p>
            <a:p>
              <a:pPr marL="0" lvl="0" indent="0" algn="r" rtl="1">
                <a:lnSpc>
                  <a:spcPts val="2851"/>
                </a:lnSpc>
                <a:spcBef>
                  <a:spcPct val="0"/>
                </a:spcBef>
              </a:pPr>
              <a:endParaRPr lang="ar-EG" sz="2036" b="1" dirty="0">
                <a:solidFill>
                  <a:srgbClr val="FFFFFF"/>
                </a:solidFill>
                <a:latin typeface="Cairo Bold"/>
                <a:ea typeface="Cairo Bold"/>
                <a:cs typeface="Cairo Bold"/>
                <a:sym typeface="Cairo Bold"/>
                <a:rtl/>
              </a:endParaRPr>
            </a:p>
          </p:txBody>
        </p:sp>
      </p:grpSp>
      <p:pic>
        <p:nvPicPr>
          <p:cNvPr id="11" name="Image 10" descr="توكيل جنرال اليكتريك المعتمد في مصر | Cairo"/>
          <p:cNvPicPr/>
          <p:nvPr/>
        </p:nvPicPr>
        <p:blipFill>
          <a:blip r:embed="rId6">
            <a:extLst>
              <a:ext uri="{28A0092B-C50C-407E-A947-70E740481C1C}">
                <a14:useLocalDpi xmlns:a14="http://schemas.microsoft.com/office/drawing/2010/main" val="0"/>
              </a:ext>
            </a:extLst>
          </a:blip>
          <a:srcRect/>
          <a:stretch>
            <a:fillRect/>
          </a:stretch>
        </p:blipFill>
        <p:spPr bwMode="auto">
          <a:xfrm>
            <a:off x="11201400" y="1821356"/>
            <a:ext cx="6117909" cy="61300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2310</Words>
  <Application>Microsoft Office PowerPoint</Application>
  <PresentationFormat>Personnalisé</PresentationFormat>
  <Paragraphs>222</Paragraphs>
  <Slides>43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43</vt:i4>
      </vt:variant>
    </vt:vector>
  </HeadingPairs>
  <TitlesOfParts>
    <vt:vector size="52" baseType="lpstr">
      <vt:lpstr>Changa SemiBold Bold</vt:lpstr>
      <vt:lpstr>Calibri</vt:lpstr>
      <vt:lpstr>Cairo Light</vt:lpstr>
      <vt:lpstr>Montaser Arabic</vt:lpstr>
      <vt:lpstr>Cairo Extra-Light</vt:lpstr>
      <vt:lpstr>Arial</vt:lpstr>
      <vt:lpstr>Cairo Bold</vt:lpstr>
      <vt:lpstr>Changa SemiBold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دعائي عصري أبيض وأرجواني</dc:title>
  <dc:creator>zaki</dc:creator>
  <cp:lastModifiedBy>OUSSAMA</cp:lastModifiedBy>
  <cp:revision>7</cp:revision>
  <dcterms:created xsi:type="dcterms:W3CDTF">2006-08-16T00:00:00Z</dcterms:created>
  <dcterms:modified xsi:type="dcterms:W3CDTF">2024-10-26T13:23:24Z</dcterms:modified>
  <dc:identifier>DAGUhA9A20I</dc:identifier>
</cp:coreProperties>
</file>