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autoAdjust="0"/>
    <p:restoredTop sz="94706" autoAdjust="0"/>
  </p:normalViewPr>
  <p:slideViewPr>
    <p:cSldViewPr>
      <p:cViewPr varScale="1">
        <p:scale>
          <a:sx n="63" d="100"/>
          <a:sy n="63" d="100"/>
        </p:scale>
        <p:origin x="-137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ectangle à coins arrondis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ous-titr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47CD3BF0-DE9A-4868-A984-41217FC8BB2E}" type="datetimeFigureOut">
              <a:rPr lang="fr-FR" smtClean="0"/>
              <a:t>15/10/2024</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29" name="Espace réservé du numéro de diapositive 28"/>
          <p:cNvSpPr>
            <a:spLocks noGrp="1"/>
          </p:cNvSpPr>
          <p:nvPr>
            <p:ph type="sldNum" sz="quarter" idx="12"/>
          </p:nvPr>
        </p:nvSpPr>
        <p:spPr/>
        <p:txBody>
          <a:bodyPr lIns="0" tIns="0" rIns="0" bIns="0">
            <a:noAutofit/>
          </a:bodyPr>
          <a:lstStyle>
            <a:lvl1pPr>
              <a:defRPr sz="1400">
                <a:solidFill>
                  <a:srgbClr val="FFFFFF"/>
                </a:solidFill>
              </a:defRPr>
            </a:lvl1pPr>
          </a:lstStyle>
          <a:p>
            <a:fld id="{1DD59E99-3910-4270-965E-E5571899D5B9}" type="slidenum">
              <a:rPr lang="fr-FR" smtClean="0"/>
              <a:t>‹N°›</a:t>
            </a:fld>
            <a:endParaRPr lang="fr-FR"/>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r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7CD3BF0-DE9A-4868-A984-41217FC8BB2E}" type="datetimeFigureOut">
              <a:rPr lang="fr-FR" smtClean="0"/>
              <a:t>15/10/2024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DD59E99-3910-4270-965E-E5571899D5B9}"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41"/>
            <a:ext cx="201168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914400" y="274640"/>
            <a:ext cx="55626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47CD3BF0-DE9A-4868-A984-41217FC8BB2E}" type="datetimeFigureOut">
              <a:rPr lang="fr-FR" smtClean="0"/>
              <a:t>15/10/2024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DD59E99-3910-4270-965E-E5571899D5B9}"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47CD3BF0-DE9A-4868-A984-41217FC8BB2E}" type="datetimeFigureOut">
              <a:rPr lang="fr-FR" smtClean="0"/>
              <a:t>15/10/2024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DD59E99-3910-4270-965E-E5571899D5B9}" type="slidenum">
              <a:rPr lang="fr-FR" smtClean="0"/>
              <a:t>‹N°›</a:t>
            </a:fld>
            <a:endParaRPr lang="fr-FR"/>
          </a:p>
        </p:txBody>
      </p:sp>
      <p:sp>
        <p:nvSpPr>
          <p:cNvPr id="8" name="Espace réservé du contenu 7"/>
          <p:cNvSpPr>
            <a:spLocks noGrp="1"/>
          </p:cNvSpPr>
          <p:nvPr>
            <p:ph sz="quarter" idx="1"/>
          </p:nvPr>
        </p:nvSpPr>
        <p:spPr>
          <a:xfrm>
            <a:off x="914400" y="1447800"/>
            <a:ext cx="777240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ectangle à coins arrondis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47CD3BF0-DE9A-4868-A984-41217FC8BB2E}" type="datetimeFigureOut">
              <a:rPr lang="fr-FR" smtClean="0"/>
              <a:t>15/10/2024</a:t>
            </a:fld>
            <a:endParaRPr lang="fr-FR"/>
          </a:p>
        </p:txBody>
      </p:sp>
      <p:sp>
        <p:nvSpPr>
          <p:cNvPr id="5" name="Espace réservé du pied de page 4"/>
          <p:cNvSpPr>
            <a:spLocks noGrp="1"/>
          </p:cNvSpPr>
          <p:nvPr>
            <p:ph type="ftr" sz="quarter" idx="11"/>
          </p:nvPr>
        </p:nvSpPr>
        <p:spPr>
          <a:xfrm>
            <a:off x="800100" y="6172200"/>
            <a:ext cx="4000500" cy="457200"/>
          </a:xfrm>
        </p:spPr>
        <p:txBody>
          <a:bodyPr/>
          <a:lstStyle/>
          <a:p>
            <a:endParaRPr lang="fr-FR"/>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146304" y="6208776"/>
            <a:ext cx="457200" cy="457200"/>
          </a:xfrm>
        </p:spPr>
        <p:txBody>
          <a:bodyPr/>
          <a:lstStyle/>
          <a:p>
            <a:fld id="{1DD59E99-3910-4270-965E-E5571899D5B9}" type="slidenum">
              <a:rPr lang="fr-FR" smtClean="0"/>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47CD3BF0-DE9A-4868-A984-41217FC8BB2E}" type="datetimeFigureOut">
              <a:rPr lang="fr-FR" smtClean="0"/>
              <a:t>15/10/2024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DD59E99-3910-4270-965E-E5571899D5B9}" type="slidenum">
              <a:rPr lang="fr-FR" smtClean="0"/>
              <a:t>‹N°›</a:t>
            </a:fld>
            <a:endParaRPr lang="fr-FR"/>
          </a:p>
        </p:txBody>
      </p:sp>
      <p:sp>
        <p:nvSpPr>
          <p:cNvPr id="9" name="Espace réservé du contenu 8"/>
          <p:cNvSpPr>
            <a:spLocks noGrp="1"/>
          </p:cNvSpPr>
          <p:nvPr>
            <p:ph sz="quarter" idx="1"/>
          </p:nvPr>
        </p:nvSpPr>
        <p:spPr>
          <a:xfrm>
            <a:off x="91440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933950" y="1447800"/>
            <a:ext cx="3749040" cy="45720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914400" y="273050"/>
            <a:ext cx="7772400" cy="1143000"/>
          </a:xfrm>
        </p:spPr>
        <p:txBody>
          <a:bodyPr anchor="b" anchorCtr="0"/>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7" name="Espace réservé de la date 6"/>
          <p:cNvSpPr>
            <a:spLocks noGrp="1"/>
          </p:cNvSpPr>
          <p:nvPr>
            <p:ph type="dt" sz="half" idx="10"/>
          </p:nvPr>
        </p:nvSpPr>
        <p:spPr/>
        <p:txBody>
          <a:bodyPr/>
          <a:lstStyle/>
          <a:p>
            <a:fld id="{47CD3BF0-DE9A-4868-A984-41217FC8BB2E}" type="datetimeFigureOut">
              <a:rPr lang="fr-FR" smtClean="0"/>
              <a:t>15/10/2024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DD59E99-3910-4270-965E-E5571899D5B9}" type="slidenum">
              <a:rPr lang="fr-FR" smtClean="0"/>
              <a:t>‹N°›</a:t>
            </a:fld>
            <a:endParaRPr lang="fr-FR"/>
          </a:p>
        </p:txBody>
      </p:sp>
      <p:sp>
        <p:nvSpPr>
          <p:cNvPr id="11" name="Espace réservé du contenu 10"/>
          <p:cNvSpPr>
            <a:spLocks noGrp="1"/>
          </p:cNvSpPr>
          <p:nvPr>
            <p:ph sz="half" idx="2"/>
          </p:nvPr>
        </p:nvSpPr>
        <p:spPr>
          <a:xfrm>
            <a:off x="9144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half" idx="4"/>
          </p:nvPr>
        </p:nvSpPr>
        <p:spPr>
          <a:xfrm>
            <a:off x="4953000" y="2247900"/>
            <a:ext cx="3733800" cy="38862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47CD3BF0-DE9A-4868-A984-41217FC8BB2E}" type="datetimeFigureOut">
              <a:rPr lang="fr-FR" smtClean="0"/>
              <a:t>15/10/2024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DD59E99-3910-4270-965E-E5571899D5B9}"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7CD3BF0-DE9A-4868-A984-41217FC8BB2E}" type="datetimeFigureOut">
              <a:rPr lang="fr-FR" smtClean="0"/>
              <a:t>15/10/2024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DD59E99-3910-4270-965E-E5571899D5B9}"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ectangle à coins arrondis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914400" y="273050"/>
            <a:ext cx="7772400" cy="1143000"/>
          </a:xfrm>
        </p:spPr>
        <p:txBody>
          <a:bodyPr anchor="b" anchorCtr="0"/>
          <a:lstStyle>
            <a:lvl1pPr algn="l">
              <a:buNone/>
              <a:defRPr sz="4000" b="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47CD3BF0-DE9A-4868-A984-41217FC8BB2E}" type="datetimeFigureOut">
              <a:rPr lang="fr-FR" smtClean="0"/>
              <a:t>15/10/2024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DD59E99-3910-4270-965E-E5571899D5B9}" type="slidenum">
              <a:rPr lang="fr-FR" smtClean="0"/>
              <a:t>‹N°›</a:t>
            </a:fld>
            <a:endParaRPr lang="fr-FR"/>
          </a:p>
        </p:txBody>
      </p:sp>
      <p:sp>
        <p:nvSpPr>
          <p:cNvPr id="11" name="Espace réservé du contenu 10"/>
          <p:cNvSpPr>
            <a:spLocks noGrp="1"/>
          </p:cNvSpPr>
          <p:nvPr>
            <p:ph sz="quarter" idx="1"/>
          </p:nvPr>
        </p:nvSpPr>
        <p:spPr>
          <a:xfrm>
            <a:off x="2971800" y="1600200"/>
            <a:ext cx="5715000" cy="4495800"/>
          </a:xfrm>
        </p:spPr>
        <p:txBody>
          <a:bodyPr vert="horz"/>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47CD3BF0-DE9A-4868-A984-41217FC8BB2E}" type="datetimeFigureOut">
              <a:rPr lang="fr-FR" smtClean="0"/>
              <a:t>15/10/2024</a:t>
            </a:fld>
            <a:endParaRPr lang="fr-FR"/>
          </a:p>
        </p:txBody>
      </p:sp>
      <p:sp>
        <p:nvSpPr>
          <p:cNvPr id="6" name="Espace réservé du pied de page 5"/>
          <p:cNvSpPr>
            <a:spLocks noGrp="1"/>
          </p:cNvSpPr>
          <p:nvPr>
            <p:ph type="ftr" sz="quarter" idx="11"/>
          </p:nvPr>
        </p:nvSpPr>
        <p:spPr>
          <a:xfrm>
            <a:off x="914400" y="6172200"/>
            <a:ext cx="3886200" cy="457200"/>
          </a:xfrm>
        </p:spPr>
        <p:txBody>
          <a:bodyPr/>
          <a:lstStyle/>
          <a:p>
            <a:endParaRPr lang="fr-FR"/>
          </a:p>
        </p:txBody>
      </p:sp>
      <p:sp>
        <p:nvSpPr>
          <p:cNvPr id="7" name="Espace réservé du numéro de diapositive 6"/>
          <p:cNvSpPr>
            <a:spLocks noGrp="1"/>
          </p:cNvSpPr>
          <p:nvPr>
            <p:ph type="sldNum" sz="quarter" idx="12"/>
          </p:nvPr>
        </p:nvSpPr>
        <p:spPr>
          <a:xfrm>
            <a:off x="146304" y="6208776"/>
            <a:ext cx="457200" cy="457200"/>
          </a:xfrm>
        </p:spPr>
        <p:txBody>
          <a:bodyPr/>
          <a:lstStyle/>
          <a:p>
            <a:fld id="{1DD59E99-3910-4270-965E-E5571899D5B9}" type="slidenum">
              <a:rPr lang="fr-FR" smtClean="0"/>
              <a:t>‹N°›</a:t>
            </a:fld>
            <a:endParaRPr lang="fr-FR"/>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Espace réservé pour une image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fr-FR" smtClean="0"/>
              <a:t>Cliquez sur l'icône pour ajouter une image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ectangle à coins arrondis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Espace réservé du titre 21"/>
          <p:cNvSpPr>
            <a:spLocks noGrp="1"/>
          </p:cNvSpPr>
          <p:nvPr>
            <p:ph type="title"/>
          </p:nvPr>
        </p:nvSpPr>
        <p:spPr>
          <a:xfrm>
            <a:off x="914400" y="274638"/>
            <a:ext cx="7772400" cy="1143000"/>
          </a:xfrm>
          <a:prstGeom prst="rect">
            <a:avLst/>
          </a:prstGeom>
        </p:spPr>
        <p:txBody>
          <a:bodyPr bIns="91440" anchor="b" anchorCtr="0">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47CD3BF0-DE9A-4868-A984-41217FC8BB2E}" type="datetimeFigureOut">
              <a:rPr lang="fr-FR" smtClean="0"/>
              <a:t>15/10/2024</a:t>
            </a:fld>
            <a:endParaRPr lang="fr-FR"/>
          </a:p>
        </p:txBody>
      </p:sp>
      <p:sp>
        <p:nvSpPr>
          <p:cNvPr id="3" name="Espace réservé du pied de page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fr-FR"/>
          </a:p>
        </p:txBody>
      </p:sp>
      <p:sp>
        <p:nvSpPr>
          <p:cNvPr id="23" name="Espace réservé du numéro de diapositive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1DD59E99-3910-4270-965E-E5571899D5B9}"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p:txBody>
          <a:bodyPr/>
          <a:lstStyle/>
          <a:p>
            <a:r>
              <a:rPr lang="fr-FR" dirty="0" smtClean="0"/>
              <a:t>Dr. </a:t>
            </a:r>
            <a:r>
              <a:rPr lang="fr-FR" dirty="0" err="1" smtClean="0"/>
              <a:t>Benloucif</a:t>
            </a:r>
            <a:r>
              <a:rPr lang="fr-FR" dirty="0" smtClean="0"/>
              <a:t> </a:t>
            </a:r>
            <a:r>
              <a:rPr lang="fr-FR" dirty="0" err="1" smtClean="0"/>
              <a:t>Nousseiba</a:t>
            </a:r>
            <a:endParaRPr lang="fr-FR" dirty="0"/>
          </a:p>
        </p:txBody>
      </p:sp>
      <p:sp>
        <p:nvSpPr>
          <p:cNvPr id="2" name="Titre 1"/>
          <p:cNvSpPr>
            <a:spLocks noGrp="1"/>
          </p:cNvSpPr>
          <p:nvPr>
            <p:ph type="ctrTitle"/>
          </p:nvPr>
        </p:nvSpPr>
        <p:spPr/>
        <p:txBody>
          <a:bodyPr/>
          <a:lstStyle/>
          <a:p>
            <a:r>
              <a:rPr smtClean="0"/>
              <a:t>English </a:t>
            </a:r>
            <a:r>
              <a:rPr smtClean="0"/>
              <a:t>in </a:t>
            </a:r>
            <a:r>
              <a:rPr smtClean="0"/>
              <a:t>clinical psychology</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dirty="0" smtClean="0"/>
              <a:t>English is studied in clinical psychology to </a:t>
            </a:r>
            <a:endParaRPr lang="fr-FR" dirty="0"/>
          </a:p>
        </p:txBody>
      </p:sp>
      <p:sp>
        <p:nvSpPr>
          <p:cNvPr id="3" name="Espace réservé du contenu 2"/>
          <p:cNvSpPr>
            <a:spLocks noGrp="1"/>
          </p:cNvSpPr>
          <p:nvPr>
            <p:ph sz="quarter" idx="1"/>
          </p:nvPr>
        </p:nvSpPr>
        <p:spPr/>
        <p:txBody>
          <a:bodyPr/>
          <a:lstStyle/>
          <a:p>
            <a:r>
              <a:rPr lang="en-US" dirty="0" smtClean="0"/>
              <a:t>access </a:t>
            </a:r>
            <a:r>
              <a:rPr lang="en-US" dirty="0" smtClean="0"/>
              <a:t>global research, </a:t>
            </a:r>
            <a:endParaRPr lang="en-US" dirty="0" smtClean="0"/>
          </a:p>
          <a:p>
            <a:r>
              <a:rPr lang="en-US" dirty="0" smtClean="0"/>
              <a:t>stay </a:t>
            </a:r>
            <a:r>
              <a:rPr lang="en-US" dirty="0" smtClean="0"/>
              <a:t>updated on international developments, </a:t>
            </a:r>
            <a:endParaRPr lang="en-US" dirty="0" smtClean="0"/>
          </a:p>
          <a:p>
            <a:r>
              <a:rPr lang="en-US" dirty="0" smtClean="0"/>
              <a:t>and </a:t>
            </a:r>
            <a:r>
              <a:rPr lang="en-US" dirty="0" smtClean="0"/>
              <a:t>engage with a broader academic community. </a:t>
            </a:r>
            <a:endParaRPr lang="en-US" dirty="0" smtClean="0"/>
          </a:p>
          <a:p>
            <a:r>
              <a:rPr lang="en-US" dirty="0" smtClean="0"/>
              <a:t>Since </a:t>
            </a:r>
            <a:r>
              <a:rPr lang="en-US" dirty="0" smtClean="0"/>
              <a:t>much of the latest psychological research and scientific literature is published in English, proficiency in the language is essential for keeping up with advancements and enhancing professional skills</a:t>
            </a:r>
            <a:r>
              <a:rPr lang="en-US" dirty="0" smtClean="0"/>
              <a:t>.</a:t>
            </a:r>
          </a:p>
          <a:p>
            <a:r>
              <a:rPr lang="en-US" dirty="0" err="1" smtClean="0"/>
              <a:t>Clutral</a:t>
            </a:r>
            <a:r>
              <a:rPr lang="en-US" dirty="0" smtClean="0"/>
              <a:t> reasons</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en-US" dirty="0" smtClean="0"/>
              <a:t>how does context help in translating texts</a:t>
            </a:r>
            <a:endParaRPr lang="fr-FR" dirty="0"/>
          </a:p>
        </p:txBody>
      </p:sp>
      <p:sp>
        <p:nvSpPr>
          <p:cNvPr id="3" name="Espace réservé du contenu 2"/>
          <p:cNvSpPr>
            <a:spLocks noGrp="1"/>
          </p:cNvSpPr>
          <p:nvPr>
            <p:ph sz="quarter" idx="1"/>
          </p:nvPr>
        </p:nvSpPr>
        <p:spPr/>
        <p:txBody>
          <a:bodyPr>
            <a:normAutofit/>
          </a:bodyPr>
          <a:lstStyle/>
          <a:p>
            <a:r>
              <a:rPr lang="en-US" sz="2800" dirty="0" smtClean="0"/>
              <a:t>Context helps in translating texts by providing meaning beyond individual words, allowing the translator to capture the correct nuances, tone, and intent of the original message. It ensures accuracy and clarity, especially in idiomatic expressions or culturally specific references.</a:t>
            </a:r>
            <a:endParaRPr lang="fr-FR"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28662" y="785794"/>
            <a:ext cx="7772400" cy="1143000"/>
          </a:xfrm>
        </p:spPr>
        <p:txBody>
          <a:bodyPr>
            <a:normAutofit fontScale="90000"/>
          </a:bodyPr>
          <a:lstStyle/>
          <a:p>
            <a:r>
              <a:rPr lang="en-US" dirty="0" smtClean="0"/>
              <a:t>what is the value of keywords and context in understanding </a:t>
            </a:r>
            <a:r>
              <a:rPr lang="en-US" dirty="0" err="1" smtClean="0"/>
              <a:t>english</a:t>
            </a:r>
            <a:r>
              <a:rPr lang="en-US" dirty="0" smtClean="0"/>
              <a:t> </a:t>
            </a:r>
            <a:br>
              <a:rPr lang="en-US" dirty="0" smtClean="0"/>
            </a:br>
            <a:endParaRPr lang="fr-FR" dirty="0"/>
          </a:p>
        </p:txBody>
      </p:sp>
      <p:sp>
        <p:nvSpPr>
          <p:cNvPr id="3" name="Espace réservé du contenu 2"/>
          <p:cNvSpPr>
            <a:spLocks noGrp="1"/>
          </p:cNvSpPr>
          <p:nvPr>
            <p:ph sz="quarter" idx="1"/>
          </p:nvPr>
        </p:nvSpPr>
        <p:spPr/>
        <p:txBody>
          <a:bodyPr/>
          <a:lstStyle/>
          <a:p>
            <a:endParaRPr lang="en-US" dirty="0" smtClean="0"/>
          </a:p>
          <a:p>
            <a:endParaRPr lang="en-US" dirty="0" smtClean="0"/>
          </a:p>
          <a:p>
            <a:r>
              <a:rPr lang="en-US" dirty="0" smtClean="0"/>
              <a:t>Keywords help identify the main ideas in a text, while context provides surrounding information that clarifies meaning. Together, they enhance comprehension by allowing you to focus on essential points and interpret the message accurately.</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Links to use to </a:t>
            </a:r>
            <a:r>
              <a:rPr lang="fr-FR" dirty="0" err="1" smtClean="0"/>
              <a:t>easily</a:t>
            </a:r>
            <a:r>
              <a:rPr lang="fr-FR" dirty="0" smtClean="0"/>
              <a:t> translate </a:t>
            </a:r>
            <a:r>
              <a:rPr lang="fr-FR" dirty="0" err="1" smtClean="0"/>
              <a:t>using</a:t>
            </a:r>
            <a:r>
              <a:rPr lang="fr-FR" dirty="0" smtClean="0"/>
              <a:t> the right </a:t>
            </a:r>
            <a:r>
              <a:rPr lang="fr-FR" dirty="0" err="1" smtClean="0"/>
              <a:t>context</a:t>
            </a:r>
            <a:endParaRPr lang="fr-FR" dirty="0"/>
          </a:p>
        </p:txBody>
      </p:sp>
      <p:sp>
        <p:nvSpPr>
          <p:cNvPr id="3" name="Espace réservé du contenu 2"/>
          <p:cNvSpPr>
            <a:spLocks noGrp="1"/>
          </p:cNvSpPr>
          <p:nvPr>
            <p:ph sz="quarter" idx="1"/>
          </p:nvPr>
        </p:nvSpPr>
        <p:spPr/>
        <p:txBody>
          <a:bodyPr/>
          <a:lstStyle/>
          <a:p>
            <a:r>
              <a:rPr lang="fr-FR" dirty="0" smtClean="0"/>
              <a:t>https://context.reverso.net/traduction/anglais-arabe/addiction</a:t>
            </a:r>
            <a:endParaRPr lang="fr-F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pitaux">
  <a:themeElements>
    <a:clrScheme name="Capitaux">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apitaux">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apitaux">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20</TotalTime>
  <Words>180</Words>
  <Application>Microsoft Office PowerPoint</Application>
  <PresentationFormat>Affichage à l'écran (4:3)</PresentationFormat>
  <Paragraphs>16</Paragraphs>
  <Slides>5</Slides>
  <Notes>0</Notes>
  <HiddenSlides>0</HiddenSlides>
  <MMClips>0</MMClips>
  <ScaleCrop>false</ScaleCrop>
  <HeadingPairs>
    <vt:vector size="4" baseType="variant">
      <vt:variant>
        <vt:lpstr>Thème</vt:lpstr>
      </vt:variant>
      <vt:variant>
        <vt:i4>1</vt:i4>
      </vt:variant>
      <vt:variant>
        <vt:lpstr>Titres des diapositives</vt:lpstr>
      </vt:variant>
      <vt:variant>
        <vt:i4>5</vt:i4>
      </vt:variant>
    </vt:vector>
  </HeadingPairs>
  <TitlesOfParts>
    <vt:vector size="6" baseType="lpstr">
      <vt:lpstr>Capitaux</vt:lpstr>
      <vt:lpstr>English in clinical psychology</vt:lpstr>
      <vt:lpstr>English is studied in clinical psychology to </vt:lpstr>
      <vt:lpstr>how does context help in translating texts</vt:lpstr>
      <vt:lpstr>what is the value of keywords and context in understanding english  </vt:lpstr>
      <vt:lpstr>Links to use to easily translate using the right context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English in clinical psychology</dc:title>
  <dc:creator>pc</dc:creator>
  <cp:lastModifiedBy>pc</cp:lastModifiedBy>
  <cp:revision>1</cp:revision>
  <dcterms:created xsi:type="dcterms:W3CDTF">2024-10-15T15:24:31Z</dcterms:created>
  <dcterms:modified xsi:type="dcterms:W3CDTF">2024-10-15T15:45:22Z</dcterms:modified>
</cp:coreProperties>
</file>