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4630400" cy="8229600"/>
  <p:notesSz cx="8229600" cy="14630400"/>
  <p:embeddedFontLst>
    <p:embeddedFont>
      <p:font typeface="Roboto Medium"/>
      <p:regular r:id="rId16"/>
    </p:embeddedFont>
    <p:embeddedFont>
      <p:font typeface="Roboto Medium"/>
      <p:regular r:id="rId17"/>
    </p:embeddedFont>
    <p:embeddedFont>
      <p:font typeface="Roboto Medium"/>
      <p:regular r:id="rId18"/>
    </p:embeddedFont>
    <p:embeddedFont>
      <p:font typeface="Roboto Medium"/>
      <p:regular r:id="rId19"/>
    </p:embeddedFont>
    <p:embeddedFont>
      <p:font typeface="Roboto"/>
      <p:regular r:id="rId20"/>
    </p:embeddedFont>
    <p:embeddedFont>
      <p:font typeface="Roboto"/>
      <p:regular r:id="rId21"/>
    </p:embeddedFont>
    <p:embeddedFont>
      <p:font typeface="Roboto"/>
      <p:regular r:id="rId22"/>
    </p:embeddedFont>
    <p:embeddedFont>
      <p:font typeface="Roboto"/>
      <p:regular r:id="rId23"/>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openxmlformats.org/officeDocument/2006/relationships/font" Target="fonts/font1.fntdata"/><Relationship Id="rId17" Type="http://schemas.openxmlformats.org/officeDocument/2006/relationships/font" Target="fonts/font2.fntdata"/><Relationship Id="rId18" Type="http://schemas.openxmlformats.org/officeDocument/2006/relationships/font" Target="fonts/font3.fntdata"/><Relationship Id="rId19" Type="http://schemas.openxmlformats.org/officeDocument/2006/relationships/font" Target="fonts/font4.fntdata"/><Relationship Id="rId20" Type="http://schemas.openxmlformats.org/officeDocument/2006/relationships/font" Target="fonts/font5.fntdata"/><Relationship Id="rId21" Type="http://schemas.openxmlformats.org/officeDocument/2006/relationships/font" Target="fonts/font6.fntdata"/><Relationship Id="rId22" Type="http://schemas.openxmlformats.org/officeDocument/2006/relationships/font" Target="fonts/font7.fntdata"/><Relationship Id="rId23"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47819" y="676156"/>
            <a:ext cx="7848362" cy="3193256"/>
          </a:xfrm>
          <a:prstGeom prst="rect">
            <a:avLst/>
          </a:prstGeom>
          <a:noFill/>
          <a:ln/>
        </p:spPr>
        <p:txBody>
          <a:bodyPr wrap="square" lIns="0" tIns="0" rIns="0" bIns="0" rtlCol="0" anchor="t"/>
          <a:lstStyle/>
          <a:p>
            <a:pPr indent="0" marL="0">
              <a:lnSpc>
                <a:spcPts val="6250"/>
              </a:lnSpc>
              <a:buNone/>
            </a:pPr>
            <a:r>
              <a:rPr lang="en-US" sz="5000" dirty="0">
                <a:solidFill>
                  <a:srgbClr val="FFFFFF"/>
                </a:solidFill>
                <a:latin typeface="Roboto Medium" pitchFamily="34" charset="0"/>
                <a:ea typeface="Roboto Medium" pitchFamily="34" charset="-122"/>
                <a:cs typeface="Roboto Medium" pitchFamily="34" charset="-120"/>
              </a:rPr>
              <a:t>The Origins and Principles of Wilsonian Internationalism in US Foreign Policy</a:t>
            </a:r>
            <a:endParaRPr lang="en-US" sz="5000" dirty="0"/>
          </a:p>
        </p:txBody>
      </p:sp>
      <p:sp>
        <p:nvSpPr>
          <p:cNvPr id="4" name="Text 1"/>
          <p:cNvSpPr/>
          <p:nvPr/>
        </p:nvSpPr>
        <p:spPr>
          <a:xfrm>
            <a:off x="647819" y="4147066"/>
            <a:ext cx="7848362" cy="1777365"/>
          </a:xfrm>
          <a:prstGeom prst="rect">
            <a:avLst/>
          </a:prstGeom>
          <a:noFill/>
          <a:ln/>
        </p:spPr>
        <p:txBody>
          <a:bodyPr wrap="square" lIns="0" tIns="0" rIns="0" bIns="0" rtlCol="0" anchor="t"/>
          <a:lstStyle/>
          <a:p>
            <a:pPr indent="0" marL="0">
              <a:lnSpc>
                <a:spcPts val="2300"/>
              </a:lnSpc>
              <a:buNone/>
            </a:pPr>
            <a:r>
              <a:rPr lang="en-US" sz="1450" dirty="0">
                <a:solidFill>
                  <a:srgbClr val="CFD0D8"/>
                </a:solidFill>
                <a:latin typeface="Roboto" pitchFamily="34" charset="0"/>
                <a:ea typeface="Roboto" pitchFamily="34" charset="-122"/>
                <a:cs typeface="Roboto" pitchFamily="34" charset="-120"/>
              </a:rPr>
              <a:t>Wilsonian Internationalism, named after President Woodrow Wilson, represents a significant shift in American foreign policy that emerged in the early 20th century. This approach to international relations emphasizes global cooperation, democracy promotion, and collective security as key pillars of US engagement with the world. Rooted in Wilson's idealistic vision for a new world order following World War I, this doctrine has profoundly influenced American diplomacy and continues to shape debates about the United States' role on the global stage.</a:t>
            </a:r>
            <a:endParaRPr lang="en-US" sz="1450" dirty="0"/>
          </a:p>
        </p:txBody>
      </p:sp>
      <p:sp>
        <p:nvSpPr>
          <p:cNvPr id="5" name="Text 2"/>
          <p:cNvSpPr/>
          <p:nvPr/>
        </p:nvSpPr>
        <p:spPr>
          <a:xfrm>
            <a:off x="647819" y="6132671"/>
            <a:ext cx="7848362" cy="888682"/>
          </a:xfrm>
          <a:prstGeom prst="rect">
            <a:avLst/>
          </a:prstGeom>
          <a:noFill/>
          <a:ln/>
        </p:spPr>
        <p:txBody>
          <a:bodyPr wrap="square" lIns="0" tIns="0" rIns="0" bIns="0" rtlCol="0" anchor="t"/>
          <a:lstStyle/>
          <a:p>
            <a:pPr indent="0" marL="0">
              <a:lnSpc>
                <a:spcPts val="2300"/>
              </a:lnSpc>
              <a:buNone/>
            </a:pPr>
            <a:r>
              <a:rPr lang="en-US" sz="1450" dirty="0">
                <a:solidFill>
                  <a:srgbClr val="CFD0D8"/>
                </a:solidFill>
                <a:latin typeface="Roboto" pitchFamily="34" charset="0"/>
                <a:ea typeface="Roboto" pitchFamily="34" charset="-122"/>
                <a:cs typeface="Roboto" pitchFamily="34" charset="-120"/>
              </a:rPr>
              <a:t>This presentation will explore the origins, core principles, and lasting impact of Wilsonian Internationalism on US foreign policy, examining its evolution from Wilson's presidency to its modern manifestations and critiques.</a:t>
            </a:r>
            <a:endParaRPr lang="en-US" sz="1450" dirty="0"/>
          </a:p>
        </p:txBody>
      </p:sp>
      <p:sp>
        <p:nvSpPr>
          <p:cNvPr id="6" name="Shape 3"/>
          <p:cNvSpPr/>
          <p:nvPr/>
        </p:nvSpPr>
        <p:spPr>
          <a:xfrm>
            <a:off x="647819" y="7243405"/>
            <a:ext cx="296108" cy="296108"/>
          </a:xfrm>
          <a:prstGeom prst="roundRect">
            <a:avLst>
              <a:gd name="adj" fmla="val 30877537"/>
            </a:avLst>
          </a:prstGeom>
          <a:solidFill>
            <a:srgbClr val="533118"/>
          </a:solidFill>
          <a:ln w="7620">
            <a:solidFill>
              <a:srgbClr val="FFFFFF"/>
            </a:solidFill>
            <a:prstDash val="solid"/>
          </a:ln>
        </p:spPr>
      </p:sp>
      <p:sp>
        <p:nvSpPr>
          <p:cNvPr id="7" name="Text 4"/>
          <p:cNvSpPr/>
          <p:nvPr/>
        </p:nvSpPr>
        <p:spPr>
          <a:xfrm>
            <a:off x="735687" y="7342703"/>
            <a:ext cx="120372" cy="97512"/>
          </a:xfrm>
          <a:prstGeom prst="rect">
            <a:avLst/>
          </a:prstGeom>
          <a:noFill/>
          <a:ln/>
        </p:spPr>
        <p:txBody>
          <a:bodyPr wrap="none" lIns="0" tIns="0" rIns="0" bIns="0" rtlCol="0" anchor="t"/>
          <a:lstStyle/>
          <a:p>
            <a:pPr algn="ctr" indent="0" marL="0">
              <a:lnSpc>
                <a:spcPts val="750"/>
              </a:lnSpc>
              <a:buNone/>
            </a:pPr>
            <a:r>
              <a:rPr lang="en-US" sz="750" dirty="0">
                <a:solidFill>
                  <a:srgbClr val="FFFFFF"/>
                </a:solidFill>
                <a:latin typeface="Roboto Medium" pitchFamily="34" charset="0"/>
                <a:ea typeface="Roboto Medium" pitchFamily="34" charset="-122"/>
                <a:cs typeface="Roboto Medium" pitchFamily="34" charset="-120"/>
              </a:rPr>
              <a:t>sk</a:t>
            </a:r>
            <a:endParaRPr lang="en-US" sz="750" dirty="0"/>
          </a:p>
        </p:txBody>
      </p:sp>
      <p:sp>
        <p:nvSpPr>
          <p:cNvPr id="8" name="Text 5"/>
          <p:cNvSpPr/>
          <p:nvPr/>
        </p:nvSpPr>
        <p:spPr>
          <a:xfrm>
            <a:off x="1036439" y="7229594"/>
            <a:ext cx="1771531" cy="323850"/>
          </a:xfrm>
          <a:prstGeom prst="rect">
            <a:avLst/>
          </a:prstGeom>
          <a:noFill/>
          <a:ln/>
        </p:spPr>
        <p:txBody>
          <a:bodyPr wrap="none" lIns="0" tIns="0" rIns="0" bIns="0" rtlCol="0" anchor="t"/>
          <a:lstStyle/>
          <a:p>
            <a:pPr algn="l" indent="0" marL="0">
              <a:lnSpc>
                <a:spcPts val="2550"/>
              </a:lnSpc>
              <a:buNone/>
            </a:pPr>
            <a:r>
              <a:rPr lang="en-US" sz="1800" b="1" dirty="0">
                <a:solidFill>
                  <a:srgbClr val="CFD0D8"/>
                </a:solidFill>
                <a:latin typeface="Roboto Bold" pitchFamily="34" charset="0"/>
                <a:ea typeface="Roboto Bold" pitchFamily="34" charset="-122"/>
                <a:cs typeface="Roboto Bold" pitchFamily="34" charset="-120"/>
              </a:rPr>
              <a:t>by salim kerboua</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8536" y="525899"/>
            <a:ext cx="10198179" cy="596860"/>
          </a:xfrm>
          <a:prstGeom prst="rect">
            <a:avLst/>
          </a:prstGeom>
          <a:noFill/>
          <a:ln/>
        </p:spPr>
        <p:txBody>
          <a:bodyPr wrap="none" lIns="0" tIns="0" rIns="0" bIns="0" rtlCol="0" anchor="t"/>
          <a:lstStyle/>
          <a:p>
            <a:pPr indent="0" marL="0">
              <a:lnSpc>
                <a:spcPts val="4700"/>
              </a:lnSpc>
              <a:buNone/>
            </a:pPr>
            <a:r>
              <a:rPr lang="en-US" sz="3750" dirty="0">
                <a:solidFill>
                  <a:srgbClr val="FFFFFF"/>
                </a:solidFill>
                <a:latin typeface="Roboto Medium" pitchFamily="34" charset="0"/>
                <a:ea typeface="Roboto Medium" pitchFamily="34" charset="-122"/>
                <a:cs typeface="Roboto Medium" pitchFamily="34" charset="-120"/>
              </a:rPr>
              <a:t>Historical Context: Pre-Wilsonian Foreign Policy</a:t>
            </a:r>
            <a:endParaRPr lang="en-US" sz="3750" dirty="0"/>
          </a:p>
        </p:txBody>
      </p:sp>
      <p:sp>
        <p:nvSpPr>
          <p:cNvPr id="3" name="Shape 1"/>
          <p:cNvSpPr/>
          <p:nvPr/>
        </p:nvSpPr>
        <p:spPr>
          <a:xfrm>
            <a:off x="943570" y="1504831"/>
            <a:ext cx="22860" cy="6198870"/>
          </a:xfrm>
          <a:prstGeom prst="roundRect">
            <a:avLst>
              <a:gd name="adj" fmla="val 350991"/>
            </a:avLst>
          </a:prstGeom>
          <a:solidFill>
            <a:srgbClr val="313E80"/>
          </a:solidFill>
          <a:ln/>
        </p:spPr>
      </p:sp>
      <p:sp>
        <p:nvSpPr>
          <p:cNvPr id="4" name="Shape 2"/>
          <p:cNvSpPr/>
          <p:nvPr/>
        </p:nvSpPr>
        <p:spPr>
          <a:xfrm>
            <a:off x="1147048" y="1923217"/>
            <a:ext cx="668536" cy="22860"/>
          </a:xfrm>
          <a:prstGeom prst="roundRect">
            <a:avLst>
              <a:gd name="adj" fmla="val 350991"/>
            </a:avLst>
          </a:prstGeom>
          <a:solidFill>
            <a:srgbClr val="313E80"/>
          </a:solidFill>
          <a:ln/>
        </p:spPr>
      </p:sp>
      <p:sp>
        <p:nvSpPr>
          <p:cNvPr id="5" name="Shape 3"/>
          <p:cNvSpPr/>
          <p:nvPr/>
        </p:nvSpPr>
        <p:spPr>
          <a:xfrm>
            <a:off x="740093" y="1719739"/>
            <a:ext cx="429816" cy="429816"/>
          </a:xfrm>
          <a:prstGeom prst="roundRect">
            <a:avLst>
              <a:gd name="adj" fmla="val 18668"/>
            </a:avLst>
          </a:prstGeom>
          <a:solidFill>
            <a:srgbClr val="182567"/>
          </a:solidFill>
          <a:ln w="7620">
            <a:solidFill>
              <a:srgbClr val="313E80"/>
            </a:solidFill>
            <a:prstDash val="solid"/>
          </a:ln>
        </p:spPr>
      </p:sp>
      <p:sp>
        <p:nvSpPr>
          <p:cNvPr id="6" name="Text 4"/>
          <p:cNvSpPr/>
          <p:nvPr/>
        </p:nvSpPr>
        <p:spPr>
          <a:xfrm>
            <a:off x="873562" y="1791295"/>
            <a:ext cx="162878" cy="286583"/>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1</a:t>
            </a:r>
            <a:endParaRPr lang="en-US" sz="2250" dirty="0"/>
          </a:p>
        </p:txBody>
      </p:sp>
      <p:sp>
        <p:nvSpPr>
          <p:cNvPr id="7" name="Text 5"/>
          <p:cNvSpPr/>
          <p:nvPr/>
        </p:nvSpPr>
        <p:spPr>
          <a:xfrm>
            <a:off x="2005608" y="1695807"/>
            <a:ext cx="3329226" cy="298490"/>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Isolationism and Expansionism</a:t>
            </a:r>
            <a:endParaRPr lang="en-US" sz="1850" dirty="0"/>
          </a:p>
        </p:txBody>
      </p:sp>
      <p:sp>
        <p:nvSpPr>
          <p:cNvPr id="8" name="Text 6"/>
          <p:cNvSpPr/>
          <p:nvPr/>
        </p:nvSpPr>
        <p:spPr>
          <a:xfrm>
            <a:off x="2005608" y="2108835"/>
            <a:ext cx="11956256" cy="611505"/>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Prior to Wilson's presidency, US foreign policy oscillated between isolationism and expansionism. The Monroe Doctrine of 1823 asserted American dominance in the Western Hemisphere while advocating non-intervention in European affairs.</a:t>
            </a:r>
            <a:endParaRPr lang="en-US" sz="1500" dirty="0"/>
          </a:p>
        </p:txBody>
      </p:sp>
      <p:sp>
        <p:nvSpPr>
          <p:cNvPr id="9" name="Shape 7"/>
          <p:cNvSpPr/>
          <p:nvPr/>
        </p:nvSpPr>
        <p:spPr>
          <a:xfrm>
            <a:off x="1147048" y="3520678"/>
            <a:ext cx="668536" cy="22860"/>
          </a:xfrm>
          <a:prstGeom prst="roundRect">
            <a:avLst>
              <a:gd name="adj" fmla="val 350991"/>
            </a:avLst>
          </a:prstGeom>
          <a:solidFill>
            <a:srgbClr val="313E80"/>
          </a:solidFill>
          <a:ln/>
        </p:spPr>
      </p:sp>
      <p:sp>
        <p:nvSpPr>
          <p:cNvPr id="10" name="Shape 8"/>
          <p:cNvSpPr/>
          <p:nvPr/>
        </p:nvSpPr>
        <p:spPr>
          <a:xfrm>
            <a:off x="740093" y="3317200"/>
            <a:ext cx="429816" cy="429816"/>
          </a:xfrm>
          <a:prstGeom prst="roundRect">
            <a:avLst>
              <a:gd name="adj" fmla="val 18668"/>
            </a:avLst>
          </a:prstGeom>
          <a:solidFill>
            <a:srgbClr val="182567"/>
          </a:solidFill>
          <a:ln w="7620">
            <a:solidFill>
              <a:srgbClr val="313E80"/>
            </a:solidFill>
            <a:prstDash val="solid"/>
          </a:ln>
        </p:spPr>
      </p:sp>
      <p:sp>
        <p:nvSpPr>
          <p:cNvPr id="11" name="Text 9"/>
          <p:cNvSpPr/>
          <p:nvPr/>
        </p:nvSpPr>
        <p:spPr>
          <a:xfrm>
            <a:off x="873562" y="3388757"/>
            <a:ext cx="162878" cy="286583"/>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2</a:t>
            </a:r>
            <a:endParaRPr lang="en-US" sz="2250" dirty="0"/>
          </a:p>
        </p:txBody>
      </p:sp>
      <p:sp>
        <p:nvSpPr>
          <p:cNvPr id="12" name="Text 10"/>
          <p:cNvSpPr/>
          <p:nvPr/>
        </p:nvSpPr>
        <p:spPr>
          <a:xfrm>
            <a:off x="2005608" y="3293269"/>
            <a:ext cx="2435066" cy="298490"/>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Spanish-American War</a:t>
            </a:r>
            <a:endParaRPr lang="en-US" sz="1850" dirty="0"/>
          </a:p>
        </p:txBody>
      </p:sp>
      <p:sp>
        <p:nvSpPr>
          <p:cNvPr id="13" name="Text 11"/>
          <p:cNvSpPr/>
          <p:nvPr/>
        </p:nvSpPr>
        <p:spPr>
          <a:xfrm>
            <a:off x="2005608" y="3706297"/>
            <a:ext cx="11956256" cy="611505"/>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The Spanish-American War of 1898 marked a turning point, propelling the US onto the world stage as an emerging power with overseas territories.</a:t>
            </a:r>
            <a:endParaRPr lang="en-US" sz="1500" dirty="0"/>
          </a:p>
        </p:txBody>
      </p:sp>
      <p:sp>
        <p:nvSpPr>
          <p:cNvPr id="14" name="Shape 12"/>
          <p:cNvSpPr/>
          <p:nvPr/>
        </p:nvSpPr>
        <p:spPr>
          <a:xfrm>
            <a:off x="1147048" y="5118140"/>
            <a:ext cx="668536" cy="22860"/>
          </a:xfrm>
          <a:prstGeom prst="roundRect">
            <a:avLst>
              <a:gd name="adj" fmla="val 350991"/>
            </a:avLst>
          </a:prstGeom>
          <a:solidFill>
            <a:srgbClr val="313E80"/>
          </a:solidFill>
          <a:ln/>
        </p:spPr>
      </p:sp>
      <p:sp>
        <p:nvSpPr>
          <p:cNvPr id="15" name="Shape 13"/>
          <p:cNvSpPr/>
          <p:nvPr/>
        </p:nvSpPr>
        <p:spPr>
          <a:xfrm>
            <a:off x="740093" y="4914662"/>
            <a:ext cx="429816" cy="429816"/>
          </a:xfrm>
          <a:prstGeom prst="roundRect">
            <a:avLst>
              <a:gd name="adj" fmla="val 18668"/>
            </a:avLst>
          </a:prstGeom>
          <a:solidFill>
            <a:srgbClr val="182567"/>
          </a:solidFill>
          <a:ln w="7620">
            <a:solidFill>
              <a:srgbClr val="313E80"/>
            </a:solidFill>
            <a:prstDash val="solid"/>
          </a:ln>
        </p:spPr>
      </p:sp>
      <p:sp>
        <p:nvSpPr>
          <p:cNvPr id="16" name="Text 14"/>
          <p:cNvSpPr/>
          <p:nvPr/>
        </p:nvSpPr>
        <p:spPr>
          <a:xfrm>
            <a:off x="873562" y="4986218"/>
            <a:ext cx="162878" cy="286583"/>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3</a:t>
            </a:r>
            <a:endParaRPr lang="en-US" sz="2250" dirty="0"/>
          </a:p>
        </p:txBody>
      </p:sp>
      <p:sp>
        <p:nvSpPr>
          <p:cNvPr id="17" name="Text 15"/>
          <p:cNvSpPr/>
          <p:nvPr/>
        </p:nvSpPr>
        <p:spPr>
          <a:xfrm>
            <a:off x="2005608" y="4890730"/>
            <a:ext cx="2387918" cy="298490"/>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Roosevelt Corollary</a:t>
            </a:r>
            <a:endParaRPr lang="en-US" sz="1850" dirty="0"/>
          </a:p>
        </p:txBody>
      </p:sp>
      <p:sp>
        <p:nvSpPr>
          <p:cNvPr id="18" name="Text 16"/>
          <p:cNvSpPr/>
          <p:nvPr/>
        </p:nvSpPr>
        <p:spPr>
          <a:xfrm>
            <a:off x="2005608" y="5303758"/>
            <a:ext cx="11956256" cy="611505"/>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Theodore Roosevelt's "Big Stick" diplomacy and the Roosevelt Corollary to the Monroe Doctrine further expanded American influence in Latin America and the Caribbean.</a:t>
            </a:r>
            <a:endParaRPr lang="en-US" sz="1500" dirty="0"/>
          </a:p>
        </p:txBody>
      </p:sp>
      <p:sp>
        <p:nvSpPr>
          <p:cNvPr id="19" name="Shape 17"/>
          <p:cNvSpPr/>
          <p:nvPr/>
        </p:nvSpPr>
        <p:spPr>
          <a:xfrm>
            <a:off x="1147048" y="6715601"/>
            <a:ext cx="668536" cy="22860"/>
          </a:xfrm>
          <a:prstGeom prst="roundRect">
            <a:avLst>
              <a:gd name="adj" fmla="val 350991"/>
            </a:avLst>
          </a:prstGeom>
          <a:solidFill>
            <a:srgbClr val="313E80"/>
          </a:solidFill>
          <a:ln/>
        </p:spPr>
      </p:sp>
      <p:sp>
        <p:nvSpPr>
          <p:cNvPr id="20" name="Shape 18"/>
          <p:cNvSpPr/>
          <p:nvPr/>
        </p:nvSpPr>
        <p:spPr>
          <a:xfrm>
            <a:off x="740093" y="6512123"/>
            <a:ext cx="429816" cy="429816"/>
          </a:xfrm>
          <a:prstGeom prst="roundRect">
            <a:avLst>
              <a:gd name="adj" fmla="val 18668"/>
            </a:avLst>
          </a:prstGeom>
          <a:solidFill>
            <a:srgbClr val="182567"/>
          </a:solidFill>
          <a:ln w="7620">
            <a:solidFill>
              <a:srgbClr val="313E80"/>
            </a:solidFill>
            <a:prstDash val="solid"/>
          </a:ln>
        </p:spPr>
      </p:sp>
      <p:sp>
        <p:nvSpPr>
          <p:cNvPr id="21" name="Text 19"/>
          <p:cNvSpPr/>
          <p:nvPr/>
        </p:nvSpPr>
        <p:spPr>
          <a:xfrm>
            <a:off x="873562" y="6583680"/>
            <a:ext cx="162878" cy="286583"/>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4</a:t>
            </a:r>
            <a:endParaRPr lang="en-US" sz="2250" dirty="0"/>
          </a:p>
        </p:txBody>
      </p:sp>
      <p:sp>
        <p:nvSpPr>
          <p:cNvPr id="22" name="Text 20"/>
          <p:cNvSpPr/>
          <p:nvPr/>
        </p:nvSpPr>
        <p:spPr>
          <a:xfrm>
            <a:off x="2005608" y="6488192"/>
            <a:ext cx="2387918" cy="298490"/>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World War I</a:t>
            </a:r>
            <a:endParaRPr lang="en-US" sz="1850" dirty="0"/>
          </a:p>
        </p:txBody>
      </p:sp>
      <p:sp>
        <p:nvSpPr>
          <p:cNvPr id="23" name="Text 21"/>
          <p:cNvSpPr/>
          <p:nvPr/>
        </p:nvSpPr>
        <p:spPr>
          <a:xfrm>
            <a:off x="2005608" y="6901220"/>
            <a:ext cx="11956256" cy="611505"/>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The outbreak of World War I in 1914 initially saw the US maintain neutrality, but growing tensions with Germany eventually led to American involvement in 1917.</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43863" y="668536"/>
            <a:ext cx="7829074" cy="1173956"/>
          </a:xfrm>
          <a:prstGeom prst="rect">
            <a:avLst/>
          </a:prstGeom>
          <a:noFill/>
          <a:ln/>
        </p:spPr>
        <p:txBody>
          <a:bodyPr wrap="square" lIns="0" tIns="0" rIns="0" bIns="0" rtlCol="0" anchor="t"/>
          <a:lstStyle/>
          <a:p>
            <a:pPr indent="0" marL="0">
              <a:lnSpc>
                <a:spcPts val="4600"/>
              </a:lnSpc>
              <a:buNone/>
            </a:pPr>
            <a:r>
              <a:rPr lang="en-US" sz="3650" dirty="0">
                <a:solidFill>
                  <a:srgbClr val="FFFFFF"/>
                </a:solidFill>
                <a:latin typeface="Roboto Medium" pitchFamily="34" charset="0"/>
                <a:ea typeface="Roboto Medium" pitchFamily="34" charset="-122"/>
                <a:cs typeface="Roboto Medium" pitchFamily="34" charset="-120"/>
              </a:rPr>
              <a:t>Woodrow Wilson's Idealism and Vision</a:t>
            </a:r>
            <a:endParaRPr lang="en-US" sz="3650" dirty="0"/>
          </a:p>
        </p:txBody>
      </p:sp>
      <p:sp>
        <p:nvSpPr>
          <p:cNvPr id="4" name="Shape 1"/>
          <p:cNvSpPr/>
          <p:nvPr/>
        </p:nvSpPr>
        <p:spPr>
          <a:xfrm>
            <a:off x="6143863" y="2335411"/>
            <a:ext cx="422553" cy="422553"/>
          </a:xfrm>
          <a:prstGeom prst="roundRect">
            <a:avLst>
              <a:gd name="adj" fmla="val 18672"/>
            </a:avLst>
          </a:prstGeom>
          <a:solidFill>
            <a:srgbClr val="182567"/>
          </a:solidFill>
          <a:ln w="7620">
            <a:solidFill>
              <a:srgbClr val="313E80"/>
            </a:solidFill>
            <a:prstDash val="solid"/>
          </a:ln>
        </p:spPr>
      </p:sp>
      <p:sp>
        <p:nvSpPr>
          <p:cNvPr id="5" name="Text 2"/>
          <p:cNvSpPr/>
          <p:nvPr/>
        </p:nvSpPr>
        <p:spPr>
          <a:xfrm>
            <a:off x="6275070" y="2405777"/>
            <a:ext cx="160139" cy="281821"/>
          </a:xfrm>
          <a:prstGeom prst="rect">
            <a:avLst/>
          </a:prstGeom>
          <a:noFill/>
          <a:ln/>
        </p:spPr>
        <p:txBody>
          <a:bodyPr wrap="none" lIns="0" tIns="0" rIns="0" bIns="0" rtlCol="0" anchor="t"/>
          <a:lstStyle/>
          <a:p>
            <a:pPr algn="ctr" indent="0" marL="0">
              <a:lnSpc>
                <a:spcPts val="2200"/>
              </a:lnSpc>
              <a:buNone/>
            </a:pPr>
            <a:r>
              <a:rPr lang="en-US" sz="2200" dirty="0">
                <a:solidFill>
                  <a:srgbClr val="CFD0D8"/>
                </a:solidFill>
                <a:latin typeface="Roboto Medium" pitchFamily="34" charset="0"/>
                <a:ea typeface="Roboto Medium" pitchFamily="34" charset="-122"/>
                <a:cs typeface="Roboto Medium" pitchFamily="34" charset="-120"/>
              </a:rPr>
              <a:t>1</a:t>
            </a:r>
            <a:endParaRPr lang="en-US" sz="2200" dirty="0"/>
          </a:p>
        </p:txBody>
      </p:sp>
      <p:sp>
        <p:nvSpPr>
          <p:cNvPr id="6" name="Text 3"/>
          <p:cNvSpPr/>
          <p:nvPr/>
        </p:nvSpPr>
        <p:spPr>
          <a:xfrm>
            <a:off x="6754178" y="2335411"/>
            <a:ext cx="2366248" cy="293489"/>
          </a:xfrm>
          <a:prstGeom prst="rect">
            <a:avLst/>
          </a:prstGeom>
          <a:noFill/>
          <a:ln/>
        </p:spPr>
        <p:txBody>
          <a:bodyPr wrap="none" lIns="0" tIns="0" rIns="0" bIns="0" rtlCol="0" anchor="t"/>
          <a:lstStyle/>
          <a:p>
            <a:pPr indent="0" marL="0">
              <a:lnSpc>
                <a:spcPts val="2300"/>
              </a:lnSpc>
              <a:buNone/>
            </a:pPr>
            <a:r>
              <a:rPr lang="en-US" sz="1800" dirty="0">
                <a:solidFill>
                  <a:srgbClr val="CFD0D8"/>
                </a:solidFill>
                <a:latin typeface="Roboto Medium" pitchFamily="34" charset="0"/>
                <a:ea typeface="Roboto Medium" pitchFamily="34" charset="-122"/>
                <a:cs typeface="Roboto Medium" pitchFamily="34" charset="-120"/>
              </a:rPr>
              <a:t>Academic Background</a:t>
            </a:r>
            <a:endParaRPr lang="en-US" sz="1800" dirty="0"/>
          </a:p>
        </p:txBody>
      </p:sp>
      <p:sp>
        <p:nvSpPr>
          <p:cNvPr id="7" name="Text 4"/>
          <p:cNvSpPr/>
          <p:nvPr/>
        </p:nvSpPr>
        <p:spPr>
          <a:xfrm>
            <a:off x="6754178" y="2741533"/>
            <a:ext cx="7218759" cy="601028"/>
          </a:xfrm>
          <a:prstGeom prst="rect">
            <a:avLst/>
          </a:prstGeom>
          <a:noFill/>
          <a:ln/>
        </p:spPr>
        <p:txBody>
          <a:bodyPr wrap="square" lIns="0" tIns="0" rIns="0" bIns="0" rtlCol="0" anchor="t"/>
          <a:lstStyle/>
          <a:p>
            <a:pPr indent="0" marL="0">
              <a:lnSpc>
                <a:spcPts val="2350"/>
              </a:lnSpc>
              <a:buNone/>
            </a:pPr>
            <a:r>
              <a:rPr lang="en-US" sz="1450" dirty="0">
                <a:solidFill>
                  <a:srgbClr val="CFD0D8"/>
                </a:solidFill>
                <a:latin typeface="Roboto" pitchFamily="34" charset="0"/>
                <a:ea typeface="Roboto" pitchFamily="34" charset="-122"/>
                <a:cs typeface="Roboto" pitchFamily="34" charset="-120"/>
              </a:rPr>
              <a:t>Wilson's academic career as a political scientist and historian shaped his idealistic worldview and belief in the power of institutions to promote peace and progress.</a:t>
            </a:r>
            <a:endParaRPr lang="en-US" sz="1450" dirty="0"/>
          </a:p>
        </p:txBody>
      </p:sp>
      <p:sp>
        <p:nvSpPr>
          <p:cNvPr id="8" name="Shape 5"/>
          <p:cNvSpPr/>
          <p:nvPr/>
        </p:nvSpPr>
        <p:spPr>
          <a:xfrm>
            <a:off x="6143863" y="3741539"/>
            <a:ext cx="422553" cy="422553"/>
          </a:xfrm>
          <a:prstGeom prst="roundRect">
            <a:avLst>
              <a:gd name="adj" fmla="val 18672"/>
            </a:avLst>
          </a:prstGeom>
          <a:solidFill>
            <a:srgbClr val="182567"/>
          </a:solidFill>
          <a:ln w="7620">
            <a:solidFill>
              <a:srgbClr val="313E80"/>
            </a:solidFill>
            <a:prstDash val="solid"/>
          </a:ln>
        </p:spPr>
      </p:sp>
      <p:sp>
        <p:nvSpPr>
          <p:cNvPr id="9" name="Text 6"/>
          <p:cNvSpPr/>
          <p:nvPr/>
        </p:nvSpPr>
        <p:spPr>
          <a:xfrm>
            <a:off x="6275070" y="3811905"/>
            <a:ext cx="160139" cy="281821"/>
          </a:xfrm>
          <a:prstGeom prst="rect">
            <a:avLst/>
          </a:prstGeom>
          <a:noFill/>
          <a:ln/>
        </p:spPr>
        <p:txBody>
          <a:bodyPr wrap="none" lIns="0" tIns="0" rIns="0" bIns="0" rtlCol="0" anchor="t"/>
          <a:lstStyle/>
          <a:p>
            <a:pPr algn="ctr" indent="0" marL="0">
              <a:lnSpc>
                <a:spcPts val="2200"/>
              </a:lnSpc>
              <a:buNone/>
            </a:pPr>
            <a:r>
              <a:rPr lang="en-US" sz="2200" dirty="0">
                <a:solidFill>
                  <a:srgbClr val="CFD0D8"/>
                </a:solidFill>
                <a:latin typeface="Roboto Medium" pitchFamily="34" charset="0"/>
                <a:ea typeface="Roboto Medium" pitchFamily="34" charset="-122"/>
                <a:cs typeface="Roboto Medium" pitchFamily="34" charset="-120"/>
              </a:rPr>
              <a:t>2</a:t>
            </a:r>
            <a:endParaRPr lang="en-US" sz="2200" dirty="0"/>
          </a:p>
        </p:txBody>
      </p:sp>
      <p:sp>
        <p:nvSpPr>
          <p:cNvPr id="10" name="Text 7"/>
          <p:cNvSpPr/>
          <p:nvPr/>
        </p:nvSpPr>
        <p:spPr>
          <a:xfrm>
            <a:off x="6754178" y="3741539"/>
            <a:ext cx="2348151" cy="293489"/>
          </a:xfrm>
          <a:prstGeom prst="rect">
            <a:avLst/>
          </a:prstGeom>
          <a:noFill/>
          <a:ln/>
        </p:spPr>
        <p:txBody>
          <a:bodyPr wrap="none" lIns="0" tIns="0" rIns="0" bIns="0" rtlCol="0" anchor="t"/>
          <a:lstStyle/>
          <a:p>
            <a:pPr indent="0" marL="0">
              <a:lnSpc>
                <a:spcPts val="2300"/>
              </a:lnSpc>
              <a:buNone/>
            </a:pPr>
            <a:r>
              <a:rPr lang="en-US" sz="1800" dirty="0">
                <a:solidFill>
                  <a:srgbClr val="CFD0D8"/>
                </a:solidFill>
                <a:latin typeface="Roboto Medium" pitchFamily="34" charset="0"/>
                <a:ea typeface="Roboto Medium" pitchFamily="34" charset="-122"/>
                <a:cs typeface="Roboto Medium" pitchFamily="34" charset="-120"/>
              </a:rPr>
              <a:t>Progressive Reforms</a:t>
            </a:r>
            <a:endParaRPr lang="en-US" sz="1800" dirty="0"/>
          </a:p>
        </p:txBody>
      </p:sp>
      <p:sp>
        <p:nvSpPr>
          <p:cNvPr id="11" name="Text 8"/>
          <p:cNvSpPr/>
          <p:nvPr/>
        </p:nvSpPr>
        <p:spPr>
          <a:xfrm>
            <a:off x="6754178" y="4147661"/>
            <a:ext cx="7218759" cy="601028"/>
          </a:xfrm>
          <a:prstGeom prst="rect">
            <a:avLst/>
          </a:prstGeom>
          <a:noFill/>
          <a:ln/>
        </p:spPr>
        <p:txBody>
          <a:bodyPr wrap="square" lIns="0" tIns="0" rIns="0" bIns="0" rtlCol="0" anchor="t"/>
          <a:lstStyle/>
          <a:p>
            <a:pPr indent="0" marL="0">
              <a:lnSpc>
                <a:spcPts val="2350"/>
              </a:lnSpc>
              <a:buNone/>
            </a:pPr>
            <a:r>
              <a:rPr lang="en-US" sz="1450" dirty="0">
                <a:solidFill>
                  <a:srgbClr val="CFD0D8"/>
                </a:solidFill>
                <a:latin typeface="Roboto" pitchFamily="34" charset="0"/>
                <a:ea typeface="Roboto" pitchFamily="34" charset="-122"/>
                <a:cs typeface="Roboto" pitchFamily="34" charset="-120"/>
              </a:rPr>
              <a:t>His domestic progressive agenda, emphasizing democratic reforms and social justice, influenced his approach to international relations.</a:t>
            </a:r>
            <a:endParaRPr lang="en-US" sz="1450" dirty="0"/>
          </a:p>
        </p:txBody>
      </p:sp>
      <p:sp>
        <p:nvSpPr>
          <p:cNvPr id="12" name="Shape 9"/>
          <p:cNvSpPr/>
          <p:nvPr/>
        </p:nvSpPr>
        <p:spPr>
          <a:xfrm>
            <a:off x="6143863" y="5147667"/>
            <a:ext cx="422553" cy="422553"/>
          </a:xfrm>
          <a:prstGeom prst="roundRect">
            <a:avLst>
              <a:gd name="adj" fmla="val 18672"/>
            </a:avLst>
          </a:prstGeom>
          <a:solidFill>
            <a:srgbClr val="182567"/>
          </a:solidFill>
          <a:ln w="7620">
            <a:solidFill>
              <a:srgbClr val="313E80"/>
            </a:solidFill>
            <a:prstDash val="solid"/>
          </a:ln>
        </p:spPr>
      </p:sp>
      <p:sp>
        <p:nvSpPr>
          <p:cNvPr id="13" name="Text 10"/>
          <p:cNvSpPr/>
          <p:nvPr/>
        </p:nvSpPr>
        <p:spPr>
          <a:xfrm>
            <a:off x="6275070" y="5218033"/>
            <a:ext cx="160139" cy="281821"/>
          </a:xfrm>
          <a:prstGeom prst="rect">
            <a:avLst/>
          </a:prstGeom>
          <a:noFill/>
          <a:ln/>
        </p:spPr>
        <p:txBody>
          <a:bodyPr wrap="none" lIns="0" tIns="0" rIns="0" bIns="0" rtlCol="0" anchor="t"/>
          <a:lstStyle/>
          <a:p>
            <a:pPr algn="ctr" indent="0" marL="0">
              <a:lnSpc>
                <a:spcPts val="2200"/>
              </a:lnSpc>
              <a:buNone/>
            </a:pPr>
            <a:r>
              <a:rPr lang="en-US" sz="2200" dirty="0">
                <a:solidFill>
                  <a:srgbClr val="CFD0D8"/>
                </a:solidFill>
                <a:latin typeface="Roboto Medium" pitchFamily="34" charset="0"/>
                <a:ea typeface="Roboto Medium" pitchFamily="34" charset="-122"/>
                <a:cs typeface="Roboto Medium" pitchFamily="34" charset="-120"/>
              </a:rPr>
              <a:t>3</a:t>
            </a:r>
            <a:endParaRPr lang="en-US" sz="2200" dirty="0"/>
          </a:p>
        </p:txBody>
      </p:sp>
      <p:sp>
        <p:nvSpPr>
          <p:cNvPr id="14" name="Text 11"/>
          <p:cNvSpPr/>
          <p:nvPr/>
        </p:nvSpPr>
        <p:spPr>
          <a:xfrm>
            <a:off x="6754178" y="5147667"/>
            <a:ext cx="2348151" cy="293489"/>
          </a:xfrm>
          <a:prstGeom prst="rect">
            <a:avLst/>
          </a:prstGeom>
          <a:noFill/>
          <a:ln/>
        </p:spPr>
        <p:txBody>
          <a:bodyPr wrap="none" lIns="0" tIns="0" rIns="0" bIns="0" rtlCol="0" anchor="t"/>
          <a:lstStyle/>
          <a:p>
            <a:pPr indent="0" marL="0">
              <a:lnSpc>
                <a:spcPts val="2300"/>
              </a:lnSpc>
              <a:buNone/>
            </a:pPr>
            <a:r>
              <a:rPr lang="en-US" sz="1800" dirty="0">
                <a:solidFill>
                  <a:srgbClr val="CFD0D8"/>
                </a:solidFill>
                <a:latin typeface="Roboto Medium" pitchFamily="34" charset="0"/>
                <a:ea typeface="Roboto Medium" pitchFamily="34" charset="-122"/>
                <a:cs typeface="Roboto Medium" pitchFamily="34" charset="-120"/>
              </a:rPr>
              <a:t>Moral Diplomacy</a:t>
            </a:r>
            <a:endParaRPr lang="en-US" sz="1800" dirty="0"/>
          </a:p>
        </p:txBody>
      </p:sp>
      <p:sp>
        <p:nvSpPr>
          <p:cNvPr id="15" name="Text 12"/>
          <p:cNvSpPr/>
          <p:nvPr/>
        </p:nvSpPr>
        <p:spPr>
          <a:xfrm>
            <a:off x="6754178" y="5553789"/>
            <a:ext cx="7218759" cy="601028"/>
          </a:xfrm>
          <a:prstGeom prst="rect">
            <a:avLst/>
          </a:prstGeom>
          <a:noFill/>
          <a:ln/>
        </p:spPr>
        <p:txBody>
          <a:bodyPr wrap="square" lIns="0" tIns="0" rIns="0" bIns="0" rtlCol="0" anchor="t"/>
          <a:lstStyle/>
          <a:p>
            <a:pPr indent="0" marL="0">
              <a:lnSpc>
                <a:spcPts val="2350"/>
              </a:lnSpc>
              <a:buNone/>
            </a:pPr>
            <a:r>
              <a:rPr lang="en-US" sz="1450" dirty="0">
                <a:solidFill>
                  <a:srgbClr val="CFD0D8"/>
                </a:solidFill>
                <a:latin typeface="Roboto" pitchFamily="34" charset="0"/>
                <a:ea typeface="Roboto" pitchFamily="34" charset="-122"/>
                <a:cs typeface="Roboto" pitchFamily="34" charset="-120"/>
              </a:rPr>
              <a:t>Wilson's "Moral Diplomacy" sought to promote American values abroad, rejecting purely economic or military motivations for foreign intervention.</a:t>
            </a:r>
            <a:endParaRPr lang="en-US" sz="1450" dirty="0"/>
          </a:p>
        </p:txBody>
      </p:sp>
      <p:sp>
        <p:nvSpPr>
          <p:cNvPr id="16" name="Shape 13"/>
          <p:cNvSpPr/>
          <p:nvPr/>
        </p:nvSpPr>
        <p:spPr>
          <a:xfrm>
            <a:off x="6143863" y="6553795"/>
            <a:ext cx="422553" cy="422553"/>
          </a:xfrm>
          <a:prstGeom prst="roundRect">
            <a:avLst>
              <a:gd name="adj" fmla="val 18672"/>
            </a:avLst>
          </a:prstGeom>
          <a:solidFill>
            <a:srgbClr val="182567"/>
          </a:solidFill>
          <a:ln w="7620">
            <a:solidFill>
              <a:srgbClr val="313E80"/>
            </a:solidFill>
            <a:prstDash val="solid"/>
          </a:ln>
        </p:spPr>
      </p:sp>
      <p:sp>
        <p:nvSpPr>
          <p:cNvPr id="17" name="Text 14"/>
          <p:cNvSpPr/>
          <p:nvPr/>
        </p:nvSpPr>
        <p:spPr>
          <a:xfrm>
            <a:off x="6275070" y="6624161"/>
            <a:ext cx="160139" cy="281821"/>
          </a:xfrm>
          <a:prstGeom prst="rect">
            <a:avLst/>
          </a:prstGeom>
          <a:noFill/>
          <a:ln/>
        </p:spPr>
        <p:txBody>
          <a:bodyPr wrap="none" lIns="0" tIns="0" rIns="0" bIns="0" rtlCol="0" anchor="t"/>
          <a:lstStyle/>
          <a:p>
            <a:pPr algn="ctr" indent="0" marL="0">
              <a:lnSpc>
                <a:spcPts val="2200"/>
              </a:lnSpc>
              <a:buNone/>
            </a:pPr>
            <a:r>
              <a:rPr lang="en-US" sz="2200" dirty="0">
                <a:solidFill>
                  <a:srgbClr val="CFD0D8"/>
                </a:solidFill>
                <a:latin typeface="Roboto Medium" pitchFamily="34" charset="0"/>
                <a:ea typeface="Roboto Medium" pitchFamily="34" charset="-122"/>
                <a:cs typeface="Roboto Medium" pitchFamily="34" charset="-120"/>
              </a:rPr>
              <a:t>4</a:t>
            </a:r>
            <a:endParaRPr lang="en-US" sz="2200" dirty="0"/>
          </a:p>
        </p:txBody>
      </p:sp>
      <p:sp>
        <p:nvSpPr>
          <p:cNvPr id="18" name="Text 15"/>
          <p:cNvSpPr/>
          <p:nvPr/>
        </p:nvSpPr>
        <p:spPr>
          <a:xfrm>
            <a:off x="6754178" y="6553795"/>
            <a:ext cx="2348151" cy="293489"/>
          </a:xfrm>
          <a:prstGeom prst="rect">
            <a:avLst/>
          </a:prstGeom>
          <a:noFill/>
          <a:ln/>
        </p:spPr>
        <p:txBody>
          <a:bodyPr wrap="none" lIns="0" tIns="0" rIns="0" bIns="0" rtlCol="0" anchor="t"/>
          <a:lstStyle/>
          <a:p>
            <a:pPr indent="0" marL="0">
              <a:lnSpc>
                <a:spcPts val="2300"/>
              </a:lnSpc>
              <a:buNone/>
            </a:pPr>
            <a:r>
              <a:rPr lang="en-US" sz="1800" dirty="0">
                <a:solidFill>
                  <a:srgbClr val="CFD0D8"/>
                </a:solidFill>
                <a:latin typeface="Roboto Medium" pitchFamily="34" charset="0"/>
                <a:ea typeface="Roboto Medium" pitchFamily="34" charset="-122"/>
                <a:cs typeface="Roboto Medium" pitchFamily="34" charset="-120"/>
              </a:rPr>
              <a:t>New World Order</a:t>
            </a:r>
            <a:endParaRPr lang="en-US" sz="1800" dirty="0"/>
          </a:p>
        </p:txBody>
      </p:sp>
      <p:sp>
        <p:nvSpPr>
          <p:cNvPr id="19" name="Text 16"/>
          <p:cNvSpPr/>
          <p:nvPr/>
        </p:nvSpPr>
        <p:spPr>
          <a:xfrm>
            <a:off x="6754178" y="6959917"/>
            <a:ext cx="7218759" cy="601028"/>
          </a:xfrm>
          <a:prstGeom prst="rect">
            <a:avLst/>
          </a:prstGeom>
          <a:noFill/>
          <a:ln/>
        </p:spPr>
        <p:txBody>
          <a:bodyPr wrap="square" lIns="0" tIns="0" rIns="0" bIns="0" rtlCol="0" anchor="t"/>
          <a:lstStyle/>
          <a:p>
            <a:pPr indent="0" marL="0">
              <a:lnSpc>
                <a:spcPts val="2350"/>
              </a:lnSpc>
              <a:buNone/>
            </a:pPr>
            <a:r>
              <a:rPr lang="en-US" sz="1450" dirty="0">
                <a:solidFill>
                  <a:srgbClr val="CFD0D8"/>
                </a:solidFill>
                <a:latin typeface="Roboto" pitchFamily="34" charset="0"/>
                <a:ea typeface="Roboto" pitchFamily="34" charset="-122"/>
                <a:cs typeface="Roboto" pitchFamily="34" charset="-120"/>
              </a:rPr>
              <a:t>The devastation of World War I reinforced Wilson's conviction that a new international system was necessary to prevent future conflicts and promote global stability.</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3086100"/>
          </a:xfrm>
          <a:prstGeom prst="rect">
            <a:avLst/>
          </a:prstGeom>
        </p:spPr>
      </p:pic>
      <p:sp>
        <p:nvSpPr>
          <p:cNvPr id="3" name="Text 0"/>
          <p:cNvSpPr/>
          <p:nvPr/>
        </p:nvSpPr>
        <p:spPr>
          <a:xfrm>
            <a:off x="864037" y="4011930"/>
            <a:ext cx="11206401" cy="771525"/>
          </a:xfrm>
          <a:prstGeom prst="rect">
            <a:avLst/>
          </a:prstGeom>
          <a:noFill/>
          <a:ln/>
        </p:spPr>
        <p:txBody>
          <a:bodyPr wrap="none" lIns="0" tIns="0" rIns="0" bIns="0" rtlCol="0" anchor="t"/>
          <a:lstStyle/>
          <a:p>
            <a:pPr indent="0" marL="0">
              <a:lnSpc>
                <a:spcPts val="6050"/>
              </a:lnSpc>
              <a:buNone/>
            </a:pPr>
            <a:r>
              <a:rPr lang="en-US" sz="4850" dirty="0">
                <a:solidFill>
                  <a:srgbClr val="FFFFFF"/>
                </a:solidFill>
                <a:latin typeface="Roboto Medium" pitchFamily="34" charset="0"/>
                <a:ea typeface="Roboto Medium" pitchFamily="34" charset="-122"/>
                <a:cs typeface="Roboto Medium" pitchFamily="34" charset="-120"/>
              </a:rPr>
              <a:t>The Fourteen Points: Blueprint for Peace</a:t>
            </a:r>
            <a:endParaRPr lang="en-US" sz="4850" dirty="0"/>
          </a:p>
        </p:txBody>
      </p:sp>
      <p:sp>
        <p:nvSpPr>
          <p:cNvPr id="4" name="Shape 1"/>
          <p:cNvSpPr/>
          <p:nvPr/>
        </p:nvSpPr>
        <p:spPr>
          <a:xfrm>
            <a:off x="864037" y="5153739"/>
            <a:ext cx="12902327" cy="2150031"/>
          </a:xfrm>
          <a:prstGeom prst="roundRect">
            <a:avLst>
              <a:gd name="adj" fmla="val 4823"/>
            </a:avLst>
          </a:prstGeom>
          <a:noFill/>
          <a:ln w="15240">
            <a:solidFill>
              <a:srgbClr val="FFFFFF">
                <a:alpha val="24000"/>
              </a:srgbClr>
            </a:solidFill>
            <a:prstDash val="solid"/>
          </a:ln>
        </p:spPr>
      </p:sp>
      <p:sp>
        <p:nvSpPr>
          <p:cNvPr id="5" name="Shape 2"/>
          <p:cNvSpPr/>
          <p:nvPr/>
        </p:nvSpPr>
        <p:spPr>
          <a:xfrm>
            <a:off x="879277" y="5168979"/>
            <a:ext cx="12870537" cy="706517"/>
          </a:xfrm>
          <a:prstGeom prst="rect">
            <a:avLst/>
          </a:prstGeom>
          <a:solidFill>
            <a:srgbClr val="FFFFFF">
              <a:alpha val="4000"/>
            </a:srgbClr>
          </a:solidFill>
          <a:ln/>
        </p:spPr>
      </p:sp>
      <p:sp>
        <p:nvSpPr>
          <p:cNvPr id="6" name="Text 3"/>
          <p:cNvSpPr/>
          <p:nvPr/>
        </p:nvSpPr>
        <p:spPr>
          <a:xfrm>
            <a:off x="1127522" y="5324713"/>
            <a:ext cx="379226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Open Diplomacy</a:t>
            </a:r>
            <a:endParaRPr lang="en-US" sz="1900" dirty="0"/>
          </a:p>
        </p:txBody>
      </p:sp>
      <p:sp>
        <p:nvSpPr>
          <p:cNvPr id="7" name="Text 4"/>
          <p:cNvSpPr/>
          <p:nvPr/>
        </p:nvSpPr>
        <p:spPr>
          <a:xfrm>
            <a:off x="5421035" y="5324713"/>
            <a:ext cx="378845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Freedom of the Seas</a:t>
            </a:r>
            <a:endParaRPr lang="en-US" sz="1900" dirty="0"/>
          </a:p>
        </p:txBody>
      </p:sp>
      <p:sp>
        <p:nvSpPr>
          <p:cNvPr id="8" name="Text 5"/>
          <p:cNvSpPr/>
          <p:nvPr/>
        </p:nvSpPr>
        <p:spPr>
          <a:xfrm>
            <a:off x="9710738" y="5324713"/>
            <a:ext cx="379226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Free Trade</a:t>
            </a:r>
            <a:endParaRPr lang="en-US" sz="1900" dirty="0"/>
          </a:p>
        </p:txBody>
      </p:sp>
      <p:sp>
        <p:nvSpPr>
          <p:cNvPr id="9" name="Shape 6"/>
          <p:cNvSpPr/>
          <p:nvPr/>
        </p:nvSpPr>
        <p:spPr>
          <a:xfrm>
            <a:off x="879277" y="5875496"/>
            <a:ext cx="12870537" cy="706517"/>
          </a:xfrm>
          <a:prstGeom prst="rect">
            <a:avLst/>
          </a:prstGeom>
          <a:solidFill>
            <a:srgbClr val="000000">
              <a:alpha val="4000"/>
            </a:srgbClr>
          </a:solidFill>
          <a:ln/>
        </p:spPr>
      </p:sp>
      <p:sp>
        <p:nvSpPr>
          <p:cNvPr id="10" name="Text 7"/>
          <p:cNvSpPr/>
          <p:nvPr/>
        </p:nvSpPr>
        <p:spPr>
          <a:xfrm>
            <a:off x="1127522" y="6031230"/>
            <a:ext cx="379226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Arms Reduction</a:t>
            </a:r>
            <a:endParaRPr lang="en-US" sz="1900" dirty="0"/>
          </a:p>
        </p:txBody>
      </p:sp>
      <p:sp>
        <p:nvSpPr>
          <p:cNvPr id="11" name="Text 8"/>
          <p:cNvSpPr/>
          <p:nvPr/>
        </p:nvSpPr>
        <p:spPr>
          <a:xfrm>
            <a:off x="5421035" y="6031230"/>
            <a:ext cx="378845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Colonial Adjustments</a:t>
            </a:r>
            <a:endParaRPr lang="en-US" sz="1900" dirty="0"/>
          </a:p>
        </p:txBody>
      </p:sp>
      <p:sp>
        <p:nvSpPr>
          <p:cNvPr id="12" name="Text 9"/>
          <p:cNvSpPr/>
          <p:nvPr/>
        </p:nvSpPr>
        <p:spPr>
          <a:xfrm>
            <a:off x="9710738" y="6031230"/>
            <a:ext cx="379226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Evacuation of Occupied Territories</a:t>
            </a:r>
            <a:endParaRPr lang="en-US" sz="1900" dirty="0"/>
          </a:p>
        </p:txBody>
      </p:sp>
      <p:sp>
        <p:nvSpPr>
          <p:cNvPr id="13" name="Shape 10"/>
          <p:cNvSpPr/>
          <p:nvPr/>
        </p:nvSpPr>
        <p:spPr>
          <a:xfrm>
            <a:off x="879277" y="6582013"/>
            <a:ext cx="12870537" cy="706517"/>
          </a:xfrm>
          <a:prstGeom prst="rect">
            <a:avLst/>
          </a:prstGeom>
          <a:solidFill>
            <a:srgbClr val="FFFFFF">
              <a:alpha val="4000"/>
            </a:srgbClr>
          </a:solidFill>
          <a:ln/>
        </p:spPr>
      </p:sp>
      <p:sp>
        <p:nvSpPr>
          <p:cNvPr id="14" name="Text 11"/>
          <p:cNvSpPr/>
          <p:nvPr/>
        </p:nvSpPr>
        <p:spPr>
          <a:xfrm>
            <a:off x="1127522" y="6737747"/>
            <a:ext cx="379226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Self-Determination</a:t>
            </a:r>
            <a:endParaRPr lang="en-US" sz="1900" dirty="0"/>
          </a:p>
        </p:txBody>
      </p:sp>
      <p:sp>
        <p:nvSpPr>
          <p:cNvPr id="15" name="Text 12"/>
          <p:cNvSpPr/>
          <p:nvPr/>
        </p:nvSpPr>
        <p:spPr>
          <a:xfrm>
            <a:off x="5421035" y="6737747"/>
            <a:ext cx="378845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Territorial Integrity</a:t>
            </a:r>
            <a:endParaRPr lang="en-US" sz="1900" dirty="0"/>
          </a:p>
        </p:txBody>
      </p:sp>
      <p:sp>
        <p:nvSpPr>
          <p:cNvPr id="16" name="Text 13"/>
          <p:cNvSpPr/>
          <p:nvPr/>
        </p:nvSpPr>
        <p:spPr>
          <a:xfrm>
            <a:off x="9710738" y="6737747"/>
            <a:ext cx="3792260" cy="395049"/>
          </a:xfrm>
          <a:prstGeom prst="rect">
            <a:avLst/>
          </a:prstGeom>
          <a:noFill/>
          <a:ln/>
        </p:spPr>
        <p:txBody>
          <a:bodyPr wrap="non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League of Nations</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1215390"/>
            <a:ext cx="12446675" cy="771525"/>
          </a:xfrm>
          <a:prstGeom prst="rect">
            <a:avLst/>
          </a:prstGeom>
          <a:noFill/>
          <a:ln/>
        </p:spPr>
        <p:txBody>
          <a:bodyPr wrap="none" lIns="0" tIns="0" rIns="0" bIns="0" rtlCol="0" anchor="t"/>
          <a:lstStyle/>
          <a:p>
            <a:pPr indent="0" marL="0">
              <a:lnSpc>
                <a:spcPts val="6050"/>
              </a:lnSpc>
              <a:buNone/>
            </a:pPr>
            <a:r>
              <a:rPr lang="en-US" sz="4850" dirty="0">
                <a:solidFill>
                  <a:srgbClr val="FFFFFF"/>
                </a:solidFill>
                <a:latin typeface="Roboto Medium" pitchFamily="34" charset="0"/>
                <a:ea typeface="Roboto Medium" pitchFamily="34" charset="-122"/>
                <a:cs typeface="Roboto Medium" pitchFamily="34" charset="-120"/>
              </a:rPr>
              <a:t>Core Principles of Wilsonian Internationalism</a:t>
            </a:r>
            <a:endParaRPr lang="en-US" sz="4850" dirty="0"/>
          </a:p>
        </p:txBody>
      </p:sp>
      <p:sp>
        <p:nvSpPr>
          <p:cNvPr id="3" name="Text 1"/>
          <p:cNvSpPr/>
          <p:nvPr/>
        </p:nvSpPr>
        <p:spPr>
          <a:xfrm>
            <a:off x="864037" y="2604016"/>
            <a:ext cx="3086100" cy="385763"/>
          </a:xfrm>
          <a:prstGeom prst="rect">
            <a:avLst/>
          </a:prstGeom>
          <a:noFill/>
          <a:ln/>
        </p:spPr>
        <p:txBody>
          <a:bodyPr wrap="none" lIns="0" tIns="0" rIns="0" bIns="0" rtlCol="0" anchor="t"/>
          <a:lstStyle/>
          <a:p>
            <a:pPr indent="0" marL="0">
              <a:lnSpc>
                <a:spcPts val="3000"/>
              </a:lnSpc>
              <a:buNone/>
            </a:pPr>
            <a:r>
              <a:rPr lang="en-US" sz="2400" dirty="0">
                <a:solidFill>
                  <a:srgbClr val="FFFFFF"/>
                </a:solidFill>
                <a:latin typeface="Roboto Medium" pitchFamily="34" charset="0"/>
                <a:ea typeface="Roboto Medium" pitchFamily="34" charset="-122"/>
                <a:cs typeface="Roboto Medium" pitchFamily="34" charset="-120"/>
              </a:rPr>
              <a:t>Collective Security</a:t>
            </a:r>
            <a:endParaRPr lang="en-US" sz="2400" dirty="0"/>
          </a:p>
        </p:txBody>
      </p:sp>
      <p:sp>
        <p:nvSpPr>
          <p:cNvPr id="4" name="Text 2"/>
          <p:cNvSpPr/>
          <p:nvPr/>
        </p:nvSpPr>
        <p:spPr>
          <a:xfrm>
            <a:off x="864037" y="3236595"/>
            <a:ext cx="3898821" cy="3555444"/>
          </a:xfrm>
          <a:prstGeom prst="rect">
            <a:avLst/>
          </a:prstGeom>
          <a:noFill/>
          <a:ln/>
        </p:spPr>
        <p:txBody>
          <a:bodyPr wrap="squar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Wilson advocated for a system of mutual defense among nations, believing that collective action could deter aggression and maintain peace. This principle underpinned his vision for the League of Nations and later influenced the formation of the United Nations.</a:t>
            </a:r>
            <a:endParaRPr lang="en-US" sz="1900" dirty="0"/>
          </a:p>
        </p:txBody>
      </p:sp>
      <p:sp>
        <p:nvSpPr>
          <p:cNvPr id="5" name="Text 3"/>
          <p:cNvSpPr/>
          <p:nvPr/>
        </p:nvSpPr>
        <p:spPr>
          <a:xfrm>
            <a:off x="5372695" y="2604016"/>
            <a:ext cx="3086100" cy="385763"/>
          </a:xfrm>
          <a:prstGeom prst="rect">
            <a:avLst/>
          </a:prstGeom>
          <a:noFill/>
          <a:ln/>
        </p:spPr>
        <p:txBody>
          <a:bodyPr wrap="none" lIns="0" tIns="0" rIns="0" bIns="0" rtlCol="0" anchor="t"/>
          <a:lstStyle/>
          <a:p>
            <a:pPr indent="0" marL="0">
              <a:lnSpc>
                <a:spcPts val="3000"/>
              </a:lnSpc>
              <a:buNone/>
            </a:pPr>
            <a:r>
              <a:rPr lang="en-US" sz="2400" dirty="0">
                <a:solidFill>
                  <a:srgbClr val="FFFFFF"/>
                </a:solidFill>
                <a:latin typeface="Roboto Medium" pitchFamily="34" charset="0"/>
                <a:ea typeface="Roboto Medium" pitchFamily="34" charset="-122"/>
                <a:cs typeface="Roboto Medium" pitchFamily="34" charset="-120"/>
              </a:rPr>
              <a:t>Democracy Promotion</a:t>
            </a:r>
            <a:endParaRPr lang="en-US" sz="2400" dirty="0"/>
          </a:p>
        </p:txBody>
      </p:sp>
      <p:sp>
        <p:nvSpPr>
          <p:cNvPr id="6" name="Text 4"/>
          <p:cNvSpPr/>
          <p:nvPr/>
        </p:nvSpPr>
        <p:spPr>
          <a:xfrm>
            <a:off x="5372695" y="3236595"/>
            <a:ext cx="3898821" cy="2765346"/>
          </a:xfrm>
          <a:prstGeom prst="rect">
            <a:avLst/>
          </a:prstGeom>
          <a:noFill/>
          <a:ln/>
        </p:spPr>
        <p:txBody>
          <a:bodyPr wrap="squar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Wilsonian Internationalism posits that spreading democracy globally enhances international stability and security. This belief in the pacifying effects of democratic governance has remained a cornerstone of US foreign policy.</a:t>
            </a:r>
            <a:endParaRPr lang="en-US" sz="1900" dirty="0"/>
          </a:p>
        </p:txBody>
      </p:sp>
      <p:sp>
        <p:nvSpPr>
          <p:cNvPr id="7" name="Text 5"/>
          <p:cNvSpPr/>
          <p:nvPr/>
        </p:nvSpPr>
        <p:spPr>
          <a:xfrm>
            <a:off x="9881354" y="2604016"/>
            <a:ext cx="3086100" cy="385763"/>
          </a:xfrm>
          <a:prstGeom prst="rect">
            <a:avLst/>
          </a:prstGeom>
          <a:noFill/>
          <a:ln/>
        </p:spPr>
        <p:txBody>
          <a:bodyPr wrap="none" lIns="0" tIns="0" rIns="0" bIns="0" rtlCol="0" anchor="t"/>
          <a:lstStyle/>
          <a:p>
            <a:pPr indent="0" marL="0">
              <a:lnSpc>
                <a:spcPts val="3000"/>
              </a:lnSpc>
              <a:buNone/>
            </a:pPr>
            <a:r>
              <a:rPr lang="en-US" sz="2400" dirty="0">
                <a:solidFill>
                  <a:srgbClr val="FFFFFF"/>
                </a:solidFill>
                <a:latin typeface="Roboto Medium" pitchFamily="34" charset="0"/>
                <a:ea typeface="Roboto Medium" pitchFamily="34" charset="-122"/>
                <a:cs typeface="Roboto Medium" pitchFamily="34" charset="-120"/>
              </a:rPr>
              <a:t>Self-Determination</a:t>
            </a:r>
            <a:endParaRPr lang="en-US" sz="2400" dirty="0"/>
          </a:p>
        </p:txBody>
      </p:sp>
      <p:sp>
        <p:nvSpPr>
          <p:cNvPr id="8" name="Text 6"/>
          <p:cNvSpPr/>
          <p:nvPr/>
        </p:nvSpPr>
        <p:spPr>
          <a:xfrm>
            <a:off x="9881354" y="3236595"/>
            <a:ext cx="3898821" cy="3160395"/>
          </a:xfrm>
          <a:prstGeom prst="rect">
            <a:avLst/>
          </a:prstGeom>
          <a:noFill/>
          <a:ln/>
        </p:spPr>
        <p:txBody>
          <a:bodyPr wrap="square" lIns="0" tIns="0" rIns="0" bIns="0" rtlCol="0" anchor="t"/>
          <a:lstStyle/>
          <a:p>
            <a:pPr indent="0" marL="0">
              <a:lnSpc>
                <a:spcPts val="3100"/>
              </a:lnSpc>
              <a:buNone/>
            </a:pPr>
            <a:r>
              <a:rPr lang="en-US" sz="1900" dirty="0">
                <a:solidFill>
                  <a:srgbClr val="CFD0D8"/>
                </a:solidFill>
                <a:latin typeface="Roboto" pitchFamily="34" charset="0"/>
                <a:ea typeface="Roboto" pitchFamily="34" charset="-122"/>
                <a:cs typeface="Roboto" pitchFamily="34" charset="-120"/>
              </a:rPr>
              <a:t>Wilson championed the right of peoples to determine their own political fate, a principle that profoundly impacted the post-World War I redrawing of national boundaries and continues to influence debates on sovereignty and independence.</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84927" y="551855"/>
            <a:ext cx="7946946" cy="1068705"/>
          </a:xfrm>
          <a:prstGeom prst="rect">
            <a:avLst/>
          </a:prstGeom>
          <a:noFill/>
          <a:ln/>
        </p:spPr>
        <p:txBody>
          <a:bodyPr wrap="square" lIns="0" tIns="0" rIns="0" bIns="0" rtlCol="0" anchor="t"/>
          <a:lstStyle/>
          <a:p>
            <a:pPr indent="0" marL="0">
              <a:lnSpc>
                <a:spcPts val="4200"/>
              </a:lnSpc>
              <a:buNone/>
            </a:pPr>
            <a:r>
              <a:rPr lang="en-US" sz="3350" dirty="0">
                <a:solidFill>
                  <a:srgbClr val="FFFFFF"/>
                </a:solidFill>
                <a:latin typeface="Roboto Medium" pitchFamily="34" charset="0"/>
                <a:ea typeface="Roboto Medium" pitchFamily="34" charset="-122"/>
                <a:cs typeface="Roboto Medium" pitchFamily="34" charset="-120"/>
              </a:rPr>
              <a:t>The League of Nations: Wilson's Grand Design</a:t>
            </a:r>
            <a:endParaRPr lang="en-US" sz="3350" dirty="0"/>
          </a:p>
        </p:txBody>
      </p:sp>
      <p:pic>
        <p:nvPicPr>
          <p:cNvPr id="4" name="Image 1" descr="preencoded.png">    </p:cNvPr>
          <p:cNvPicPr>
            <a:picLocks noChangeAspect="1"/>
          </p:cNvPicPr>
          <p:nvPr/>
        </p:nvPicPr>
        <p:blipFill>
          <a:blip r:embed="rId2"/>
          <a:stretch>
            <a:fillRect/>
          </a:stretch>
        </p:blipFill>
        <p:spPr>
          <a:xfrm>
            <a:off x="6084927" y="1877020"/>
            <a:ext cx="855107" cy="1368147"/>
          </a:xfrm>
          <a:prstGeom prst="rect">
            <a:avLst/>
          </a:prstGeom>
        </p:spPr>
      </p:pic>
      <p:sp>
        <p:nvSpPr>
          <p:cNvPr id="5" name="Text 1"/>
          <p:cNvSpPr/>
          <p:nvPr/>
        </p:nvSpPr>
        <p:spPr>
          <a:xfrm>
            <a:off x="7196495" y="2047994"/>
            <a:ext cx="2137767" cy="267295"/>
          </a:xfrm>
          <a:prstGeom prst="rect">
            <a:avLst/>
          </a:prstGeom>
          <a:noFill/>
          <a:ln/>
        </p:spPr>
        <p:txBody>
          <a:bodyPr wrap="none" lIns="0" tIns="0" rIns="0" bIns="0" rtlCol="0" anchor="t"/>
          <a:lstStyle/>
          <a:p>
            <a:pPr algn="l" indent="0" marL="0">
              <a:lnSpc>
                <a:spcPts val="2100"/>
              </a:lnSpc>
              <a:buNone/>
            </a:pPr>
            <a:r>
              <a:rPr lang="en-US" sz="1650" dirty="0">
                <a:solidFill>
                  <a:srgbClr val="CFD0D8"/>
                </a:solidFill>
                <a:latin typeface="Roboto Medium" pitchFamily="34" charset="0"/>
                <a:ea typeface="Roboto Medium" pitchFamily="34" charset="-122"/>
                <a:cs typeface="Roboto Medium" pitchFamily="34" charset="-120"/>
              </a:rPr>
              <a:t>Conception</a:t>
            </a:r>
            <a:endParaRPr lang="en-US" sz="1650" dirty="0"/>
          </a:p>
        </p:txBody>
      </p:sp>
      <p:sp>
        <p:nvSpPr>
          <p:cNvPr id="6" name="Text 2"/>
          <p:cNvSpPr/>
          <p:nvPr/>
        </p:nvSpPr>
        <p:spPr>
          <a:xfrm>
            <a:off x="7196495" y="2417802"/>
            <a:ext cx="6835378" cy="546973"/>
          </a:xfrm>
          <a:prstGeom prst="rect">
            <a:avLst/>
          </a:prstGeom>
          <a:noFill/>
          <a:ln/>
        </p:spPr>
        <p:txBody>
          <a:bodyPr wrap="square" lIns="0" tIns="0" rIns="0" bIns="0" rtlCol="0" anchor="t"/>
          <a:lstStyle/>
          <a:p>
            <a:pPr algn="l" indent="0" marL="0">
              <a:lnSpc>
                <a:spcPts val="2150"/>
              </a:lnSpc>
              <a:buNone/>
            </a:pPr>
            <a:r>
              <a:rPr lang="en-US" sz="1300" dirty="0">
                <a:solidFill>
                  <a:srgbClr val="CFD0D8"/>
                </a:solidFill>
                <a:latin typeface="Roboto" pitchFamily="34" charset="0"/>
                <a:ea typeface="Roboto" pitchFamily="34" charset="-122"/>
                <a:cs typeface="Roboto" pitchFamily="34" charset="-120"/>
              </a:rPr>
              <a:t>Wilson envisioned the League as a forum for international cooperation and conflict resolution, designed to prevent future wars through collective action and diplomacy.</a:t>
            </a:r>
            <a:endParaRPr lang="en-US" sz="1300" dirty="0"/>
          </a:p>
        </p:txBody>
      </p:sp>
      <p:pic>
        <p:nvPicPr>
          <p:cNvPr id="7" name="Image 2" descr="preencoded.png">    </p:cNvPr>
          <p:cNvPicPr>
            <a:picLocks noChangeAspect="1"/>
          </p:cNvPicPr>
          <p:nvPr/>
        </p:nvPicPr>
        <p:blipFill>
          <a:blip r:embed="rId3"/>
          <a:stretch>
            <a:fillRect/>
          </a:stretch>
        </p:blipFill>
        <p:spPr>
          <a:xfrm>
            <a:off x="6084927" y="3245168"/>
            <a:ext cx="855107" cy="1368147"/>
          </a:xfrm>
          <a:prstGeom prst="rect">
            <a:avLst/>
          </a:prstGeom>
        </p:spPr>
      </p:pic>
      <p:sp>
        <p:nvSpPr>
          <p:cNvPr id="8" name="Text 3"/>
          <p:cNvSpPr/>
          <p:nvPr/>
        </p:nvSpPr>
        <p:spPr>
          <a:xfrm>
            <a:off x="7196495" y="3416141"/>
            <a:ext cx="2137767" cy="267295"/>
          </a:xfrm>
          <a:prstGeom prst="rect">
            <a:avLst/>
          </a:prstGeom>
          <a:noFill/>
          <a:ln/>
        </p:spPr>
        <p:txBody>
          <a:bodyPr wrap="none" lIns="0" tIns="0" rIns="0" bIns="0" rtlCol="0" anchor="t"/>
          <a:lstStyle/>
          <a:p>
            <a:pPr algn="l" indent="0" marL="0">
              <a:lnSpc>
                <a:spcPts val="2100"/>
              </a:lnSpc>
              <a:buNone/>
            </a:pPr>
            <a:r>
              <a:rPr lang="en-US" sz="1650" dirty="0">
                <a:solidFill>
                  <a:srgbClr val="CFD0D8"/>
                </a:solidFill>
                <a:latin typeface="Roboto Medium" pitchFamily="34" charset="0"/>
                <a:ea typeface="Roboto Medium" pitchFamily="34" charset="-122"/>
                <a:cs typeface="Roboto Medium" pitchFamily="34" charset="-120"/>
              </a:rPr>
              <a:t>Structure</a:t>
            </a:r>
            <a:endParaRPr lang="en-US" sz="1650" dirty="0"/>
          </a:p>
        </p:txBody>
      </p:sp>
      <p:sp>
        <p:nvSpPr>
          <p:cNvPr id="9" name="Text 4"/>
          <p:cNvSpPr/>
          <p:nvPr/>
        </p:nvSpPr>
        <p:spPr>
          <a:xfrm>
            <a:off x="7196495" y="3785949"/>
            <a:ext cx="6835378" cy="546973"/>
          </a:xfrm>
          <a:prstGeom prst="rect">
            <a:avLst/>
          </a:prstGeom>
          <a:noFill/>
          <a:ln/>
        </p:spPr>
        <p:txBody>
          <a:bodyPr wrap="square" lIns="0" tIns="0" rIns="0" bIns="0" rtlCol="0" anchor="t"/>
          <a:lstStyle/>
          <a:p>
            <a:pPr algn="l" indent="0" marL="0">
              <a:lnSpc>
                <a:spcPts val="2150"/>
              </a:lnSpc>
              <a:buNone/>
            </a:pPr>
            <a:r>
              <a:rPr lang="en-US" sz="1300" dirty="0">
                <a:solidFill>
                  <a:srgbClr val="CFD0D8"/>
                </a:solidFill>
                <a:latin typeface="Roboto" pitchFamily="34" charset="0"/>
                <a:ea typeface="Roboto" pitchFamily="34" charset="-122"/>
                <a:cs typeface="Roboto" pitchFamily="34" charset="-120"/>
              </a:rPr>
              <a:t>The League consisted of an Assembly, Council, and Secretariat, with mechanisms for arbitration, economic sanctions, and military action against aggressors.</a:t>
            </a:r>
            <a:endParaRPr lang="en-US" sz="1300" dirty="0"/>
          </a:p>
        </p:txBody>
      </p:sp>
      <p:pic>
        <p:nvPicPr>
          <p:cNvPr id="10" name="Image 3" descr="preencoded.png">    </p:cNvPr>
          <p:cNvPicPr>
            <a:picLocks noChangeAspect="1"/>
          </p:cNvPicPr>
          <p:nvPr/>
        </p:nvPicPr>
        <p:blipFill>
          <a:blip r:embed="rId4"/>
          <a:stretch>
            <a:fillRect/>
          </a:stretch>
        </p:blipFill>
        <p:spPr>
          <a:xfrm>
            <a:off x="6084927" y="4613315"/>
            <a:ext cx="855107" cy="1532215"/>
          </a:xfrm>
          <a:prstGeom prst="rect">
            <a:avLst/>
          </a:prstGeom>
        </p:spPr>
      </p:pic>
      <p:sp>
        <p:nvSpPr>
          <p:cNvPr id="11" name="Text 5"/>
          <p:cNvSpPr/>
          <p:nvPr/>
        </p:nvSpPr>
        <p:spPr>
          <a:xfrm>
            <a:off x="7196495" y="4784288"/>
            <a:ext cx="2137767" cy="267295"/>
          </a:xfrm>
          <a:prstGeom prst="rect">
            <a:avLst/>
          </a:prstGeom>
          <a:noFill/>
          <a:ln/>
        </p:spPr>
        <p:txBody>
          <a:bodyPr wrap="none" lIns="0" tIns="0" rIns="0" bIns="0" rtlCol="0" anchor="t"/>
          <a:lstStyle/>
          <a:p>
            <a:pPr algn="l" indent="0" marL="0">
              <a:lnSpc>
                <a:spcPts val="2100"/>
              </a:lnSpc>
              <a:buNone/>
            </a:pPr>
            <a:r>
              <a:rPr lang="en-US" sz="1650" dirty="0">
                <a:solidFill>
                  <a:srgbClr val="CFD0D8"/>
                </a:solidFill>
                <a:latin typeface="Roboto Medium" pitchFamily="34" charset="0"/>
                <a:ea typeface="Roboto Medium" pitchFamily="34" charset="-122"/>
                <a:cs typeface="Roboto Medium" pitchFamily="34" charset="-120"/>
              </a:rPr>
              <a:t>Challenges</a:t>
            </a:r>
            <a:endParaRPr lang="en-US" sz="1650" dirty="0"/>
          </a:p>
        </p:txBody>
      </p:sp>
      <p:sp>
        <p:nvSpPr>
          <p:cNvPr id="12" name="Text 6"/>
          <p:cNvSpPr/>
          <p:nvPr/>
        </p:nvSpPr>
        <p:spPr>
          <a:xfrm>
            <a:off x="7196495" y="5154097"/>
            <a:ext cx="6835378" cy="820460"/>
          </a:xfrm>
          <a:prstGeom prst="rect">
            <a:avLst/>
          </a:prstGeom>
          <a:noFill/>
          <a:ln/>
        </p:spPr>
        <p:txBody>
          <a:bodyPr wrap="square" lIns="0" tIns="0" rIns="0" bIns="0" rtlCol="0" anchor="t"/>
          <a:lstStyle/>
          <a:p>
            <a:pPr algn="l" indent="0" marL="0">
              <a:lnSpc>
                <a:spcPts val="2150"/>
              </a:lnSpc>
              <a:buNone/>
            </a:pPr>
            <a:r>
              <a:rPr lang="en-US" sz="1300" dirty="0">
                <a:solidFill>
                  <a:srgbClr val="CFD0D8"/>
                </a:solidFill>
                <a:latin typeface="Roboto" pitchFamily="34" charset="0"/>
                <a:ea typeface="Roboto" pitchFamily="34" charset="-122"/>
                <a:cs typeface="Roboto" pitchFamily="34" charset="-120"/>
              </a:rPr>
              <a:t>Despite initial enthusiasm, the League faced significant obstacles, including the absence of the United States due to Congressional opposition and limited enforcement capabilities.</a:t>
            </a:r>
            <a:endParaRPr lang="en-US" sz="1300" dirty="0"/>
          </a:p>
        </p:txBody>
      </p:sp>
      <p:pic>
        <p:nvPicPr>
          <p:cNvPr id="13" name="Image 4" descr="preencoded.png">    </p:cNvPr>
          <p:cNvPicPr>
            <a:picLocks noChangeAspect="1"/>
          </p:cNvPicPr>
          <p:nvPr/>
        </p:nvPicPr>
        <p:blipFill>
          <a:blip r:embed="rId5"/>
          <a:stretch>
            <a:fillRect/>
          </a:stretch>
        </p:blipFill>
        <p:spPr>
          <a:xfrm>
            <a:off x="6084927" y="6145530"/>
            <a:ext cx="855107" cy="1532215"/>
          </a:xfrm>
          <a:prstGeom prst="rect">
            <a:avLst/>
          </a:prstGeom>
        </p:spPr>
      </p:pic>
      <p:sp>
        <p:nvSpPr>
          <p:cNvPr id="14" name="Text 7"/>
          <p:cNvSpPr/>
          <p:nvPr/>
        </p:nvSpPr>
        <p:spPr>
          <a:xfrm>
            <a:off x="7196495" y="6316504"/>
            <a:ext cx="2137767" cy="267295"/>
          </a:xfrm>
          <a:prstGeom prst="rect">
            <a:avLst/>
          </a:prstGeom>
          <a:noFill/>
          <a:ln/>
        </p:spPr>
        <p:txBody>
          <a:bodyPr wrap="none" lIns="0" tIns="0" rIns="0" bIns="0" rtlCol="0" anchor="t"/>
          <a:lstStyle/>
          <a:p>
            <a:pPr algn="l" indent="0" marL="0">
              <a:lnSpc>
                <a:spcPts val="2100"/>
              </a:lnSpc>
              <a:buNone/>
            </a:pPr>
            <a:r>
              <a:rPr lang="en-US" sz="1650" dirty="0">
                <a:solidFill>
                  <a:srgbClr val="CFD0D8"/>
                </a:solidFill>
                <a:latin typeface="Roboto Medium" pitchFamily="34" charset="0"/>
                <a:ea typeface="Roboto Medium" pitchFamily="34" charset="-122"/>
                <a:cs typeface="Roboto Medium" pitchFamily="34" charset="-120"/>
              </a:rPr>
              <a:t>Legacy</a:t>
            </a:r>
            <a:endParaRPr lang="en-US" sz="1650" dirty="0"/>
          </a:p>
        </p:txBody>
      </p:sp>
      <p:sp>
        <p:nvSpPr>
          <p:cNvPr id="15" name="Text 8"/>
          <p:cNvSpPr/>
          <p:nvPr/>
        </p:nvSpPr>
        <p:spPr>
          <a:xfrm>
            <a:off x="7196495" y="6686312"/>
            <a:ext cx="6835378" cy="820460"/>
          </a:xfrm>
          <a:prstGeom prst="rect">
            <a:avLst/>
          </a:prstGeom>
          <a:noFill/>
          <a:ln/>
        </p:spPr>
        <p:txBody>
          <a:bodyPr wrap="square" lIns="0" tIns="0" rIns="0" bIns="0" rtlCol="0" anchor="t"/>
          <a:lstStyle/>
          <a:p>
            <a:pPr algn="l" indent="0" marL="0">
              <a:lnSpc>
                <a:spcPts val="2150"/>
              </a:lnSpc>
              <a:buNone/>
            </a:pPr>
            <a:r>
              <a:rPr lang="en-US" sz="1300" dirty="0">
                <a:solidFill>
                  <a:srgbClr val="CFD0D8"/>
                </a:solidFill>
                <a:latin typeface="Roboto" pitchFamily="34" charset="0"/>
                <a:ea typeface="Roboto" pitchFamily="34" charset="-122"/>
                <a:cs typeface="Roboto" pitchFamily="34" charset="-120"/>
              </a:rPr>
              <a:t>While ultimately unsuccessful in preventing World War II, the League laid the groundwork for future international organizations and solidified the concept of collective security in global affairs.</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14204" y="535781"/>
            <a:ext cx="4741426" cy="471249"/>
          </a:xfrm>
          <a:prstGeom prst="rect">
            <a:avLst/>
          </a:prstGeom>
          <a:noFill/>
          <a:ln/>
        </p:spPr>
        <p:txBody>
          <a:bodyPr wrap="none" lIns="0" tIns="0" rIns="0" bIns="0" rtlCol="0" anchor="t"/>
          <a:lstStyle/>
          <a:p>
            <a:pPr indent="0" marL="0">
              <a:lnSpc>
                <a:spcPts val="3700"/>
              </a:lnSpc>
              <a:buNone/>
            </a:pPr>
            <a:r>
              <a:rPr lang="en-US" sz="2950" dirty="0">
                <a:solidFill>
                  <a:srgbClr val="FFFFFF"/>
                </a:solidFill>
                <a:latin typeface="Roboto Medium" pitchFamily="34" charset="0"/>
                <a:ea typeface="Roboto Medium" pitchFamily="34" charset="-122"/>
                <a:cs typeface="Roboto Medium" pitchFamily="34" charset="-120"/>
              </a:rPr>
              <a:t>Impact on US Foreign Policy</a:t>
            </a:r>
            <a:endParaRPr lang="en-US" sz="2950" dirty="0"/>
          </a:p>
        </p:txBody>
      </p:sp>
      <p:pic>
        <p:nvPicPr>
          <p:cNvPr id="4" name="Image 1" descr="preencoded.png">    </p:cNvPr>
          <p:cNvPicPr>
            <a:picLocks noChangeAspect="1"/>
          </p:cNvPicPr>
          <p:nvPr/>
        </p:nvPicPr>
        <p:blipFill>
          <a:blip r:embed="rId2"/>
          <a:stretch>
            <a:fillRect/>
          </a:stretch>
        </p:blipFill>
        <p:spPr>
          <a:xfrm>
            <a:off x="6014204" y="1233130"/>
            <a:ext cx="376952" cy="376952"/>
          </a:xfrm>
          <a:prstGeom prst="rect">
            <a:avLst/>
          </a:prstGeom>
        </p:spPr>
      </p:pic>
      <p:sp>
        <p:nvSpPr>
          <p:cNvPr id="5" name="Text 1"/>
          <p:cNvSpPr/>
          <p:nvPr/>
        </p:nvSpPr>
        <p:spPr>
          <a:xfrm>
            <a:off x="6014204" y="1760815"/>
            <a:ext cx="1884998" cy="235506"/>
          </a:xfrm>
          <a:prstGeom prst="rect">
            <a:avLst/>
          </a:prstGeom>
          <a:noFill/>
          <a:ln/>
        </p:spPr>
        <p:txBody>
          <a:bodyPr wrap="none" lIns="0" tIns="0" rIns="0" bIns="0" rtlCol="0" anchor="t"/>
          <a:lstStyle/>
          <a:p>
            <a:pPr algn="l"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Global Engagement</a:t>
            </a:r>
            <a:endParaRPr lang="en-US" sz="1450" dirty="0"/>
          </a:p>
        </p:txBody>
      </p:sp>
      <p:sp>
        <p:nvSpPr>
          <p:cNvPr id="6" name="Text 2"/>
          <p:cNvSpPr/>
          <p:nvPr/>
        </p:nvSpPr>
        <p:spPr>
          <a:xfrm>
            <a:off x="6014204" y="2086689"/>
            <a:ext cx="8088392" cy="482679"/>
          </a:xfrm>
          <a:prstGeom prst="rect">
            <a:avLst/>
          </a:prstGeom>
          <a:noFill/>
          <a:ln/>
        </p:spPr>
        <p:txBody>
          <a:bodyPr wrap="square" lIns="0" tIns="0" rIns="0" bIns="0" rtlCol="0" anchor="t"/>
          <a:lstStyle/>
          <a:p>
            <a:pPr algn="l" indent="0" marL="0">
              <a:lnSpc>
                <a:spcPts val="1850"/>
              </a:lnSpc>
              <a:buNone/>
            </a:pPr>
            <a:r>
              <a:rPr lang="en-US" sz="1150" dirty="0">
                <a:solidFill>
                  <a:srgbClr val="CFD0D8"/>
                </a:solidFill>
                <a:latin typeface="Roboto" pitchFamily="34" charset="0"/>
                <a:ea typeface="Roboto" pitchFamily="34" charset="-122"/>
                <a:cs typeface="Roboto" pitchFamily="34" charset="-120"/>
              </a:rPr>
              <a:t>Wilsonian principles encouraged greater US involvement in world affairs, moving away from isolationism towards a more active international role.</a:t>
            </a:r>
            <a:endParaRPr lang="en-US" sz="1150" dirty="0"/>
          </a:p>
        </p:txBody>
      </p:sp>
      <p:pic>
        <p:nvPicPr>
          <p:cNvPr id="7" name="Image 2" descr="preencoded.png">    </p:cNvPr>
          <p:cNvPicPr>
            <a:picLocks noChangeAspect="1"/>
          </p:cNvPicPr>
          <p:nvPr/>
        </p:nvPicPr>
        <p:blipFill>
          <a:blip r:embed="rId3"/>
          <a:stretch>
            <a:fillRect/>
          </a:stretch>
        </p:blipFill>
        <p:spPr>
          <a:xfrm>
            <a:off x="6014204" y="3021687"/>
            <a:ext cx="376952" cy="376952"/>
          </a:xfrm>
          <a:prstGeom prst="rect">
            <a:avLst/>
          </a:prstGeom>
        </p:spPr>
      </p:pic>
      <p:sp>
        <p:nvSpPr>
          <p:cNvPr id="8" name="Text 3"/>
          <p:cNvSpPr/>
          <p:nvPr/>
        </p:nvSpPr>
        <p:spPr>
          <a:xfrm>
            <a:off x="6014204" y="3549372"/>
            <a:ext cx="2067282" cy="235506"/>
          </a:xfrm>
          <a:prstGeom prst="rect">
            <a:avLst/>
          </a:prstGeom>
          <a:noFill/>
          <a:ln/>
        </p:spPr>
        <p:txBody>
          <a:bodyPr wrap="none" lIns="0" tIns="0" rIns="0" bIns="0" rtlCol="0" anchor="t"/>
          <a:lstStyle/>
          <a:p>
            <a:pPr algn="l"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International Institutions</a:t>
            </a:r>
            <a:endParaRPr lang="en-US" sz="1450" dirty="0"/>
          </a:p>
        </p:txBody>
      </p:sp>
      <p:sp>
        <p:nvSpPr>
          <p:cNvPr id="9" name="Text 4"/>
          <p:cNvSpPr/>
          <p:nvPr/>
        </p:nvSpPr>
        <p:spPr>
          <a:xfrm>
            <a:off x="6014204" y="3875246"/>
            <a:ext cx="8088392" cy="482679"/>
          </a:xfrm>
          <a:prstGeom prst="rect">
            <a:avLst/>
          </a:prstGeom>
          <a:noFill/>
          <a:ln/>
        </p:spPr>
        <p:txBody>
          <a:bodyPr wrap="square" lIns="0" tIns="0" rIns="0" bIns="0" rtlCol="0" anchor="t"/>
          <a:lstStyle/>
          <a:p>
            <a:pPr algn="l" indent="0" marL="0">
              <a:lnSpc>
                <a:spcPts val="1850"/>
              </a:lnSpc>
              <a:buNone/>
            </a:pPr>
            <a:r>
              <a:rPr lang="en-US" sz="1150" dirty="0">
                <a:solidFill>
                  <a:srgbClr val="CFD0D8"/>
                </a:solidFill>
                <a:latin typeface="Roboto" pitchFamily="34" charset="0"/>
                <a:ea typeface="Roboto" pitchFamily="34" charset="-122"/>
                <a:cs typeface="Roboto" pitchFamily="34" charset="-120"/>
              </a:rPr>
              <a:t>The emphasis on multilateralism and international cooperation influenced US support for organizations like the UN, NATO, and World Bank.</a:t>
            </a:r>
            <a:endParaRPr lang="en-US" sz="1150" dirty="0"/>
          </a:p>
        </p:txBody>
      </p:sp>
      <p:pic>
        <p:nvPicPr>
          <p:cNvPr id="10" name="Image 3" descr="preencoded.png">    </p:cNvPr>
          <p:cNvPicPr>
            <a:picLocks noChangeAspect="1"/>
          </p:cNvPicPr>
          <p:nvPr/>
        </p:nvPicPr>
        <p:blipFill>
          <a:blip r:embed="rId4"/>
          <a:stretch>
            <a:fillRect/>
          </a:stretch>
        </p:blipFill>
        <p:spPr>
          <a:xfrm>
            <a:off x="6014204" y="4810244"/>
            <a:ext cx="376952" cy="376952"/>
          </a:xfrm>
          <a:prstGeom prst="rect">
            <a:avLst/>
          </a:prstGeom>
        </p:spPr>
      </p:pic>
      <p:sp>
        <p:nvSpPr>
          <p:cNvPr id="11" name="Text 5"/>
          <p:cNvSpPr/>
          <p:nvPr/>
        </p:nvSpPr>
        <p:spPr>
          <a:xfrm>
            <a:off x="6014204" y="5337929"/>
            <a:ext cx="1884998" cy="235506"/>
          </a:xfrm>
          <a:prstGeom prst="rect">
            <a:avLst/>
          </a:prstGeom>
          <a:noFill/>
          <a:ln/>
        </p:spPr>
        <p:txBody>
          <a:bodyPr wrap="none" lIns="0" tIns="0" rIns="0" bIns="0" rtlCol="0" anchor="t"/>
          <a:lstStyle/>
          <a:p>
            <a:pPr algn="l"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Human Rights</a:t>
            </a:r>
            <a:endParaRPr lang="en-US" sz="1450" dirty="0"/>
          </a:p>
        </p:txBody>
      </p:sp>
      <p:sp>
        <p:nvSpPr>
          <p:cNvPr id="12" name="Text 6"/>
          <p:cNvSpPr/>
          <p:nvPr/>
        </p:nvSpPr>
        <p:spPr>
          <a:xfrm>
            <a:off x="6014204" y="5663803"/>
            <a:ext cx="8088392" cy="241340"/>
          </a:xfrm>
          <a:prstGeom prst="rect">
            <a:avLst/>
          </a:prstGeom>
          <a:noFill/>
          <a:ln/>
        </p:spPr>
        <p:txBody>
          <a:bodyPr wrap="none" lIns="0" tIns="0" rIns="0" bIns="0" rtlCol="0" anchor="t"/>
          <a:lstStyle/>
          <a:p>
            <a:pPr algn="l" indent="0" marL="0">
              <a:lnSpc>
                <a:spcPts val="1850"/>
              </a:lnSpc>
              <a:buNone/>
            </a:pPr>
            <a:r>
              <a:rPr lang="en-US" sz="1150" dirty="0">
                <a:solidFill>
                  <a:srgbClr val="CFD0D8"/>
                </a:solidFill>
                <a:latin typeface="Roboto" pitchFamily="34" charset="0"/>
                <a:ea typeface="Roboto" pitchFamily="34" charset="-122"/>
                <a:cs typeface="Roboto" pitchFamily="34" charset="-120"/>
              </a:rPr>
              <a:t>Wilsonian ideals contributed to the development of human rights as a key consideration in US foreign policy decisions.</a:t>
            </a:r>
            <a:endParaRPr lang="en-US" sz="1150" dirty="0"/>
          </a:p>
        </p:txBody>
      </p:sp>
      <p:pic>
        <p:nvPicPr>
          <p:cNvPr id="13" name="Image 4" descr="preencoded.png">    </p:cNvPr>
          <p:cNvPicPr>
            <a:picLocks noChangeAspect="1"/>
          </p:cNvPicPr>
          <p:nvPr/>
        </p:nvPicPr>
        <p:blipFill>
          <a:blip r:embed="rId5"/>
          <a:stretch>
            <a:fillRect/>
          </a:stretch>
        </p:blipFill>
        <p:spPr>
          <a:xfrm>
            <a:off x="6014204" y="6357461"/>
            <a:ext cx="376952" cy="376952"/>
          </a:xfrm>
          <a:prstGeom prst="rect">
            <a:avLst/>
          </a:prstGeom>
        </p:spPr>
      </p:pic>
      <p:sp>
        <p:nvSpPr>
          <p:cNvPr id="14" name="Text 7"/>
          <p:cNvSpPr/>
          <p:nvPr/>
        </p:nvSpPr>
        <p:spPr>
          <a:xfrm>
            <a:off x="6014204" y="6885146"/>
            <a:ext cx="1884998" cy="235506"/>
          </a:xfrm>
          <a:prstGeom prst="rect">
            <a:avLst/>
          </a:prstGeom>
          <a:noFill/>
          <a:ln/>
        </p:spPr>
        <p:txBody>
          <a:bodyPr wrap="none" lIns="0" tIns="0" rIns="0" bIns="0" rtlCol="0" anchor="t"/>
          <a:lstStyle/>
          <a:p>
            <a:pPr algn="l"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Democracy Promotion</a:t>
            </a:r>
            <a:endParaRPr lang="en-US" sz="1450" dirty="0"/>
          </a:p>
        </p:txBody>
      </p:sp>
      <p:sp>
        <p:nvSpPr>
          <p:cNvPr id="15" name="Text 8"/>
          <p:cNvSpPr/>
          <p:nvPr/>
        </p:nvSpPr>
        <p:spPr>
          <a:xfrm>
            <a:off x="6014204" y="7211020"/>
            <a:ext cx="8088392" cy="482679"/>
          </a:xfrm>
          <a:prstGeom prst="rect">
            <a:avLst/>
          </a:prstGeom>
          <a:noFill/>
          <a:ln/>
        </p:spPr>
        <p:txBody>
          <a:bodyPr wrap="square" lIns="0" tIns="0" rIns="0" bIns="0" rtlCol="0" anchor="t"/>
          <a:lstStyle/>
          <a:p>
            <a:pPr algn="l" indent="0" marL="0">
              <a:lnSpc>
                <a:spcPts val="1850"/>
              </a:lnSpc>
              <a:buNone/>
            </a:pPr>
            <a:r>
              <a:rPr lang="en-US" sz="1150" dirty="0">
                <a:solidFill>
                  <a:srgbClr val="CFD0D8"/>
                </a:solidFill>
                <a:latin typeface="Roboto" pitchFamily="34" charset="0"/>
                <a:ea typeface="Roboto" pitchFamily="34" charset="-122"/>
                <a:cs typeface="Roboto" pitchFamily="34" charset="-120"/>
              </a:rPr>
              <a:t>The belief in spreading democracy as a means to ensure peace has remained a recurring theme in US diplomatic and military interventions.</a:t>
            </a:r>
            <a:endParaRPr lang="en-US" sz="11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22697" y="502325"/>
            <a:ext cx="5510332" cy="556022"/>
          </a:xfrm>
          <a:prstGeom prst="rect">
            <a:avLst/>
          </a:prstGeom>
          <a:noFill/>
          <a:ln/>
        </p:spPr>
        <p:txBody>
          <a:bodyPr wrap="none" lIns="0" tIns="0" rIns="0" bIns="0" rtlCol="0" anchor="t"/>
          <a:lstStyle/>
          <a:p>
            <a:pPr indent="0" marL="0">
              <a:lnSpc>
                <a:spcPts val="4350"/>
              </a:lnSpc>
              <a:buNone/>
            </a:pPr>
            <a:r>
              <a:rPr lang="en-US" sz="3500" dirty="0">
                <a:solidFill>
                  <a:srgbClr val="FFFFFF"/>
                </a:solidFill>
                <a:latin typeface="Roboto Medium" pitchFamily="34" charset="0"/>
                <a:ea typeface="Roboto Medium" pitchFamily="34" charset="-122"/>
                <a:cs typeface="Roboto Medium" pitchFamily="34" charset="-120"/>
              </a:rPr>
              <a:t>Critiques and Controversies</a:t>
            </a:r>
            <a:endParaRPr lang="en-US" sz="3500" dirty="0"/>
          </a:p>
        </p:txBody>
      </p:sp>
      <p:sp>
        <p:nvSpPr>
          <p:cNvPr id="4" name="Shape 1"/>
          <p:cNvSpPr/>
          <p:nvPr/>
        </p:nvSpPr>
        <p:spPr>
          <a:xfrm>
            <a:off x="622697" y="1325166"/>
            <a:ext cx="7898606" cy="1609368"/>
          </a:xfrm>
          <a:prstGeom prst="roundRect">
            <a:avLst>
              <a:gd name="adj" fmla="val 4643"/>
            </a:avLst>
          </a:prstGeom>
          <a:solidFill>
            <a:srgbClr val="182567"/>
          </a:solidFill>
          <a:ln w="7620">
            <a:solidFill>
              <a:srgbClr val="313E80"/>
            </a:solidFill>
            <a:prstDash val="solid"/>
          </a:ln>
        </p:spPr>
      </p:sp>
      <p:sp>
        <p:nvSpPr>
          <p:cNvPr id="5" name="Text 2"/>
          <p:cNvSpPr/>
          <p:nvPr/>
        </p:nvSpPr>
        <p:spPr>
          <a:xfrm>
            <a:off x="808196" y="1510665"/>
            <a:ext cx="2223849" cy="278011"/>
          </a:xfrm>
          <a:prstGeom prst="rect">
            <a:avLst/>
          </a:prstGeom>
          <a:noFill/>
          <a:ln/>
        </p:spPr>
        <p:txBody>
          <a:bodyPr wrap="none" lIns="0" tIns="0" rIns="0" bIns="0" rtlCol="0" anchor="t"/>
          <a:lstStyle/>
          <a:p>
            <a:pPr indent="0" marL="0">
              <a:lnSpc>
                <a:spcPts val="2150"/>
              </a:lnSpc>
              <a:buNone/>
            </a:pPr>
            <a:r>
              <a:rPr lang="en-US" sz="1750" dirty="0">
                <a:solidFill>
                  <a:srgbClr val="CFD0D8"/>
                </a:solidFill>
                <a:latin typeface="Roboto Medium" pitchFamily="34" charset="0"/>
                <a:ea typeface="Roboto Medium" pitchFamily="34" charset="-122"/>
                <a:cs typeface="Roboto Medium" pitchFamily="34" charset="-120"/>
              </a:rPr>
              <a:t>Idealism vs. Realism</a:t>
            </a:r>
            <a:endParaRPr lang="en-US" sz="1750" dirty="0"/>
          </a:p>
        </p:txBody>
      </p:sp>
      <p:sp>
        <p:nvSpPr>
          <p:cNvPr id="6" name="Text 3"/>
          <p:cNvSpPr/>
          <p:nvPr/>
        </p:nvSpPr>
        <p:spPr>
          <a:xfrm>
            <a:off x="808196" y="1895356"/>
            <a:ext cx="7527608" cy="853678"/>
          </a:xfrm>
          <a:prstGeom prst="rect">
            <a:avLst/>
          </a:prstGeom>
          <a:noFill/>
          <a:ln/>
        </p:spPr>
        <p:txBody>
          <a:bodyPr wrap="square" lIns="0" tIns="0" rIns="0" bIns="0" rtlCol="0" anchor="t"/>
          <a:lstStyle/>
          <a:p>
            <a:pPr indent="0" marL="0">
              <a:lnSpc>
                <a:spcPts val="2200"/>
              </a:lnSpc>
              <a:buNone/>
            </a:pPr>
            <a:r>
              <a:rPr lang="en-US" sz="1400" dirty="0">
                <a:solidFill>
                  <a:srgbClr val="CFD0D8"/>
                </a:solidFill>
                <a:latin typeface="Roboto" pitchFamily="34" charset="0"/>
                <a:ea typeface="Roboto" pitchFamily="34" charset="-122"/>
                <a:cs typeface="Roboto" pitchFamily="34" charset="-120"/>
              </a:rPr>
              <a:t>Critics argue that Wilsonian Internationalism is overly idealistic and fails to account for the realities of power politics in international relations. Realist scholars contend that national interests, rather than moral principles, should guide foreign policy decisions.</a:t>
            </a:r>
            <a:endParaRPr lang="en-US" sz="1400" dirty="0"/>
          </a:p>
        </p:txBody>
      </p:sp>
      <p:sp>
        <p:nvSpPr>
          <p:cNvPr id="7" name="Shape 4"/>
          <p:cNvSpPr/>
          <p:nvPr/>
        </p:nvSpPr>
        <p:spPr>
          <a:xfrm>
            <a:off x="622697" y="3112413"/>
            <a:ext cx="7898606" cy="1609368"/>
          </a:xfrm>
          <a:prstGeom prst="roundRect">
            <a:avLst>
              <a:gd name="adj" fmla="val 4643"/>
            </a:avLst>
          </a:prstGeom>
          <a:solidFill>
            <a:srgbClr val="182567"/>
          </a:solidFill>
          <a:ln w="7620">
            <a:solidFill>
              <a:srgbClr val="313E80"/>
            </a:solidFill>
            <a:prstDash val="solid"/>
          </a:ln>
        </p:spPr>
      </p:sp>
      <p:sp>
        <p:nvSpPr>
          <p:cNvPr id="8" name="Text 5"/>
          <p:cNvSpPr/>
          <p:nvPr/>
        </p:nvSpPr>
        <p:spPr>
          <a:xfrm>
            <a:off x="808196" y="3297912"/>
            <a:ext cx="2223849" cy="278011"/>
          </a:xfrm>
          <a:prstGeom prst="rect">
            <a:avLst/>
          </a:prstGeom>
          <a:noFill/>
          <a:ln/>
        </p:spPr>
        <p:txBody>
          <a:bodyPr wrap="none" lIns="0" tIns="0" rIns="0" bIns="0" rtlCol="0" anchor="t"/>
          <a:lstStyle/>
          <a:p>
            <a:pPr indent="0" marL="0">
              <a:lnSpc>
                <a:spcPts val="2150"/>
              </a:lnSpc>
              <a:buNone/>
            </a:pPr>
            <a:r>
              <a:rPr lang="en-US" sz="1750" dirty="0">
                <a:solidFill>
                  <a:srgbClr val="CFD0D8"/>
                </a:solidFill>
                <a:latin typeface="Roboto Medium" pitchFamily="34" charset="0"/>
                <a:ea typeface="Roboto Medium" pitchFamily="34" charset="-122"/>
                <a:cs typeface="Roboto Medium" pitchFamily="34" charset="-120"/>
              </a:rPr>
              <a:t>Interventionism</a:t>
            </a:r>
            <a:endParaRPr lang="en-US" sz="1750" dirty="0"/>
          </a:p>
        </p:txBody>
      </p:sp>
      <p:sp>
        <p:nvSpPr>
          <p:cNvPr id="9" name="Text 6"/>
          <p:cNvSpPr/>
          <p:nvPr/>
        </p:nvSpPr>
        <p:spPr>
          <a:xfrm>
            <a:off x="808196" y="3682603"/>
            <a:ext cx="7527608" cy="853678"/>
          </a:xfrm>
          <a:prstGeom prst="rect">
            <a:avLst/>
          </a:prstGeom>
          <a:noFill/>
          <a:ln/>
        </p:spPr>
        <p:txBody>
          <a:bodyPr wrap="square" lIns="0" tIns="0" rIns="0" bIns="0" rtlCol="0" anchor="t"/>
          <a:lstStyle/>
          <a:p>
            <a:pPr indent="0" marL="0">
              <a:lnSpc>
                <a:spcPts val="2200"/>
              </a:lnSpc>
              <a:buNone/>
            </a:pPr>
            <a:r>
              <a:rPr lang="en-US" sz="1400" dirty="0">
                <a:solidFill>
                  <a:srgbClr val="CFD0D8"/>
                </a:solidFill>
                <a:latin typeface="Roboto" pitchFamily="34" charset="0"/>
                <a:ea typeface="Roboto" pitchFamily="34" charset="-122"/>
                <a:cs typeface="Roboto" pitchFamily="34" charset="-120"/>
              </a:rPr>
              <a:t>The emphasis on democracy promotion and collective security has been criticized as a justification for unwarranted US interventions abroad, leading to accusations of imperialism and overreach.</a:t>
            </a:r>
            <a:endParaRPr lang="en-US" sz="1400" dirty="0"/>
          </a:p>
        </p:txBody>
      </p:sp>
      <p:sp>
        <p:nvSpPr>
          <p:cNvPr id="10" name="Shape 7"/>
          <p:cNvSpPr/>
          <p:nvPr/>
        </p:nvSpPr>
        <p:spPr>
          <a:xfrm>
            <a:off x="622697" y="4899660"/>
            <a:ext cx="7898606" cy="1324808"/>
          </a:xfrm>
          <a:prstGeom prst="roundRect">
            <a:avLst>
              <a:gd name="adj" fmla="val 5640"/>
            </a:avLst>
          </a:prstGeom>
          <a:solidFill>
            <a:srgbClr val="182567"/>
          </a:solidFill>
          <a:ln w="7620">
            <a:solidFill>
              <a:srgbClr val="313E80"/>
            </a:solidFill>
            <a:prstDash val="solid"/>
          </a:ln>
        </p:spPr>
      </p:sp>
      <p:sp>
        <p:nvSpPr>
          <p:cNvPr id="11" name="Text 8"/>
          <p:cNvSpPr/>
          <p:nvPr/>
        </p:nvSpPr>
        <p:spPr>
          <a:xfrm>
            <a:off x="808196" y="5085159"/>
            <a:ext cx="2223849" cy="278011"/>
          </a:xfrm>
          <a:prstGeom prst="rect">
            <a:avLst/>
          </a:prstGeom>
          <a:noFill/>
          <a:ln/>
        </p:spPr>
        <p:txBody>
          <a:bodyPr wrap="none" lIns="0" tIns="0" rIns="0" bIns="0" rtlCol="0" anchor="t"/>
          <a:lstStyle/>
          <a:p>
            <a:pPr indent="0" marL="0">
              <a:lnSpc>
                <a:spcPts val="2150"/>
              </a:lnSpc>
              <a:buNone/>
            </a:pPr>
            <a:r>
              <a:rPr lang="en-US" sz="1750" dirty="0">
                <a:solidFill>
                  <a:srgbClr val="CFD0D8"/>
                </a:solidFill>
                <a:latin typeface="Roboto Medium" pitchFamily="34" charset="0"/>
                <a:ea typeface="Roboto Medium" pitchFamily="34" charset="-122"/>
                <a:cs typeface="Roboto Medium" pitchFamily="34" charset="-120"/>
              </a:rPr>
              <a:t>Cultural Imperialism</a:t>
            </a:r>
            <a:endParaRPr lang="en-US" sz="1750" dirty="0"/>
          </a:p>
        </p:txBody>
      </p:sp>
      <p:sp>
        <p:nvSpPr>
          <p:cNvPr id="12" name="Text 9"/>
          <p:cNvSpPr/>
          <p:nvPr/>
        </p:nvSpPr>
        <p:spPr>
          <a:xfrm>
            <a:off x="808196" y="5469850"/>
            <a:ext cx="7527608" cy="569119"/>
          </a:xfrm>
          <a:prstGeom prst="rect">
            <a:avLst/>
          </a:prstGeom>
          <a:noFill/>
          <a:ln/>
        </p:spPr>
        <p:txBody>
          <a:bodyPr wrap="square" lIns="0" tIns="0" rIns="0" bIns="0" rtlCol="0" anchor="t"/>
          <a:lstStyle/>
          <a:p>
            <a:pPr indent="0" marL="0">
              <a:lnSpc>
                <a:spcPts val="2200"/>
              </a:lnSpc>
              <a:buNone/>
            </a:pPr>
            <a:r>
              <a:rPr lang="en-US" sz="1400" dirty="0">
                <a:solidFill>
                  <a:srgbClr val="CFD0D8"/>
                </a:solidFill>
                <a:latin typeface="Roboto" pitchFamily="34" charset="0"/>
                <a:ea typeface="Roboto" pitchFamily="34" charset="-122"/>
                <a:cs typeface="Roboto" pitchFamily="34" charset="-120"/>
              </a:rPr>
              <a:t>Some argue that Wilsonian principles reflect a Western-centric worldview and may not be universally applicable or desirable in diverse cultural contexts.</a:t>
            </a:r>
            <a:endParaRPr lang="en-US" sz="1400" dirty="0"/>
          </a:p>
        </p:txBody>
      </p:sp>
      <p:sp>
        <p:nvSpPr>
          <p:cNvPr id="13" name="Shape 10"/>
          <p:cNvSpPr/>
          <p:nvPr/>
        </p:nvSpPr>
        <p:spPr>
          <a:xfrm>
            <a:off x="622697" y="6402348"/>
            <a:ext cx="7898606" cy="1324808"/>
          </a:xfrm>
          <a:prstGeom prst="roundRect">
            <a:avLst>
              <a:gd name="adj" fmla="val 5640"/>
            </a:avLst>
          </a:prstGeom>
          <a:solidFill>
            <a:srgbClr val="182567"/>
          </a:solidFill>
          <a:ln w="7620">
            <a:solidFill>
              <a:srgbClr val="313E80"/>
            </a:solidFill>
            <a:prstDash val="solid"/>
          </a:ln>
        </p:spPr>
      </p:sp>
      <p:sp>
        <p:nvSpPr>
          <p:cNvPr id="14" name="Text 11"/>
          <p:cNvSpPr/>
          <p:nvPr/>
        </p:nvSpPr>
        <p:spPr>
          <a:xfrm>
            <a:off x="808196" y="6587847"/>
            <a:ext cx="2663785" cy="278011"/>
          </a:xfrm>
          <a:prstGeom prst="rect">
            <a:avLst/>
          </a:prstGeom>
          <a:noFill/>
          <a:ln/>
        </p:spPr>
        <p:txBody>
          <a:bodyPr wrap="none" lIns="0" tIns="0" rIns="0" bIns="0" rtlCol="0" anchor="t"/>
          <a:lstStyle/>
          <a:p>
            <a:pPr indent="0" marL="0">
              <a:lnSpc>
                <a:spcPts val="2150"/>
              </a:lnSpc>
              <a:buNone/>
            </a:pPr>
            <a:r>
              <a:rPr lang="en-US" sz="1750" dirty="0">
                <a:solidFill>
                  <a:srgbClr val="CFD0D8"/>
                </a:solidFill>
                <a:latin typeface="Roboto Medium" pitchFamily="34" charset="0"/>
                <a:ea typeface="Roboto Medium" pitchFamily="34" charset="-122"/>
                <a:cs typeface="Roboto Medium" pitchFamily="34" charset="-120"/>
              </a:rPr>
              <a:t>Unintended Consequences</a:t>
            </a:r>
            <a:endParaRPr lang="en-US" sz="1750" dirty="0"/>
          </a:p>
        </p:txBody>
      </p:sp>
      <p:sp>
        <p:nvSpPr>
          <p:cNvPr id="15" name="Text 12"/>
          <p:cNvSpPr/>
          <p:nvPr/>
        </p:nvSpPr>
        <p:spPr>
          <a:xfrm>
            <a:off x="808196" y="6972538"/>
            <a:ext cx="7527608" cy="569119"/>
          </a:xfrm>
          <a:prstGeom prst="rect">
            <a:avLst/>
          </a:prstGeom>
          <a:noFill/>
          <a:ln/>
        </p:spPr>
        <p:txBody>
          <a:bodyPr wrap="square" lIns="0" tIns="0" rIns="0" bIns="0" rtlCol="0" anchor="t"/>
          <a:lstStyle/>
          <a:p>
            <a:pPr indent="0" marL="0">
              <a:lnSpc>
                <a:spcPts val="2200"/>
              </a:lnSpc>
              <a:buNone/>
            </a:pPr>
            <a:r>
              <a:rPr lang="en-US" sz="1400" dirty="0">
                <a:solidFill>
                  <a:srgbClr val="CFD0D8"/>
                </a:solidFill>
                <a:latin typeface="Roboto" pitchFamily="34" charset="0"/>
                <a:ea typeface="Roboto" pitchFamily="34" charset="-122"/>
                <a:cs typeface="Roboto" pitchFamily="34" charset="-120"/>
              </a:rPr>
              <a:t>Well-intentioned interventions based on Wilsonian principles have sometimes led to unintended negative outcomes, destabilizing regions and exacerbating conflicts.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89002" y="732353"/>
            <a:ext cx="7965996" cy="1051798"/>
          </a:xfrm>
          <a:prstGeom prst="rect">
            <a:avLst/>
          </a:prstGeom>
          <a:noFill/>
          <a:ln/>
        </p:spPr>
        <p:txBody>
          <a:bodyPr wrap="square" lIns="0" tIns="0" rIns="0" bIns="0" rtlCol="0" anchor="t"/>
          <a:lstStyle/>
          <a:p>
            <a:pPr indent="0" marL="0">
              <a:lnSpc>
                <a:spcPts val="4100"/>
              </a:lnSpc>
              <a:buNone/>
            </a:pPr>
            <a:r>
              <a:rPr lang="en-US" sz="3300" dirty="0">
                <a:solidFill>
                  <a:srgbClr val="FFFFFF"/>
                </a:solidFill>
                <a:latin typeface="Roboto Medium" pitchFamily="34" charset="0"/>
                <a:ea typeface="Roboto Medium" pitchFamily="34" charset="-122"/>
                <a:cs typeface="Roboto Medium" pitchFamily="34" charset="-120"/>
              </a:rPr>
              <a:t>Contemporary Relevance and Future Prospects</a:t>
            </a:r>
            <a:endParaRPr lang="en-US" sz="3300" dirty="0"/>
          </a:p>
        </p:txBody>
      </p:sp>
      <p:sp>
        <p:nvSpPr>
          <p:cNvPr id="4" name="Shape 1"/>
          <p:cNvSpPr/>
          <p:nvPr/>
        </p:nvSpPr>
        <p:spPr>
          <a:xfrm>
            <a:off x="829985" y="2036564"/>
            <a:ext cx="22860" cy="5460563"/>
          </a:xfrm>
          <a:prstGeom prst="roundRect">
            <a:avLst>
              <a:gd name="adj" fmla="val 309224"/>
            </a:avLst>
          </a:prstGeom>
          <a:solidFill>
            <a:srgbClr val="313E80"/>
          </a:solidFill>
          <a:ln/>
        </p:spPr>
      </p:sp>
      <p:sp>
        <p:nvSpPr>
          <p:cNvPr id="5" name="Shape 2"/>
          <p:cNvSpPr/>
          <p:nvPr/>
        </p:nvSpPr>
        <p:spPr>
          <a:xfrm>
            <a:off x="1007864" y="2403753"/>
            <a:ext cx="589002" cy="22860"/>
          </a:xfrm>
          <a:prstGeom prst="roundRect">
            <a:avLst>
              <a:gd name="adj" fmla="val 309224"/>
            </a:avLst>
          </a:prstGeom>
          <a:solidFill>
            <a:srgbClr val="313E80"/>
          </a:solidFill>
          <a:ln/>
        </p:spPr>
      </p:sp>
      <p:sp>
        <p:nvSpPr>
          <p:cNvPr id="6" name="Shape 3"/>
          <p:cNvSpPr/>
          <p:nvPr/>
        </p:nvSpPr>
        <p:spPr>
          <a:xfrm>
            <a:off x="652105" y="2225873"/>
            <a:ext cx="378619" cy="378619"/>
          </a:xfrm>
          <a:prstGeom prst="roundRect">
            <a:avLst>
              <a:gd name="adj" fmla="val 18670"/>
            </a:avLst>
          </a:prstGeom>
          <a:solidFill>
            <a:srgbClr val="182567"/>
          </a:solidFill>
          <a:ln w="7620">
            <a:solidFill>
              <a:srgbClr val="313E80"/>
            </a:solidFill>
            <a:prstDash val="solid"/>
          </a:ln>
        </p:spPr>
      </p:sp>
      <p:sp>
        <p:nvSpPr>
          <p:cNvPr id="7" name="Text 4"/>
          <p:cNvSpPr/>
          <p:nvPr/>
        </p:nvSpPr>
        <p:spPr>
          <a:xfrm>
            <a:off x="769620" y="2288977"/>
            <a:ext cx="143470" cy="252413"/>
          </a:xfrm>
          <a:prstGeom prst="rect">
            <a:avLst/>
          </a:prstGeom>
          <a:noFill/>
          <a:ln/>
        </p:spPr>
        <p:txBody>
          <a:bodyPr wrap="none" lIns="0" tIns="0" rIns="0" bIns="0" rtlCol="0" anchor="t"/>
          <a:lstStyle/>
          <a:p>
            <a:pPr algn="ctr" indent="0" marL="0">
              <a:lnSpc>
                <a:spcPts val="1950"/>
              </a:lnSpc>
              <a:buNone/>
            </a:pPr>
            <a:r>
              <a:rPr lang="en-US" sz="1950" dirty="0">
                <a:solidFill>
                  <a:srgbClr val="CFD0D8"/>
                </a:solidFill>
                <a:latin typeface="Roboto Medium" pitchFamily="34" charset="0"/>
                <a:ea typeface="Roboto Medium" pitchFamily="34" charset="-122"/>
                <a:cs typeface="Roboto Medium" pitchFamily="34" charset="-120"/>
              </a:rPr>
              <a:t>1</a:t>
            </a:r>
            <a:endParaRPr lang="en-US" sz="1950" dirty="0"/>
          </a:p>
        </p:txBody>
      </p:sp>
      <p:sp>
        <p:nvSpPr>
          <p:cNvPr id="8" name="Text 5"/>
          <p:cNvSpPr/>
          <p:nvPr/>
        </p:nvSpPr>
        <p:spPr>
          <a:xfrm>
            <a:off x="1767007" y="2204799"/>
            <a:ext cx="2103715" cy="262890"/>
          </a:xfrm>
          <a:prstGeom prst="rect">
            <a:avLst/>
          </a:prstGeom>
          <a:noFill/>
          <a:ln/>
        </p:spPr>
        <p:txBody>
          <a:bodyPr wrap="none" lIns="0" tIns="0" rIns="0" bIns="0" rtlCol="0" anchor="t"/>
          <a:lstStyle/>
          <a:p>
            <a:pPr algn="l" indent="0" marL="0">
              <a:lnSpc>
                <a:spcPts val="2050"/>
              </a:lnSpc>
              <a:buNone/>
            </a:pPr>
            <a:r>
              <a:rPr lang="en-US" sz="1650" dirty="0">
                <a:solidFill>
                  <a:srgbClr val="CFD0D8"/>
                </a:solidFill>
                <a:latin typeface="Roboto Medium" pitchFamily="34" charset="0"/>
                <a:ea typeface="Roboto Medium" pitchFamily="34" charset="-122"/>
                <a:cs typeface="Roboto Medium" pitchFamily="34" charset="-120"/>
              </a:rPr>
              <a:t>Post-Cold War Era</a:t>
            </a:r>
            <a:endParaRPr lang="en-US" sz="1650" dirty="0"/>
          </a:p>
        </p:txBody>
      </p:sp>
      <p:sp>
        <p:nvSpPr>
          <p:cNvPr id="9" name="Text 6"/>
          <p:cNvSpPr/>
          <p:nvPr/>
        </p:nvSpPr>
        <p:spPr>
          <a:xfrm>
            <a:off x="1767007" y="2568654"/>
            <a:ext cx="6787991" cy="538639"/>
          </a:xfrm>
          <a:prstGeom prst="rect">
            <a:avLst/>
          </a:prstGeom>
          <a:noFill/>
          <a:ln/>
        </p:spPr>
        <p:txBody>
          <a:bodyPr wrap="square" lIns="0" tIns="0" rIns="0" bIns="0" rtlCol="0" anchor="t"/>
          <a:lstStyle/>
          <a:p>
            <a:pPr algn="l" indent="0" marL="0">
              <a:lnSpc>
                <a:spcPts val="2100"/>
              </a:lnSpc>
              <a:buNone/>
            </a:pPr>
            <a:r>
              <a:rPr lang="en-US" sz="1300" dirty="0">
                <a:solidFill>
                  <a:srgbClr val="CFD0D8"/>
                </a:solidFill>
                <a:latin typeface="Roboto" pitchFamily="34" charset="0"/>
                <a:ea typeface="Roboto" pitchFamily="34" charset="-122"/>
                <a:cs typeface="Roboto" pitchFamily="34" charset="-120"/>
              </a:rPr>
              <a:t>The collapse of the Soviet Union reinvigorated Wilsonian ideals, with renewed emphasis on democracy promotion and humanitarian interventions in the 1990s.</a:t>
            </a:r>
            <a:endParaRPr lang="en-US" sz="1300" dirty="0"/>
          </a:p>
        </p:txBody>
      </p:sp>
      <p:sp>
        <p:nvSpPr>
          <p:cNvPr id="10" name="Shape 7"/>
          <p:cNvSpPr/>
          <p:nvPr/>
        </p:nvSpPr>
        <p:spPr>
          <a:xfrm>
            <a:off x="1007864" y="3810953"/>
            <a:ext cx="589002" cy="22860"/>
          </a:xfrm>
          <a:prstGeom prst="roundRect">
            <a:avLst>
              <a:gd name="adj" fmla="val 309224"/>
            </a:avLst>
          </a:prstGeom>
          <a:solidFill>
            <a:srgbClr val="313E80"/>
          </a:solidFill>
          <a:ln/>
        </p:spPr>
      </p:sp>
      <p:sp>
        <p:nvSpPr>
          <p:cNvPr id="11" name="Shape 8"/>
          <p:cNvSpPr/>
          <p:nvPr/>
        </p:nvSpPr>
        <p:spPr>
          <a:xfrm>
            <a:off x="652105" y="3633073"/>
            <a:ext cx="378619" cy="378619"/>
          </a:xfrm>
          <a:prstGeom prst="roundRect">
            <a:avLst>
              <a:gd name="adj" fmla="val 18670"/>
            </a:avLst>
          </a:prstGeom>
          <a:solidFill>
            <a:srgbClr val="182567"/>
          </a:solidFill>
          <a:ln w="7620">
            <a:solidFill>
              <a:srgbClr val="313E80"/>
            </a:solidFill>
            <a:prstDash val="solid"/>
          </a:ln>
        </p:spPr>
      </p:sp>
      <p:sp>
        <p:nvSpPr>
          <p:cNvPr id="12" name="Text 9"/>
          <p:cNvSpPr/>
          <p:nvPr/>
        </p:nvSpPr>
        <p:spPr>
          <a:xfrm>
            <a:off x="769620" y="3696176"/>
            <a:ext cx="143470" cy="252413"/>
          </a:xfrm>
          <a:prstGeom prst="rect">
            <a:avLst/>
          </a:prstGeom>
          <a:noFill/>
          <a:ln/>
        </p:spPr>
        <p:txBody>
          <a:bodyPr wrap="none" lIns="0" tIns="0" rIns="0" bIns="0" rtlCol="0" anchor="t"/>
          <a:lstStyle/>
          <a:p>
            <a:pPr algn="ctr" indent="0" marL="0">
              <a:lnSpc>
                <a:spcPts val="1950"/>
              </a:lnSpc>
              <a:buNone/>
            </a:pPr>
            <a:r>
              <a:rPr lang="en-US" sz="1950" dirty="0">
                <a:solidFill>
                  <a:srgbClr val="CFD0D8"/>
                </a:solidFill>
                <a:latin typeface="Roboto Medium" pitchFamily="34" charset="0"/>
                <a:ea typeface="Roboto Medium" pitchFamily="34" charset="-122"/>
                <a:cs typeface="Roboto Medium" pitchFamily="34" charset="-120"/>
              </a:rPr>
              <a:t>2</a:t>
            </a:r>
            <a:endParaRPr lang="en-US" sz="1950" dirty="0"/>
          </a:p>
        </p:txBody>
      </p:sp>
      <p:sp>
        <p:nvSpPr>
          <p:cNvPr id="13" name="Text 10"/>
          <p:cNvSpPr/>
          <p:nvPr/>
        </p:nvSpPr>
        <p:spPr>
          <a:xfrm>
            <a:off x="1767007" y="3611999"/>
            <a:ext cx="2103715" cy="262890"/>
          </a:xfrm>
          <a:prstGeom prst="rect">
            <a:avLst/>
          </a:prstGeom>
          <a:noFill/>
          <a:ln/>
        </p:spPr>
        <p:txBody>
          <a:bodyPr wrap="none" lIns="0" tIns="0" rIns="0" bIns="0" rtlCol="0" anchor="t"/>
          <a:lstStyle/>
          <a:p>
            <a:pPr algn="l" indent="0" marL="0">
              <a:lnSpc>
                <a:spcPts val="2050"/>
              </a:lnSpc>
              <a:buNone/>
            </a:pPr>
            <a:r>
              <a:rPr lang="en-US" sz="1650" dirty="0">
                <a:solidFill>
                  <a:srgbClr val="CFD0D8"/>
                </a:solidFill>
                <a:latin typeface="Roboto Medium" pitchFamily="34" charset="0"/>
                <a:ea typeface="Roboto Medium" pitchFamily="34" charset="-122"/>
                <a:cs typeface="Roboto Medium" pitchFamily="34" charset="-120"/>
              </a:rPr>
              <a:t>War on Terror</a:t>
            </a:r>
            <a:endParaRPr lang="en-US" sz="1650" dirty="0"/>
          </a:p>
        </p:txBody>
      </p:sp>
      <p:sp>
        <p:nvSpPr>
          <p:cNvPr id="14" name="Text 11"/>
          <p:cNvSpPr/>
          <p:nvPr/>
        </p:nvSpPr>
        <p:spPr>
          <a:xfrm>
            <a:off x="1767007" y="3975854"/>
            <a:ext cx="6787991" cy="538639"/>
          </a:xfrm>
          <a:prstGeom prst="rect">
            <a:avLst/>
          </a:prstGeom>
          <a:noFill/>
          <a:ln/>
        </p:spPr>
        <p:txBody>
          <a:bodyPr wrap="square" lIns="0" tIns="0" rIns="0" bIns="0" rtlCol="0" anchor="t"/>
          <a:lstStyle/>
          <a:p>
            <a:pPr algn="l" indent="0" marL="0">
              <a:lnSpc>
                <a:spcPts val="2100"/>
              </a:lnSpc>
              <a:buNone/>
            </a:pPr>
            <a:r>
              <a:rPr lang="en-US" sz="1300" dirty="0">
                <a:solidFill>
                  <a:srgbClr val="CFD0D8"/>
                </a:solidFill>
                <a:latin typeface="Roboto" pitchFamily="34" charset="0"/>
                <a:ea typeface="Roboto" pitchFamily="34" charset="-122"/>
                <a:cs typeface="Roboto" pitchFamily="34" charset="-120"/>
              </a:rPr>
              <a:t>The 9/11 attacks and subsequent wars in Afghanistan and Iraq challenged Wilsonian principles, highlighting tensions between idealism and national security concerns.</a:t>
            </a:r>
            <a:endParaRPr lang="en-US" sz="1300" dirty="0"/>
          </a:p>
        </p:txBody>
      </p:sp>
      <p:sp>
        <p:nvSpPr>
          <p:cNvPr id="15" name="Shape 12"/>
          <p:cNvSpPr/>
          <p:nvPr/>
        </p:nvSpPr>
        <p:spPr>
          <a:xfrm>
            <a:off x="1007864" y="5218152"/>
            <a:ext cx="589002" cy="22860"/>
          </a:xfrm>
          <a:prstGeom prst="roundRect">
            <a:avLst>
              <a:gd name="adj" fmla="val 309224"/>
            </a:avLst>
          </a:prstGeom>
          <a:solidFill>
            <a:srgbClr val="313E80"/>
          </a:solidFill>
          <a:ln/>
        </p:spPr>
      </p:sp>
      <p:sp>
        <p:nvSpPr>
          <p:cNvPr id="16" name="Shape 13"/>
          <p:cNvSpPr/>
          <p:nvPr/>
        </p:nvSpPr>
        <p:spPr>
          <a:xfrm>
            <a:off x="652105" y="5040273"/>
            <a:ext cx="378619" cy="378619"/>
          </a:xfrm>
          <a:prstGeom prst="roundRect">
            <a:avLst>
              <a:gd name="adj" fmla="val 18670"/>
            </a:avLst>
          </a:prstGeom>
          <a:solidFill>
            <a:srgbClr val="182567"/>
          </a:solidFill>
          <a:ln w="7620">
            <a:solidFill>
              <a:srgbClr val="313E80"/>
            </a:solidFill>
            <a:prstDash val="solid"/>
          </a:ln>
        </p:spPr>
      </p:sp>
      <p:sp>
        <p:nvSpPr>
          <p:cNvPr id="17" name="Text 14"/>
          <p:cNvSpPr/>
          <p:nvPr/>
        </p:nvSpPr>
        <p:spPr>
          <a:xfrm>
            <a:off x="769620" y="5103376"/>
            <a:ext cx="143470" cy="252413"/>
          </a:xfrm>
          <a:prstGeom prst="rect">
            <a:avLst/>
          </a:prstGeom>
          <a:noFill/>
          <a:ln/>
        </p:spPr>
        <p:txBody>
          <a:bodyPr wrap="none" lIns="0" tIns="0" rIns="0" bIns="0" rtlCol="0" anchor="t"/>
          <a:lstStyle/>
          <a:p>
            <a:pPr algn="ctr" indent="0" marL="0">
              <a:lnSpc>
                <a:spcPts val="1950"/>
              </a:lnSpc>
              <a:buNone/>
            </a:pPr>
            <a:r>
              <a:rPr lang="en-US" sz="1950" dirty="0">
                <a:solidFill>
                  <a:srgbClr val="CFD0D8"/>
                </a:solidFill>
                <a:latin typeface="Roboto Medium" pitchFamily="34" charset="0"/>
                <a:ea typeface="Roboto Medium" pitchFamily="34" charset="-122"/>
                <a:cs typeface="Roboto Medium" pitchFamily="34" charset="-120"/>
              </a:rPr>
              <a:t>3</a:t>
            </a:r>
            <a:endParaRPr lang="en-US" sz="1950" dirty="0"/>
          </a:p>
        </p:txBody>
      </p:sp>
      <p:sp>
        <p:nvSpPr>
          <p:cNvPr id="18" name="Text 15"/>
          <p:cNvSpPr/>
          <p:nvPr/>
        </p:nvSpPr>
        <p:spPr>
          <a:xfrm>
            <a:off x="1767007" y="5019199"/>
            <a:ext cx="3044071" cy="262890"/>
          </a:xfrm>
          <a:prstGeom prst="rect">
            <a:avLst/>
          </a:prstGeom>
          <a:noFill/>
          <a:ln/>
        </p:spPr>
        <p:txBody>
          <a:bodyPr wrap="none" lIns="0" tIns="0" rIns="0" bIns="0" rtlCol="0" anchor="t"/>
          <a:lstStyle/>
          <a:p>
            <a:pPr algn="l" indent="0" marL="0">
              <a:lnSpc>
                <a:spcPts val="2050"/>
              </a:lnSpc>
              <a:buNone/>
            </a:pPr>
            <a:r>
              <a:rPr lang="en-US" sz="1650" dirty="0">
                <a:solidFill>
                  <a:srgbClr val="CFD0D8"/>
                </a:solidFill>
                <a:latin typeface="Roboto Medium" pitchFamily="34" charset="0"/>
                <a:ea typeface="Roboto Medium" pitchFamily="34" charset="-122"/>
                <a:cs typeface="Roboto Medium" pitchFamily="34" charset="-120"/>
              </a:rPr>
              <a:t>Multilateralism vs. America First</a:t>
            </a:r>
            <a:endParaRPr lang="en-US" sz="1650" dirty="0"/>
          </a:p>
        </p:txBody>
      </p:sp>
      <p:sp>
        <p:nvSpPr>
          <p:cNvPr id="19" name="Text 16"/>
          <p:cNvSpPr/>
          <p:nvPr/>
        </p:nvSpPr>
        <p:spPr>
          <a:xfrm>
            <a:off x="1767007" y="5383054"/>
            <a:ext cx="6787991" cy="538639"/>
          </a:xfrm>
          <a:prstGeom prst="rect">
            <a:avLst/>
          </a:prstGeom>
          <a:noFill/>
          <a:ln/>
        </p:spPr>
        <p:txBody>
          <a:bodyPr wrap="square" lIns="0" tIns="0" rIns="0" bIns="0" rtlCol="0" anchor="t"/>
          <a:lstStyle/>
          <a:p>
            <a:pPr algn="l" indent="0" marL="0">
              <a:lnSpc>
                <a:spcPts val="2100"/>
              </a:lnSpc>
              <a:buNone/>
            </a:pPr>
            <a:r>
              <a:rPr lang="en-US" sz="1300" dirty="0">
                <a:solidFill>
                  <a:srgbClr val="CFD0D8"/>
                </a:solidFill>
                <a:latin typeface="Roboto" pitchFamily="34" charset="0"/>
                <a:ea typeface="Roboto" pitchFamily="34" charset="-122"/>
                <a:cs typeface="Roboto" pitchFamily="34" charset="-120"/>
              </a:rPr>
              <a:t>Recent debates between internationalist and isolationist tendencies in US foreign policy reflect ongoing tensions inherent in the Wilsonian legacy.</a:t>
            </a:r>
            <a:endParaRPr lang="en-US" sz="1300" dirty="0"/>
          </a:p>
        </p:txBody>
      </p:sp>
      <p:sp>
        <p:nvSpPr>
          <p:cNvPr id="20" name="Shape 17"/>
          <p:cNvSpPr/>
          <p:nvPr/>
        </p:nvSpPr>
        <p:spPr>
          <a:xfrm>
            <a:off x="1007864" y="6625352"/>
            <a:ext cx="589002" cy="22860"/>
          </a:xfrm>
          <a:prstGeom prst="roundRect">
            <a:avLst>
              <a:gd name="adj" fmla="val 309224"/>
            </a:avLst>
          </a:prstGeom>
          <a:solidFill>
            <a:srgbClr val="313E80"/>
          </a:solidFill>
          <a:ln/>
        </p:spPr>
      </p:sp>
      <p:sp>
        <p:nvSpPr>
          <p:cNvPr id="21" name="Shape 18"/>
          <p:cNvSpPr/>
          <p:nvPr/>
        </p:nvSpPr>
        <p:spPr>
          <a:xfrm>
            <a:off x="652105" y="6447473"/>
            <a:ext cx="378619" cy="378619"/>
          </a:xfrm>
          <a:prstGeom prst="roundRect">
            <a:avLst>
              <a:gd name="adj" fmla="val 18670"/>
            </a:avLst>
          </a:prstGeom>
          <a:solidFill>
            <a:srgbClr val="182567"/>
          </a:solidFill>
          <a:ln w="7620">
            <a:solidFill>
              <a:srgbClr val="313E80"/>
            </a:solidFill>
            <a:prstDash val="solid"/>
          </a:ln>
        </p:spPr>
      </p:sp>
      <p:sp>
        <p:nvSpPr>
          <p:cNvPr id="22" name="Text 19"/>
          <p:cNvSpPr/>
          <p:nvPr/>
        </p:nvSpPr>
        <p:spPr>
          <a:xfrm>
            <a:off x="769620" y="6510576"/>
            <a:ext cx="143470" cy="252413"/>
          </a:xfrm>
          <a:prstGeom prst="rect">
            <a:avLst/>
          </a:prstGeom>
          <a:noFill/>
          <a:ln/>
        </p:spPr>
        <p:txBody>
          <a:bodyPr wrap="none" lIns="0" tIns="0" rIns="0" bIns="0" rtlCol="0" anchor="t"/>
          <a:lstStyle/>
          <a:p>
            <a:pPr algn="ctr" indent="0" marL="0">
              <a:lnSpc>
                <a:spcPts val="1950"/>
              </a:lnSpc>
              <a:buNone/>
            </a:pPr>
            <a:r>
              <a:rPr lang="en-US" sz="1950" dirty="0">
                <a:solidFill>
                  <a:srgbClr val="CFD0D8"/>
                </a:solidFill>
                <a:latin typeface="Roboto Medium" pitchFamily="34" charset="0"/>
                <a:ea typeface="Roboto Medium" pitchFamily="34" charset="-122"/>
                <a:cs typeface="Roboto Medium" pitchFamily="34" charset="-120"/>
              </a:rPr>
              <a:t>4</a:t>
            </a:r>
            <a:endParaRPr lang="en-US" sz="1950" dirty="0"/>
          </a:p>
        </p:txBody>
      </p:sp>
      <p:sp>
        <p:nvSpPr>
          <p:cNvPr id="23" name="Text 20"/>
          <p:cNvSpPr/>
          <p:nvPr/>
        </p:nvSpPr>
        <p:spPr>
          <a:xfrm>
            <a:off x="1767007" y="6426398"/>
            <a:ext cx="2103715" cy="262890"/>
          </a:xfrm>
          <a:prstGeom prst="rect">
            <a:avLst/>
          </a:prstGeom>
          <a:noFill/>
          <a:ln/>
        </p:spPr>
        <p:txBody>
          <a:bodyPr wrap="none" lIns="0" tIns="0" rIns="0" bIns="0" rtlCol="0" anchor="t"/>
          <a:lstStyle/>
          <a:p>
            <a:pPr algn="l" indent="0" marL="0">
              <a:lnSpc>
                <a:spcPts val="2050"/>
              </a:lnSpc>
              <a:buNone/>
            </a:pPr>
            <a:r>
              <a:rPr lang="en-US" sz="1650" dirty="0">
                <a:solidFill>
                  <a:srgbClr val="CFD0D8"/>
                </a:solidFill>
                <a:latin typeface="Roboto Medium" pitchFamily="34" charset="0"/>
                <a:ea typeface="Roboto Medium" pitchFamily="34" charset="-122"/>
                <a:cs typeface="Roboto Medium" pitchFamily="34" charset="-120"/>
              </a:rPr>
              <a:t>Future Challenges</a:t>
            </a:r>
            <a:endParaRPr lang="en-US" sz="1650" dirty="0"/>
          </a:p>
        </p:txBody>
      </p:sp>
      <p:sp>
        <p:nvSpPr>
          <p:cNvPr id="24" name="Text 21"/>
          <p:cNvSpPr/>
          <p:nvPr/>
        </p:nvSpPr>
        <p:spPr>
          <a:xfrm>
            <a:off x="1767007" y="6790253"/>
            <a:ext cx="6787991" cy="538639"/>
          </a:xfrm>
          <a:prstGeom prst="rect">
            <a:avLst/>
          </a:prstGeom>
          <a:noFill/>
          <a:ln/>
        </p:spPr>
        <p:txBody>
          <a:bodyPr wrap="square" lIns="0" tIns="0" rIns="0" bIns="0" rtlCol="0" anchor="t"/>
          <a:lstStyle/>
          <a:p>
            <a:pPr algn="l" indent="0" marL="0">
              <a:lnSpc>
                <a:spcPts val="2100"/>
              </a:lnSpc>
              <a:buNone/>
            </a:pPr>
            <a:r>
              <a:rPr lang="en-US" sz="1300" dirty="0">
                <a:solidFill>
                  <a:srgbClr val="CFD0D8"/>
                </a:solidFill>
                <a:latin typeface="Roboto" pitchFamily="34" charset="0"/>
                <a:ea typeface="Roboto" pitchFamily="34" charset="-122"/>
                <a:cs typeface="Roboto" pitchFamily="34" charset="-120"/>
              </a:rPr>
              <a:t>Global issues like climate change, cyber security, and transnational terrorism may require new interpretations of Wilsonian principles to address 21st-century challenges.</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2024-10-26T20:11:45Z</dcterms:created>
  <dcterms:modified xsi:type="dcterms:W3CDTF">2024-10-26T20:11:45Z</dcterms:modified>
</cp:coreProperties>
</file>