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1"/>
  </p:notesMasterIdLst>
  <p:handoutMasterIdLst>
    <p:handoutMasterId r:id="rId22"/>
  </p:handoutMasterIdLst>
  <p:sldIdLst>
    <p:sldId id="324" r:id="rId2"/>
    <p:sldId id="259" r:id="rId3"/>
    <p:sldId id="282" r:id="rId4"/>
    <p:sldId id="404" r:id="rId5"/>
    <p:sldId id="410" r:id="rId6"/>
    <p:sldId id="397" r:id="rId7"/>
    <p:sldId id="409" r:id="rId8"/>
    <p:sldId id="414" r:id="rId9"/>
    <p:sldId id="415" r:id="rId10"/>
    <p:sldId id="416" r:id="rId11"/>
    <p:sldId id="417" r:id="rId12"/>
    <p:sldId id="418" r:id="rId13"/>
    <p:sldId id="419" r:id="rId14"/>
    <p:sldId id="405" r:id="rId15"/>
    <p:sldId id="365" r:id="rId16"/>
    <p:sldId id="411" r:id="rId17"/>
    <p:sldId id="412" r:id="rId18"/>
    <p:sldId id="413" r:id="rId19"/>
    <p:sldId id="399"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06/04/2025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06/04/2025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batdacademy.com/en/post/hr-marketing-importance-and-strategie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hellodarwin.com/blog/fundementals-of-hr-marketing" TargetMode="External"/><Relationship Id="rId4" Type="http://schemas.openxmlformats.org/officeDocument/2006/relationships/hyperlink" Target="file:///C:\Users\ACER\Downloads\marketing-human-resources.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hellodarwin.com/services/consulting-h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7" name="Rectangle à coins arrondis 6"/>
          <p:cNvSpPr/>
          <p:nvPr/>
        </p:nvSpPr>
        <p:spPr>
          <a:xfrm>
            <a:off x="985564" y="3501008"/>
            <a:ext cx="7762899" cy="273630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Promotion </a:t>
            </a:r>
            <a:r>
              <a:rPr lang="en-US" sz="2400" dirty="0">
                <a:solidFill>
                  <a:schemeClr val="tx1"/>
                </a:solidFill>
              </a:rPr>
              <a:t>involves taking advantage of every opportunity within the company to “make the case” for the HR function – telling what HR has accomplished, promoting the value created by HR programs and services, and being visible in multiple forums with a consistent HR message</a:t>
            </a:r>
            <a:endParaRPr lang="en-US" sz="2400" dirty="0">
              <a:solidFill>
                <a:schemeClr val="tx1"/>
              </a:solidFill>
            </a:endParaRPr>
          </a:p>
        </p:txBody>
      </p:sp>
      <p:sp>
        <p:nvSpPr>
          <p:cNvPr id="8" name="Rectangle à coins arrondis 7"/>
          <p:cNvSpPr/>
          <p:nvPr/>
        </p:nvSpPr>
        <p:spPr>
          <a:xfrm>
            <a:off x="920488" y="1619547"/>
            <a:ext cx="7827976" cy="1449413"/>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Promotion:</a:t>
            </a:r>
            <a:r>
              <a:rPr lang="en-US" sz="2400" dirty="0">
                <a:solidFill>
                  <a:schemeClr val="tx1"/>
                </a:solidFill>
              </a:rPr>
              <a:t> Promotion in HRM function refers to the approach used by the HR team to communicate and connect with the employees.</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1382831794"/>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7" name="Rectangle à coins arrondis 6"/>
          <p:cNvSpPr/>
          <p:nvPr/>
        </p:nvSpPr>
        <p:spPr>
          <a:xfrm>
            <a:off x="985564" y="3618919"/>
            <a:ext cx="7988315" cy="306495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People </a:t>
            </a:r>
            <a:r>
              <a:rPr lang="en-US" sz="2400" dirty="0">
                <a:solidFill>
                  <a:schemeClr val="tx1"/>
                </a:solidFill>
              </a:rPr>
              <a:t>is determined by the number of workers able to engage in a gainful occupation, age structure of the active population, quality of human capital (given by the type and degree of qualification, the compatibility with the newest developments in the field of activity, the state policy of developing certain fields and thus directing the training of the workforce towards certain fields), human capital migration</a:t>
            </a:r>
            <a:endParaRPr lang="en-US" sz="2400" dirty="0">
              <a:solidFill>
                <a:schemeClr val="tx1"/>
              </a:solidFill>
            </a:endParaRPr>
          </a:p>
        </p:txBody>
      </p:sp>
      <p:sp>
        <p:nvSpPr>
          <p:cNvPr id="8" name="Rectangle à coins arrondis 7"/>
          <p:cNvSpPr/>
          <p:nvPr/>
        </p:nvSpPr>
        <p:spPr>
          <a:xfrm>
            <a:off x="920488" y="741044"/>
            <a:ext cx="7827976" cy="287787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People:</a:t>
            </a:r>
            <a:r>
              <a:rPr lang="en-US" sz="2400" dirty="0">
                <a:solidFill>
                  <a:schemeClr val="tx1"/>
                </a:solidFill>
              </a:rPr>
              <a:t> People in HRM refers to the HR team members and as well as employees. The HR team is responsible for providing information regarding services and other policies. These team members not only owning sound knowledge about specific discipline, they should also have a fair and satisfactory proficiency in designing and developing services and policies.</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2"/>
            <a:ext cx="7601498" cy="55344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36755271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7" name="Rectangle à coins arrondis 6"/>
          <p:cNvSpPr/>
          <p:nvPr/>
        </p:nvSpPr>
        <p:spPr>
          <a:xfrm>
            <a:off x="985564" y="2424223"/>
            <a:ext cx="7988315" cy="425965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Process represents the procedures, mechanism and activities flow from which de product is consumed, i.e. the employee is used by the enterprise, the procedure leading to the vacancy reaching the “final consumer”; in other words the entire recruiting and selection process. </a:t>
            </a:r>
            <a:r>
              <a:rPr lang="en-US" sz="2400" dirty="0" err="1">
                <a:solidFill>
                  <a:schemeClr val="tx1"/>
                </a:solidFill>
              </a:rPr>
              <a:t>Sofica</a:t>
            </a:r>
            <a:r>
              <a:rPr lang="en-US" sz="2400" dirty="0">
                <a:solidFill>
                  <a:schemeClr val="tx1"/>
                </a:solidFill>
              </a:rPr>
              <a:t> stated that the process represents the logical sequence of steps that attracts the candidate on the orbit of the company and the process must be efficient and effortless for the candidate </a:t>
            </a:r>
            <a:endParaRPr lang="en-US" sz="2400" dirty="0">
              <a:solidFill>
                <a:schemeClr val="tx1"/>
              </a:solidFill>
            </a:endParaRPr>
          </a:p>
        </p:txBody>
      </p:sp>
      <p:sp>
        <p:nvSpPr>
          <p:cNvPr id="8" name="Rectangle à coins arrondis 7"/>
          <p:cNvSpPr/>
          <p:nvPr/>
        </p:nvSpPr>
        <p:spPr>
          <a:xfrm>
            <a:off x="920488" y="741045"/>
            <a:ext cx="7827976" cy="146382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Process</a:t>
            </a:r>
            <a:r>
              <a:rPr lang="en-US" sz="2400" dirty="0">
                <a:solidFill>
                  <a:schemeClr val="tx1"/>
                </a:solidFill>
              </a:rPr>
              <a:t>: Process in HRM refers to the channel to communicate services, values, expectations. And the process of obtaining feedback from the employee</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2"/>
            <a:ext cx="7601498" cy="55344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1222143952"/>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7" name="Rectangle à coins arrondis 6"/>
          <p:cNvSpPr/>
          <p:nvPr/>
        </p:nvSpPr>
        <p:spPr>
          <a:xfrm>
            <a:off x="985564" y="2424223"/>
            <a:ext cx="7988315" cy="425965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T</a:t>
            </a:r>
            <a:r>
              <a:rPr lang="en-US" sz="2400" dirty="0" smtClean="0">
                <a:solidFill>
                  <a:schemeClr val="tx1"/>
                </a:solidFill>
              </a:rPr>
              <a:t>he </a:t>
            </a:r>
            <a:r>
              <a:rPr lang="en-US" sz="2400" dirty="0">
                <a:solidFill>
                  <a:schemeClr val="tx1"/>
                </a:solidFill>
              </a:rPr>
              <a:t>physical evidence (proof). The physical evidence means to experience the product before buying it – in HR recruiting this means to provide access to your employees with the help of testimonials written or video or to provide access to the </a:t>
            </a:r>
            <a:r>
              <a:rPr lang="en-US" sz="2400" dirty="0" err="1">
                <a:solidFill>
                  <a:schemeClr val="tx1"/>
                </a:solidFill>
              </a:rPr>
              <a:t>insider„s</a:t>
            </a:r>
            <a:r>
              <a:rPr lang="en-US" sz="2400" dirty="0">
                <a:solidFill>
                  <a:schemeClr val="tx1"/>
                </a:solidFill>
              </a:rPr>
              <a:t> reality through unconventional recruiting techniques (internship, open days, conferences… offering them a chance of sampling the organizational </a:t>
            </a:r>
            <a:r>
              <a:rPr lang="en-US" sz="2400" dirty="0" err="1">
                <a:solidFill>
                  <a:schemeClr val="tx1"/>
                </a:solidFill>
              </a:rPr>
              <a:t>behaviour</a:t>
            </a:r>
            <a:r>
              <a:rPr lang="en-US" sz="2400" dirty="0">
                <a:solidFill>
                  <a:schemeClr val="tx1"/>
                </a:solidFill>
              </a:rPr>
              <a:t>)</a:t>
            </a:r>
            <a:endParaRPr lang="en-US" sz="2400" dirty="0">
              <a:solidFill>
                <a:schemeClr val="tx1"/>
              </a:solidFill>
            </a:endParaRPr>
          </a:p>
        </p:txBody>
      </p:sp>
      <p:sp>
        <p:nvSpPr>
          <p:cNvPr id="8" name="Rectangle à coins arrondis 7"/>
          <p:cNvSpPr/>
          <p:nvPr/>
        </p:nvSpPr>
        <p:spPr>
          <a:xfrm>
            <a:off x="920487" y="741045"/>
            <a:ext cx="8053391" cy="146382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Physical Evidence:</a:t>
            </a:r>
            <a:r>
              <a:rPr lang="en-US" sz="2400" dirty="0">
                <a:solidFill>
                  <a:schemeClr val="tx1"/>
                </a:solidFill>
              </a:rPr>
              <a:t> Physical evidence in HRM refers to physical and psychological environment which employee ought to see (Tangible dimension or intangible dimensions) like products and services.</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2"/>
            <a:ext cx="7601498" cy="55344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3295638737"/>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 name="Arrondir un rectangle avec un coin diagonal 1"/>
          <p:cNvSpPr/>
          <p:nvPr/>
        </p:nvSpPr>
        <p:spPr>
          <a:xfrm>
            <a:off x="0" y="1488158"/>
            <a:ext cx="2987824" cy="518120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p>
          <a:p>
            <a:pPr algn="just"/>
            <a:r>
              <a:rPr lang="en-US" sz="2400" dirty="0">
                <a:solidFill>
                  <a:schemeClr val="tx1"/>
                </a:solidFill>
              </a:rPr>
              <a:t>improving the quality of talent that employers are able to attract and retain</a:t>
            </a:r>
          </a:p>
          <a:p>
            <a:pPr algn="just"/>
            <a:r>
              <a:rPr lang="en-US" sz="2400" i="1" dirty="0" smtClean="0"/>
              <a:t>.</a:t>
            </a:r>
            <a:r>
              <a:rPr lang="en-US" sz="2400" dirty="0"/>
              <a:t/>
            </a:r>
            <a:br>
              <a:rPr lang="en-US" sz="2400" dirty="0"/>
            </a:br>
            <a:endParaRPr lang="fr-FR" sz="2400" dirty="0"/>
          </a:p>
        </p:txBody>
      </p:sp>
      <p:sp>
        <p:nvSpPr>
          <p:cNvPr id="3" name="Rectangle à coins arrondis 2"/>
          <p:cNvSpPr/>
          <p:nvPr/>
        </p:nvSpPr>
        <p:spPr>
          <a:xfrm>
            <a:off x="2428185" y="144515"/>
            <a:ext cx="4176464" cy="767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Benefits of HR Marketing</a:t>
            </a:r>
            <a:endParaRPr lang="fr-FR" sz="2400" b="1" dirty="0">
              <a:solidFill>
                <a:schemeClr val="tx1"/>
              </a:solidFill>
            </a:endParaRPr>
          </a:p>
        </p:txBody>
      </p:sp>
      <p:sp>
        <p:nvSpPr>
          <p:cNvPr id="5" name="Accolade ouvrante 4"/>
          <p:cNvSpPr/>
          <p:nvPr/>
        </p:nvSpPr>
        <p:spPr>
          <a:xfrm rot="5400000">
            <a:off x="4499992" y="-2256258"/>
            <a:ext cx="576064" cy="691276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Arrondir un rectangle avec un coin diagonal 8"/>
          <p:cNvSpPr/>
          <p:nvPr/>
        </p:nvSpPr>
        <p:spPr>
          <a:xfrm>
            <a:off x="3055164" y="1488158"/>
            <a:ext cx="2987824" cy="518120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p>
          <a:p>
            <a:pPr algn="just"/>
            <a:r>
              <a:rPr lang="en-US" sz="2400" dirty="0">
                <a:solidFill>
                  <a:schemeClr val="tx1"/>
                </a:solidFill>
              </a:rPr>
              <a:t>HR marketing is an essential element in the recruitment process. Having a better candidate experience can help employers create and maintain their employer brand, as well as engage current employees and potential hires</a:t>
            </a:r>
            <a:r>
              <a:rPr lang="en-US" sz="2400" dirty="0"/>
              <a:t/>
            </a:r>
            <a:br>
              <a:rPr lang="en-US" sz="2400" dirty="0"/>
            </a:br>
            <a:endParaRPr lang="fr-FR" sz="2400" dirty="0"/>
          </a:p>
        </p:txBody>
      </p:sp>
      <p:sp>
        <p:nvSpPr>
          <p:cNvPr id="10" name="Arrondir un rectangle avec un coin diagonal 9"/>
          <p:cNvSpPr/>
          <p:nvPr/>
        </p:nvSpPr>
        <p:spPr>
          <a:xfrm>
            <a:off x="6128048" y="1488158"/>
            <a:ext cx="2987824" cy="518120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p>
          <a:p>
            <a:pPr algn="just"/>
            <a:r>
              <a:rPr lang="en-US" sz="2400" dirty="0">
                <a:solidFill>
                  <a:schemeClr val="tx1"/>
                </a:solidFill>
              </a:rPr>
              <a:t>companies can ensure they create positive candidate experiences, which ultimately leads to higher employee satisfaction and better recruitment outcomes</a:t>
            </a:r>
            <a:endParaRPr lang="fr-FR" sz="2400" dirty="0">
              <a:solidFill>
                <a:schemeClr val="tx1"/>
              </a:solidFill>
            </a:endParaRPr>
          </a:p>
          <a:p>
            <a:r>
              <a:rPr lang="en-US" sz="2400" dirty="0"/>
              <a:t/>
            </a:r>
            <a:br>
              <a:rPr lang="en-US" sz="2400" dirty="0"/>
            </a:br>
            <a:r>
              <a:rPr lang="en-US" sz="2400" i="1" dirty="0" smtClean="0"/>
              <a:t>.</a:t>
            </a:r>
            <a:r>
              <a:rPr lang="en-US" sz="2400" dirty="0"/>
              <a:t/>
            </a:r>
            <a:br>
              <a:rPr lang="en-US" sz="2400" dirty="0"/>
            </a:br>
            <a:endParaRPr lang="fr-FR" sz="2400" dirty="0"/>
          </a:p>
        </p:txBody>
      </p:sp>
    </p:spTree>
    <p:extLst>
      <p:ext uri="{BB962C8B-B14F-4D97-AF65-F5344CB8AC3E}">
        <p14:creationId xmlns:p14="http://schemas.microsoft.com/office/powerpoint/2010/main" val="227233851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a:solidFill>
                  <a:schemeClr val="accent4">
                    <a:lumMod val="10000"/>
                  </a:schemeClr>
                </a:solidFill>
              </a:rPr>
              <a:t>The Importance of HR Marketing</a:t>
            </a:r>
            <a:endParaRPr lang="fr-FR" sz="2800" b="1" dirty="0">
              <a:solidFill>
                <a:schemeClr val="accent4">
                  <a:lumMod val="10000"/>
                </a:schemeClr>
              </a:solidFill>
            </a:endParaRPr>
          </a:p>
        </p:txBody>
      </p:sp>
      <p:sp>
        <p:nvSpPr>
          <p:cNvPr id="2" name="Arrondir un rectangle avec un coin diagonal 1"/>
          <p:cNvSpPr/>
          <p:nvPr/>
        </p:nvSpPr>
        <p:spPr>
          <a:xfrm>
            <a:off x="323528" y="2204864"/>
            <a:ext cx="8640960" cy="3096344"/>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514350" indent="-514350" algn="just">
              <a:buAutoNum type="arabicPeriod"/>
            </a:pPr>
            <a:r>
              <a:rPr lang="fr-FR" sz="2800" dirty="0" err="1" smtClean="0"/>
              <a:t>Attracting</a:t>
            </a:r>
            <a:r>
              <a:rPr lang="fr-FR" sz="2800" dirty="0" smtClean="0"/>
              <a:t> </a:t>
            </a:r>
            <a:r>
              <a:rPr lang="fr-FR" sz="2800" dirty="0"/>
              <a:t>Top </a:t>
            </a:r>
            <a:r>
              <a:rPr lang="fr-FR" sz="2800" dirty="0" smtClean="0"/>
              <a:t>Talent:  </a:t>
            </a:r>
            <a:r>
              <a:rPr lang="en-US" sz="2800" dirty="0"/>
              <a:t>With the help of HR marketing, </a:t>
            </a:r>
            <a:r>
              <a:rPr lang="en-US" sz="2800" dirty="0" err="1"/>
              <a:t>organisations</a:t>
            </a:r>
            <a:r>
              <a:rPr lang="en-US" sz="2800" dirty="0"/>
              <a:t> are able to describe their culture, beliefs as well as opportunities for career advancement, thereby creating much interest among talented prospective employees</a:t>
            </a:r>
            <a:endParaRPr lang="fr-FR" sz="2800" dirty="0" smtClean="0"/>
          </a:p>
          <a:p>
            <a:pPr algn="just"/>
            <a:endParaRPr lang="fr-FR" sz="2800" dirty="0"/>
          </a:p>
        </p:txBody>
      </p:sp>
    </p:spTree>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a:solidFill>
                  <a:schemeClr val="accent4">
                    <a:lumMod val="10000"/>
                  </a:schemeClr>
                </a:solidFill>
              </a:rPr>
              <a:t>The Importance of HR Marketing</a:t>
            </a:r>
            <a:endParaRPr lang="fr-FR" sz="2800" b="1" dirty="0">
              <a:solidFill>
                <a:schemeClr val="accent4">
                  <a:lumMod val="10000"/>
                </a:schemeClr>
              </a:solidFill>
            </a:endParaRPr>
          </a:p>
        </p:txBody>
      </p:sp>
      <p:sp>
        <p:nvSpPr>
          <p:cNvPr id="2" name="Arrondir un rectangle avec un coin diagonal 1"/>
          <p:cNvSpPr/>
          <p:nvPr/>
        </p:nvSpPr>
        <p:spPr>
          <a:xfrm>
            <a:off x="323528" y="1772816"/>
            <a:ext cx="8640960" cy="5085184"/>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dirty="0"/>
              <a:t>2. Enhancing Employer Branding</a:t>
            </a:r>
          </a:p>
          <a:p>
            <a:pPr algn="just"/>
            <a:r>
              <a:rPr lang="en-US" sz="2800" dirty="0"/>
              <a:t>In fact, an effective employer brand is important to both recruitment and retention. Candidates today go through the company's brand reputation before applying and employees also feel the sense of pride and motivation from being part of a reputed </a:t>
            </a:r>
            <a:r>
              <a:rPr lang="en-US" sz="2800" dirty="0" err="1"/>
              <a:t>organisation</a:t>
            </a:r>
            <a:r>
              <a:rPr lang="en-US" sz="2800" dirty="0"/>
              <a:t>. It helps to build on the existing HR marketing strategies as an employer brand to continue inspiring employees using the mission vision of the </a:t>
            </a:r>
            <a:r>
              <a:rPr lang="en-US" sz="2800" dirty="0" err="1"/>
              <a:t>organisation</a:t>
            </a:r>
            <a:r>
              <a:rPr lang="en-US" sz="2800" dirty="0"/>
              <a:t> as well as the level of employer commitment to their workforce.</a:t>
            </a:r>
          </a:p>
          <a:p>
            <a:pPr algn="just"/>
            <a:endParaRPr lang="fr-FR" sz="2800" dirty="0"/>
          </a:p>
        </p:txBody>
      </p:sp>
    </p:spTree>
    <p:extLst>
      <p:ext uri="{BB962C8B-B14F-4D97-AF65-F5344CB8AC3E}">
        <p14:creationId xmlns:p14="http://schemas.microsoft.com/office/powerpoint/2010/main" val="2409922390"/>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a:solidFill>
                  <a:schemeClr val="accent4">
                    <a:lumMod val="10000"/>
                  </a:schemeClr>
                </a:solidFill>
              </a:rPr>
              <a:t>The Importance of HR Marketing</a:t>
            </a:r>
            <a:endParaRPr lang="fr-FR" sz="2800" b="1" dirty="0">
              <a:solidFill>
                <a:schemeClr val="accent4">
                  <a:lumMod val="10000"/>
                </a:schemeClr>
              </a:solidFill>
            </a:endParaRPr>
          </a:p>
        </p:txBody>
      </p:sp>
      <p:sp>
        <p:nvSpPr>
          <p:cNvPr id="2" name="Arrondir un rectangle avec un coin diagonal 1"/>
          <p:cNvSpPr/>
          <p:nvPr/>
        </p:nvSpPr>
        <p:spPr>
          <a:xfrm>
            <a:off x="323528" y="1772816"/>
            <a:ext cx="8640960" cy="5085184"/>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dirty="0"/>
              <a:t>3. Boosting Employee Engagement</a:t>
            </a:r>
          </a:p>
          <a:p>
            <a:pPr algn="just"/>
            <a:r>
              <a:rPr lang="en-US" sz="2800" dirty="0"/>
              <a:t>HR marketing happens to attract potential talent. However, it also entails engaging and not attracting, but the message sent here is for the retention and engagement of existing employees. This includes creating a culture of reward, advancement, and inclusivity that encourages most employees to put in their time with the company.</a:t>
            </a:r>
          </a:p>
          <a:p>
            <a:pPr algn="just"/>
            <a:endParaRPr lang="fr-FR" sz="2800" dirty="0"/>
          </a:p>
        </p:txBody>
      </p:sp>
    </p:spTree>
    <p:extLst>
      <p:ext uri="{BB962C8B-B14F-4D97-AF65-F5344CB8AC3E}">
        <p14:creationId xmlns:p14="http://schemas.microsoft.com/office/powerpoint/2010/main" val="1406557381"/>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a:solidFill>
                  <a:schemeClr val="accent4">
                    <a:lumMod val="10000"/>
                  </a:schemeClr>
                </a:solidFill>
              </a:rPr>
              <a:t>The Importance of HR Marketing</a:t>
            </a:r>
            <a:endParaRPr lang="fr-FR" sz="2800" b="1" dirty="0">
              <a:solidFill>
                <a:schemeClr val="accent4">
                  <a:lumMod val="10000"/>
                </a:schemeClr>
              </a:solidFill>
            </a:endParaRPr>
          </a:p>
        </p:txBody>
      </p:sp>
      <p:sp>
        <p:nvSpPr>
          <p:cNvPr id="2" name="Arrondir un rectangle avec un coin diagonal 1"/>
          <p:cNvSpPr/>
          <p:nvPr/>
        </p:nvSpPr>
        <p:spPr>
          <a:xfrm>
            <a:off x="323528" y="1772816"/>
            <a:ext cx="8640960" cy="5085184"/>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dirty="0"/>
              <a:t>4. Adapting to Generational Shifts</a:t>
            </a:r>
          </a:p>
          <a:p>
            <a:pPr algn="just"/>
            <a:r>
              <a:rPr lang="en-US" sz="2800" dirty="0"/>
              <a:t>Now that Gen Y and Millennials are joining the workforce, the meanings have changed in terms of how people view work-life balance, flexibility, and purpose. Yet again, HR marketing takes these into consideration because the messages and policies are adjusted to appeal to these new-age values of the younger generation</a:t>
            </a:r>
          </a:p>
          <a:p>
            <a:pPr algn="just"/>
            <a:endParaRPr lang="fr-FR" sz="2800" dirty="0"/>
          </a:p>
        </p:txBody>
      </p:sp>
    </p:spTree>
    <p:extLst>
      <p:ext uri="{BB962C8B-B14F-4D97-AF65-F5344CB8AC3E}">
        <p14:creationId xmlns:p14="http://schemas.microsoft.com/office/powerpoint/2010/main" val="263456720"/>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19</a:t>
            </a:fld>
            <a:endParaRPr lang="en-US" dirty="0">
              <a:solidFill>
                <a:schemeClr val="accent4">
                  <a:lumMod val="10000"/>
                </a:schemeClr>
              </a:solidFill>
            </a:endParaRPr>
          </a:p>
        </p:txBody>
      </p:sp>
      <p:sp>
        <p:nvSpPr>
          <p:cNvPr id="2" name="Rectangle à coins arrondis 1"/>
          <p:cNvSpPr/>
          <p:nvPr/>
        </p:nvSpPr>
        <p:spPr>
          <a:xfrm>
            <a:off x="179512" y="188640"/>
            <a:ext cx="8784976" cy="64087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fr-FR" sz="2400" dirty="0">
                <a:solidFill>
                  <a:schemeClr val="tx2"/>
                </a:solidFill>
                <a:hlinkClick r:id="rId3"/>
              </a:rPr>
              <a:t>https://</a:t>
            </a:r>
            <a:r>
              <a:rPr lang="fr-FR" sz="2400" dirty="0" smtClean="0">
                <a:solidFill>
                  <a:schemeClr val="tx2"/>
                </a:solidFill>
                <a:hlinkClick r:id="rId3"/>
              </a:rPr>
              <a:t>batdacademy.com/en/post/hr-marketing-importance-and-strategies</a:t>
            </a:r>
            <a:endParaRPr lang="fr-FR" sz="2400" dirty="0" smtClean="0">
              <a:solidFill>
                <a:schemeClr val="tx2"/>
              </a:solidFill>
            </a:endParaRPr>
          </a:p>
          <a:p>
            <a:pPr algn="just"/>
            <a:r>
              <a:rPr lang="fr-FR" dirty="0">
                <a:solidFill>
                  <a:schemeClr val="tx1"/>
                </a:solidFill>
                <a:hlinkClick r:id="rId4" action="ppaction://hlinkfile"/>
              </a:rPr>
              <a:t>file:///C:/</a:t>
            </a:r>
            <a:r>
              <a:rPr lang="fr-FR" dirty="0" smtClean="0">
                <a:solidFill>
                  <a:schemeClr val="tx1"/>
                </a:solidFill>
                <a:hlinkClick r:id="rId4" action="ppaction://hlinkfile"/>
              </a:rPr>
              <a:t>Users/ACER/Downloads/marketing-human-resources.pdf</a:t>
            </a:r>
            <a:endParaRPr lang="fr-FR" dirty="0" smtClean="0">
              <a:solidFill>
                <a:schemeClr val="tx1"/>
              </a:solidFill>
            </a:endParaRPr>
          </a:p>
          <a:p>
            <a:pPr algn="just"/>
            <a:r>
              <a:rPr lang="fr-FR" dirty="0">
                <a:solidFill>
                  <a:schemeClr val="tx1"/>
                </a:solidFill>
                <a:hlinkClick r:id="rId5"/>
              </a:rPr>
              <a:t>https://</a:t>
            </a:r>
            <a:r>
              <a:rPr lang="fr-FR" dirty="0" smtClean="0">
                <a:solidFill>
                  <a:schemeClr val="tx1"/>
                </a:solidFill>
                <a:hlinkClick r:id="rId5"/>
              </a:rPr>
              <a:t>hellodarwin.com/blog/fundementals-of-hr-marketing</a:t>
            </a:r>
            <a:endParaRPr lang="fr-FR" dirty="0" smtClean="0">
              <a:solidFill>
                <a:schemeClr val="tx1"/>
              </a:solidFill>
            </a:endParaRPr>
          </a:p>
          <a:p>
            <a:pPr algn="just"/>
            <a:r>
              <a:rPr lang="fr-FR" dirty="0">
                <a:solidFill>
                  <a:schemeClr val="tx1"/>
                </a:solidFill>
                <a:hlinkClick r:id="rId5"/>
              </a:rPr>
              <a:t>https://</a:t>
            </a:r>
            <a:r>
              <a:rPr lang="fr-FR" dirty="0" smtClean="0">
                <a:solidFill>
                  <a:schemeClr val="tx1"/>
                </a:solidFill>
                <a:hlinkClick r:id="rId5"/>
              </a:rPr>
              <a:t>hellodarwin.com/blog/fundementals-of-hr-marketing</a:t>
            </a:r>
            <a:endParaRPr lang="fr-FR" dirty="0" smtClean="0">
              <a:solidFill>
                <a:schemeClr val="tx1"/>
              </a:solidFill>
            </a:endParaRPr>
          </a:p>
          <a:p>
            <a:pPr algn="just"/>
            <a:r>
              <a:rPr lang="fr-FR" dirty="0">
                <a:solidFill>
                  <a:schemeClr val="tx1"/>
                </a:solidFill>
              </a:rPr>
              <a:t>https://www.linkedin.com/pulse/7-ps-hrm-rajendrababu-dara</a:t>
            </a:r>
            <a:endParaRPr lang="fr-FR" dirty="0">
              <a:solidFill>
                <a:schemeClr val="tx1"/>
              </a:solidFill>
            </a:endParaRPr>
          </a:p>
        </p:txBody>
      </p:sp>
    </p:spTree>
    <p:extLst>
      <p:ext uri="{BB962C8B-B14F-4D97-AF65-F5344CB8AC3E}">
        <p14:creationId xmlns:p14="http://schemas.microsoft.com/office/powerpoint/2010/main" val="1931069594"/>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a:t>
            </a:r>
            <a:r>
              <a:rPr lang="en-US" sz="2800" b="1" dirty="0" smtClean="0">
                <a:solidFill>
                  <a:schemeClr val="tx1"/>
                </a:solidFill>
              </a:rPr>
              <a:t>: 1</a:t>
            </a:r>
            <a:r>
              <a:rPr lang="en-US" sz="2800" b="1" baseline="30000" dirty="0" smtClean="0">
                <a:solidFill>
                  <a:schemeClr val="tx1"/>
                </a:solidFill>
              </a:rPr>
              <a:t>st</a:t>
            </a:r>
            <a:r>
              <a:rPr lang="en-US" sz="2800" b="1" dirty="0" smtClean="0">
                <a:solidFill>
                  <a:schemeClr val="tx1"/>
                </a:solidFill>
              </a:rPr>
              <a:t> Year HRM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Lecture </a:t>
            </a:r>
            <a:r>
              <a:rPr lang="en-US" sz="3200" b="1" i="1" dirty="0" smtClean="0">
                <a:solidFill>
                  <a:schemeClr val="accent3"/>
                </a:solidFill>
              </a:rPr>
              <a:t>:</a:t>
            </a:r>
            <a:endParaRPr lang="en-US" sz="3200" b="1" i="1" dirty="0" smtClean="0">
              <a:solidFill>
                <a:schemeClr val="accent3"/>
              </a:solidFill>
            </a:endParaRPr>
          </a:p>
          <a:p>
            <a:pPr algn="ctr"/>
            <a:r>
              <a:rPr lang="en-US" sz="3200" b="1" i="1" dirty="0" smtClean="0">
                <a:solidFill>
                  <a:schemeClr val="accent3"/>
                </a:solidFill>
              </a:rPr>
              <a:t> </a:t>
            </a:r>
            <a:r>
              <a:rPr lang="en-US" sz="3200" b="1" i="1" dirty="0" smtClean="0">
                <a:solidFill>
                  <a:schemeClr val="accent3"/>
                </a:solidFill>
              </a:rPr>
              <a:t>Human Resources Marketing</a:t>
            </a: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accent4">
                    <a:lumMod val="10000"/>
                  </a:schemeClr>
                </a:solidFill>
              </a:rPr>
              <a:t>HR Marketing </a:t>
            </a:r>
            <a:r>
              <a:rPr lang="fr-FR" sz="2400" b="1" dirty="0" err="1" smtClean="0">
                <a:solidFill>
                  <a:schemeClr val="accent4">
                    <a:lumMod val="10000"/>
                  </a:schemeClr>
                </a:solidFill>
              </a:rPr>
              <a:t>meaning</a:t>
            </a:r>
            <a:r>
              <a:rPr lang="fr-FR" sz="2400" b="1" dirty="0" smtClean="0">
                <a:solidFill>
                  <a:schemeClr val="accent4">
                    <a:lumMod val="10000"/>
                  </a:schemeClr>
                </a:solidFill>
              </a:rPr>
              <a:t>;</a:t>
            </a:r>
          </a:p>
          <a:p>
            <a:pPr algn="just">
              <a:buFontTx/>
              <a:buChar char="-"/>
            </a:pPr>
            <a:r>
              <a:rPr lang="fr-FR" sz="2400" b="1" dirty="0">
                <a:solidFill>
                  <a:schemeClr val="accent4">
                    <a:lumMod val="10000"/>
                  </a:schemeClr>
                </a:solidFill>
              </a:rPr>
              <a:t>HR Marketing Mix</a:t>
            </a:r>
          </a:p>
          <a:p>
            <a:pPr algn="just">
              <a:buFontTx/>
              <a:buChar char="-"/>
            </a:pPr>
            <a:r>
              <a:rPr lang="fr-FR" sz="2400" b="1" dirty="0" smtClean="0">
                <a:solidFill>
                  <a:schemeClr val="accent4">
                    <a:lumMod val="10000"/>
                  </a:schemeClr>
                </a:solidFill>
              </a:rPr>
              <a:t>Importance of HR Marketing;</a:t>
            </a:r>
          </a:p>
          <a:p>
            <a:pPr algn="just">
              <a:buFontTx/>
              <a:buChar char="-"/>
            </a:pPr>
            <a:endParaRPr lang="fr-FR" sz="2400" b="1" dirty="0" smtClean="0">
              <a:solidFill>
                <a:schemeClr val="accent4">
                  <a:lumMod val="10000"/>
                </a:schemeClr>
              </a:solidFill>
            </a:endParaRPr>
          </a:p>
          <a:p>
            <a:pPr algn="just"/>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a:solidFill>
                  <a:schemeClr val="accent4">
                    <a:lumMod val="10000"/>
                  </a:schemeClr>
                </a:solidFill>
              </a:rPr>
              <a:t>HR Marketing </a:t>
            </a:r>
            <a:r>
              <a:rPr lang="fr-FR" sz="2800" b="1" dirty="0" smtClean="0">
                <a:solidFill>
                  <a:schemeClr val="accent4">
                    <a:lumMod val="10000"/>
                  </a:schemeClr>
                </a:solidFill>
              </a:rPr>
              <a:t>  </a:t>
            </a:r>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rrondir un rectangle avec un coin diagonal 1"/>
          <p:cNvSpPr/>
          <p:nvPr/>
        </p:nvSpPr>
        <p:spPr>
          <a:xfrm>
            <a:off x="323528" y="2204864"/>
            <a:ext cx="8640960" cy="4248472"/>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i="1" dirty="0" smtClean="0"/>
              <a:t>	</a:t>
            </a:r>
            <a:r>
              <a:rPr lang="en-US" sz="2800" b="1" u="sng" dirty="0">
                <a:hlinkClick r:id="rId3"/>
              </a:rPr>
              <a:t> HR marketing</a:t>
            </a:r>
            <a:r>
              <a:rPr lang="en-US" sz="2800" b="1" dirty="0"/>
              <a:t> </a:t>
            </a:r>
            <a:r>
              <a:rPr lang="en-US" sz="2800" dirty="0"/>
              <a:t>is the practice of using human resources and marketing strategies to promote job postings and a company’s culture. It combines recruitment, marketing, employer branding, and employee retention efforts into one comprehensive strategy. HR marketers use various tactics to attract potential candidates to join their organization's candidate pool</a:t>
            </a:r>
            <a:r>
              <a:rPr lang="en-US" sz="2800" i="1" dirty="0" smtClean="0"/>
              <a:t>.</a:t>
            </a:r>
            <a:r>
              <a:rPr lang="en-US" sz="2800" dirty="0"/>
              <a:t/>
            </a:r>
            <a:br>
              <a:rPr lang="en-US" sz="2800" dirty="0"/>
            </a:br>
            <a:endParaRPr lang="fr-FR" sz="2800" dirty="0"/>
          </a:p>
        </p:txBody>
      </p:sp>
    </p:spTree>
    <p:extLst>
      <p:ext uri="{BB962C8B-B14F-4D97-AF65-F5344CB8AC3E}">
        <p14:creationId xmlns:p14="http://schemas.microsoft.com/office/powerpoint/2010/main" val="330301153"/>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a:solidFill>
                  <a:schemeClr val="accent4">
                    <a:lumMod val="10000"/>
                  </a:schemeClr>
                </a:solidFill>
              </a:rPr>
              <a:t>HR Marketing </a:t>
            </a:r>
            <a:r>
              <a:rPr lang="fr-FR" sz="2800" b="1" dirty="0" smtClean="0">
                <a:solidFill>
                  <a:schemeClr val="accent4">
                    <a:lumMod val="10000"/>
                  </a:schemeClr>
                </a:solidFill>
              </a:rPr>
              <a:t>  </a:t>
            </a:r>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rrondir un rectangle avec un coin diagonal 1"/>
          <p:cNvSpPr/>
          <p:nvPr/>
        </p:nvSpPr>
        <p:spPr>
          <a:xfrm>
            <a:off x="323528" y="2204864"/>
            <a:ext cx="8640960" cy="4248472"/>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i="1" dirty="0" smtClean="0"/>
              <a:t>	</a:t>
            </a:r>
            <a:r>
              <a:rPr lang="en-US" sz="2800" dirty="0"/>
              <a:t>HR marketing or internal corporate marketing involves the application of the philosophy and methods of marketing in regard to domestic consumers (HR) of the organization. The essence of this approach can be defined as a way of managing human resources, ensuring coherence of objectives, organizational capabilities and interests of the employee</a:t>
            </a:r>
            <a:r>
              <a:rPr lang="en-US" sz="2800" dirty="0" smtClean="0"/>
              <a:t>.</a:t>
            </a:r>
          </a:p>
          <a:p>
            <a:pPr algn="just"/>
            <a:r>
              <a:rPr lang="en-US" sz="2800" dirty="0"/>
              <a:t/>
            </a:r>
            <a:br>
              <a:rPr lang="en-US" sz="2800" dirty="0"/>
            </a:br>
            <a:endParaRPr lang="fr-FR" sz="2800" dirty="0"/>
          </a:p>
        </p:txBody>
      </p:sp>
    </p:spTree>
    <p:extLst>
      <p:ext uri="{BB962C8B-B14F-4D97-AF65-F5344CB8AC3E}">
        <p14:creationId xmlns:p14="http://schemas.microsoft.com/office/powerpoint/2010/main" val="708954047"/>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677817" y="55115"/>
            <a:ext cx="7960398"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Marketing Mix for Human Resources</a:t>
            </a:r>
            <a:endParaRPr lang="fr-FR" sz="2800" b="1" dirty="0">
              <a:solidFill>
                <a:schemeClr val="tx1"/>
              </a:solidFill>
            </a:endParaRPr>
          </a:p>
        </p:txBody>
      </p:sp>
      <p:pic>
        <p:nvPicPr>
          <p:cNvPr id="1026" name="Picture 2" descr="No alt text provided for this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243278"/>
            <a:ext cx="8964487" cy="5513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312409"/>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7" name="Rectangle à coins arrondis 6"/>
          <p:cNvSpPr/>
          <p:nvPr/>
        </p:nvSpPr>
        <p:spPr>
          <a:xfrm>
            <a:off x="985565" y="3021841"/>
            <a:ext cx="7601498" cy="368107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In the workplace, job may be considered products from the point of view of marketing. As the marketing professionals </a:t>
            </a:r>
            <a:r>
              <a:rPr lang="en-US" sz="2400" dirty="0" err="1">
                <a:solidFill>
                  <a:schemeClr val="tx1"/>
                </a:solidFill>
              </a:rPr>
              <a:t>analyse</a:t>
            </a:r>
            <a:r>
              <a:rPr lang="en-US" sz="2400" dirty="0">
                <a:solidFill>
                  <a:schemeClr val="tx1"/>
                </a:solidFill>
              </a:rPr>
              <a:t> the consumers‟ needs and the </a:t>
            </a:r>
            <a:r>
              <a:rPr lang="en-US" sz="2400" dirty="0" err="1">
                <a:solidFill>
                  <a:schemeClr val="tx1"/>
                </a:solidFill>
              </a:rPr>
              <a:t>behaviour</a:t>
            </a:r>
            <a:r>
              <a:rPr lang="en-US" sz="2400" dirty="0">
                <a:solidFill>
                  <a:schemeClr val="tx1"/>
                </a:solidFill>
              </a:rPr>
              <a:t>, in the same way the human resources professionals </a:t>
            </a:r>
            <a:r>
              <a:rPr lang="en-US" sz="2400" dirty="0" err="1">
                <a:solidFill>
                  <a:schemeClr val="tx1"/>
                </a:solidFill>
              </a:rPr>
              <a:t>analyse</a:t>
            </a:r>
            <a:r>
              <a:rPr lang="en-US" sz="2400" dirty="0">
                <a:solidFill>
                  <a:schemeClr val="tx1"/>
                </a:solidFill>
              </a:rPr>
              <a:t> the employees‟ motivations, needs and </a:t>
            </a:r>
            <a:r>
              <a:rPr lang="en-US" sz="2400" dirty="0" err="1">
                <a:solidFill>
                  <a:schemeClr val="tx1"/>
                </a:solidFill>
              </a:rPr>
              <a:t>behaviour</a:t>
            </a:r>
            <a:r>
              <a:rPr lang="en-US" sz="2400" dirty="0">
                <a:solidFill>
                  <a:schemeClr val="tx1"/>
                </a:solidFill>
              </a:rPr>
              <a:t> and try to offer satisfying jobs in order to attract the employees who meet the employment criteria and who will be loyal to the enterprise and will help it in achieving its objectives</a:t>
            </a:r>
            <a:endParaRPr lang="en-US" sz="2400" dirty="0">
              <a:solidFill>
                <a:schemeClr val="tx1"/>
              </a:solidFill>
            </a:endParaRPr>
          </a:p>
        </p:txBody>
      </p:sp>
      <p:sp>
        <p:nvSpPr>
          <p:cNvPr id="8" name="Rectangle à coins arrondis 7"/>
          <p:cNvSpPr/>
          <p:nvPr/>
        </p:nvSpPr>
        <p:spPr>
          <a:xfrm>
            <a:off x="929139" y="1047647"/>
            <a:ext cx="7601498" cy="197419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Product</a:t>
            </a:r>
            <a:r>
              <a:rPr lang="en-US" sz="2400" dirty="0">
                <a:solidFill>
                  <a:schemeClr val="tx1"/>
                </a:solidFill>
              </a:rPr>
              <a:t>: product in HRM refers to planning, developing and administering the policies, programs, guidelines, norms designed to make expeditious use of the organization's human resources.</a:t>
            </a:r>
            <a:r>
              <a:rPr lang="en-US" sz="2400" dirty="0" smtClean="0">
                <a:solidFill>
                  <a:schemeClr val="tx1"/>
                </a:solidFill>
              </a:rPr>
              <a:t>.</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2252193486"/>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7" name="Rectangle à coins arrondis 6"/>
          <p:cNvSpPr/>
          <p:nvPr/>
        </p:nvSpPr>
        <p:spPr>
          <a:xfrm>
            <a:off x="1013726" y="1772816"/>
            <a:ext cx="7601498" cy="368107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Price</a:t>
            </a:r>
            <a:r>
              <a:rPr lang="en-US" sz="2400" dirty="0" smtClean="0">
                <a:solidFill>
                  <a:schemeClr val="tx1"/>
                </a:solidFill>
              </a:rPr>
              <a:t>: In </a:t>
            </a:r>
            <a:r>
              <a:rPr lang="en-US" sz="2400" dirty="0">
                <a:solidFill>
                  <a:schemeClr val="tx1"/>
                </a:solidFill>
              </a:rPr>
              <a:t>the workplace, The candidate, as a “supplier” must satisfy the needs of the company through his competences “sold” to the employer for a salary and other investments (expenditures with trainings and professional development) made by the employer for the welfare of the employee. The salary is the price traded for the amount of requested work</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1925071510"/>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7" name="Rectangle à coins arrondis 6"/>
          <p:cNvSpPr/>
          <p:nvPr/>
        </p:nvSpPr>
        <p:spPr>
          <a:xfrm>
            <a:off x="985564" y="2204864"/>
            <a:ext cx="7762899" cy="449805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The “place” in the traditional marketing mix (4P) is translated in the recruiting process which has three </a:t>
            </a:r>
            <a:r>
              <a:rPr lang="en-US" sz="2400" dirty="0" smtClean="0">
                <a:solidFill>
                  <a:schemeClr val="tx1"/>
                </a:solidFill>
              </a:rPr>
              <a:t>stages: Defining </a:t>
            </a:r>
            <a:r>
              <a:rPr lang="en-US" sz="2400" dirty="0">
                <a:solidFill>
                  <a:schemeClr val="tx1"/>
                </a:solidFill>
              </a:rPr>
              <a:t>the expectations: Preparing the job descriptions, the employment terms and conditions are established; Attracting new candidates: Reviewing and assessing the alternate sources of candidates, within and outside the enterprise, the publicity and the use of agencies; selection of the candidates; Sorting the candidates: interviewing, testing, assessing them, </a:t>
            </a:r>
            <a:r>
              <a:rPr lang="en-US" sz="2400" dirty="0" err="1">
                <a:solidFill>
                  <a:schemeClr val="tx1"/>
                </a:solidFill>
              </a:rPr>
              <a:t>labour</a:t>
            </a:r>
            <a:r>
              <a:rPr lang="en-US" sz="2400" dirty="0">
                <a:solidFill>
                  <a:schemeClr val="tx1"/>
                </a:solidFill>
              </a:rPr>
              <a:t> offer, obtaining references, preparing the employment contracts.</a:t>
            </a:r>
            <a:endParaRPr lang="en-US" sz="2400" dirty="0">
              <a:solidFill>
                <a:schemeClr val="tx1"/>
              </a:solidFill>
            </a:endParaRPr>
          </a:p>
        </p:txBody>
      </p:sp>
      <p:sp>
        <p:nvSpPr>
          <p:cNvPr id="8" name="Rectangle à coins arrondis 7"/>
          <p:cNvSpPr/>
          <p:nvPr/>
        </p:nvSpPr>
        <p:spPr>
          <a:xfrm>
            <a:off x="929139" y="1047647"/>
            <a:ext cx="7601498" cy="98709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Place:</a:t>
            </a:r>
            <a:r>
              <a:rPr lang="en-US" sz="2400" dirty="0">
                <a:solidFill>
                  <a:schemeClr val="tx1"/>
                </a:solidFill>
              </a:rPr>
              <a:t> Place in HRM refers to the workplace</a:t>
            </a:r>
            <a:endParaRPr lang="en-US" sz="2400"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4">
                    <a:lumMod val="10000"/>
                  </a:schemeClr>
                </a:solidFill>
              </a:rPr>
              <a:t>HR Marketing   </a:t>
            </a:r>
            <a:r>
              <a:rPr lang="fr-FR" sz="2400" b="1" dirty="0" smtClean="0">
                <a:solidFill>
                  <a:schemeClr val="accent4">
                    <a:lumMod val="10000"/>
                  </a:schemeClr>
                </a:solidFill>
              </a:rPr>
              <a:t>Mix</a:t>
            </a:r>
            <a:endParaRPr lang="en-US" sz="2400" b="1" dirty="0">
              <a:solidFill>
                <a:schemeClr val="tx1"/>
              </a:solidFill>
            </a:endParaRPr>
          </a:p>
        </p:txBody>
      </p:sp>
    </p:spTree>
    <p:extLst>
      <p:ext uri="{BB962C8B-B14F-4D97-AF65-F5344CB8AC3E}">
        <p14:creationId xmlns:p14="http://schemas.microsoft.com/office/powerpoint/2010/main" val="2992131237"/>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10016</TotalTime>
  <Words>1867</Words>
  <Application>Microsoft Office PowerPoint</Application>
  <PresentationFormat>Affichage à l'écran (4:3)</PresentationFormat>
  <Paragraphs>140</Paragraphs>
  <Slides>19</Slides>
  <Notes>18</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1247</cp:revision>
  <dcterms:created xsi:type="dcterms:W3CDTF">2008-12-20T18:29:40Z</dcterms:created>
  <dcterms:modified xsi:type="dcterms:W3CDTF">2025-04-06T12:33:21Z</dcterms:modified>
</cp:coreProperties>
</file>