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2" r:id="rId10"/>
    <p:sldId id="264" r:id="rId11"/>
    <p:sldId id="265" r:id="rId12"/>
    <p:sldId id="266" r:id="rId13"/>
    <p:sldId id="267" r:id="rId14"/>
    <p:sldId id="273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58D158-B301-4C48-A91A-58060C08FBA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AB941B92-31E6-4B8B-B3B3-F288CB84C622}">
      <dgm:prSet phldrT="[Texte]" custT="1"/>
      <dgm:spPr/>
      <dgm:t>
        <a:bodyPr/>
        <a:lstStyle/>
        <a:p>
          <a:pPr rtl="1"/>
          <a:r>
            <a:rPr lang="ar-SA" sz="2400" b="1" dirty="0" smtClean="0">
              <a:solidFill>
                <a:schemeClr val="tx1"/>
              </a:solidFill>
            </a:rPr>
            <a:t>دراسات </a:t>
          </a:r>
          <a:r>
            <a:rPr lang="fr-FR" sz="2400" b="1" dirty="0" smtClean="0">
              <a:solidFill>
                <a:schemeClr val="tx1"/>
              </a:solidFill>
            </a:rPr>
            <a:t>Hawthorne</a:t>
          </a:r>
          <a:r>
            <a:rPr lang="ar-SA" sz="2400" b="1" dirty="0" smtClean="0">
              <a:solidFill>
                <a:schemeClr val="tx1"/>
              </a:solidFill>
            </a:rPr>
            <a:t> التي أجراها </a:t>
          </a:r>
          <a:r>
            <a:rPr lang="fr-FR" sz="2400" b="1" dirty="0" smtClean="0">
              <a:solidFill>
                <a:schemeClr val="tx1"/>
              </a:solidFill>
            </a:rPr>
            <a:t>Elton Mayo</a:t>
          </a:r>
          <a:r>
            <a:rPr lang="ar-SA" sz="2400" b="1" dirty="0" smtClean="0">
              <a:solidFill>
                <a:schemeClr val="tx1"/>
              </a:solidFill>
            </a:rPr>
            <a:t> مابين عامي 1933،1924 </a:t>
          </a:r>
          <a:endParaRPr lang="fr-FR" sz="2400" b="1" dirty="0">
            <a:solidFill>
              <a:schemeClr val="tx1"/>
            </a:solidFill>
          </a:endParaRPr>
        </a:p>
      </dgm:t>
    </dgm:pt>
    <dgm:pt modelId="{8B634D93-F2F6-4374-B8AC-FE73AE6D34EB}" type="parTrans" cxnId="{E68ECEF3-6F43-45B2-BD77-3230C799CBEF}">
      <dgm:prSet/>
      <dgm:spPr/>
      <dgm:t>
        <a:bodyPr/>
        <a:lstStyle/>
        <a:p>
          <a:endParaRPr lang="fr-FR"/>
        </a:p>
      </dgm:t>
    </dgm:pt>
    <dgm:pt modelId="{48ACB89E-4492-4825-9526-0764F39D7897}" type="sibTrans" cxnId="{E68ECEF3-6F43-45B2-BD77-3230C799CBEF}">
      <dgm:prSet/>
      <dgm:spPr/>
      <dgm:t>
        <a:bodyPr/>
        <a:lstStyle/>
        <a:p>
          <a:endParaRPr lang="fr-FR"/>
        </a:p>
      </dgm:t>
    </dgm:pt>
    <dgm:pt modelId="{1EF31CC5-5F1F-452B-AC78-78650110A0F1}">
      <dgm:prSet custT="1"/>
      <dgm:spPr/>
      <dgm:t>
        <a:bodyPr/>
        <a:lstStyle/>
        <a:p>
          <a:pPr algn="ctr" rtl="1"/>
          <a:r>
            <a:rPr lang="fr-FR" sz="2400" b="1" dirty="0" err="1" smtClean="0">
              <a:solidFill>
                <a:schemeClr val="tx1"/>
              </a:solidFill>
            </a:rPr>
            <a:t>Pettigrew</a:t>
          </a:r>
          <a:r>
            <a:rPr lang="ar-DZ" sz="1800" b="1" dirty="0" smtClean="0"/>
            <a:t> </a:t>
          </a:r>
          <a:r>
            <a:rPr lang="ar-DZ" sz="1800" b="1" dirty="0" smtClean="0">
              <a:solidFill>
                <a:schemeClr val="tx1"/>
              </a:solidFill>
            </a:rPr>
            <a:t>في مقالة بعنوان "</a:t>
          </a:r>
          <a:r>
            <a:rPr lang="fr-FR" sz="1800" b="1" dirty="0" err="1" smtClean="0">
              <a:solidFill>
                <a:schemeClr val="tx1"/>
              </a:solidFill>
            </a:rPr>
            <a:t>studing</a:t>
          </a:r>
          <a:r>
            <a:rPr lang="fr-FR" sz="1800" b="1" dirty="0" smtClean="0">
              <a:solidFill>
                <a:schemeClr val="tx1"/>
              </a:solidFill>
            </a:rPr>
            <a:t> on </a:t>
          </a:r>
          <a:r>
            <a:rPr lang="fr-FR" sz="1800" b="1" dirty="0" err="1" smtClean="0">
              <a:solidFill>
                <a:schemeClr val="tx1"/>
              </a:solidFill>
            </a:rPr>
            <a:t>organizational</a:t>
          </a:r>
          <a:r>
            <a:rPr lang="fr-FR" sz="1800" b="1" dirty="0" smtClean="0">
              <a:solidFill>
                <a:schemeClr val="tx1"/>
              </a:solidFill>
            </a:rPr>
            <a:t> culture</a:t>
          </a:r>
          <a:r>
            <a:rPr lang="fr-FR" sz="1800" dirty="0" smtClean="0">
              <a:solidFill>
                <a:schemeClr val="tx1"/>
              </a:solidFill>
            </a:rPr>
            <a:t> </a:t>
          </a:r>
          <a:r>
            <a:rPr lang="ar-DZ" sz="1800" dirty="0" smtClean="0">
              <a:solidFill>
                <a:schemeClr val="tx1"/>
              </a:solidFill>
            </a:rPr>
            <a:t>عام </a:t>
          </a:r>
          <a:r>
            <a:rPr lang="ar-DZ" sz="1800" b="1" dirty="0" smtClean="0">
              <a:solidFill>
                <a:schemeClr val="tx1"/>
              </a:solidFill>
            </a:rPr>
            <a:t>1979 </a:t>
          </a:r>
          <a:endParaRPr lang="fr-FR" sz="1800" b="1" dirty="0">
            <a:solidFill>
              <a:schemeClr val="tx1"/>
            </a:solidFill>
          </a:endParaRPr>
        </a:p>
      </dgm:t>
    </dgm:pt>
    <dgm:pt modelId="{945AC486-ED03-4DF8-996E-24FC71742063}" type="parTrans" cxnId="{CF98BD57-820B-41C3-BB07-84D4693EEC4F}">
      <dgm:prSet/>
      <dgm:spPr/>
      <dgm:t>
        <a:bodyPr/>
        <a:lstStyle/>
        <a:p>
          <a:endParaRPr lang="fr-FR"/>
        </a:p>
      </dgm:t>
    </dgm:pt>
    <dgm:pt modelId="{79922CC2-39E4-4FBB-BC65-CDD5E57E9B1C}" type="sibTrans" cxnId="{CF98BD57-820B-41C3-BB07-84D4693EEC4F}">
      <dgm:prSet/>
      <dgm:spPr/>
      <dgm:t>
        <a:bodyPr/>
        <a:lstStyle/>
        <a:p>
          <a:endParaRPr lang="fr-FR"/>
        </a:p>
      </dgm:t>
    </dgm:pt>
    <dgm:pt modelId="{4CE616B8-5AFA-4B35-87AC-B2842CC9CF89}">
      <dgm:prSet custT="1"/>
      <dgm:spPr/>
      <dgm:t>
        <a:bodyPr/>
        <a:lstStyle/>
        <a:p>
          <a:pPr rtl="1"/>
          <a:r>
            <a:rPr lang="ar-SA" sz="2000" b="1" dirty="0" smtClean="0">
              <a:solidFill>
                <a:schemeClr val="tx1"/>
              </a:solidFill>
            </a:rPr>
            <a:t>كتاب </a:t>
          </a:r>
          <a:r>
            <a:rPr lang="fr-FR" sz="2000" b="1" dirty="0" err="1" smtClean="0">
              <a:solidFill>
                <a:schemeClr val="tx1"/>
              </a:solidFill>
            </a:rPr>
            <a:t>Search</a:t>
          </a:r>
          <a:r>
            <a:rPr lang="fr-FR" sz="2000" b="1" dirty="0" smtClean="0">
              <a:solidFill>
                <a:schemeClr val="tx1"/>
              </a:solidFill>
            </a:rPr>
            <a:t> for Excellence</a:t>
          </a:r>
          <a:r>
            <a:rPr lang="ar-SA" sz="2000" b="1" dirty="0" smtClean="0">
              <a:solidFill>
                <a:schemeClr val="tx1"/>
              </a:solidFill>
            </a:rPr>
            <a:t> الذي قدمـه </a:t>
          </a:r>
          <a:r>
            <a:rPr lang="ar-SA" sz="2000" b="1" dirty="0" err="1" smtClean="0">
              <a:solidFill>
                <a:schemeClr val="tx1"/>
              </a:solidFill>
            </a:rPr>
            <a:t>بيترز</a:t>
          </a:r>
          <a:r>
            <a:rPr lang="ar-SA" sz="2000" b="1" dirty="0" smtClean="0">
              <a:solidFill>
                <a:schemeClr val="tx1"/>
              </a:solidFill>
            </a:rPr>
            <a:t> </a:t>
          </a:r>
          <a:r>
            <a:rPr lang="ar-SA" sz="2000" b="1" dirty="0" err="1" smtClean="0">
              <a:solidFill>
                <a:schemeClr val="tx1"/>
              </a:solidFill>
            </a:rPr>
            <a:t>ووترمان</a:t>
          </a:r>
          <a:r>
            <a:rPr lang="ar-SA" sz="2000" b="1" dirty="0" smtClean="0">
              <a:solidFill>
                <a:schemeClr val="tx1"/>
              </a:solidFill>
            </a:rPr>
            <a:t> </a:t>
          </a:r>
          <a:r>
            <a:rPr lang="fr-FR" sz="2000" b="1" dirty="0" smtClean="0">
              <a:solidFill>
                <a:schemeClr val="tx1"/>
              </a:solidFill>
            </a:rPr>
            <a:t>Peters &amp; Waterman </a:t>
          </a:r>
          <a:r>
            <a:rPr lang="ar-SA" sz="2000" b="1" dirty="0" smtClean="0">
              <a:solidFill>
                <a:schemeClr val="tx1"/>
              </a:solidFill>
            </a:rPr>
            <a:t> عام 1980</a:t>
          </a:r>
          <a:endParaRPr lang="fr-FR" sz="2000" b="1" dirty="0">
            <a:solidFill>
              <a:schemeClr val="tx1"/>
            </a:solidFill>
          </a:endParaRPr>
        </a:p>
      </dgm:t>
    </dgm:pt>
    <dgm:pt modelId="{41642DD8-409B-46A7-B0F9-CD16A559868F}" type="parTrans" cxnId="{030EFB29-54BF-41FC-860A-7C42DD97CB44}">
      <dgm:prSet/>
      <dgm:spPr/>
      <dgm:t>
        <a:bodyPr/>
        <a:lstStyle/>
        <a:p>
          <a:endParaRPr lang="fr-FR"/>
        </a:p>
      </dgm:t>
    </dgm:pt>
    <dgm:pt modelId="{91496A3D-6F15-4D89-BA7C-3E034FDF2554}" type="sibTrans" cxnId="{030EFB29-54BF-41FC-860A-7C42DD97CB44}">
      <dgm:prSet/>
      <dgm:spPr/>
      <dgm:t>
        <a:bodyPr/>
        <a:lstStyle/>
        <a:p>
          <a:endParaRPr lang="fr-FR"/>
        </a:p>
      </dgm:t>
    </dgm:pt>
    <dgm:pt modelId="{60EBA46E-549D-4582-826B-B5928C2D9FBA}">
      <dgm:prSet/>
      <dgm:spPr/>
      <dgm:t>
        <a:bodyPr/>
        <a:lstStyle/>
        <a:p>
          <a:pPr rtl="1"/>
          <a:r>
            <a:rPr lang="ar-SA" b="1" dirty="0" smtClean="0">
              <a:solidFill>
                <a:schemeClr val="tx1"/>
              </a:solidFill>
            </a:rPr>
            <a:t>كتاب </a:t>
          </a:r>
          <a:r>
            <a:rPr lang="fr-FR" b="1" dirty="0" smtClean="0">
              <a:solidFill>
                <a:schemeClr val="tx1"/>
              </a:solidFill>
            </a:rPr>
            <a:t>Z-</a:t>
          </a:r>
          <a:r>
            <a:rPr lang="fr-FR" b="1" dirty="0" err="1" smtClean="0">
              <a:solidFill>
                <a:schemeClr val="tx1"/>
              </a:solidFill>
            </a:rPr>
            <a:t>Theory</a:t>
          </a:r>
          <a:r>
            <a:rPr lang="ar-SA" b="1" dirty="0" smtClean="0">
              <a:solidFill>
                <a:schemeClr val="tx1"/>
              </a:solidFill>
            </a:rPr>
            <a:t> الذي قدمه </a:t>
          </a:r>
          <a:r>
            <a:rPr lang="ar-SA" b="1" dirty="0" err="1" smtClean="0">
              <a:solidFill>
                <a:schemeClr val="tx1"/>
              </a:solidFill>
            </a:rPr>
            <a:t>أوتشي</a:t>
          </a:r>
          <a:r>
            <a:rPr lang="ar-SA" b="1" dirty="0" smtClean="0">
              <a:solidFill>
                <a:schemeClr val="tx1"/>
              </a:solidFill>
            </a:rPr>
            <a:t> </a:t>
          </a:r>
          <a:r>
            <a:rPr lang="fr-FR" b="1" dirty="0" err="1" smtClean="0">
              <a:solidFill>
                <a:schemeClr val="tx1"/>
              </a:solidFill>
            </a:rPr>
            <a:t>Ouchi</a:t>
          </a:r>
          <a:r>
            <a:rPr lang="fr-FR" b="1" dirty="0" smtClean="0">
              <a:solidFill>
                <a:schemeClr val="tx1"/>
              </a:solidFill>
            </a:rPr>
            <a:t> </a:t>
          </a:r>
          <a:r>
            <a:rPr lang="ar-SA" b="1" dirty="0" smtClean="0">
              <a:solidFill>
                <a:schemeClr val="tx1"/>
              </a:solidFill>
            </a:rPr>
            <a:t> عام 1981 </a:t>
          </a:r>
          <a:endParaRPr lang="fr-FR" b="1" dirty="0">
            <a:solidFill>
              <a:schemeClr val="tx1"/>
            </a:solidFill>
          </a:endParaRPr>
        </a:p>
      </dgm:t>
    </dgm:pt>
    <dgm:pt modelId="{2899AB29-2873-4424-A49D-B4F40031DBC4}" type="parTrans" cxnId="{50013FEE-0E41-41E8-8187-87A2A760A159}">
      <dgm:prSet/>
      <dgm:spPr/>
      <dgm:t>
        <a:bodyPr/>
        <a:lstStyle/>
        <a:p>
          <a:endParaRPr lang="fr-FR"/>
        </a:p>
      </dgm:t>
    </dgm:pt>
    <dgm:pt modelId="{5D0868AC-5DCD-4B39-BEAB-B7C8074A57F8}" type="sibTrans" cxnId="{50013FEE-0E41-41E8-8187-87A2A760A159}">
      <dgm:prSet/>
      <dgm:spPr/>
      <dgm:t>
        <a:bodyPr/>
        <a:lstStyle/>
        <a:p>
          <a:endParaRPr lang="fr-FR"/>
        </a:p>
      </dgm:t>
    </dgm:pt>
    <dgm:pt modelId="{010E8580-4A4E-4F88-B4FE-ECE4E84CCD41}" type="pres">
      <dgm:prSet presAssocID="{AF58D158-B301-4C48-A91A-58060C08FBAF}" presName="CompostProcess" presStyleCnt="0">
        <dgm:presLayoutVars>
          <dgm:dir/>
          <dgm:resizeHandles val="exact"/>
        </dgm:presLayoutVars>
      </dgm:prSet>
      <dgm:spPr/>
    </dgm:pt>
    <dgm:pt modelId="{588DA2D5-159E-4520-B84C-9141EC194B1B}" type="pres">
      <dgm:prSet presAssocID="{AF58D158-B301-4C48-A91A-58060C08FBAF}" presName="arrow" presStyleLbl="bgShp" presStyleIdx="0" presStyleCnt="1"/>
      <dgm:spPr/>
    </dgm:pt>
    <dgm:pt modelId="{EE3E2A80-4AF1-4C45-86EC-2496E0C5D270}" type="pres">
      <dgm:prSet presAssocID="{AF58D158-B301-4C48-A91A-58060C08FBAF}" presName="linearProcess" presStyleCnt="0"/>
      <dgm:spPr/>
    </dgm:pt>
    <dgm:pt modelId="{8DBEB6B1-1B1D-4236-A6BE-FE943B416285}" type="pres">
      <dgm:prSet presAssocID="{AB941B92-31E6-4B8B-B3B3-F288CB84C622}" presName="textNode" presStyleLbl="node1" presStyleIdx="0" presStyleCnt="4" custScaleY="123676" custLinFactNeighborX="-6951" custLinFactNeighborY="23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9FD53E-B548-4224-B715-6EDA4C0E163E}" type="pres">
      <dgm:prSet presAssocID="{48ACB89E-4492-4825-9526-0764F39D7897}" presName="sibTrans" presStyleCnt="0"/>
      <dgm:spPr/>
    </dgm:pt>
    <dgm:pt modelId="{7CD2F460-82F1-4DB7-8B6B-06880062358F}" type="pres">
      <dgm:prSet presAssocID="{1EF31CC5-5F1F-452B-AC78-78650110A0F1}" presName="textNode" presStyleLbl="node1" presStyleIdx="1" presStyleCnt="4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D14B2FE-0344-4FD3-866F-5B6766D51247}" type="pres">
      <dgm:prSet presAssocID="{79922CC2-39E4-4FBB-BC65-CDD5E57E9B1C}" presName="sibTrans" presStyleCnt="0"/>
      <dgm:spPr/>
    </dgm:pt>
    <dgm:pt modelId="{BEAD22CE-B558-40CC-A101-D8E5FE7C7C4F}" type="pres">
      <dgm:prSet presAssocID="{4CE616B8-5AFA-4B35-87AC-B2842CC9CF89}" presName="textNode" presStyleLbl="node1" presStyleIdx="2" presStyleCnt="4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1C27CA-5A7C-4A53-8385-993C83C08ABB}" type="pres">
      <dgm:prSet presAssocID="{91496A3D-6F15-4D89-BA7C-3E034FDF2554}" presName="sibTrans" presStyleCnt="0"/>
      <dgm:spPr/>
    </dgm:pt>
    <dgm:pt modelId="{6A1F460A-4395-43A1-9BCA-13A735E90D38}" type="pres">
      <dgm:prSet presAssocID="{60EBA46E-549D-4582-826B-B5928C2D9FBA}" presName="textNode" presStyleLbl="node1" presStyleIdx="3" presStyleCnt="4" custScaleY="11899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030EFB29-54BF-41FC-860A-7C42DD97CB44}" srcId="{AF58D158-B301-4C48-A91A-58060C08FBAF}" destId="{4CE616B8-5AFA-4B35-87AC-B2842CC9CF89}" srcOrd="2" destOrd="0" parTransId="{41642DD8-409B-46A7-B0F9-CD16A559868F}" sibTransId="{91496A3D-6F15-4D89-BA7C-3E034FDF2554}"/>
    <dgm:cxn modelId="{EFF2A629-D898-4466-AA65-C5EFC17D30AD}" type="presOf" srcId="{AF58D158-B301-4C48-A91A-58060C08FBAF}" destId="{010E8580-4A4E-4F88-B4FE-ECE4E84CCD41}" srcOrd="0" destOrd="0" presId="urn:microsoft.com/office/officeart/2005/8/layout/hProcess9"/>
    <dgm:cxn modelId="{E68ECEF3-6F43-45B2-BD77-3230C799CBEF}" srcId="{AF58D158-B301-4C48-A91A-58060C08FBAF}" destId="{AB941B92-31E6-4B8B-B3B3-F288CB84C622}" srcOrd="0" destOrd="0" parTransId="{8B634D93-F2F6-4374-B8AC-FE73AE6D34EB}" sibTransId="{48ACB89E-4492-4825-9526-0764F39D7897}"/>
    <dgm:cxn modelId="{38D10DDC-DE5C-4C68-B2AD-F53D7CC3D09E}" type="presOf" srcId="{4CE616B8-5AFA-4B35-87AC-B2842CC9CF89}" destId="{BEAD22CE-B558-40CC-A101-D8E5FE7C7C4F}" srcOrd="0" destOrd="0" presId="urn:microsoft.com/office/officeart/2005/8/layout/hProcess9"/>
    <dgm:cxn modelId="{46987173-3FD5-43D4-B147-3BA2BBD75F98}" type="presOf" srcId="{60EBA46E-549D-4582-826B-B5928C2D9FBA}" destId="{6A1F460A-4395-43A1-9BCA-13A735E90D38}" srcOrd="0" destOrd="0" presId="urn:microsoft.com/office/officeart/2005/8/layout/hProcess9"/>
    <dgm:cxn modelId="{6F8F7CF6-1D8A-49B9-8AFC-3EBC3C57AE2B}" type="presOf" srcId="{1EF31CC5-5F1F-452B-AC78-78650110A0F1}" destId="{7CD2F460-82F1-4DB7-8B6B-06880062358F}" srcOrd="0" destOrd="0" presId="urn:microsoft.com/office/officeart/2005/8/layout/hProcess9"/>
    <dgm:cxn modelId="{50013FEE-0E41-41E8-8187-87A2A760A159}" srcId="{AF58D158-B301-4C48-A91A-58060C08FBAF}" destId="{60EBA46E-549D-4582-826B-B5928C2D9FBA}" srcOrd="3" destOrd="0" parTransId="{2899AB29-2873-4424-A49D-B4F40031DBC4}" sibTransId="{5D0868AC-5DCD-4B39-BEAB-B7C8074A57F8}"/>
    <dgm:cxn modelId="{CF98BD57-820B-41C3-BB07-84D4693EEC4F}" srcId="{AF58D158-B301-4C48-A91A-58060C08FBAF}" destId="{1EF31CC5-5F1F-452B-AC78-78650110A0F1}" srcOrd="1" destOrd="0" parTransId="{945AC486-ED03-4DF8-996E-24FC71742063}" sibTransId="{79922CC2-39E4-4FBB-BC65-CDD5E57E9B1C}"/>
    <dgm:cxn modelId="{746A8C09-0ADF-4234-B1B4-98986D8AEF97}" type="presOf" srcId="{AB941B92-31E6-4B8B-B3B3-F288CB84C622}" destId="{8DBEB6B1-1B1D-4236-A6BE-FE943B416285}" srcOrd="0" destOrd="0" presId="urn:microsoft.com/office/officeart/2005/8/layout/hProcess9"/>
    <dgm:cxn modelId="{CA874B0D-659E-47D2-9AC4-97B3512E25FB}" type="presParOf" srcId="{010E8580-4A4E-4F88-B4FE-ECE4E84CCD41}" destId="{588DA2D5-159E-4520-B84C-9141EC194B1B}" srcOrd="0" destOrd="0" presId="urn:microsoft.com/office/officeart/2005/8/layout/hProcess9"/>
    <dgm:cxn modelId="{BD4915F4-F6AD-4215-86C3-E5205A217689}" type="presParOf" srcId="{010E8580-4A4E-4F88-B4FE-ECE4E84CCD41}" destId="{EE3E2A80-4AF1-4C45-86EC-2496E0C5D270}" srcOrd="1" destOrd="0" presId="urn:microsoft.com/office/officeart/2005/8/layout/hProcess9"/>
    <dgm:cxn modelId="{1D9DF310-208F-4258-9D4B-85CACD4CFE90}" type="presParOf" srcId="{EE3E2A80-4AF1-4C45-86EC-2496E0C5D270}" destId="{8DBEB6B1-1B1D-4236-A6BE-FE943B416285}" srcOrd="0" destOrd="0" presId="urn:microsoft.com/office/officeart/2005/8/layout/hProcess9"/>
    <dgm:cxn modelId="{9572A9D2-70B4-414B-9220-6663C95400EF}" type="presParOf" srcId="{EE3E2A80-4AF1-4C45-86EC-2496E0C5D270}" destId="{239FD53E-B548-4224-B715-6EDA4C0E163E}" srcOrd="1" destOrd="0" presId="urn:microsoft.com/office/officeart/2005/8/layout/hProcess9"/>
    <dgm:cxn modelId="{F397D710-431B-46C3-8CE5-D19E78FB2746}" type="presParOf" srcId="{EE3E2A80-4AF1-4C45-86EC-2496E0C5D270}" destId="{7CD2F460-82F1-4DB7-8B6B-06880062358F}" srcOrd="2" destOrd="0" presId="urn:microsoft.com/office/officeart/2005/8/layout/hProcess9"/>
    <dgm:cxn modelId="{B6B32730-4D9F-4A34-B592-DB79897934D6}" type="presParOf" srcId="{EE3E2A80-4AF1-4C45-86EC-2496E0C5D270}" destId="{1D14B2FE-0344-4FD3-866F-5B6766D51247}" srcOrd="3" destOrd="0" presId="urn:microsoft.com/office/officeart/2005/8/layout/hProcess9"/>
    <dgm:cxn modelId="{8F0970C7-B6A8-490F-AE56-8A1541429588}" type="presParOf" srcId="{EE3E2A80-4AF1-4C45-86EC-2496E0C5D270}" destId="{BEAD22CE-B558-40CC-A101-D8E5FE7C7C4F}" srcOrd="4" destOrd="0" presId="urn:microsoft.com/office/officeart/2005/8/layout/hProcess9"/>
    <dgm:cxn modelId="{D57B0BEE-3911-4435-AB74-41E8A9C85A56}" type="presParOf" srcId="{EE3E2A80-4AF1-4C45-86EC-2496E0C5D270}" destId="{361C27CA-5A7C-4A53-8385-993C83C08ABB}" srcOrd="5" destOrd="0" presId="urn:microsoft.com/office/officeart/2005/8/layout/hProcess9"/>
    <dgm:cxn modelId="{1E125F94-0B72-477F-BE53-856FB4268F3E}" type="presParOf" srcId="{EE3E2A80-4AF1-4C45-86EC-2496E0C5D270}" destId="{6A1F460A-4395-43A1-9BCA-13A735E90D38}" srcOrd="6" destOrd="0" presId="urn:microsoft.com/office/officeart/2005/8/layout/hProcess9"/>
  </dgm:cxnLst>
  <dgm:bg>
    <a:solidFill>
      <a:schemeClr val="accent2">
        <a:lumMod val="75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/>
      <dgm:spPr/>
      <dgm:t>
        <a:bodyPr/>
        <a:lstStyle/>
        <a:p>
          <a:r>
            <a:rPr lang="ar-DZ" b="1" dirty="0" smtClean="0"/>
            <a:t>الاتجاه نحو العولمة</a:t>
          </a:r>
          <a:endParaRPr lang="fr-FR" dirty="0"/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/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/>
        </a:p>
      </dgm:t>
    </dgm:pt>
    <dgm:pt modelId="{DA1AFEF6-44DD-4AD4-A79A-083E16389BF5}">
      <dgm:prSet/>
      <dgm:spPr/>
      <dgm:t>
        <a:bodyPr/>
        <a:lstStyle/>
        <a:p>
          <a:r>
            <a:rPr lang="ar-DZ" b="1" dirty="0" smtClean="0"/>
            <a:t>أثر اختلاف الثقافات على الأداء</a:t>
          </a:r>
          <a:endParaRPr lang="fr-FR" dirty="0"/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/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/>
        </a:p>
      </dgm:t>
    </dgm:pt>
    <dgm:pt modelId="{1E76FB53-D950-4CD6-B51C-558E40CADF3C}">
      <dgm:prSet/>
      <dgm:spPr/>
      <dgm:t>
        <a:bodyPr/>
        <a:lstStyle/>
        <a:p>
          <a:r>
            <a:rPr lang="ar-DZ" b="1" dirty="0" smtClean="0"/>
            <a:t>فشل مشاريع الاندماج</a:t>
          </a:r>
          <a:endParaRPr lang="fr-FR" dirty="0"/>
        </a:p>
      </dgm:t>
    </dgm:pt>
    <dgm:pt modelId="{EE49C0C1-DC01-488C-8D38-7F907DA5057C}" type="parTrans" cxnId="{EC73C004-3083-43D8-AB24-421A07BBF075}">
      <dgm:prSet/>
      <dgm:spPr/>
      <dgm:t>
        <a:bodyPr/>
        <a:lstStyle/>
        <a:p>
          <a:endParaRPr lang="fr-FR"/>
        </a:p>
      </dgm:t>
    </dgm:pt>
    <dgm:pt modelId="{71BF751A-1F9D-49AB-8D90-3D38197EC129}" type="sibTrans" cxnId="{EC73C004-3083-43D8-AB24-421A07BBF075}">
      <dgm:prSet/>
      <dgm:spPr/>
      <dgm:t>
        <a:bodyPr/>
        <a:lstStyle/>
        <a:p>
          <a:endParaRPr lang="fr-FR"/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3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3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25504408-5926-44C8-B86C-2FB2CA9AE687}" type="pres">
      <dgm:prSet presAssocID="{1E76FB53-D950-4CD6-B51C-558E40CADF3C}" presName="parentLin" presStyleCnt="0"/>
      <dgm:spPr/>
    </dgm:pt>
    <dgm:pt modelId="{E5AB0778-07D5-470C-BB6F-B857ECE051A8}" type="pres">
      <dgm:prSet presAssocID="{1E76FB53-D950-4CD6-B51C-558E40CADF3C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58FD1281-72DE-4685-B98C-ABAA6AEA3056}" type="pres">
      <dgm:prSet presAssocID="{1E76FB53-D950-4CD6-B51C-558E40CADF3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CF1700-7976-4F2C-9433-5A5BAD2B08A2}" type="pres">
      <dgm:prSet presAssocID="{1E76FB53-D950-4CD6-B51C-558E40CADF3C}" presName="negativeSpace" presStyleCnt="0"/>
      <dgm:spPr/>
    </dgm:pt>
    <dgm:pt modelId="{47D4CB2E-864A-4EEA-9F77-57B3F41385D5}" type="pres">
      <dgm:prSet presAssocID="{1E76FB53-D950-4CD6-B51C-558E40CADF3C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5F79E1E0-FE48-4BA6-B725-EB2D5076802F}" type="presOf" srcId="{DA1AFEF6-44DD-4AD4-A79A-083E16389BF5}" destId="{2D91EB7E-6445-441C-B54A-135D7524E9F1}" srcOrd="1" destOrd="0" presId="urn:microsoft.com/office/officeart/2005/8/layout/list1"/>
    <dgm:cxn modelId="{29761E67-FD25-44A5-BE09-91BD82338560}" type="presOf" srcId="{7F106268-9A43-44F9-AA1B-1C50223ECFD8}" destId="{22E59FCB-4307-4D93-9E34-779CF85DD3A9}" srcOrd="1" destOrd="0" presId="urn:microsoft.com/office/officeart/2005/8/layout/list1"/>
    <dgm:cxn modelId="{55D457ED-B7E3-4D2E-ABBF-5CEE1C60537E}" type="presOf" srcId="{7F106268-9A43-44F9-AA1B-1C50223ECFD8}" destId="{7FF917E0-D5E6-4045-ABC9-B8ED166EE900}" srcOrd="0" destOrd="0" presId="urn:microsoft.com/office/officeart/2005/8/layout/list1"/>
    <dgm:cxn modelId="{AC86493A-67D1-4ED3-94CC-06BBD45F6418}" type="presOf" srcId="{C165DFE2-4B0A-45D3-B219-322D3C08C118}" destId="{18B97EB9-770F-4B57-9DC2-E0C338AE48A3}" srcOrd="0" destOrd="0" presId="urn:microsoft.com/office/officeart/2005/8/layout/list1"/>
    <dgm:cxn modelId="{8432B54D-0BA5-4990-9E2A-38C181EBAC8C}" type="presOf" srcId="{1E76FB53-D950-4CD6-B51C-558E40CADF3C}" destId="{58FD1281-72DE-4685-B98C-ABAA6AEA3056}" srcOrd="1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7197FFC2-732D-4E1D-AF94-14D5084A3633}" type="presOf" srcId="{DA1AFEF6-44DD-4AD4-A79A-083E16389BF5}" destId="{B7652726-8538-40B7-AA39-3443718CD299}" srcOrd="0" destOrd="0" presId="urn:microsoft.com/office/officeart/2005/8/layout/list1"/>
    <dgm:cxn modelId="{FA87DF86-D3C0-4FB6-A7B2-5B8F6AFB512D}" type="presOf" srcId="{1E76FB53-D950-4CD6-B51C-558E40CADF3C}" destId="{E5AB0778-07D5-470C-BB6F-B857ECE051A8}" srcOrd="0" destOrd="0" presId="urn:microsoft.com/office/officeart/2005/8/layout/list1"/>
    <dgm:cxn modelId="{EC73C004-3083-43D8-AB24-421A07BBF075}" srcId="{C165DFE2-4B0A-45D3-B219-322D3C08C118}" destId="{1E76FB53-D950-4CD6-B51C-558E40CADF3C}" srcOrd="2" destOrd="0" parTransId="{EE49C0C1-DC01-488C-8D38-7F907DA5057C}" sibTransId="{71BF751A-1F9D-49AB-8D90-3D38197EC129}"/>
    <dgm:cxn modelId="{F94AAAAB-3662-4239-93E5-42E13A7B6AB5}" type="presParOf" srcId="{18B97EB9-770F-4B57-9DC2-E0C338AE48A3}" destId="{6814A0ED-5830-4EEF-A459-8DB9E1B32ACA}" srcOrd="0" destOrd="0" presId="urn:microsoft.com/office/officeart/2005/8/layout/list1"/>
    <dgm:cxn modelId="{D7550677-6E82-44BD-8DF3-E9E8155C589F}" type="presParOf" srcId="{6814A0ED-5830-4EEF-A459-8DB9E1B32ACA}" destId="{7FF917E0-D5E6-4045-ABC9-B8ED166EE900}" srcOrd="0" destOrd="0" presId="urn:microsoft.com/office/officeart/2005/8/layout/list1"/>
    <dgm:cxn modelId="{44354C46-110D-4CC0-9F97-7FB1B1CD7D71}" type="presParOf" srcId="{6814A0ED-5830-4EEF-A459-8DB9E1B32ACA}" destId="{22E59FCB-4307-4D93-9E34-779CF85DD3A9}" srcOrd="1" destOrd="0" presId="urn:microsoft.com/office/officeart/2005/8/layout/list1"/>
    <dgm:cxn modelId="{BA7C85B9-C015-4AAC-9A79-390E26B04157}" type="presParOf" srcId="{18B97EB9-770F-4B57-9DC2-E0C338AE48A3}" destId="{39C245B1-E464-4A41-B184-AD2445DC5ED1}" srcOrd="1" destOrd="0" presId="urn:microsoft.com/office/officeart/2005/8/layout/list1"/>
    <dgm:cxn modelId="{99854007-B7BB-49BD-8F0C-98D511536F1E}" type="presParOf" srcId="{18B97EB9-770F-4B57-9DC2-E0C338AE48A3}" destId="{8AD62031-F6FC-4686-806A-D4A5C00A04C9}" srcOrd="2" destOrd="0" presId="urn:microsoft.com/office/officeart/2005/8/layout/list1"/>
    <dgm:cxn modelId="{A4204010-B739-4FFA-88D5-869AD666F656}" type="presParOf" srcId="{18B97EB9-770F-4B57-9DC2-E0C338AE48A3}" destId="{8BBFED77-7CA5-4A9F-AA04-072BE9597616}" srcOrd="3" destOrd="0" presId="urn:microsoft.com/office/officeart/2005/8/layout/list1"/>
    <dgm:cxn modelId="{2A77A8F4-B899-408B-9535-4041218D59C9}" type="presParOf" srcId="{18B97EB9-770F-4B57-9DC2-E0C338AE48A3}" destId="{2E2BBFC3-3885-42CC-8233-605E7645DC79}" srcOrd="4" destOrd="0" presId="urn:microsoft.com/office/officeart/2005/8/layout/list1"/>
    <dgm:cxn modelId="{D54BE6AF-8EB5-448A-8301-FC9C378620ED}" type="presParOf" srcId="{2E2BBFC3-3885-42CC-8233-605E7645DC79}" destId="{B7652726-8538-40B7-AA39-3443718CD299}" srcOrd="0" destOrd="0" presId="urn:microsoft.com/office/officeart/2005/8/layout/list1"/>
    <dgm:cxn modelId="{616845EB-D0C2-4B88-8D3E-821FA15D02B1}" type="presParOf" srcId="{2E2BBFC3-3885-42CC-8233-605E7645DC79}" destId="{2D91EB7E-6445-441C-B54A-135D7524E9F1}" srcOrd="1" destOrd="0" presId="urn:microsoft.com/office/officeart/2005/8/layout/list1"/>
    <dgm:cxn modelId="{07101BA0-384A-4830-BD00-BB559D4953FA}" type="presParOf" srcId="{18B97EB9-770F-4B57-9DC2-E0C338AE48A3}" destId="{3B6AEDC5-59B3-400E-9AD5-F204557B5684}" srcOrd="5" destOrd="0" presId="urn:microsoft.com/office/officeart/2005/8/layout/list1"/>
    <dgm:cxn modelId="{EEFF20CA-8B00-4A32-87DF-7735E83EB290}" type="presParOf" srcId="{18B97EB9-770F-4B57-9DC2-E0C338AE48A3}" destId="{EFEAD23B-AB6A-417C-AD5A-63CE38EEBA7F}" srcOrd="6" destOrd="0" presId="urn:microsoft.com/office/officeart/2005/8/layout/list1"/>
    <dgm:cxn modelId="{60DA99B8-3E73-49EF-B730-193A78D147E6}" type="presParOf" srcId="{18B97EB9-770F-4B57-9DC2-E0C338AE48A3}" destId="{60DB30FE-F446-4D3E-B244-4C1A087862C1}" srcOrd="7" destOrd="0" presId="urn:microsoft.com/office/officeart/2005/8/layout/list1"/>
    <dgm:cxn modelId="{FC1911DF-608F-4548-977C-C94FE1126210}" type="presParOf" srcId="{18B97EB9-770F-4B57-9DC2-E0C338AE48A3}" destId="{25504408-5926-44C8-B86C-2FB2CA9AE687}" srcOrd="8" destOrd="0" presId="urn:microsoft.com/office/officeart/2005/8/layout/list1"/>
    <dgm:cxn modelId="{AB302B68-EA93-4130-B5A3-031F980044F8}" type="presParOf" srcId="{25504408-5926-44C8-B86C-2FB2CA9AE687}" destId="{E5AB0778-07D5-470C-BB6F-B857ECE051A8}" srcOrd="0" destOrd="0" presId="urn:microsoft.com/office/officeart/2005/8/layout/list1"/>
    <dgm:cxn modelId="{A93C2BE1-51B7-4AEE-95C3-E0EC304C0AE2}" type="presParOf" srcId="{25504408-5926-44C8-B86C-2FB2CA9AE687}" destId="{58FD1281-72DE-4685-B98C-ABAA6AEA3056}" srcOrd="1" destOrd="0" presId="urn:microsoft.com/office/officeart/2005/8/layout/list1"/>
    <dgm:cxn modelId="{668C62E1-865D-4308-9456-6BF3AE157695}" type="presParOf" srcId="{18B97EB9-770F-4B57-9DC2-E0C338AE48A3}" destId="{99CF1700-7976-4F2C-9433-5A5BAD2B08A2}" srcOrd="9" destOrd="0" presId="urn:microsoft.com/office/officeart/2005/8/layout/list1"/>
    <dgm:cxn modelId="{3BF590DE-B2A4-4BA3-812D-7F206CE1FC1A}" type="presParOf" srcId="{18B97EB9-770F-4B57-9DC2-E0C338AE48A3}" destId="{47D4CB2E-864A-4EEA-9F77-57B3F41385D5}" srcOrd="10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/>
      <dgm:spPr/>
      <dgm:t>
        <a:bodyPr/>
        <a:lstStyle/>
        <a:p>
          <a:r>
            <a:rPr lang="ar-DZ" b="1" dirty="0" smtClean="0"/>
            <a:t>الاهتمام بدراسة البيئة التنظيمية والمناخ التنظيمي</a:t>
          </a:r>
          <a:endParaRPr lang="fr-FR" dirty="0"/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/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/>
        </a:p>
      </dgm:t>
    </dgm:pt>
    <dgm:pt modelId="{DA1AFEF6-44DD-4AD4-A79A-083E16389BF5}">
      <dgm:prSet custT="1"/>
      <dgm:spPr/>
      <dgm:t>
        <a:bodyPr/>
        <a:lstStyle/>
        <a:p>
          <a:pPr algn="ctr"/>
          <a:r>
            <a:rPr lang="ar-DZ" sz="4000" b="1" dirty="0" smtClean="0"/>
            <a:t>خلق سمات تنافسية للمنظمة</a:t>
          </a:r>
          <a:endParaRPr lang="fr-FR" sz="4000" b="1" dirty="0"/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/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/>
        </a:p>
      </dgm:t>
    </dgm:pt>
    <dgm:pt modelId="{1E76FB53-D950-4CD6-B51C-558E40CADF3C}">
      <dgm:prSet custT="1"/>
      <dgm:spPr/>
      <dgm:t>
        <a:bodyPr/>
        <a:lstStyle/>
        <a:p>
          <a:pPr algn="ctr"/>
          <a:r>
            <a:rPr lang="ar-DZ" sz="4000" b="1" dirty="0" smtClean="0"/>
            <a:t>التعامل مع التغيير التنظيمي</a:t>
          </a:r>
          <a:endParaRPr lang="fr-FR" sz="4000" dirty="0"/>
        </a:p>
      </dgm:t>
    </dgm:pt>
    <dgm:pt modelId="{EE49C0C1-DC01-488C-8D38-7F907DA5057C}" type="parTrans" cxnId="{EC73C004-3083-43D8-AB24-421A07BBF075}">
      <dgm:prSet/>
      <dgm:spPr/>
      <dgm:t>
        <a:bodyPr/>
        <a:lstStyle/>
        <a:p>
          <a:endParaRPr lang="fr-FR"/>
        </a:p>
      </dgm:t>
    </dgm:pt>
    <dgm:pt modelId="{71BF751A-1F9D-49AB-8D90-3D38197EC129}" type="sibTrans" cxnId="{EC73C004-3083-43D8-AB24-421A07BBF075}">
      <dgm:prSet/>
      <dgm:spPr/>
      <dgm:t>
        <a:bodyPr/>
        <a:lstStyle/>
        <a:p>
          <a:endParaRPr lang="fr-FR"/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3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3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25504408-5926-44C8-B86C-2FB2CA9AE687}" type="pres">
      <dgm:prSet presAssocID="{1E76FB53-D950-4CD6-B51C-558E40CADF3C}" presName="parentLin" presStyleCnt="0"/>
      <dgm:spPr/>
    </dgm:pt>
    <dgm:pt modelId="{E5AB0778-07D5-470C-BB6F-B857ECE051A8}" type="pres">
      <dgm:prSet presAssocID="{1E76FB53-D950-4CD6-B51C-558E40CADF3C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58FD1281-72DE-4685-B98C-ABAA6AEA3056}" type="pres">
      <dgm:prSet presAssocID="{1E76FB53-D950-4CD6-B51C-558E40CADF3C}" presName="parentText" presStyleLbl="node1" presStyleIdx="2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CF1700-7976-4F2C-9433-5A5BAD2B08A2}" type="pres">
      <dgm:prSet presAssocID="{1E76FB53-D950-4CD6-B51C-558E40CADF3C}" presName="negativeSpace" presStyleCnt="0"/>
      <dgm:spPr/>
    </dgm:pt>
    <dgm:pt modelId="{47D4CB2E-864A-4EEA-9F77-57B3F41385D5}" type="pres">
      <dgm:prSet presAssocID="{1E76FB53-D950-4CD6-B51C-558E40CADF3C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64838421-8557-42EC-B098-00BB35B15B51}" type="presOf" srcId="{7F106268-9A43-44F9-AA1B-1C50223ECFD8}" destId="{7FF917E0-D5E6-4045-ABC9-B8ED166EE900}" srcOrd="0" destOrd="0" presId="urn:microsoft.com/office/officeart/2005/8/layout/list1"/>
    <dgm:cxn modelId="{A594AA04-167B-41E7-AAB3-03D7BA096619}" type="presOf" srcId="{DA1AFEF6-44DD-4AD4-A79A-083E16389BF5}" destId="{2D91EB7E-6445-441C-B54A-135D7524E9F1}" srcOrd="1" destOrd="0" presId="urn:microsoft.com/office/officeart/2005/8/layout/list1"/>
    <dgm:cxn modelId="{38C51D7D-1D28-4526-9923-BC8F0274DE0D}" type="presOf" srcId="{1E76FB53-D950-4CD6-B51C-558E40CADF3C}" destId="{E5AB0778-07D5-470C-BB6F-B857ECE051A8}" srcOrd="0" destOrd="0" presId="urn:microsoft.com/office/officeart/2005/8/layout/list1"/>
    <dgm:cxn modelId="{EEA63D32-8AFF-432C-808A-505A3C1C3E99}" type="presOf" srcId="{C165DFE2-4B0A-45D3-B219-322D3C08C118}" destId="{18B97EB9-770F-4B57-9DC2-E0C338AE48A3}" srcOrd="0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1CBABEF3-98E4-4C42-8D7C-0B50EBBAABDC}" type="presOf" srcId="{DA1AFEF6-44DD-4AD4-A79A-083E16389BF5}" destId="{B7652726-8538-40B7-AA39-3443718CD299}" srcOrd="0" destOrd="0" presId="urn:microsoft.com/office/officeart/2005/8/layout/list1"/>
    <dgm:cxn modelId="{3A45A656-5908-4D27-B43A-4EE9F49B8A13}" type="presOf" srcId="{1E76FB53-D950-4CD6-B51C-558E40CADF3C}" destId="{58FD1281-72DE-4685-B98C-ABAA6AEA3056}" srcOrd="1" destOrd="0" presId="urn:microsoft.com/office/officeart/2005/8/layout/list1"/>
    <dgm:cxn modelId="{EC73C004-3083-43D8-AB24-421A07BBF075}" srcId="{C165DFE2-4B0A-45D3-B219-322D3C08C118}" destId="{1E76FB53-D950-4CD6-B51C-558E40CADF3C}" srcOrd="2" destOrd="0" parTransId="{EE49C0C1-DC01-488C-8D38-7F907DA5057C}" sibTransId="{71BF751A-1F9D-49AB-8D90-3D38197EC129}"/>
    <dgm:cxn modelId="{EC118846-9357-4407-9A35-07F91F65AB6C}" type="presOf" srcId="{7F106268-9A43-44F9-AA1B-1C50223ECFD8}" destId="{22E59FCB-4307-4D93-9E34-779CF85DD3A9}" srcOrd="1" destOrd="0" presId="urn:microsoft.com/office/officeart/2005/8/layout/list1"/>
    <dgm:cxn modelId="{E41483DE-0E4D-4F6C-8688-9BA48CA86D7F}" type="presParOf" srcId="{18B97EB9-770F-4B57-9DC2-E0C338AE48A3}" destId="{6814A0ED-5830-4EEF-A459-8DB9E1B32ACA}" srcOrd="0" destOrd="0" presId="urn:microsoft.com/office/officeart/2005/8/layout/list1"/>
    <dgm:cxn modelId="{2EF8D443-C8ED-4597-9491-B5B769D790DB}" type="presParOf" srcId="{6814A0ED-5830-4EEF-A459-8DB9E1B32ACA}" destId="{7FF917E0-D5E6-4045-ABC9-B8ED166EE900}" srcOrd="0" destOrd="0" presId="urn:microsoft.com/office/officeart/2005/8/layout/list1"/>
    <dgm:cxn modelId="{B1B6D3BF-9F0F-46C5-90DF-4708B767AEEE}" type="presParOf" srcId="{6814A0ED-5830-4EEF-A459-8DB9E1B32ACA}" destId="{22E59FCB-4307-4D93-9E34-779CF85DD3A9}" srcOrd="1" destOrd="0" presId="urn:microsoft.com/office/officeart/2005/8/layout/list1"/>
    <dgm:cxn modelId="{0EA58D61-55BA-433A-9A2C-A3E1BDFBB9F0}" type="presParOf" srcId="{18B97EB9-770F-4B57-9DC2-E0C338AE48A3}" destId="{39C245B1-E464-4A41-B184-AD2445DC5ED1}" srcOrd="1" destOrd="0" presId="urn:microsoft.com/office/officeart/2005/8/layout/list1"/>
    <dgm:cxn modelId="{095D8CC0-FB89-42AB-B14A-EA971AF7D7B6}" type="presParOf" srcId="{18B97EB9-770F-4B57-9DC2-E0C338AE48A3}" destId="{8AD62031-F6FC-4686-806A-D4A5C00A04C9}" srcOrd="2" destOrd="0" presId="urn:microsoft.com/office/officeart/2005/8/layout/list1"/>
    <dgm:cxn modelId="{DA65AE25-E353-47A0-ABA3-281ED33C3A54}" type="presParOf" srcId="{18B97EB9-770F-4B57-9DC2-E0C338AE48A3}" destId="{8BBFED77-7CA5-4A9F-AA04-072BE9597616}" srcOrd="3" destOrd="0" presId="urn:microsoft.com/office/officeart/2005/8/layout/list1"/>
    <dgm:cxn modelId="{A04ED48E-226A-41F0-B43F-99DB8BEAAB21}" type="presParOf" srcId="{18B97EB9-770F-4B57-9DC2-E0C338AE48A3}" destId="{2E2BBFC3-3885-42CC-8233-605E7645DC79}" srcOrd="4" destOrd="0" presId="urn:microsoft.com/office/officeart/2005/8/layout/list1"/>
    <dgm:cxn modelId="{BC281872-9F5C-4440-A48D-06BECB02E4D1}" type="presParOf" srcId="{2E2BBFC3-3885-42CC-8233-605E7645DC79}" destId="{B7652726-8538-40B7-AA39-3443718CD299}" srcOrd="0" destOrd="0" presId="urn:microsoft.com/office/officeart/2005/8/layout/list1"/>
    <dgm:cxn modelId="{724A174A-CF4B-4B7C-8128-7A435D565D69}" type="presParOf" srcId="{2E2BBFC3-3885-42CC-8233-605E7645DC79}" destId="{2D91EB7E-6445-441C-B54A-135D7524E9F1}" srcOrd="1" destOrd="0" presId="urn:microsoft.com/office/officeart/2005/8/layout/list1"/>
    <dgm:cxn modelId="{0A75782A-F998-4167-BC30-1AAB8F8FAE94}" type="presParOf" srcId="{18B97EB9-770F-4B57-9DC2-E0C338AE48A3}" destId="{3B6AEDC5-59B3-400E-9AD5-F204557B5684}" srcOrd="5" destOrd="0" presId="urn:microsoft.com/office/officeart/2005/8/layout/list1"/>
    <dgm:cxn modelId="{C3436B52-CEE0-4C4B-BB82-FDD435548EE3}" type="presParOf" srcId="{18B97EB9-770F-4B57-9DC2-E0C338AE48A3}" destId="{EFEAD23B-AB6A-417C-AD5A-63CE38EEBA7F}" srcOrd="6" destOrd="0" presId="urn:microsoft.com/office/officeart/2005/8/layout/list1"/>
    <dgm:cxn modelId="{5494DB88-9904-4152-AF36-741B3D1326EA}" type="presParOf" srcId="{18B97EB9-770F-4B57-9DC2-E0C338AE48A3}" destId="{60DB30FE-F446-4D3E-B244-4C1A087862C1}" srcOrd="7" destOrd="0" presId="urn:microsoft.com/office/officeart/2005/8/layout/list1"/>
    <dgm:cxn modelId="{929DC6CE-3D6D-42AC-BD82-3DA3553A1BC3}" type="presParOf" srcId="{18B97EB9-770F-4B57-9DC2-E0C338AE48A3}" destId="{25504408-5926-44C8-B86C-2FB2CA9AE687}" srcOrd="8" destOrd="0" presId="urn:microsoft.com/office/officeart/2005/8/layout/list1"/>
    <dgm:cxn modelId="{2BF3499C-1128-407A-83EE-CFDE1DD74E8F}" type="presParOf" srcId="{25504408-5926-44C8-B86C-2FB2CA9AE687}" destId="{E5AB0778-07D5-470C-BB6F-B857ECE051A8}" srcOrd="0" destOrd="0" presId="urn:microsoft.com/office/officeart/2005/8/layout/list1"/>
    <dgm:cxn modelId="{3553DC82-F82B-4AAC-BA75-96B41EB8E720}" type="presParOf" srcId="{25504408-5926-44C8-B86C-2FB2CA9AE687}" destId="{58FD1281-72DE-4685-B98C-ABAA6AEA3056}" srcOrd="1" destOrd="0" presId="urn:microsoft.com/office/officeart/2005/8/layout/list1"/>
    <dgm:cxn modelId="{11C777AB-4E10-4121-AC31-F14669E0FBA8}" type="presParOf" srcId="{18B97EB9-770F-4B57-9DC2-E0C338AE48A3}" destId="{99CF1700-7976-4F2C-9433-5A5BAD2B08A2}" srcOrd="9" destOrd="0" presId="urn:microsoft.com/office/officeart/2005/8/layout/list1"/>
    <dgm:cxn modelId="{3CA67A87-97E7-46E4-8A1A-3C9FF81A5D66}" type="presParOf" srcId="{18B97EB9-770F-4B57-9DC2-E0C338AE48A3}" destId="{47D4CB2E-864A-4EEA-9F77-57B3F41385D5}" srcOrd="10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8DA2D5-159E-4520-B84C-9141EC194B1B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BEB6B1-1B1D-4236-A6BE-FE943B416285}">
      <dsp:nvSpPr>
        <dsp:cNvPr id="0" name=""/>
        <dsp:cNvSpPr/>
      </dsp:nvSpPr>
      <dsp:spPr>
        <a:xfrm>
          <a:off x="0" y="1185856"/>
          <a:ext cx="1981051" cy="22390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dirty="0" smtClean="0">
              <a:solidFill>
                <a:schemeClr val="tx1"/>
              </a:solidFill>
            </a:rPr>
            <a:t>دراسات </a:t>
          </a:r>
          <a:r>
            <a:rPr lang="fr-FR" sz="2400" b="1" kern="1200" dirty="0" smtClean="0">
              <a:solidFill>
                <a:schemeClr val="tx1"/>
              </a:solidFill>
            </a:rPr>
            <a:t>Hawthorne</a:t>
          </a:r>
          <a:r>
            <a:rPr lang="ar-SA" sz="2400" b="1" kern="1200" dirty="0" smtClean="0">
              <a:solidFill>
                <a:schemeClr val="tx1"/>
              </a:solidFill>
            </a:rPr>
            <a:t> التي أجراها </a:t>
          </a:r>
          <a:r>
            <a:rPr lang="fr-FR" sz="2400" b="1" kern="1200" dirty="0" smtClean="0">
              <a:solidFill>
                <a:schemeClr val="tx1"/>
              </a:solidFill>
            </a:rPr>
            <a:t>Elton Mayo</a:t>
          </a:r>
          <a:r>
            <a:rPr lang="ar-SA" sz="2400" b="1" kern="1200" dirty="0" smtClean="0">
              <a:solidFill>
                <a:schemeClr val="tx1"/>
              </a:solidFill>
            </a:rPr>
            <a:t> مابين عامي 1933،1924 </a:t>
          </a:r>
          <a:endParaRPr lang="fr-FR" sz="2400" b="1" kern="1200" dirty="0">
            <a:solidFill>
              <a:schemeClr val="tx1"/>
            </a:solidFill>
          </a:endParaRPr>
        </a:p>
      </dsp:txBody>
      <dsp:txXfrm>
        <a:off x="96707" y="1282563"/>
        <a:ext cx="1787637" cy="2045597"/>
      </dsp:txXfrm>
    </dsp:sp>
    <dsp:sp modelId="{7CD2F460-82F1-4DB7-8B6B-06880062358F}">
      <dsp:nvSpPr>
        <dsp:cNvPr id="0" name=""/>
        <dsp:cNvSpPr/>
      </dsp:nvSpPr>
      <dsp:spPr>
        <a:xfrm>
          <a:off x="2084222" y="1196963"/>
          <a:ext cx="1981051" cy="21320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 err="1" smtClean="0">
              <a:solidFill>
                <a:schemeClr val="tx1"/>
              </a:solidFill>
            </a:rPr>
            <a:t>Pettigrew</a:t>
          </a:r>
          <a:r>
            <a:rPr lang="ar-DZ" sz="1800" b="1" kern="1200" dirty="0" smtClean="0"/>
            <a:t> </a:t>
          </a:r>
          <a:r>
            <a:rPr lang="ar-DZ" sz="1800" b="1" kern="1200" dirty="0" smtClean="0">
              <a:solidFill>
                <a:schemeClr val="tx1"/>
              </a:solidFill>
            </a:rPr>
            <a:t>في مقالة بعنوان "</a:t>
          </a:r>
          <a:r>
            <a:rPr lang="fr-FR" sz="1800" b="1" kern="1200" dirty="0" err="1" smtClean="0">
              <a:solidFill>
                <a:schemeClr val="tx1"/>
              </a:solidFill>
            </a:rPr>
            <a:t>studing</a:t>
          </a:r>
          <a:r>
            <a:rPr lang="fr-FR" sz="1800" b="1" kern="1200" dirty="0" smtClean="0">
              <a:solidFill>
                <a:schemeClr val="tx1"/>
              </a:solidFill>
            </a:rPr>
            <a:t> on </a:t>
          </a:r>
          <a:r>
            <a:rPr lang="fr-FR" sz="1800" b="1" kern="1200" dirty="0" err="1" smtClean="0">
              <a:solidFill>
                <a:schemeClr val="tx1"/>
              </a:solidFill>
            </a:rPr>
            <a:t>organizational</a:t>
          </a:r>
          <a:r>
            <a:rPr lang="fr-FR" sz="1800" b="1" kern="1200" dirty="0" smtClean="0">
              <a:solidFill>
                <a:schemeClr val="tx1"/>
              </a:solidFill>
            </a:rPr>
            <a:t> culture</a:t>
          </a:r>
          <a:r>
            <a:rPr lang="fr-FR" sz="1800" kern="1200" dirty="0" smtClean="0">
              <a:solidFill>
                <a:schemeClr val="tx1"/>
              </a:solidFill>
            </a:rPr>
            <a:t> </a:t>
          </a:r>
          <a:r>
            <a:rPr lang="ar-DZ" sz="1800" kern="1200" dirty="0" smtClean="0">
              <a:solidFill>
                <a:schemeClr val="tx1"/>
              </a:solidFill>
            </a:rPr>
            <a:t>عام </a:t>
          </a:r>
          <a:r>
            <a:rPr lang="ar-DZ" sz="1800" b="1" kern="1200" dirty="0" smtClean="0">
              <a:solidFill>
                <a:schemeClr val="tx1"/>
              </a:solidFill>
            </a:rPr>
            <a:t>1979 </a:t>
          </a:r>
          <a:endParaRPr lang="fr-FR" sz="1800" b="1" kern="1200" dirty="0">
            <a:solidFill>
              <a:schemeClr val="tx1"/>
            </a:solidFill>
          </a:endParaRPr>
        </a:p>
      </dsp:txBody>
      <dsp:txXfrm>
        <a:off x="2180929" y="1293670"/>
        <a:ext cx="1787637" cy="1938622"/>
      </dsp:txXfrm>
    </dsp:sp>
    <dsp:sp modelId="{BEAD22CE-B558-40CC-A101-D8E5FE7C7C4F}">
      <dsp:nvSpPr>
        <dsp:cNvPr id="0" name=""/>
        <dsp:cNvSpPr/>
      </dsp:nvSpPr>
      <dsp:spPr>
        <a:xfrm>
          <a:off x="4164326" y="1196963"/>
          <a:ext cx="1981051" cy="21320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dirty="0" smtClean="0">
              <a:solidFill>
                <a:schemeClr val="tx1"/>
              </a:solidFill>
            </a:rPr>
            <a:t>كتاب </a:t>
          </a:r>
          <a:r>
            <a:rPr lang="fr-FR" sz="2000" b="1" kern="1200" dirty="0" err="1" smtClean="0">
              <a:solidFill>
                <a:schemeClr val="tx1"/>
              </a:solidFill>
            </a:rPr>
            <a:t>Search</a:t>
          </a:r>
          <a:r>
            <a:rPr lang="fr-FR" sz="2000" b="1" kern="1200" dirty="0" smtClean="0">
              <a:solidFill>
                <a:schemeClr val="tx1"/>
              </a:solidFill>
            </a:rPr>
            <a:t> for Excellence</a:t>
          </a:r>
          <a:r>
            <a:rPr lang="ar-SA" sz="2000" b="1" kern="1200" dirty="0" smtClean="0">
              <a:solidFill>
                <a:schemeClr val="tx1"/>
              </a:solidFill>
            </a:rPr>
            <a:t> الذي قدمـه </a:t>
          </a:r>
          <a:r>
            <a:rPr lang="ar-SA" sz="2000" b="1" kern="1200" dirty="0" err="1" smtClean="0">
              <a:solidFill>
                <a:schemeClr val="tx1"/>
              </a:solidFill>
            </a:rPr>
            <a:t>بيترز</a:t>
          </a:r>
          <a:r>
            <a:rPr lang="ar-SA" sz="2000" b="1" kern="1200" dirty="0" smtClean="0">
              <a:solidFill>
                <a:schemeClr val="tx1"/>
              </a:solidFill>
            </a:rPr>
            <a:t> </a:t>
          </a:r>
          <a:r>
            <a:rPr lang="ar-SA" sz="2000" b="1" kern="1200" dirty="0" err="1" smtClean="0">
              <a:solidFill>
                <a:schemeClr val="tx1"/>
              </a:solidFill>
            </a:rPr>
            <a:t>ووترمان</a:t>
          </a:r>
          <a:r>
            <a:rPr lang="ar-SA" sz="2000" b="1" kern="1200" dirty="0" smtClean="0">
              <a:solidFill>
                <a:schemeClr val="tx1"/>
              </a:solidFill>
            </a:rPr>
            <a:t> </a:t>
          </a:r>
          <a:r>
            <a:rPr lang="fr-FR" sz="2000" b="1" kern="1200" dirty="0" smtClean="0">
              <a:solidFill>
                <a:schemeClr val="tx1"/>
              </a:solidFill>
            </a:rPr>
            <a:t>Peters &amp; Waterman </a:t>
          </a:r>
          <a:r>
            <a:rPr lang="ar-SA" sz="2000" b="1" kern="1200" dirty="0" smtClean="0">
              <a:solidFill>
                <a:schemeClr val="tx1"/>
              </a:solidFill>
            </a:rPr>
            <a:t> عام 1980</a:t>
          </a:r>
          <a:endParaRPr lang="fr-FR" sz="2000" b="1" kern="1200" dirty="0">
            <a:solidFill>
              <a:schemeClr val="tx1"/>
            </a:solidFill>
          </a:endParaRPr>
        </a:p>
      </dsp:txBody>
      <dsp:txXfrm>
        <a:off x="4261033" y="1293670"/>
        <a:ext cx="1787637" cy="1938622"/>
      </dsp:txXfrm>
    </dsp:sp>
    <dsp:sp modelId="{6A1F460A-4395-43A1-9BCA-13A735E90D38}">
      <dsp:nvSpPr>
        <dsp:cNvPr id="0" name=""/>
        <dsp:cNvSpPr/>
      </dsp:nvSpPr>
      <dsp:spPr>
        <a:xfrm>
          <a:off x="6244430" y="1185856"/>
          <a:ext cx="1981051" cy="21542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dirty="0" smtClean="0">
              <a:solidFill>
                <a:schemeClr val="tx1"/>
              </a:solidFill>
            </a:rPr>
            <a:t>كتاب </a:t>
          </a:r>
          <a:r>
            <a:rPr lang="fr-FR" sz="2400" b="1" kern="1200" dirty="0" smtClean="0">
              <a:solidFill>
                <a:schemeClr val="tx1"/>
              </a:solidFill>
            </a:rPr>
            <a:t>Z-</a:t>
          </a:r>
          <a:r>
            <a:rPr lang="fr-FR" sz="2400" b="1" kern="1200" dirty="0" err="1" smtClean="0">
              <a:solidFill>
                <a:schemeClr val="tx1"/>
              </a:solidFill>
            </a:rPr>
            <a:t>Theory</a:t>
          </a:r>
          <a:r>
            <a:rPr lang="ar-SA" sz="2400" b="1" kern="1200" dirty="0" smtClean="0">
              <a:solidFill>
                <a:schemeClr val="tx1"/>
              </a:solidFill>
            </a:rPr>
            <a:t> الذي قدمه </a:t>
          </a:r>
          <a:r>
            <a:rPr lang="ar-SA" sz="2400" b="1" kern="1200" dirty="0" err="1" smtClean="0">
              <a:solidFill>
                <a:schemeClr val="tx1"/>
              </a:solidFill>
            </a:rPr>
            <a:t>أوتشي</a:t>
          </a:r>
          <a:r>
            <a:rPr lang="ar-SA" sz="2400" b="1" kern="1200" dirty="0" smtClean="0">
              <a:solidFill>
                <a:schemeClr val="tx1"/>
              </a:solidFill>
            </a:rPr>
            <a:t> </a:t>
          </a:r>
          <a:r>
            <a:rPr lang="fr-FR" sz="2400" b="1" kern="1200" dirty="0" err="1" smtClean="0">
              <a:solidFill>
                <a:schemeClr val="tx1"/>
              </a:solidFill>
            </a:rPr>
            <a:t>Ouchi</a:t>
          </a:r>
          <a:r>
            <a:rPr lang="fr-FR" sz="2400" b="1" kern="1200" dirty="0" smtClean="0">
              <a:solidFill>
                <a:schemeClr val="tx1"/>
              </a:solidFill>
            </a:rPr>
            <a:t> </a:t>
          </a:r>
          <a:r>
            <a:rPr lang="ar-SA" sz="2400" b="1" kern="1200" dirty="0" smtClean="0">
              <a:solidFill>
                <a:schemeClr val="tx1"/>
              </a:solidFill>
            </a:rPr>
            <a:t> عام 1981 </a:t>
          </a:r>
          <a:endParaRPr lang="fr-FR" sz="2400" b="1" kern="1200" dirty="0">
            <a:solidFill>
              <a:schemeClr val="tx1"/>
            </a:solidFill>
          </a:endParaRPr>
        </a:p>
      </dsp:txBody>
      <dsp:txXfrm>
        <a:off x="6341137" y="1282563"/>
        <a:ext cx="1787637" cy="19608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D62031-F6FC-4686-806A-D4A5C00A04C9}">
      <dsp:nvSpPr>
        <dsp:cNvPr id="0" name=""/>
        <dsp:cNvSpPr/>
      </dsp:nvSpPr>
      <dsp:spPr>
        <a:xfrm>
          <a:off x="0" y="543261"/>
          <a:ext cx="82296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E59FCB-4307-4D93-9E34-779CF85DD3A9}">
      <dsp:nvSpPr>
        <dsp:cNvPr id="0" name=""/>
        <dsp:cNvSpPr/>
      </dsp:nvSpPr>
      <dsp:spPr>
        <a:xfrm>
          <a:off x="411480" y="41421"/>
          <a:ext cx="5760720" cy="1003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400" b="1" kern="1200" dirty="0" smtClean="0"/>
            <a:t>الاتجاه نحو العولمة</a:t>
          </a:r>
          <a:endParaRPr lang="fr-FR" sz="3400" kern="1200" dirty="0"/>
        </a:p>
      </dsp:txBody>
      <dsp:txXfrm>
        <a:off x="460476" y="90417"/>
        <a:ext cx="5662728" cy="905688"/>
      </dsp:txXfrm>
    </dsp:sp>
    <dsp:sp modelId="{EFEAD23B-AB6A-417C-AD5A-63CE38EEBA7F}">
      <dsp:nvSpPr>
        <dsp:cNvPr id="0" name=""/>
        <dsp:cNvSpPr/>
      </dsp:nvSpPr>
      <dsp:spPr>
        <a:xfrm>
          <a:off x="0" y="2085501"/>
          <a:ext cx="82296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91EB7E-6445-441C-B54A-135D7524E9F1}">
      <dsp:nvSpPr>
        <dsp:cNvPr id="0" name=""/>
        <dsp:cNvSpPr/>
      </dsp:nvSpPr>
      <dsp:spPr>
        <a:xfrm>
          <a:off x="411480" y="1583661"/>
          <a:ext cx="5760720" cy="1003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400" b="1" kern="1200" dirty="0" smtClean="0"/>
            <a:t>أثر اختلاف الثقافات على الأداء</a:t>
          </a:r>
          <a:endParaRPr lang="fr-FR" sz="3400" kern="1200" dirty="0"/>
        </a:p>
      </dsp:txBody>
      <dsp:txXfrm>
        <a:off x="460476" y="1632657"/>
        <a:ext cx="5662728" cy="905688"/>
      </dsp:txXfrm>
    </dsp:sp>
    <dsp:sp modelId="{47D4CB2E-864A-4EEA-9F77-57B3F41385D5}">
      <dsp:nvSpPr>
        <dsp:cNvPr id="0" name=""/>
        <dsp:cNvSpPr/>
      </dsp:nvSpPr>
      <dsp:spPr>
        <a:xfrm>
          <a:off x="0" y="3627741"/>
          <a:ext cx="82296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FD1281-72DE-4685-B98C-ABAA6AEA3056}">
      <dsp:nvSpPr>
        <dsp:cNvPr id="0" name=""/>
        <dsp:cNvSpPr/>
      </dsp:nvSpPr>
      <dsp:spPr>
        <a:xfrm>
          <a:off x="411480" y="3125901"/>
          <a:ext cx="5760720" cy="1003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400" b="1" kern="1200" dirty="0" smtClean="0"/>
            <a:t>فشل مشاريع الاندماج</a:t>
          </a:r>
          <a:endParaRPr lang="fr-FR" sz="3400" kern="1200" dirty="0"/>
        </a:p>
      </dsp:txBody>
      <dsp:txXfrm>
        <a:off x="460476" y="3174897"/>
        <a:ext cx="5662728" cy="9056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D62031-F6FC-4686-806A-D4A5C00A04C9}">
      <dsp:nvSpPr>
        <dsp:cNvPr id="0" name=""/>
        <dsp:cNvSpPr/>
      </dsp:nvSpPr>
      <dsp:spPr>
        <a:xfrm>
          <a:off x="0" y="543261"/>
          <a:ext cx="82296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E59FCB-4307-4D93-9E34-779CF85DD3A9}">
      <dsp:nvSpPr>
        <dsp:cNvPr id="0" name=""/>
        <dsp:cNvSpPr/>
      </dsp:nvSpPr>
      <dsp:spPr>
        <a:xfrm>
          <a:off x="391790" y="41421"/>
          <a:ext cx="7835792" cy="1003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400" b="1" kern="1200" dirty="0" smtClean="0"/>
            <a:t>الاهتمام بدراسة البيئة التنظيمية والمناخ التنظيمي</a:t>
          </a:r>
          <a:endParaRPr lang="fr-FR" sz="3400" kern="1200" dirty="0"/>
        </a:p>
      </dsp:txBody>
      <dsp:txXfrm>
        <a:off x="440786" y="90417"/>
        <a:ext cx="7737800" cy="905688"/>
      </dsp:txXfrm>
    </dsp:sp>
    <dsp:sp modelId="{EFEAD23B-AB6A-417C-AD5A-63CE38EEBA7F}">
      <dsp:nvSpPr>
        <dsp:cNvPr id="0" name=""/>
        <dsp:cNvSpPr/>
      </dsp:nvSpPr>
      <dsp:spPr>
        <a:xfrm>
          <a:off x="0" y="2085501"/>
          <a:ext cx="82296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91EB7E-6445-441C-B54A-135D7524E9F1}">
      <dsp:nvSpPr>
        <dsp:cNvPr id="0" name=""/>
        <dsp:cNvSpPr/>
      </dsp:nvSpPr>
      <dsp:spPr>
        <a:xfrm>
          <a:off x="391790" y="1583661"/>
          <a:ext cx="7835792" cy="1003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000" b="1" kern="1200" dirty="0" smtClean="0"/>
            <a:t>خلق سمات تنافسية للمنظمة</a:t>
          </a:r>
          <a:endParaRPr lang="fr-FR" sz="4000" b="1" kern="1200" dirty="0"/>
        </a:p>
      </dsp:txBody>
      <dsp:txXfrm>
        <a:off x="440786" y="1632657"/>
        <a:ext cx="7737800" cy="905688"/>
      </dsp:txXfrm>
    </dsp:sp>
    <dsp:sp modelId="{47D4CB2E-864A-4EEA-9F77-57B3F41385D5}">
      <dsp:nvSpPr>
        <dsp:cNvPr id="0" name=""/>
        <dsp:cNvSpPr/>
      </dsp:nvSpPr>
      <dsp:spPr>
        <a:xfrm>
          <a:off x="0" y="3627741"/>
          <a:ext cx="82296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FD1281-72DE-4685-B98C-ABAA6AEA3056}">
      <dsp:nvSpPr>
        <dsp:cNvPr id="0" name=""/>
        <dsp:cNvSpPr/>
      </dsp:nvSpPr>
      <dsp:spPr>
        <a:xfrm>
          <a:off x="391790" y="3125901"/>
          <a:ext cx="7835792" cy="1003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000" b="1" kern="1200" dirty="0" smtClean="0"/>
            <a:t>التعامل مع التغيير التنظيمي</a:t>
          </a:r>
          <a:endParaRPr lang="fr-FR" sz="4000" kern="1200" dirty="0"/>
        </a:p>
      </dsp:txBody>
      <dsp:txXfrm>
        <a:off x="440786" y="3174897"/>
        <a:ext cx="7737800" cy="9056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07/10/2024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07/10/2024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07/10/2024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07/10/2024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07/10/2024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07/10/2024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07/10/2024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07/10/2024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07/10/2024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07/10/2024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07/10/2024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30F62-2D9A-491D-8C84-88BB18CE4CE6}" type="datetimeFigureOut">
              <a:rPr lang="fr-FR" smtClean="0"/>
              <a:pPr/>
              <a:t>07/10/2024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887405"/>
            <a:ext cx="7772400" cy="147002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sz="7300" b="1" dirty="0" smtClean="0"/>
              <a:t>مقياس الثقافة التنظيمية</a:t>
            </a:r>
            <a:r>
              <a:rPr lang="fr-FR" sz="7300" b="1" dirty="0" smtClean="0"/>
              <a:t/>
            </a:r>
            <a:br>
              <a:rPr lang="fr-FR" sz="7300" b="1" dirty="0" smtClean="0"/>
            </a:br>
            <a:endParaRPr lang="fr-FR" sz="73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143248"/>
            <a:ext cx="6629424" cy="192882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pPr rtl="1"/>
            <a:r>
              <a:rPr lang="ar-DZ" sz="4400" b="1" dirty="0" smtClean="0">
                <a:solidFill>
                  <a:schemeClr val="tx1"/>
                </a:solidFill>
              </a:rPr>
              <a:t>المحور الأول: أساسيات حول الثقافة التنظيمية</a:t>
            </a:r>
          </a:p>
          <a:p>
            <a:pPr rtl="1"/>
            <a:r>
              <a:rPr lang="ar-DZ" sz="4400" b="1" dirty="0" smtClean="0">
                <a:solidFill>
                  <a:schemeClr val="tx1"/>
                </a:solidFill>
              </a:rPr>
              <a:t>المحاضرة الأولى</a:t>
            </a:r>
          </a:p>
          <a:p>
            <a:pPr rtl="1"/>
            <a:endParaRPr lang="ar-DZ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ar-DZ" b="1" dirty="0"/>
              <a:t>الثقافة التنظيمية </a:t>
            </a:r>
            <a:r>
              <a:rPr lang="ar-DZ" b="1" dirty="0" smtClean="0"/>
              <a:t>مشتركة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algn="r" rtl="1"/>
            <a:r>
              <a:rPr lang="ar-DZ" b="1" dirty="0"/>
              <a:t>منظور التكامل والترابط:</a:t>
            </a:r>
            <a:r>
              <a:rPr lang="ar-DZ" dirty="0"/>
              <a:t> </a:t>
            </a:r>
            <a:r>
              <a:rPr lang="ar-DZ" dirty="0" smtClean="0"/>
              <a:t>الإجماع </a:t>
            </a:r>
            <a:r>
              <a:rPr lang="ar-DZ" dirty="0"/>
              <a:t>والاتساق </a:t>
            </a:r>
            <a:r>
              <a:rPr lang="ar-DZ" dirty="0" smtClean="0"/>
              <a:t>والوضوح.</a:t>
            </a:r>
          </a:p>
          <a:p>
            <a:pPr algn="r" rtl="1"/>
            <a:r>
              <a:rPr lang="ar-DZ" b="1" dirty="0"/>
              <a:t>منظور التمايز والاختلاف: </a:t>
            </a:r>
            <a:r>
              <a:rPr lang="ar-DZ" dirty="0" smtClean="0"/>
              <a:t>وجود </a:t>
            </a:r>
            <a:r>
              <a:rPr lang="ar-DZ" dirty="0"/>
              <a:t>ثقافات فرعية تتعايش في انسجام أحيانا </a:t>
            </a:r>
            <a:r>
              <a:rPr lang="ar-DZ" dirty="0" smtClean="0"/>
              <a:t>وأحيانا </a:t>
            </a:r>
            <a:r>
              <a:rPr lang="ar-DZ" dirty="0"/>
              <a:t>في صراع، وأحيانا لا تبالي </a:t>
            </a:r>
            <a:r>
              <a:rPr lang="ar-DZ" dirty="0" err="1" smtClean="0"/>
              <a:t>ببعضها</a:t>
            </a:r>
            <a:endParaRPr lang="ar-DZ" dirty="0" smtClean="0"/>
          </a:p>
          <a:p>
            <a:pPr algn="r" rtl="1"/>
            <a:r>
              <a:rPr lang="ar-DZ" b="1" dirty="0"/>
              <a:t>منظور الانقسام: </a:t>
            </a:r>
            <a:r>
              <a:rPr lang="ar-DZ" dirty="0" smtClean="0"/>
              <a:t>وجود </a:t>
            </a:r>
            <a:r>
              <a:rPr lang="ar-DZ" dirty="0"/>
              <a:t>نوع من الخلط أو الغموض في بعض الأحيان بخصوص القيم والمعتقدات والافتراضات الأساسية في </a:t>
            </a:r>
            <a:r>
              <a:rPr lang="ar-DZ" dirty="0" smtClean="0"/>
              <a:t>المنظمة</a:t>
            </a:r>
            <a:r>
              <a:rPr lang="ar-DZ" dirty="0"/>
              <a:t>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rtl="1"/>
            <a:r>
              <a:rPr lang="ar-SA" b="1" dirty="0"/>
              <a:t>نشأة وتطور مصطلح الثقافة </a:t>
            </a:r>
            <a:r>
              <a:rPr lang="ar-SA" b="1" dirty="0" smtClean="0"/>
              <a:t>التنظيمية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714357"/>
          <a:ext cx="8229601" cy="5468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43626"/>
                <a:gridCol w="1202272"/>
                <a:gridCol w="983703"/>
              </a:tblGrid>
              <a:tr h="487935"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>
                          <a:solidFill>
                            <a:schemeClr val="tx1"/>
                          </a:solidFill>
                        </a:rPr>
                        <a:t>الأعمال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>
                          <a:solidFill>
                            <a:schemeClr val="tx1"/>
                          </a:solidFill>
                        </a:rPr>
                        <a:t>السنة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>
                          <a:solidFill>
                            <a:schemeClr val="tx1"/>
                          </a:solidFill>
                        </a:rPr>
                        <a:t>المؤلفين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1391618"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كتاب البحث عن التميز(</a:t>
                      </a:r>
                      <a:r>
                        <a:rPr lang="fr-FR" sz="18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search</a:t>
                      </a:r>
                      <a:r>
                        <a:rPr lang="fr-FR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of excellence</a:t>
                      </a:r>
                      <a:r>
                        <a:rPr lang="ar-DZ" sz="1800" b="1" dirty="0" smtClean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):</a:t>
                      </a:r>
                      <a:endParaRPr lang="ar-DZ" sz="1800" b="1" dirty="0" smtClean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DZ" sz="1800" b="1" dirty="0" smtClean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دراسة </a:t>
                      </a: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أعلى 43 شركة </a:t>
                      </a:r>
                      <a:r>
                        <a:rPr lang="ar-DZ" sz="18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أداءا</a:t>
                      </a: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في </a:t>
                      </a:r>
                      <a:r>
                        <a:rPr lang="ar-DZ" sz="18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و</a:t>
                      </a: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.م.أ ومقارنتها مع الشركات اليابانية ليخلصا إلى أن سيطرة الثقافة وتماسكها  سمة ضرورية للشركات المميزة كما أكدا على أهمية القيادة التحويلية في بناء القيم والمعاني 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fr-FR" sz="1800" b="1" dirty="0" smtClean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1980      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Peter ,  Waterman</a:t>
                      </a:r>
                      <a:endParaRPr lang="fr-FR" sz="1800" b="1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1391618"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كتاب ثقافة الشركات (</a:t>
                      </a:r>
                      <a:r>
                        <a:rPr lang="fr-FR" sz="18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corporate</a:t>
                      </a:r>
                      <a:r>
                        <a:rPr lang="fr-FR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culture</a:t>
                      </a: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):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DZ" sz="1800" b="1" dirty="0" smtClean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دراسة </a:t>
                      </a: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أعلى 80 شركة للتمييز بين الثقافات القوية </a:t>
                      </a:r>
                      <a:r>
                        <a:rPr lang="ar-DZ" sz="18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و</a:t>
                      </a: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الضعيفة ومحاولين ربط ذلك بأدائها ،مبررين مقصدهما من البداية بقولهما "نأمل أن نغرس في قرائنا قانونا جديدا لقطاع </a:t>
                      </a:r>
                      <a:r>
                        <a:rPr lang="ar-DZ" sz="18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الاعمال</a:t>
                      </a: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هو أن القوة في الثقافة"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1982      </a:t>
                      </a:r>
                      <a:endParaRPr lang="fr-FR" sz="1800" b="1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Deal , Kennedy   </a:t>
                      </a:r>
                      <a:endParaRPr lang="fr-FR" sz="1800" b="1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2015240"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كتاب الثقافة التنظيمية </a:t>
                      </a:r>
                      <a:r>
                        <a:rPr lang="ar-DZ" sz="18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و</a:t>
                      </a: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القيادة (</a:t>
                      </a:r>
                      <a:r>
                        <a:rPr lang="fr-FR" sz="18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organizational</a:t>
                      </a:r>
                      <a:r>
                        <a:rPr lang="fr-FR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culture and leadership</a:t>
                      </a: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):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قام المؤلف بإيضاح المستويات التي تتجلى فيها الثقافة وهي: 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المستوى المادي والمتمثل في الهياكل </a:t>
                      </a:r>
                      <a:r>
                        <a:rPr lang="ar-DZ" sz="18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و</a:t>
                      </a: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ar-DZ" sz="18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البنى</a:t>
                      </a: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و العمليات التنظيمية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مستوى القيم الذي يشمل الاستراتيجيات </a:t>
                      </a:r>
                      <a:r>
                        <a:rPr lang="ar-DZ" sz="18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و</a:t>
                      </a: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الفلسفات </a:t>
                      </a:r>
                      <a:r>
                        <a:rPr lang="ar-DZ" sz="18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و</a:t>
                      </a: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الأهداف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مستوى الافتراضات الأساسية والتي تضم المعتقدات </a:t>
                      </a:r>
                      <a:r>
                        <a:rPr lang="ar-DZ" sz="18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و</a:t>
                      </a: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الأفكار 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1985     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Edgar Schein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DZ" sz="18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lvl="0"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b="1" dirty="0" smtClean="0"/>
              <a:t>أسباب </a:t>
            </a:r>
            <a:r>
              <a:rPr lang="ar-DZ" b="1" dirty="0"/>
              <a:t>الاهتمام بالثقافة </a:t>
            </a:r>
            <a:r>
              <a:rPr lang="ar-DZ" b="1" dirty="0" smtClean="0"/>
              <a:t>التنظيمية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214852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lvl="0"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b="1" dirty="0" smtClean="0"/>
              <a:t>أسباب </a:t>
            </a:r>
            <a:r>
              <a:rPr lang="ar-DZ" b="1" dirty="0"/>
              <a:t>الاهتمام بالثقافة </a:t>
            </a:r>
            <a:r>
              <a:rPr lang="ar-DZ" b="1" dirty="0" smtClean="0"/>
              <a:t>التنظيمية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301874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5158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SA" b="1" dirty="0" smtClean="0">
                <a:solidFill>
                  <a:schemeClr val="tx1"/>
                </a:solidFill>
              </a:rPr>
              <a:t>عناصر المحاضرة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lvl="0" algn="r" rtl="1"/>
            <a:r>
              <a:rPr lang="ar-DZ" b="1" dirty="0" smtClean="0"/>
              <a:t>مفهوم </a:t>
            </a:r>
            <a:r>
              <a:rPr lang="ar-DZ" b="1" dirty="0"/>
              <a:t>الثقافة</a:t>
            </a:r>
            <a:endParaRPr lang="fr-FR" b="1" dirty="0"/>
          </a:p>
          <a:p>
            <a:pPr lvl="0" algn="r" rtl="1"/>
            <a:r>
              <a:rPr lang="ar-DZ" b="1" dirty="0"/>
              <a:t>مفهوم الثقافة التنظيمية</a:t>
            </a:r>
            <a:endParaRPr lang="fr-FR" b="1" dirty="0"/>
          </a:p>
          <a:p>
            <a:pPr lvl="0" algn="r" rtl="1"/>
            <a:r>
              <a:rPr lang="ar-DZ" b="1" dirty="0"/>
              <a:t>الثقافة التنظيمية مشتركة</a:t>
            </a:r>
            <a:endParaRPr lang="fr-FR" b="1" dirty="0"/>
          </a:p>
          <a:p>
            <a:pPr lvl="0" algn="r" rtl="1"/>
            <a:r>
              <a:rPr lang="ar-DZ" b="1" dirty="0"/>
              <a:t>نشأة وتطور المصطلح</a:t>
            </a:r>
            <a:endParaRPr lang="fr-FR" b="1" dirty="0"/>
          </a:p>
          <a:p>
            <a:pPr lvl="0" algn="r" rtl="1"/>
            <a:r>
              <a:rPr lang="ar-DZ" b="1" dirty="0"/>
              <a:t>أسباب الاهتمام </a:t>
            </a:r>
            <a:r>
              <a:rPr lang="ar-DZ" b="1" dirty="0" err="1" smtClean="0"/>
              <a:t>بها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lvl="0"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sz="6000" b="1" dirty="0" smtClean="0"/>
              <a:t>مفهوم </a:t>
            </a:r>
            <a:r>
              <a:rPr lang="ar-DZ" sz="6000" b="1" dirty="0"/>
              <a:t>الثقافة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/>
          <a:lstStyle/>
          <a:p>
            <a:pPr algn="just" rtl="1"/>
            <a:r>
              <a:rPr lang="ar-DZ" b="1" dirty="0" smtClean="0"/>
              <a:t>مصطلح </a:t>
            </a:r>
            <a:r>
              <a:rPr lang="ar-DZ" b="1" dirty="0"/>
              <a:t>الثقافة مشتق من كلمة "</a:t>
            </a:r>
            <a:r>
              <a:rPr lang="fr-FR" b="1" dirty="0" err="1"/>
              <a:t>cultura</a:t>
            </a:r>
            <a:r>
              <a:rPr lang="fr-FR" b="1" dirty="0"/>
              <a:t> </a:t>
            </a:r>
            <a:r>
              <a:rPr lang="ar-DZ" b="1" dirty="0"/>
              <a:t>" اللاتينية الأصل والتي تعني </a:t>
            </a:r>
            <a:r>
              <a:rPr lang="ar-DZ" b="1" dirty="0" err="1"/>
              <a:t>حراثة</a:t>
            </a:r>
            <a:r>
              <a:rPr lang="ar-DZ" b="1" dirty="0"/>
              <a:t> ا</a:t>
            </a:r>
            <a:r>
              <a:rPr lang="ar-SA" b="1" dirty="0" smtClean="0"/>
              <a:t>لأرض</a:t>
            </a:r>
            <a:endParaRPr lang="ar-DZ" b="1" dirty="0" smtClean="0"/>
          </a:p>
          <a:p>
            <a:pPr algn="just" rtl="1"/>
            <a:r>
              <a:rPr lang="ar-DZ" b="1" dirty="0"/>
              <a:t>تراث الأمة المنقول جيلا بعد جيل .</a:t>
            </a:r>
            <a:endParaRPr lang="fr-FR" b="1" dirty="0"/>
          </a:p>
          <a:p>
            <a:pPr algn="just" rtl="1"/>
            <a:r>
              <a:rPr lang="ar-DZ" b="1" dirty="0" smtClean="0"/>
              <a:t>أفكار </a:t>
            </a:r>
            <a:r>
              <a:rPr lang="ar-DZ" b="1" dirty="0"/>
              <a:t>الأمة </a:t>
            </a:r>
            <a:r>
              <a:rPr lang="ar-DZ" b="1" dirty="0" err="1"/>
              <a:t>و</a:t>
            </a:r>
            <a:r>
              <a:rPr lang="ar-DZ" b="1" dirty="0"/>
              <a:t> مفاهيمها ولغتها وعاداتها وتقاليدها.</a:t>
            </a:r>
            <a:endParaRPr lang="fr-FR" b="1" dirty="0"/>
          </a:p>
          <a:p>
            <a:pPr algn="just" rtl="1"/>
            <a:r>
              <a:rPr lang="ar-SA" b="1" dirty="0" smtClean="0"/>
              <a:t>نظرية </a:t>
            </a:r>
            <a:r>
              <a:rPr lang="ar-SA" b="1" dirty="0"/>
              <a:t>في السلوك أكثر من كونها نظرية في المعرفة.</a:t>
            </a:r>
            <a:endParaRPr lang="fr-FR" b="1" dirty="0"/>
          </a:p>
          <a:p>
            <a:pPr algn="just" rtl="1"/>
            <a:r>
              <a:rPr lang="ar-SA" b="1" dirty="0" smtClean="0"/>
              <a:t>طريقة </a:t>
            </a:r>
            <a:r>
              <a:rPr lang="ar-SA" b="1" dirty="0"/>
              <a:t>الحياة التي يعيشها الناس وفقا للفكر الذي يدينون </a:t>
            </a:r>
            <a:r>
              <a:rPr lang="ar-SA" b="1" dirty="0" err="1"/>
              <a:t>به</a:t>
            </a:r>
            <a:r>
              <a:rPr lang="ar-SA" b="1" dirty="0"/>
              <a:t> في جوانب الحياة المادية والفكرية.</a:t>
            </a:r>
            <a:endParaRPr lang="fr-FR" b="1" dirty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ar-DZ" sz="4800" b="1" dirty="0" smtClean="0"/>
              <a:t>تعريف تايلور للثقافة</a:t>
            </a:r>
            <a:endParaRPr lang="fr-FR" sz="4800" b="1" dirty="0"/>
          </a:p>
        </p:txBody>
      </p:sp>
      <p:sp>
        <p:nvSpPr>
          <p:cNvPr id="4" name="Rectangle 3"/>
          <p:cNvSpPr/>
          <p:nvPr/>
        </p:nvSpPr>
        <p:spPr>
          <a:xfrm>
            <a:off x="1285852" y="1785926"/>
            <a:ext cx="5857916" cy="40005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026" name="Picture 2" descr="Edward Burnett Tylo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43230" y="1857364"/>
            <a:ext cx="2343150" cy="28575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1857356" y="4857760"/>
            <a:ext cx="4500594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>
                <a:solidFill>
                  <a:schemeClr val="tx1"/>
                </a:solidFill>
              </a:rPr>
              <a:t>Edward </a:t>
            </a:r>
            <a:r>
              <a:rPr lang="fr-FR" sz="3600" b="1" dirty="0" err="1">
                <a:solidFill>
                  <a:schemeClr val="tx1"/>
                </a:solidFill>
              </a:rPr>
              <a:t>Burnett</a:t>
            </a:r>
            <a:r>
              <a:rPr lang="fr-FR" sz="3600" b="1" dirty="0">
                <a:solidFill>
                  <a:schemeClr val="tx1"/>
                </a:solidFill>
              </a:rPr>
              <a:t> Tylor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03367"/>
            <a:ext cx="8229600" cy="3740145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pPr algn="r" rtl="1" fontAlgn="base">
              <a:buNone/>
            </a:pPr>
            <a:r>
              <a:rPr lang="ar-DZ" dirty="0" smtClean="0"/>
              <a:t>   وضع تايلور (1832-1917</a:t>
            </a:r>
            <a:r>
              <a:rPr lang="ar-DZ" dirty="0"/>
              <a:t>)، </a:t>
            </a:r>
            <a:r>
              <a:rPr lang="ar-DZ" dirty="0" err="1"/>
              <a:t>الأنثروبولوجي</a:t>
            </a:r>
            <a:r>
              <a:rPr lang="ar-DZ" dirty="0"/>
              <a:t> البريطاني </a:t>
            </a:r>
            <a:r>
              <a:rPr lang="ar-DZ" dirty="0" smtClean="0"/>
              <a:t>أول </a:t>
            </a:r>
            <a:r>
              <a:rPr lang="ar-DZ" dirty="0"/>
              <a:t>تعريف </a:t>
            </a:r>
            <a:r>
              <a:rPr lang="ar-DZ" dirty="0" smtClean="0"/>
              <a:t>للثقافة بأنها:</a:t>
            </a:r>
            <a:endParaRPr lang="ar-DZ" dirty="0"/>
          </a:p>
          <a:p>
            <a:pPr algn="r" rtl="1" fontAlgn="base">
              <a:buNone/>
            </a:pPr>
            <a:r>
              <a:rPr lang="ar-DZ" b="1" dirty="0" smtClean="0"/>
              <a:t> “الثقافة هي </a:t>
            </a:r>
            <a:r>
              <a:rPr lang="ar-DZ" b="1" dirty="0"/>
              <a:t>ذلك الكل المركب الذي يشمل المعرفة والمعتقدات والفن والأخلاق والقانون والأعراف والقدرات والعادات الأخرى التي يكتسبها الإنسان باعتباره عضواً في المجتمع</a:t>
            </a:r>
            <a:r>
              <a:rPr lang="ar-DZ" dirty="0"/>
              <a:t>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lvl="0"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b="1" dirty="0" smtClean="0"/>
              <a:t>تعريف </a:t>
            </a:r>
            <a:r>
              <a:rPr lang="ar-DZ" b="1" dirty="0"/>
              <a:t>الثقافة </a:t>
            </a:r>
            <a:r>
              <a:rPr lang="ar-DZ" b="1" dirty="0" smtClean="0"/>
              <a:t>التنظيمية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>
            <a:normAutofit fontScale="92500" lnSpcReduction="20000"/>
          </a:bodyPr>
          <a:lstStyle/>
          <a:p>
            <a:pPr algn="ctr" rtl="1">
              <a:buNone/>
            </a:pPr>
            <a:r>
              <a:rPr lang="ar-DZ" sz="4400" b="1" dirty="0" smtClean="0"/>
              <a:t>مقاربات تعريف الثقافة التنظيمية </a:t>
            </a:r>
          </a:p>
          <a:p>
            <a:pPr algn="ctr" rtl="1">
              <a:buNone/>
            </a:pPr>
            <a:endParaRPr lang="ar-DZ" dirty="0" smtClean="0"/>
          </a:p>
          <a:p>
            <a:pPr algn="ctr" rtl="1">
              <a:lnSpc>
                <a:spcPct val="150000"/>
              </a:lnSpc>
              <a:buNone/>
            </a:pPr>
            <a:r>
              <a:rPr lang="ar-DZ" b="1" dirty="0" smtClean="0"/>
              <a:t>- المقاربة </a:t>
            </a:r>
            <a:r>
              <a:rPr lang="ar-DZ" b="1" dirty="0"/>
              <a:t>الأولى ترى الثقافة كمتغير من النظام </a:t>
            </a:r>
            <a:r>
              <a:rPr lang="ar-DZ" b="1" dirty="0" smtClean="0"/>
              <a:t>الكلي</a:t>
            </a:r>
          </a:p>
          <a:p>
            <a:pPr algn="ctr" rtl="1">
              <a:lnSpc>
                <a:spcPct val="150000"/>
              </a:lnSpc>
              <a:buNone/>
            </a:pPr>
            <a:r>
              <a:rPr lang="ar-DZ" b="1" dirty="0"/>
              <a:t> </a:t>
            </a:r>
            <a:r>
              <a:rPr lang="ar-DZ" b="1" dirty="0" smtClean="0"/>
              <a:t> (المنظمة</a:t>
            </a:r>
            <a:r>
              <a:rPr lang="ar-DZ" b="1" dirty="0"/>
              <a:t>) يعمل في الاتجاه الذي يحقق غايات هذا </a:t>
            </a:r>
            <a:r>
              <a:rPr lang="ar-DZ" b="1" dirty="0" smtClean="0"/>
              <a:t>النظام.</a:t>
            </a:r>
          </a:p>
          <a:p>
            <a:pPr algn="ctr" rtl="1">
              <a:lnSpc>
                <a:spcPct val="150000"/>
              </a:lnSpc>
              <a:buNone/>
            </a:pPr>
            <a:r>
              <a:rPr lang="ar-DZ" b="1" dirty="0" smtClean="0"/>
              <a:t>- المقاربة </a:t>
            </a:r>
            <a:r>
              <a:rPr lang="ar-DZ" b="1" dirty="0"/>
              <a:t>الثانية تمكننا من الولوج لديناميكية نظام اجتماعي في كل تعقيده، </a:t>
            </a:r>
            <a:r>
              <a:rPr lang="ar-DZ" b="1" dirty="0" err="1"/>
              <a:t>اذ</a:t>
            </a:r>
            <a:r>
              <a:rPr lang="ar-DZ" b="1" dirty="0"/>
              <a:t> ترى المنظمة ذاتها كثقافة ومن ثمة يجب دراستها في إطار إنساني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r>
              <a:rPr lang="ar-DZ" b="1" dirty="0"/>
              <a:t>بعض </a:t>
            </a:r>
            <a:r>
              <a:rPr lang="ar-DZ" b="1" dirty="0" err="1"/>
              <a:t>تعاريف</a:t>
            </a:r>
            <a:r>
              <a:rPr lang="ar-DZ" b="1" dirty="0"/>
              <a:t> الثقافة التنظيمية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357158" y="1214422"/>
          <a:ext cx="8329642" cy="4974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17095"/>
                <a:gridCol w="2212547"/>
              </a:tblGrid>
              <a:tr h="768734"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err="1" smtClean="0"/>
                        <a:t>التعاريف</a:t>
                      </a:r>
                      <a:endParaRPr lang="fr-FR" sz="2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/>
                        <a:t>الباحثين </a:t>
                      </a:r>
                      <a:endParaRPr lang="fr-FR" sz="2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525884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400">
                          <a:latin typeface="Calibri"/>
                          <a:ea typeface="Times New Roman"/>
                          <a:cs typeface="Simplified Arabic"/>
                        </a:rPr>
                        <a:t>القيم المشتركة والمعايير التي توجد في المنظمة والتي يتعلمها الأعضاء الجدد ، وهي بذلك تتضمن المعتقدات السائدة والمشاعر وأنماط السلوك التي تنبع من عمليـة تاريخية يتم من خلالها نقل القيم والمعايير عبر الأجيال</a:t>
                      </a:r>
                      <a:endParaRPr lang="fr-FR" sz="24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2400" dirty="0">
                          <a:latin typeface="Calibri"/>
                          <a:ea typeface="Times New Roman"/>
                          <a:cs typeface="Simplified Arabic"/>
                        </a:rPr>
                        <a:t>Robert </a:t>
                      </a:r>
                      <a:r>
                        <a:rPr lang="fr-FR" sz="2400" b="1" dirty="0">
                          <a:latin typeface="Simplified Arabic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ar-SA" sz="2400" b="1" dirty="0">
                          <a:latin typeface="Simplified Arabic"/>
                          <a:ea typeface="Times New Roman"/>
                          <a:cs typeface="Arial"/>
                        </a:rPr>
                        <a:t>(1995) </a:t>
                      </a:r>
                      <a:endParaRPr lang="fr-FR" sz="2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017256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400" dirty="0">
                          <a:latin typeface="Calibri"/>
                          <a:ea typeface="Times New Roman"/>
                          <a:cs typeface="Simplified Arabic"/>
                        </a:rPr>
                        <a:t>المعاني والمفاهيم التي يشترك فيها أعضاء جماعة ما ، فيما يرتبط بعملهم والتعبير عن هذه المفاهيم والمعاني في شكل أنماط سلوك معينة</a:t>
                      </a:r>
                      <a:endParaRPr lang="fr-FR" sz="2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2400">
                          <a:latin typeface="Calibri"/>
                          <a:ea typeface="Times New Roman"/>
                          <a:cs typeface="Simplified Arabic"/>
                        </a:rPr>
                        <a:t>William </a:t>
                      </a:r>
                      <a:r>
                        <a:rPr lang="ar-SA" sz="2400" b="1">
                          <a:latin typeface="Calibri"/>
                          <a:ea typeface="Times New Roman"/>
                          <a:cs typeface="Simplified Arabic"/>
                        </a:rPr>
                        <a:t> 1996</a:t>
                      </a:r>
                      <a:endParaRPr lang="fr-FR" sz="24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017256"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DZ" sz="2400" dirty="0">
                          <a:latin typeface="Simplified Arabic"/>
                          <a:ea typeface="Times New Roman"/>
                          <a:cs typeface="Simplified Arabic"/>
                        </a:rPr>
                        <a:t>نظام من المعاني التي يشترك فيها مجموعة من الأفراد والتي تميز المنظمة عن غيرها من المنظمات.ويتكون هذا النظام من مجموعة الخصائص التي تقدرها المنظمة</a:t>
                      </a:r>
                      <a:endParaRPr lang="fr-FR" sz="2400" dirty="0"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400" dirty="0">
                          <a:latin typeface="Simplified Arabic"/>
                          <a:ea typeface="Times New Roman"/>
                          <a:cs typeface="Simplified Arabic"/>
                        </a:rPr>
                        <a:t>Stephen Robbins (1998)</a:t>
                      </a:r>
                      <a:endParaRPr lang="fr-FR" sz="2400" dirty="0"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500034" y="1000108"/>
          <a:ext cx="8229600" cy="46255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29378"/>
                <a:gridCol w="1900222"/>
              </a:tblGrid>
              <a:tr h="1127962"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مجموع الفرضيات الأساسية التي اخترعتها،اكتشفتها أو شكلتها جماعة ما لأجل التعود على حل مشاكلها المتعلقة بالملائمة مع محيطها وبالتكامل الداخلي </a:t>
                      </a:r>
                      <a:endParaRPr lang="fr-FR" sz="24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Schein ( 2004)       </a:t>
                      </a:r>
                      <a:endParaRPr lang="fr-FR" sz="24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127962"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مجموعة من المعايير والقيم والمعتقدات والفهم المشترك وقواعد السلوك التي </a:t>
                      </a:r>
                      <a:r>
                        <a:rPr lang="ar-DZ" sz="24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يتشاركها</a:t>
                      </a:r>
                      <a:r>
                        <a:rPr lang="ar-DZ" sz="24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الأفراد سواء بصورة ملحوظة أو غير ملحوظة، وتؤثر إلى حد بعيد على عملية صنع القرار</a:t>
                      </a:r>
                      <a:endParaRPr lang="fr-FR" sz="24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7200"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William ( 2005)      </a:t>
                      </a:r>
                      <a:endParaRPr lang="fr-FR" sz="2400" b="1" dirty="0">
                        <a:solidFill>
                          <a:schemeClr val="tx1"/>
                        </a:solidFill>
                        <a:latin typeface="Simplified Arabic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2101793">
                <a:tc>
                  <a:txBody>
                    <a:bodyPr/>
                    <a:lstStyle/>
                    <a:p>
                      <a:pPr algn="r" rtl="1"/>
                      <a:r>
                        <a:rPr lang="ar-SA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ذلك النظام الذي ينقل التجربة الموجودة لدى الأفراد </a:t>
                      </a:r>
                      <a:r>
                        <a:rPr lang="ar-SA" sz="2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و</a:t>
                      </a:r>
                      <a:r>
                        <a:rPr lang="ar-SA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المعرفة</a:t>
                      </a:r>
                      <a:endParaRPr lang="ar-DZ" sz="24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r>
                        <a:rPr lang="ar-SA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الجماعية المركبة</a:t>
                      </a:r>
                      <a:r>
                        <a:rPr lang="ar-DZ" sz="2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SA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التي تتمثل في </a:t>
                      </a:r>
                      <a:r>
                        <a:rPr lang="ar-SA" sz="2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الإتجاهات</a:t>
                      </a:r>
                      <a:r>
                        <a:rPr lang="ar-SA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(المعتقدات), القيم </a:t>
                      </a:r>
                      <a:r>
                        <a:rPr lang="ar-SA" sz="2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و</a:t>
                      </a:r>
                      <a:r>
                        <a:rPr lang="ar-SA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المعايير السائدة</a:t>
                      </a:r>
                      <a:r>
                        <a:rPr lang="ar-DZ" sz="2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SA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بين الجماعات, الأساطير </a:t>
                      </a:r>
                      <a:r>
                        <a:rPr lang="ar-SA" sz="2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و</a:t>
                      </a:r>
                      <a:r>
                        <a:rPr lang="ar-SA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تاريخ المنظمات </a:t>
                      </a:r>
                      <a:r>
                        <a:rPr lang="ar-SA" sz="2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و</a:t>
                      </a:r>
                      <a:r>
                        <a:rPr lang="ar-SA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الطقوس الجماعية</a:t>
                      </a:r>
                      <a:endParaRPr lang="fr-FR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r-FR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Edgar Morin</a:t>
                      </a:r>
                      <a:endParaRPr lang="fr-FR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3214678" y="1285860"/>
            <a:ext cx="4071966" cy="47149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7410" name="Picture 2" descr="C:\Users\dell\Desktop\الثقافة التنظيمية\المحاضرات\تحضيرالمطبوعة\edgar shei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7" y="1571612"/>
            <a:ext cx="3429017" cy="3357585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3500430" y="5143512"/>
            <a:ext cx="3500462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1"/>
                </a:solidFill>
                <a:latin typeface="Simplified Arabic"/>
                <a:ea typeface="Times New Roman"/>
                <a:cs typeface="Simplified Arabic"/>
              </a:rPr>
              <a:t>Edgard Schein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583</Words>
  <Application>Microsoft Office PowerPoint</Application>
  <PresentationFormat>Affichage à l'écran (4:3)</PresentationFormat>
  <Paragraphs>80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9" baseType="lpstr">
      <vt:lpstr>Arial</vt:lpstr>
      <vt:lpstr>Calibri</vt:lpstr>
      <vt:lpstr>Simplified Arabic</vt:lpstr>
      <vt:lpstr>Times New Roman</vt:lpstr>
      <vt:lpstr>Thème Office</vt:lpstr>
      <vt:lpstr> مقياس الثقافة التنظيمية </vt:lpstr>
      <vt:lpstr>عناصر المحاضرة</vt:lpstr>
      <vt:lpstr> مفهوم الثقافة  </vt:lpstr>
      <vt:lpstr>تعريف تايلور للثقافة</vt:lpstr>
      <vt:lpstr>Présentation PowerPoint</vt:lpstr>
      <vt:lpstr> تعريف الثقافة التنظيمية </vt:lpstr>
      <vt:lpstr>بعض تعاريف الثقافة التنظيمية</vt:lpstr>
      <vt:lpstr>Présentation PowerPoint</vt:lpstr>
      <vt:lpstr>Présentation PowerPoint</vt:lpstr>
      <vt:lpstr>الثقافة التنظيمية مشتركة</vt:lpstr>
      <vt:lpstr>نشأة وتطور مصطلح الثقافة التنظيمية</vt:lpstr>
      <vt:lpstr>Présentation PowerPoint</vt:lpstr>
      <vt:lpstr> أسباب الاهتمام بالثقافة التنظيمية </vt:lpstr>
      <vt:lpstr> أسباب الاهتمام بالثقافة التنظيمية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مقياس الثقافة التنظيمية </dc:title>
  <dc:creator>dell</dc:creator>
  <cp:lastModifiedBy>SONY</cp:lastModifiedBy>
  <cp:revision>17</cp:revision>
  <dcterms:created xsi:type="dcterms:W3CDTF">2020-12-23T00:04:27Z</dcterms:created>
  <dcterms:modified xsi:type="dcterms:W3CDTF">2024-10-06T23:56:17Z</dcterms:modified>
</cp:coreProperties>
</file>