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45" r:id="rId1"/>
  </p:sldMasterIdLst>
  <p:sldIdLst>
    <p:sldId id="272" r:id="rId2"/>
    <p:sldId id="257" r:id="rId3"/>
    <p:sldId id="258" r:id="rId4"/>
    <p:sldId id="259" r:id="rId5"/>
    <p:sldId id="260" r:id="rId6"/>
    <p:sldId id="261" r:id="rId7"/>
    <p:sldId id="262" r:id="rId8"/>
    <p:sldId id="263" r:id="rId9"/>
    <p:sldId id="264" r:id="rId10"/>
    <p:sldId id="267" r:id="rId11"/>
    <p:sldId id="268" r:id="rId12"/>
    <p:sldId id="269" r:id="rId13"/>
    <p:sldId id="270" r:id="rId14"/>
    <p:sldId id="271" r:id="rId15"/>
    <p:sldId id="273" r:id="rId16"/>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4995" autoAdjust="0"/>
    <p:restoredTop sz="94660"/>
  </p:normalViewPr>
  <p:slideViewPr>
    <p:cSldViewPr snapToGrid="0">
      <p:cViewPr varScale="1">
        <p:scale>
          <a:sx n="69" d="100"/>
          <a:sy n="69" d="100"/>
        </p:scale>
        <p:origin x="-696" y="-108"/>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fr-FR" smtClean="0"/>
              <a:t>Modifiez le style du titre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Modifier le style des sous-titres du masque</a:t>
            </a:r>
            <a:endParaRPr lang="en-US" dirty="0"/>
          </a:p>
        </p:txBody>
      </p:sp>
      <p:sp>
        <p:nvSpPr>
          <p:cNvPr id="4" name="Date Placeholder 3"/>
          <p:cNvSpPr>
            <a:spLocks noGrp="1"/>
          </p:cNvSpPr>
          <p:nvPr>
            <p:ph type="dt" sz="half" idx="10"/>
          </p:nvPr>
        </p:nvSpPr>
        <p:spPr/>
        <p:txBody>
          <a:bodyPr/>
          <a:lstStyle/>
          <a:p>
            <a:fld id="{9BDD05DE-08C7-4C83-8A58-FB888E9E06D5}" type="datetimeFigureOut">
              <a:rPr lang="fr-FR" smtClean="0"/>
              <a:pPr/>
              <a:t>14/06/2025</a:t>
            </a:fld>
            <a:endParaRPr lang="fr-FR"/>
          </a:p>
        </p:txBody>
      </p:sp>
      <p:sp>
        <p:nvSpPr>
          <p:cNvPr id="5" name="Footer Placeholder 4"/>
          <p:cNvSpPr>
            <a:spLocks noGrp="1"/>
          </p:cNvSpPr>
          <p:nvPr>
            <p:ph type="ftr" sz="quarter" idx="11"/>
          </p:nvPr>
        </p:nvSpPr>
        <p:spPr/>
        <p:txBody>
          <a:bodyPr/>
          <a:lstStyle/>
          <a:p>
            <a:endParaRPr lang="fr-FR"/>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27CB6537-DDBF-4B25-A9D1-0A3ED677445B}" type="slidenum">
              <a:rPr lang="fr-FR" smtClean="0"/>
              <a:pPr/>
              <a:t>‹N°›</a:t>
            </a:fld>
            <a:endParaRPr lang="fr-FR"/>
          </a:p>
        </p:txBody>
      </p:sp>
    </p:spTree>
    <p:extLst>
      <p:ext uri="{BB962C8B-B14F-4D97-AF65-F5344CB8AC3E}">
        <p14:creationId xmlns:p14="http://schemas.microsoft.com/office/powerpoint/2010/main" xmlns="" val="18165936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fr-FR" smtClean="0"/>
              <a:t>Modifiez le style du titre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fld id="{9BDD05DE-08C7-4C83-8A58-FB888E9E06D5}" type="datetimeFigureOut">
              <a:rPr lang="fr-FR" smtClean="0"/>
              <a:pPr/>
              <a:t>14/06/2025</a:t>
            </a:fld>
            <a:endParaRPr lang="fr-FR"/>
          </a:p>
        </p:txBody>
      </p:sp>
      <p:sp>
        <p:nvSpPr>
          <p:cNvPr id="5" name="Footer Placeholder 4"/>
          <p:cNvSpPr>
            <a:spLocks noGrp="1"/>
          </p:cNvSpPr>
          <p:nvPr>
            <p:ph type="ftr" sz="quarter" idx="11"/>
          </p:nvPr>
        </p:nvSpPr>
        <p:spPr/>
        <p:txBody>
          <a:bodyPr/>
          <a:lstStyle/>
          <a:p>
            <a:endParaRPr lang="fr-F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27CB6537-DDBF-4B25-A9D1-0A3ED677445B}" type="slidenum">
              <a:rPr lang="fr-FR" smtClean="0"/>
              <a:pPr/>
              <a:t>‹N°›</a:t>
            </a:fld>
            <a:endParaRPr lang="fr-FR"/>
          </a:p>
        </p:txBody>
      </p:sp>
    </p:spTree>
    <p:extLst>
      <p:ext uri="{BB962C8B-B14F-4D97-AF65-F5344CB8AC3E}">
        <p14:creationId xmlns:p14="http://schemas.microsoft.com/office/powerpoint/2010/main" xmlns="" val="36458015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fr-FR" smtClean="0"/>
              <a:t>Modifiez le style du titre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Modifier les styles du texte du masque</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fld id="{9BDD05DE-08C7-4C83-8A58-FB888E9E06D5}" type="datetimeFigureOut">
              <a:rPr lang="fr-FR" smtClean="0"/>
              <a:pPr/>
              <a:t>14/06/2025</a:t>
            </a:fld>
            <a:endParaRPr lang="fr-FR"/>
          </a:p>
        </p:txBody>
      </p:sp>
      <p:sp>
        <p:nvSpPr>
          <p:cNvPr id="5" name="Footer Placeholder 4"/>
          <p:cNvSpPr>
            <a:spLocks noGrp="1"/>
          </p:cNvSpPr>
          <p:nvPr>
            <p:ph type="ftr" sz="quarter" idx="11"/>
          </p:nvPr>
        </p:nvSpPr>
        <p:spPr/>
        <p:txBody>
          <a:bodyPr/>
          <a:lstStyle/>
          <a:p>
            <a:endParaRPr lang="fr-FR"/>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27CB6537-DDBF-4B25-A9D1-0A3ED677445B}" type="slidenum">
              <a:rPr lang="fr-FR" smtClean="0"/>
              <a:pPr/>
              <a:t>‹N°›</a:t>
            </a:fld>
            <a:endParaRPr lang="fr-FR"/>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xmlns="" val="23115778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fr-FR" smtClean="0"/>
              <a:t>Modifiez le style du titre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smtClean="0"/>
              <a:t>Modifier les styles du texte du masque</a:t>
            </a:r>
          </a:p>
        </p:txBody>
      </p:sp>
      <p:sp>
        <p:nvSpPr>
          <p:cNvPr id="5" name="Date Placeholder 4"/>
          <p:cNvSpPr>
            <a:spLocks noGrp="1"/>
          </p:cNvSpPr>
          <p:nvPr>
            <p:ph type="dt" sz="half" idx="10"/>
          </p:nvPr>
        </p:nvSpPr>
        <p:spPr/>
        <p:txBody>
          <a:bodyPr/>
          <a:lstStyle/>
          <a:p>
            <a:fld id="{9BDD05DE-08C7-4C83-8A58-FB888E9E06D5}" type="datetimeFigureOut">
              <a:rPr lang="fr-FR" smtClean="0"/>
              <a:pPr/>
              <a:t>14/06/2025</a:t>
            </a:fld>
            <a:endParaRPr lang="fr-FR"/>
          </a:p>
        </p:txBody>
      </p:sp>
      <p:sp>
        <p:nvSpPr>
          <p:cNvPr id="6" name="Footer Placeholder 5"/>
          <p:cNvSpPr>
            <a:spLocks noGrp="1"/>
          </p:cNvSpPr>
          <p:nvPr>
            <p:ph type="ftr" sz="quarter" idx="11"/>
          </p:nvPr>
        </p:nvSpPr>
        <p:spPr/>
        <p:txBody>
          <a:bodyPr/>
          <a:lstStyle/>
          <a:p>
            <a:endParaRPr lang="fr-F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27CB6537-DDBF-4B25-A9D1-0A3ED677445B}" type="slidenum">
              <a:rPr lang="fr-FR" smtClean="0"/>
              <a:pPr/>
              <a:t>‹N°›</a:t>
            </a:fld>
            <a:endParaRPr lang="fr-FR"/>
          </a:p>
        </p:txBody>
      </p:sp>
    </p:spTree>
    <p:extLst>
      <p:ext uri="{BB962C8B-B14F-4D97-AF65-F5344CB8AC3E}">
        <p14:creationId xmlns:p14="http://schemas.microsoft.com/office/powerpoint/2010/main" xmlns="" val="14662042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fr-FR" smtClean="0"/>
              <a:t>Modifiez le style du titre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Modifier les styles du texte du masque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smtClean="0"/>
              <a:t>Modifier les styles du texte du masque</a:t>
            </a:r>
          </a:p>
        </p:txBody>
      </p:sp>
      <p:sp>
        <p:nvSpPr>
          <p:cNvPr id="5" name="Date Placeholder 4"/>
          <p:cNvSpPr>
            <a:spLocks noGrp="1"/>
          </p:cNvSpPr>
          <p:nvPr>
            <p:ph type="dt" sz="half" idx="10"/>
          </p:nvPr>
        </p:nvSpPr>
        <p:spPr/>
        <p:txBody>
          <a:bodyPr/>
          <a:lstStyle/>
          <a:p>
            <a:fld id="{9BDD05DE-08C7-4C83-8A58-FB888E9E06D5}" type="datetimeFigureOut">
              <a:rPr lang="fr-FR" smtClean="0"/>
              <a:pPr/>
              <a:t>14/06/2025</a:t>
            </a:fld>
            <a:endParaRPr lang="fr-FR"/>
          </a:p>
        </p:txBody>
      </p:sp>
      <p:sp>
        <p:nvSpPr>
          <p:cNvPr id="6" name="Footer Placeholder 5"/>
          <p:cNvSpPr>
            <a:spLocks noGrp="1"/>
          </p:cNvSpPr>
          <p:nvPr>
            <p:ph type="ftr" sz="quarter" idx="11"/>
          </p:nvPr>
        </p:nvSpPr>
        <p:spPr/>
        <p:txBody>
          <a:bodyPr/>
          <a:lstStyle/>
          <a:p>
            <a:endParaRPr lang="fr-FR"/>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27CB6537-DDBF-4B25-A9D1-0A3ED677445B}" type="slidenum">
              <a:rPr lang="fr-FR" smtClean="0"/>
              <a:pPr/>
              <a:t>‹N°›</a:t>
            </a:fld>
            <a:endParaRPr lang="fr-FR"/>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xmlns="" val="41685349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fr-FR" smtClean="0"/>
              <a:t>Modifiez le style du titre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Modifier les styles du texte du masque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smtClean="0"/>
              <a:t>Modifier les styles du texte du masque</a:t>
            </a:r>
          </a:p>
        </p:txBody>
      </p:sp>
      <p:sp>
        <p:nvSpPr>
          <p:cNvPr id="5" name="Date Placeholder 4"/>
          <p:cNvSpPr>
            <a:spLocks noGrp="1"/>
          </p:cNvSpPr>
          <p:nvPr>
            <p:ph type="dt" sz="half" idx="10"/>
          </p:nvPr>
        </p:nvSpPr>
        <p:spPr/>
        <p:txBody>
          <a:bodyPr/>
          <a:lstStyle/>
          <a:p>
            <a:fld id="{9BDD05DE-08C7-4C83-8A58-FB888E9E06D5}" type="datetimeFigureOut">
              <a:rPr lang="fr-FR" smtClean="0"/>
              <a:pPr/>
              <a:t>14/06/2025</a:t>
            </a:fld>
            <a:endParaRPr lang="fr-FR"/>
          </a:p>
        </p:txBody>
      </p:sp>
      <p:sp>
        <p:nvSpPr>
          <p:cNvPr id="6" name="Footer Placeholder 5"/>
          <p:cNvSpPr>
            <a:spLocks noGrp="1"/>
          </p:cNvSpPr>
          <p:nvPr>
            <p:ph type="ftr" sz="quarter" idx="11"/>
          </p:nvPr>
        </p:nvSpPr>
        <p:spPr/>
        <p:txBody>
          <a:bodyPr/>
          <a:lstStyle/>
          <a:p>
            <a:endParaRPr lang="fr-F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27CB6537-DDBF-4B25-A9D1-0A3ED677445B}" type="slidenum">
              <a:rPr lang="fr-FR" smtClean="0"/>
              <a:pPr/>
              <a:t>‹N°›</a:t>
            </a:fld>
            <a:endParaRPr lang="fr-FR"/>
          </a:p>
        </p:txBody>
      </p:sp>
    </p:spTree>
    <p:extLst>
      <p:ext uri="{BB962C8B-B14F-4D97-AF65-F5344CB8AC3E}">
        <p14:creationId xmlns:p14="http://schemas.microsoft.com/office/powerpoint/2010/main" xmlns="" val="241670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9BDD05DE-08C7-4C83-8A58-FB888E9E06D5}" type="datetimeFigureOut">
              <a:rPr lang="fr-FR" smtClean="0"/>
              <a:pPr/>
              <a:t>14/06/2025</a:t>
            </a:fld>
            <a:endParaRPr lang="fr-FR"/>
          </a:p>
        </p:txBody>
      </p:sp>
      <p:sp>
        <p:nvSpPr>
          <p:cNvPr id="5" name="Footer Placeholder 4"/>
          <p:cNvSpPr>
            <a:spLocks noGrp="1"/>
          </p:cNvSpPr>
          <p:nvPr>
            <p:ph type="ftr" sz="quarter" idx="11"/>
          </p:nvPr>
        </p:nvSpPr>
        <p:spPr/>
        <p:txBody>
          <a:bodyPr/>
          <a:lstStyle/>
          <a:p>
            <a:endParaRPr lang="fr-F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27CB6537-DDBF-4B25-A9D1-0A3ED677445B}" type="slidenum">
              <a:rPr lang="fr-FR" smtClean="0"/>
              <a:pPr/>
              <a:t>‹N°›</a:t>
            </a:fld>
            <a:endParaRPr lang="fr-FR"/>
          </a:p>
        </p:txBody>
      </p:sp>
    </p:spTree>
    <p:extLst>
      <p:ext uri="{BB962C8B-B14F-4D97-AF65-F5344CB8AC3E}">
        <p14:creationId xmlns:p14="http://schemas.microsoft.com/office/powerpoint/2010/main" xmlns="" val="13936420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fr-FR" smtClean="0"/>
              <a:t>Modifiez le style du titre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9BDD05DE-08C7-4C83-8A58-FB888E9E06D5}" type="datetimeFigureOut">
              <a:rPr lang="fr-FR" smtClean="0"/>
              <a:pPr/>
              <a:t>14/06/2025</a:t>
            </a:fld>
            <a:endParaRPr lang="fr-FR"/>
          </a:p>
        </p:txBody>
      </p:sp>
      <p:sp>
        <p:nvSpPr>
          <p:cNvPr id="5" name="Footer Placeholder 4"/>
          <p:cNvSpPr>
            <a:spLocks noGrp="1"/>
          </p:cNvSpPr>
          <p:nvPr>
            <p:ph type="ftr" sz="quarter" idx="11"/>
          </p:nvPr>
        </p:nvSpPr>
        <p:spPr/>
        <p:txBody>
          <a:bodyPr/>
          <a:lstStyle/>
          <a:p>
            <a:endParaRPr lang="fr-F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27CB6537-DDBF-4B25-A9D1-0A3ED677445B}" type="slidenum">
              <a:rPr lang="fr-FR" smtClean="0"/>
              <a:pPr/>
              <a:t>‹N°›</a:t>
            </a:fld>
            <a:endParaRPr lang="fr-FR"/>
          </a:p>
        </p:txBody>
      </p:sp>
    </p:spTree>
    <p:extLst>
      <p:ext uri="{BB962C8B-B14F-4D97-AF65-F5344CB8AC3E}">
        <p14:creationId xmlns:p14="http://schemas.microsoft.com/office/powerpoint/2010/main" xmlns="" val="23761998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fr-FR" smtClean="0"/>
              <a:t>Modifiez le style du titre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9BDD05DE-08C7-4C83-8A58-FB888E9E06D5}" type="datetimeFigureOut">
              <a:rPr lang="fr-FR" smtClean="0"/>
              <a:pPr/>
              <a:t>14/06/2025</a:t>
            </a:fld>
            <a:endParaRPr lang="fr-FR"/>
          </a:p>
        </p:txBody>
      </p:sp>
      <p:sp>
        <p:nvSpPr>
          <p:cNvPr id="5" name="Footer Placeholder 4"/>
          <p:cNvSpPr>
            <a:spLocks noGrp="1"/>
          </p:cNvSpPr>
          <p:nvPr>
            <p:ph type="ftr" sz="quarter" idx="11"/>
          </p:nvPr>
        </p:nvSpPr>
        <p:spPr/>
        <p:txBody>
          <a:bodyPr/>
          <a:lstStyle/>
          <a:p>
            <a:endParaRPr lang="fr-F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27CB6537-DDBF-4B25-A9D1-0A3ED677445B}" type="slidenum">
              <a:rPr lang="fr-FR" smtClean="0"/>
              <a:pPr/>
              <a:t>‹N°›</a:t>
            </a:fld>
            <a:endParaRPr lang="fr-FR"/>
          </a:p>
        </p:txBody>
      </p:sp>
    </p:spTree>
    <p:extLst>
      <p:ext uri="{BB962C8B-B14F-4D97-AF65-F5344CB8AC3E}">
        <p14:creationId xmlns:p14="http://schemas.microsoft.com/office/powerpoint/2010/main" xmlns="" val="5707716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fr-FR" smtClean="0"/>
              <a:t>Modifiez le style du titre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fld id="{9BDD05DE-08C7-4C83-8A58-FB888E9E06D5}" type="datetimeFigureOut">
              <a:rPr lang="fr-FR" smtClean="0"/>
              <a:pPr/>
              <a:t>14/06/2025</a:t>
            </a:fld>
            <a:endParaRPr lang="fr-FR"/>
          </a:p>
        </p:txBody>
      </p:sp>
      <p:sp>
        <p:nvSpPr>
          <p:cNvPr id="5" name="Footer Placeholder 4"/>
          <p:cNvSpPr>
            <a:spLocks noGrp="1"/>
          </p:cNvSpPr>
          <p:nvPr>
            <p:ph type="ftr" sz="quarter" idx="11"/>
          </p:nvPr>
        </p:nvSpPr>
        <p:spPr/>
        <p:txBody>
          <a:bodyPr/>
          <a:lstStyle/>
          <a:p>
            <a:endParaRPr lang="fr-F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27CB6537-DDBF-4B25-A9D1-0A3ED677445B}" type="slidenum">
              <a:rPr lang="fr-FR" smtClean="0"/>
              <a:pPr/>
              <a:t>‹N°›</a:t>
            </a:fld>
            <a:endParaRPr lang="fr-FR"/>
          </a:p>
        </p:txBody>
      </p:sp>
    </p:spTree>
    <p:extLst>
      <p:ext uri="{BB962C8B-B14F-4D97-AF65-F5344CB8AC3E}">
        <p14:creationId xmlns:p14="http://schemas.microsoft.com/office/powerpoint/2010/main" xmlns="" val="27601363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9BDD05DE-08C7-4C83-8A58-FB888E9E06D5}" type="datetimeFigureOut">
              <a:rPr lang="fr-FR" smtClean="0"/>
              <a:pPr/>
              <a:t>14/06/2025</a:t>
            </a:fld>
            <a:endParaRPr lang="fr-FR"/>
          </a:p>
        </p:txBody>
      </p:sp>
      <p:sp>
        <p:nvSpPr>
          <p:cNvPr id="6" name="Footer Placeholder 5"/>
          <p:cNvSpPr>
            <a:spLocks noGrp="1"/>
          </p:cNvSpPr>
          <p:nvPr>
            <p:ph type="ftr" sz="quarter" idx="11"/>
          </p:nvPr>
        </p:nvSpPr>
        <p:spPr/>
        <p:txBody>
          <a:bodyPr/>
          <a:lstStyle/>
          <a:p>
            <a:endParaRPr lang="fr-FR"/>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27CB6537-DDBF-4B25-A9D1-0A3ED677445B}" type="slidenum">
              <a:rPr lang="fr-FR" smtClean="0"/>
              <a:pPr/>
              <a:t>‹N°›</a:t>
            </a:fld>
            <a:endParaRPr lang="fr-FR"/>
          </a:p>
        </p:txBody>
      </p:sp>
    </p:spTree>
    <p:extLst>
      <p:ext uri="{BB962C8B-B14F-4D97-AF65-F5344CB8AC3E}">
        <p14:creationId xmlns:p14="http://schemas.microsoft.com/office/powerpoint/2010/main" xmlns="" val="39727413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fr-FR" smtClean="0"/>
              <a:t>Modifiez le style du titre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9BDD05DE-08C7-4C83-8A58-FB888E9E06D5}" type="datetimeFigureOut">
              <a:rPr lang="fr-FR" smtClean="0"/>
              <a:pPr/>
              <a:t>14/06/2025</a:t>
            </a:fld>
            <a:endParaRPr lang="fr-FR"/>
          </a:p>
        </p:txBody>
      </p:sp>
      <p:sp>
        <p:nvSpPr>
          <p:cNvPr id="8" name="Footer Placeholder 7"/>
          <p:cNvSpPr>
            <a:spLocks noGrp="1"/>
          </p:cNvSpPr>
          <p:nvPr>
            <p:ph type="ftr" sz="quarter" idx="11"/>
          </p:nvPr>
        </p:nvSpPr>
        <p:spPr/>
        <p:txBody>
          <a:bodyPr/>
          <a:lstStyle/>
          <a:p>
            <a:endParaRPr lang="fr-FR"/>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27CB6537-DDBF-4B25-A9D1-0A3ED677445B}" type="slidenum">
              <a:rPr lang="fr-FR" smtClean="0"/>
              <a:pPr/>
              <a:t>‹N°›</a:t>
            </a:fld>
            <a:endParaRPr lang="fr-FR"/>
          </a:p>
        </p:txBody>
      </p:sp>
    </p:spTree>
    <p:extLst>
      <p:ext uri="{BB962C8B-B14F-4D97-AF65-F5344CB8AC3E}">
        <p14:creationId xmlns:p14="http://schemas.microsoft.com/office/powerpoint/2010/main" xmlns="" val="26878357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9BDD05DE-08C7-4C83-8A58-FB888E9E06D5}" type="datetimeFigureOut">
              <a:rPr lang="fr-FR" smtClean="0"/>
              <a:pPr/>
              <a:t>14/06/2025</a:t>
            </a:fld>
            <a:endParaRPr lang="fr-FR"/>
          </a:p>
        </p:txBody>
      </p:sp>
      <p:sp>
        <p:nvSpPr>
          <p:cNvPr id="4" name="Footer Placeholder 3"/>
          <p:cNvSpPr>
            <a:spLocks noGrp="1"/>
          </p:cNvSpPr>
          <p:nvPr>
            <p:ph type="ftr" sz="quarter" idx="11"/>
          </p:nvPr>
        </p:nvSpPr>
        <p:spPr/>
        <p:txBody>
          <a:bodyPr/>
          <a:lstStyle/>
          <a:p>
            <a:endParaRPr lang="fr-FR"/>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27CB6537-DDBF-4B25-A9D1-0A3ED677445B}" type="slidenum">
              <a:rPr lang="fr-FR" smtClean="0"/>
              <a:pPr/>
              <a:t>‹N°›</a:t>
            </a:fld>
            <a:endParaRPr lang="fr-FR"/>
          </a:p>
        </p:txBody>
      </p:sp>
    </p:spTree>
    <p:extLst>
      <p:ext uri="{BB962C8B-B14F-4D97-AF65-F5344CB8AC3E}">
        <p14:creationId xmlns:p14="http://schemas.microsoft.com/office/powerpoint/2010/main" xmlns="" val="41606043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DD05DE-08C7-4C83-8A58-FB888E9E06D5}" type="datetimeFigureOut">
              <a:rPr lang="fr-FR" smtClean="0"/>
              <a:pPr/>
              <a:t>14/06/2025</a:t>
            </a:fld>
            <a:endParaRPr lang="fr-FR"/>
          </a:p>
        </p:txBody>
      </p:sp>
      <p:sp>
        <p:nvSpPr>
          <p:cNvPr id="3" name="Footer Placeholder 2"/>
          <p:cNvSpPr>
            <a:spLocks noGrp="1"/>
          </p:cNvSpPr>
          <p:nvPr>
            <p:ph type="ftr" sz="quarter" idx="11"/>
          </p:nvPr>
        </p:nvSpPr>
        <p:spPr/>
        <p:txBody>
          <a:bodyPr/>
          <a:lstStyle/>
          <a:p>
            <a:endParaRPr lang="fr-FR"/>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27CB6537-DDBF-4B25-A9D1-0A3ED677445B}" type="slidenum">
              <a:rPr lang="fr-FR" smtClean="0"/>
              <a:pPr/>
              <a:t>‹N°›</a:t>
            </a:fld>
            <a:endParaRPr lang="fr-FR"/>
          </a:p>
        </p:txBody>
      </p:sp>
    </p:spTree>
    <p:extLst>
      <p:ext uri="{BB962C8B-B14F-4D97-AF65-F5344CB8AC3E}">
        <p14:creationId xmlns:p14="http://schemas.microsoft.com/office/powerpoint/2010/main" xmlns="" val="10553568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fr-FR" smtClean="0"/>
              <a:t>Modifiez le style du titre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fld id="{9BDD05DE-08C7-4C83-8A58-FB888E9E06D5}" type="datetimeFigureOut">
              <a:rPr lang="fr-FR" smtClean="0"/>
              <a:pPr/>
              <a:t>14/06/2025</a:t>
            </a:fld>
            <a:endParaRPr lang="fr-FR"/>
          </a:p>
        </p:txBody>
      </p:sp>
      <p:sp>
        <p:nvSpPr>
          <p:cNvPr id="6" name="Footer Placeholder 5"/>
          <p:cNvSpPr>
            <a:spLocks noGrp="1"/>
          </p:cNvSpPr>
          <p:nvPr>
            <p:ph type="ftr" sz="quarter" idx="11"/>
          </p:nvPr>
        </p:nvSpPr>
        <p:spPr/>
        <p:txBody>
          <a:bodyPr/>
          <a:lstStyle/>
          <a:p>
            <a:endParaRPr lang="fr-FR"/>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27CB6537-DDBF-4B25-A9D1-0A3ED677445B}" type="slidenum">
              <a:rPr lang="fr-FR" smtClean="0"/>
              <a:pPr/>
              <a:t>‹N°›</a:t>
            </a:fld>
            <a:endParaRPr lang="fr-FR"/>
          </a:p>
        </p:txBody>
      </p:sp>
    </p:spTree>
    <p:extLst>
      <p:ext uri="{BB962C8B-B14F-4D97-AF65-F5344CB8AC3E}">
        <p14:creationId xmlns:p14="http://schemas.microsoft.com/office/powerpoint/2010/main" xmlns="" val="1150845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fld id="{9BDD05DE-08C7-4C83-8A58-FB888E9E06D5}" type="datetimeFigureOut">
              <a:rPr lang="fr-FR" smtClean="0"/>
              <a:pPr/>
              <a:t>14/06/2025</a:t>
            </a:fld>
            <a:endParaRPr lang="fr-FR"/>
          </a:p>
        </p:txBody>
      </p:sp>
      <p:sp>
        <p:nvSpPr>
          <p:cNvPr id="6" name="Footer Placeholder 5"/>
          <p:cNvSpPr>
            <a:spLocks noGrp="1"/>
          </p:cNvSpPr>
          <p:nvPr>
            <p:ph type="ftr" sz="quarter" idx="11"/>
          </p:nvPr>
        </p:nvSpPr>
        <p:spPr/>
        <p:txBody>
          <a:bodyPr/>
          <a:lstStyle/>
          <a:p>
            <a:endParaRPr lang="fr-F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27CB6537-DDBF-4B25-A9D1-0A3ED677445B}" type="slidenum">
              <a:rPr lang="fr-FR" smtClean="0"/>
              <a:pPr/>
              <a:t>‹N°›</a:t>
            </a:fld>
            <a:endParaRPr lang="fr-FR"/>
          </a:p>
        </p:txBody>
      </p:sp>
    </p:spTree>
    <p:extLst>
      <p:ext uri="{BB962C8B-B14F-4D97-AF65-F5344CB8AC3E}">
        <p14:creationId xmlns:p14="http://schemas.microsoft.com/office/powerpoint/2010/main" xmlns="" val="6450982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fr-FR" smtClean="0"/>
              <a:t>Modifiez le style du titre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9BDD05DE-08C7-4C83-8A58-FB888E9E06D5}" type="datetimeFigureOut">
              <a:rPr lang="fr-FR" smtClean="0"/>
              <a:pPr/>
              <a:t>14/06/2025</a:t>
            </a:fld>
            <a:endParaRPr lang="fr-FR"/>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fr-FR"/>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27CB6537-DDBF-4B25-A9D1-0A3ED677445B}" type="slidenum">
              <a:rPr lang="fr-FR" smtClean="0"/>
              <a:pPr/>
              <a:t>‹N°›</a:t>
            </a:fld>
            <a:endParaRPr lang="fr-FR"/>
          </a:p>
        </p:txBody>
      </p:sp>
    </p:spTree>
    <p:extLst>
      <p:ext uri="{BB962C8B-B14F-4D97-AF65-F5344CB8AC3E}">
        <p14:creationId xmlns:p14="http://schemas.microsoft.com/office/powerpoint/2010/main" xmlns="" val="2469192571"/>
      </p:ext>
    </p:extLst>
  </p:cSld>
  <p:clrMap bg1="lt1" tx1="dk1" bg2="lt2" tx2="dk2" accent1="accent1" accent2="accent2" accent3="accent3" accent4="accent4" accent5="accent5" accent6="accent6" hlink="hlink" folHlink="folHlink"/>
  <p:sldLayoutIdLst>
    <p:sldLayoutId id="2147483946" r:id="rId1"/>
    <p:sldLayoutId id="2147483947" r:id="rId2"/>
    <p:sldLayoutId id="2147483948" r:id="rId3"/>
    <p:sldLayoutId id="2147483949" r:id="rId4"/>
    <p:sldLayoutId id="2147483950" r:id="rId5"/>
    <p:sldLayoutId id="2147483951" r:id="rId6"/>
    <p:sldLayoutId id="2147483952" r:id="rId7"/>
    <p:sldLayoutId id="2147483953" r:id="rId8"/>
    <p:sldLayoutId id="2147483954" r:id="rId9"/>
    <p:sldLayoutId id="2147483955" r:id="rId10"/>
    <p:sldLayoutId id="2147483956" r:id="rId11"/>
    <p:sldLayoutId id="2147483957" r:id="rId12"/>
    <p:sldLayoutId id="2147483958" r:id="rId13"/>
    <p:sldLayoutId id="2147483959" r:id="rId14"/>
    <p:sldLayoutId id="2147483960" r:id="rId15"/>
    <p:sldLayoutId id="2147483961"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751798" y="288757"/>
            <a:ext cx="9752814" cy="6381550"/>
          </a:xfrm>
        </p:spPr>
        <p:txBody>
          <a:bodyPr>
            <a:normAutofit lnSpcReduction="10000"/>
          </a:bodyPr>
          <a:lstStyle/>
          <a:p>
            <a:pPr marL="0" indent="0" algn="ctr">
              <a:buNone/>
            </a:pPr>
            <a:r>
              <a:rPr lang="fr-FR"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fr-FR" sz="24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République Algérienne Démocratique et Populaire</a:t>
            </a:r>
            <a:br>
              <a:rPr lang="fr-FR" sz="24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fr-FR" sz="24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Ministère de l‘Enseignement Supérieur et de la Recherche Scientifique</a:t>
            </a:r>
            <a:br>
              <a:rPr lang="fr-FR" sz="24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fr-FR" sz="24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Faculté des Sciences Exactes et des Sciences de la Nature et de la vie</a:t>
            </a:r>
            <a:br>
              <a:rPr lang="fr-FR" sz="24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fr-FR" sz="24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Université de Biskra</a:t>
            </a:r>
          </a:p>
          <a:p>
            <a:pPr marL="0" indent="0" algn="ctr">
              <a:buNone/>
            </a:pPr>
            <a:r>
              <a:rPr lang="fr-FR" sz="48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Recherche sur </a:t>
            </a:r>
          </a:p>
          <a:p>
            <a:pPr marL="0" indent="0" algn="ctr">
              <a:buNone/>
            </a:pPr>
            <a:endParaRPr lang="fr-FR" sz="48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0" indent="0" algn="ctr">
              <a:buNone/>
            </a:pPr>
            <a:endParaRPr lang="fr-FR" sz="48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0" indent="0" algn="ctr">
              <a:buNone/>
            </a:pPr>
            <a:endParaRPr lang="fr-FR"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0" indent="0" algn="just">
              <a:buNone/>
            </a:pPr>
            <a:r>
              <a:rPr lang="fr-FR" b="1"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Elaboré par                                                                                                                     </a:t>
            </a:r>
            <a:r>
              <a:rPr lang="fr-FR"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Dirigé </a:t>
            </a:r>
            <a:r>
              <a:rPr lang="fr-FR" b="1"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par</a:t>
            </a:r>
          </a:p>
          <a:p>
            <a:pPr marL="0" indent="0" algn="just">
              <a:buNone/>
            </a:pPr>
            <a:r>
              <a:rPr lang="fr-FR" dirty="0" smtClean="0"/>
              <a:t>                                                                                                                 </a:t>
            </a:r>
            <a:r>
              <a:rPr lang="fr-FR"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Maklid </a:t>
            </a:r>
            <a:r>
              <a:rPr lang="fr-FR"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Abd Alhak</a:t>
            </a:r>
            <a:endParaRPr lang="fr-FR" b="1"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0" indent="0" algn="just">
              <a:buNone/>
            </a:pPr>
            <a:r>
              <a:rPr lang="fr-FR" b="1"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BAISSA    </a:t>
            </a:r>
            <a:r>
              <a:rPr lang="fr-FR" b="1" i="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Hadil</a:t>
            </a:r>
            <a:endParaRPr lang="fr-FR"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0" indent="0">
              <a:buNone/>
            </a:pPr>
            <a:endParaRPr lang="fr-FR" b="1"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0" indent="0">
              <a:buNone/>
            </a:pPr>
            <a:endParaRPr lang="fr-FR"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0" indent="0">
              <a:buNone/>
            </a:pPr>
            <a:r>
              <a:rPr lang="fr-FR"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endParaRPr lang="fr-FR" dirty="0"/>
          </a:p>
        </p:txBody>
      </p:sp>
      <p:sp>
        <p:nvSpPr>
          <p:cNvPr id="4" name="Rectangle à coins arrondis 3"/>
          <p:cNvSpPr/>
          <p:nvPr/>
        </p:nvSpPr>
        <p:spPr>
          <a:xfrm>
            <a:off x="2444817" y="2786513"/>
            <a:ext cx="7671335" cy="138603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b="1" dirty="0" smtClean="0">
                <a:latin typeface="Times New Roman" panose="02020603050405020304" pitchFamily="18" charset="0"/>
                <a:cs typeface="Times New Roman" panose="02020603050405020304" pitchFamily="18" charset="0"/>
              </a:rPr>
              <a:t>Les </a:t>
            </a:r>
            <a:r>
              <a:rPr lang="fr-FR" sz="3200" b="1" dirty="0">
                <a:latin typeface="Times New Roman" panose="02020603050405020304" pitchFamily="18" charset="0"/>
                <a:cs typeface="Times New Roman" panose="02020603050405020304" pitchFamily="18" charset="0"/>
              </a:rPr>
              <a:t>procèdes de traitement biologique (filtration sur charbon actif)</a:t>
            </a:r>
            <a:endParaRPr lang="fr-FR" sz="3200" dirty="0">
              <a:latin typeface="Times New Roman" panose="02020603050405020304" pitchFamily="18" charset="0"/>
              <a:cs typeface="Times New Roman" panose="02020603050405020304" pitchFamily="18" charset="0"/>
            </a:endParaRPr>
          </a:p>
          <a:p>
            <a:pPr algn="ctr"/>
            <a:endParaRPr lang="fr-FR" dirty="0"/>
          </a:p>
        </p:txBody>
      </p:sp>
      <p:pic>
        <p:nvPicPr>
          <p:cNvPr id="6" name="Image 5"/>
          <p:cNvPicPr>
            <a:picLocks noChangeAspect="1"/>
          </p:cNvPicPr>
          <p:nvPr/>
        </p:nvPicPr>
        <p:blipFill>
          <a:blip r:embed="rId2"/>
          <a:stretch>
            <a:fillRect/>
          </a:stretch>
        </p:blipFill>
        <p:spPr>
          <a:xfrm>
            <a:off x="684783" y="211065"/>
            <a:ext cx="1274174" cy="1103472"/>
          </a:xfrm>
          <a:prstGeom prst="rect">
            <a:avLst/>
          </a:prstGeom>
        </p:spPr>
      </p:pic>
    </p:spTree>
    <p:extLst>
      <p:ext uri="{BB962C8B-B14F-4D97-AF65-F5344CB8AC3E}">
        <p14:creationId xmlns:p14="http://schemas.microsoft.com/office/powerpoint/2010/main" xmlns="" val="2074752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arn(inVertical)">
                                      <p:cBhvr>
                                        <p:cTn id="10" dur="500"/>
                                        <p:tgtEl>
                                          <p:spTgt spid="3">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barn(inVertical)">
                                      <p:cBhvr>
                                        <p:cTn id="13" dur="500"/>
                                        <p:tgtEl>
                                          <p:spTgt spid="3">
                                            <p:txEl>
                                              <p:pRg st="5" end="5"/>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3">
                                            <p:txEl>
                                              <p:pRg st="6" end="6"/>
                                            </p:txEl>
                                          </p:spTgt>
                                        </p:tgtEl>
                                        <p:attrNameLst>
                                          <p:attrName>style.visibility</p:attrName>
                                        </p:attrNameLst>
                                      </p:cBhvr>
                                      <p:to>
                                        <p:strVal val="visible"/>
                                      </p:to>
                                    </p:set>
                                    <p:animEffect transition="in" filter="barn(inVertical)">
                                      <p:cBhvr>
                                        <p:cTn id="16" dur="500"/>
                                        <p:tgtEl>
                                          <p:spTgt spid="3">
                                            <p:txEl>
                                              <p:pRg st="6" end="6"/>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animEffect transition="in" filter="barn(inVertical)">
                                      <p:cBhvr>
                                        <p:cTn id="19" dur="500"/>
                                        <p:tgtEl>
                                          <p:spTgt spid="3">
                                            <p:txEl>
                                              <p:pRg st="7" end="7"/>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1000"/>
                                        <p:tgtEl>
                                          <p:spTgt spid="4"/>
                                        </p:tgtEl>
                                      </p:cBhvr>
                                    </p:animEffect>
                                    <p:anim calcmode="lin" valueType="num">
                                      <p:cBhvr>
                                        <p:cTn id="25" dur="1000" fill="hold"/>
                                        <p:tgtEl>
                                          <p:spTgt spid="4"/>
                                        </p:tgtEl>
                                        <p:attrNameLst>
                                          <p:attrName>ppt_x</p:attrName>
                                        </p:attrNameLst>
                                      </p:cBhvr>
                                      <p:tavLst>
                                        <p:tav tm="0">
                                          <p:val>
                                            <p:strVal val="#ppt_x"/>
                                          </p:val>
                                        </p:tav>
                                        <p:tav tm="100000">
                                          <p:val>
                                            <p:strVal val="#ppt_x"/>
                                          </p:val>
                                        </p:tav>
                                      </p:tavLst>
                                    </p:anim>
                                    <p:anim calcmode="lin" valueType="num">
                                      <p:cBhvr>
                                        <p:cTn id="2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607418" y="231005"/>
            <a:ext cx="10222029" cy="6468177"/>
          </a:xfrm>
        </p:spPr>
        <p:txBody>
          <a:bodyPr/>
          <a:lstStyle/>
          <a:p>
            <a:r>
              <a:rPr lang="fr-FR" sz="2000" b="1" dirty="0">
                <a:latin typeface="Times New Roman" panose="02020603050405020304" pitchFamily="18" charset="0"/>
                <a:cs typeface="Times New Roman" panose="02020603050405020304" pitchFamily="18" charset="0"/>
              </a:rPr>
              <a:t>6/ Applications de la filtration au charbon actif</a:t>
            </a:r>
            <a:endParaRPr lang="fr-FR" sz="2000" dirty="0">
              <a:latin typeface="Times New Roman" panose="02020603050405020304" pitchFamily="18" charset="0"/>
              <a:cs typeface="Times New Roman" panose="02020603050405020304" pitchFamily="18" charset="0"/>
            </a:endParaRPr>
          </a:p>
          <a:p>
            <a:pPr lvl="0"/>
            <a:r>
              <a:rPr lang="fr-FR" sz="2000" b="1" dirty="0">
                <a:latin typeface="Times New Roman" panose="02020603050405020304" pitchFamily="18" charset="0"/>
                <a:cs typeface="Times New Roman" panose="02020603050405020304" pitchFamily="18" charset="0"/>
              </a:rPr>
              <a:t>Dans le traitement de l'eau potable :</a:t>
            </a:r>
            <a:endParaRPr lang="fr-FR" sz="2000" dirty="0">
              <a:latin typeface="Times New Roman" panose="02020603050405020304" pitchFamily="18" charset="0"/>
              <a:cs typeface="Times New Roman" panose="02020603050405020304" pitchFamily="18" charset="0"/>
            </a:endParaRPr>
          </a:p>
          <a:p>
            <a:pPr lvl="1"/>
            <a:r>
              <a:rPr lang="fr-FR" sz="2000" dirty="0">
                <a:latin typeface="Times New Roman" panose="02020603050405020304" pitchFamily="18" charset="0"/>
                <a:cs typeface="Times New Roman" panose="02020603050405020304" pitchFamily="18" charset="0"/>
              </a:rPr>
              <a:t>Élimination des polluants organiques et des composés chimiques.</a:t>
            </a:r>
          </a:p>
          <a:p>
            <a:pPr lvl="1"/>
            <a:r>
              <a:rPr lang="fr-FR" sz="2000" dirty="0">
                <a:latin typeface="Times New Roman" panose="02020603050405020304" pitchFamily="18" charset="0"/>
                <a:cs typeface="Times New Roman" panose="02020603050405020304" pitchFamily="18" charset="0"/>
              </a:rPr>
              <a:t>Amélioration du goût et de l'odeur.</a:t>
            </a:r>
          </a:p>
          <a:p>
            <a:pPr lvl="0"/>
            <a:r>
              <a:rPr lang="fr-FR" sz="2000" b="1" dirty="0">
                <a:latin typeface="Times New Roman" panose="02020603050405020304" pitchFamily="18" charset="0"/>
                <a:cs typeface="Times New Roman" panose="02020603050405020304" pitchFamily="18" charset="0"/>
              </a:rPr>
              <a:t>Dans le traitement des eaux industrielles :</a:t>
            </a:r>
            <a:endParaRPr lang="fr-FR" sz="2000" dirty="0">
              <a:latin typeface="Times New Roman" panose="02020603050405020304" pitchFamily="18" charset="0"/>
              <a:cs typeface="Times New Roman" panose="02020603050405020304" pitchFamily="18" charset="0"/>
            </a:endParaRPr>
          </a:p>
          <a:p>
            <a:pPr lvl="1"/>
            <a:r>
              <a:rPr lang="fr-FR" sz="2000" dirty="0">
                <a:latin typeface="Times New Roman" panose="02020603050405020304" pitchFamily="18" charset="0"/>
                <a:cs typeface="Times New Roman" panose="02020603050405020304" pitchFamily="18" charset="0"/>
              </a:rPr>
              <a:t>Élimination des huiles, des solvants et des hydrocarbures.</a:t>
            </a:r>
          </a:p>
          <a:p>
            <a:pPr lvl="1"/>
            <a:r>
              <a:rPr lang="fr-FR" sz="2000" dirty="0">
                <a:latin typeface="Times New Roman" panose="02020603050405020304" pitchFamily="18" charset="0"/>
                <a:cs typeface="Times New Roman" panose="02020603050405020304" pitchFamily="18" charset="0"/>
              </a:rPr>
              <a:t>Traitement des eaux provenant des industries pharmaceutiques et chimiques.</a:t>
            </a:r>
          </a:p>
          <a:p>
            <a:pPr lvl="0"/>
            <a:r>
              <a:rPr lang="fr-FR" sz="2000" b="1" dirty="0">
                <a:latin typeface="Times New Roman" panose="02020603050405020304" pitchFamily="18" charset="0"/>
                <a:cs typeface="Times New Roman" panose="02020603050405020304" pitchFamily="18" charset="0"/>
              </a:rPr>
              <a:t>Dans le traitement des eaux grises et des eaux usées :</a:t>
            </a:r>
            <a:endParaRPr lang="fr-FR" sz="2000" dirty="0">
              <a:latin typeface="Times New Roman" panose="02020603050405020304" pitchFamily="18" charset="0"/>
              <a:cs typeface="Times New Roman" panose="02020603050405020304" pitchFamily="18" charset="0"/>
            </a:endParaRPr>
          </a:p>
          <a:p>
            <a:pPr lvl="1"/>
            <a:r>
              <a:rPr lang="fr-FR" sz="2000" dirty="0">
                <a:latin typeface="Times New Roman" panose="02020603050405020304" pitchFamily="18" charset="0"/>
                <a:cs typeface="Times New Roman" panose="02020603050405020304" pitchFamily="18" charset="0"/>
              </a:rPr>
              <a:t>Réduction des matières organiques restantes.</a:t>
            </a:r>
          </a:p>
          <a:p>
            <a:pPr lvl="1"/>
            <a:r>
              <a:rPr lang="fr-FR" sz="2000" dirty="0">
                <a:latin typeface="Times New Roman" panose="02020603050405020304" pitchFamily="18" charset="0"/>
                <a:cs typeface="Times New Roman" panose="02020603050405020304" pitchFamily="18" charset="0"/>
              </a:rPr>
              <a:t>Amélioration de l'efficacité des processus de purification finaux.</a:t>
            </a:r>
          </a:p>
          <a:p>
            <a:endParaRPr lang="fr-FR" dirty="0"/>
          </a:p>
        </p:txBody>
      </p:sp>
      <p:pic>
        <p:nvPicPr>
          <p:cNvPr id="4" name="Image 3"/>
          <p:cNvPicPr>
            <a:picLocks noChangeAspect="1"/>
          </p:cNvPicPr>
          <p:nvPr/>
        </p:nvPicPr>
        <p:blipFill>
          <a:blip r:embed="rId2"/>
          <a:stretch>
            <a:fillRect/>
          </a:stretch>
        </p:blipFill>
        <p:spPr>
          <a:xfrm>
            <a:off x="2743199" y="4581625"/>
            <a:ext cx="7873465" cy="2011764"/>
          </a:xfrm>
          <a:prstGeom prst="rect">
            <a:avLst/>
          </a:prstGeom>
        </p:spPr>
      </p:pic>
    </p:spTree>
    <p:extLst>
      <p:ext uri="{BB962C8B-B14F-4D97-AF65-F5344CB8AC3E}">
        <p14:creationId xmlns:p14="http://schemas.microsoft.com/office/powerpoint/2010/main" xmlns="" val="3776387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anim calcmode="lin" valueType="num">
                                      <p:cBhvr>
                                        <p:cTn id="3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1000"/>
                                        <p:tgtEl>
                                          <p:spTgt spid="3">
                                            <p:txEl>
                                              <p:pRg st="5" end="5"/>
                                            </p:txEl>
                                          </p:spTgt>
                                        </p:tgtEl>
                                      </p:cBhvr>
                                    </p:animEffect>
                                    <p:anim calcmode="lin" valueType="num">
                                      <p:cBhvr>
                                        <p:cTn id="37"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fade">
                                      <p:cBhvr>
                                        <p:cTn id="41" dur="1000"/>
                                        <p:tgtEl>
                                          <p:spTgt spid="3">
                                            <p:txEl>
                                              <p:pRg st="6" end="6"/>
                                            </p:txEl>
                                          </p:spTgt>
                                        </p:tgtEl>
                                      </p:cBhvr>
                                    </p:animEffect>
                                    <p:anim calcmode="lin" valueType="num">
                                      <p:cBhvr>
                                        <p:cTn id="4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3">
                                            <p:txEl>
                                              <p:pRg st="7" end="7"/>
                                            </p:txEl>
                                          </p:spTgt>
                                        </p:tgtEl>
                                        <p:attrNameLst>
                                          <p:attrName>style.visibility</p:attrName>
                                        </p:attrNameLst>
                                      </p:cBhvr>
                                      <p:to>
                                        <p:strVal val="visible"/>
                                      </p:to>
                                    </p:set>
                                    <p:animEffect transition="in" filter="fade">
                                      <p:cBhvr>
                                        <p:cTn id="48" dur="1000"/>
                                        <p:tgtEl>
                                          <p:spTgt spid="3">
                                            <p:txEl>
                                              <p:pRg st="7" end="7"/>
                                            </p:txEl>
                                          </p:spTgt>
                                        </p:tgtEl>
                                      </p:cBhvr>
                                    </p:animEffect>
                                    <p:anim calcmode="lin" valueType="num">
                                      <p:cBhvr>
                                        <p:cTn id="49"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0" dur="1000" fill="hold"/>
                                        <p:tgtEl>
                                          <p:spTgt spid="3">
                                            <p:txEl>
                                              <p:pRg st="7" end="7"/>
                                            </p:txEl>
                                          </p:spTgt>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
                                            <p:txEl>
                                              <p:pRg st="8" end="8"/>
                                            </p:txEl>
                                          </p:spTgt>
                                        </p:tgtEl>
                                        <p:attrNameLst>
                                          <p:attrName>style.visibility</p:attrName>
                                        </p:attrNameLst>
                                      </p:cBhvr>
                                      <p:to>
                                        <p:strVal val="visible"/>
                                      </p:to>
                                    </p:set>
                                    <p:animEffect transition="in" filter="fade">
                                      <p:cBhvr>
                                        <p:cTn id="53" dur="1000"/>
                                        <p:tgtEl>
                                          <p:spTgt spid="3">
                                            <p:txEl>
                                              <p:pRg st="8" end="8"/>
                                            </p:txEl>
                                          </p:spTgt>
                                        </p:tgtEl>
                                      </p:cBhvr>
                                    </p:animEffect>
                                    <p:anim calcmode="lin" valueType="num">
                                      <p:cBhvr>
                                        <p:cTn id="54"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5" dur="1000" fill="hold"/>
                                        <p:tgtEl>
                                          <p:spTgt spid="3">
                                            <p:txEl>
                                              <p:pRg st="8" end="8"/>
                                            </p:txEl>
                                          </p:spTgt>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3">
                                            <p:txEl>
                                              <p:pRg st="9" end="9"/>
                                            </p:txEl>
                                          </p:spTgt>
                                        </p:tgtEl>
                                        <p:attrNameLst>
                                          <p:attrName>style.visibility</p:attrName>
                                        </p:attrNameLst>
                                      </p:cBhvr>
                                      <p:to>
                                        <p:strVal val="visible"/>
                                      </p:to>
                                    </p:set>
                                    <p:animEffect transition="in" filter="fade">
                                      <p:cBhvr>
                                        <p:cTn id="58" dur="1000"/>
                                        <p:tgtEl>
                                          <p:spTgt spid="3">
                                            <p:txEl>
                                              <p:pRg st="9" end="9"/>
                                            </p:txEl>
                                          </p:spTgt>
                                        </p:tgtEl>
                                      </p:cBhvr>
                                    </p:animEffect>
                                    <p:anim calcmode="lin" valueType="num">
                                      <p:cBhvr>
                                        <p:cTn id="59"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60"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42" presetClass="entr" presetSubtype="0" fill="hold" nodeType="clickEffect">
                                  <p:stCondLst>
                                    <p:cond delay="0"/>
                                  </p:stCondLst>
                                  <p:childTnLst>
                                    <p:set>
                                      <p:cBhvr>
                                        <p:cTn id="64" dur="1" fill="hold">
                                          <p:stCondLst>
                                            <p:cond delay="0"/>
                                          </p:stCondLst>
                                        </p:cTn>
                                        <p:tgtEl>
                                          <p:spTgt spid="4"/>
                                        </p:tgtEl>
                                        <p:attrNameLst>
                                          <p:attrName>style.visibility</p:attrName>
                                        </p:attrNameLst>
                                      </p:cBhvr>
                                      <p:to>
                                        <p:strVal val="visible"/>
                                      </p:to>
                                    </p:set>
                                    <p:animEffect transition="in" filter="fade">
                                      <p:cBhvr>
                                        <p:cTn id="65" dur="1000"/>
                                        <p:tgtEl>
                                          <p:spTgt spid="4"/>
                                        </p:tgtEl>
                                      </p:cBhvr>
                                    </p:animEffect>
                                    <p:anim calcmode="lin" valueType="num">
                                      <p:cBhvr>
                                        <p:cTn id="66" dur="1000" fill="hold"/>
                                        <p:tgtEl>
                                          <p:spTgt spid="4"/>
                                        </p:tgtEl>
                                        <p:attrNameLst>
                                          <p:attrName>ppt_x</p:attrName>
                                        </p:attrNameLst>
                                      </p:cBhvr>
                                      <p:tavLst>
                                        <p:tav tm="0">
                                          <p:val>
                                            <p:strVal val="#ppt_x"/>
                                          </p:val>
                                        </p:tav>
                                        <p:tav tm="100000">
                                          <p:val>
                                            <p:strVal val="#ppt_x"/>
                                          </p:val>
                                        </p:tav>
                                      </p:tavLst>
                                    </p:anim>
                                    <p:anim calcmode="lin" valueType="num">
                                      <p:cBhvr>
                                        <p:cTn id="6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751798" y="365760"/>
            <a:ext cx="9752814" cy="6294922"/>
          </a:xfrm>
        </p:spPr>
        <p:txBody>
          <a:bodyPr>
            <a:normAutofit/>
          </a:bodyPr>
          <a:lstStyle/>
          <a:p>
            <a:r>
              <a:rPr lang="fr-FR" sz="2800" b="1" dirty="0">
                <a:solidFill>
                  <a:srgbClr val="FF0000"/>
                </a:solidFill>
                <a:latin typeface="Times New Roman" panose="02020603050405020304" pitchFamily="18" charset="0"/>
                <a:cs typeface="Times New Roman" panose="02020603050405020304" pitchFamily="18" charset="0"/>
              </a:rPr>
              <a:t>7/ AVANTAGES DE LA FILTRATION AU CHARBON ACTIF</a:t>
            </a:r>
            <a:endParaRPr lang="fr-FR" sz="2800" dirty="0">
              <a:solidFill>
                <a:srgbClr val="FF0000"/>
              </a:solidFill>
              <a:latin typeface="Times New Roman" panose="02020603050405020304" pitchFamily="18" charset="0"/>
              <a:cs typeface="Times New Roman" panose="02020603050405020304" pitchFamily="18" charset="0"/>
            </a:endParaRPr>
          </a:p>
          <a:p>
            <a:pPr lvl="0"/>
            <a:r>
              <a:rPr lang="fr-FR" sz="2800" b="1" dirty="0">
                <a:latin typeface="Times New Roman" panose="02020603050405020304" pitchFamily="18" charset="0"/>
                <a:cs typeface="Times New Roman" panose="02020603050405020304" pitchFamily="18" charset="0"/>
              </a:rPr>
              <a:t>Haute efficacité :</a:t>
            </a:r>
            <a:r>
              <a:rPr lang="fr-FR" sz="2800" dirty="0">
                <a:latin typeface="Times New Roman" panose="02020603050405020304" pitchFamily="18" charset="0"/>
                <a:cs typeface="Times New Roman" panose="02020603050405020304" pitchFamily="18" charset="0"/>
              </a:rPr>
              <a:t> Il se distingue par sa capacité à éliminer les polluants avec une grande efficacité.</a:t>
            </a:r>
          </a:p>
          <a:p>
            <a:pPr lvl="0"/>
            <a:r>
              <a:rPr lang="fr-FR" sz="2800" b="1" dirty="0">
                <a:latin typeface="Times New Roman" panose="02020603050405020304" pitchFamily="18" charset="0"/>
                <a:cs typeface="Times New Roman" panose="02020603050405020304" pitchFamily="18" charset="0"/>
              </a:rPr>
              <a:t>Flexibilité d'utilisation :</a:t>
            </a:r>
            <a:r>
              <a:rPr lang="fr-FR" sz="2800" dirty="0">
                <a:latin typeface="Times New Roman" panose="02020603050405020304" pitchFamily="18" charset="0"/>
                <a:cs typeface="Times New Roman" panose="02020603050405020304" pitchFamily="18" charset="0"/>
              </a:rPr>
              <a:t> Il peut être appliqué dans divers secteurs (domestique, industriel, municipal).</a:t>
            </a:r>
          </a:p>
          <a:p>
            <a:pPr lvl="0"/>
            <a:r>
              <a:rPr lang="fr-FR" sz="2800" b="1" dirty="0">
                <a:latin typeface="Times New Roman" panose="02020603050405020304" pitchFamily="18" charset="0"/>
                <a:cs typeface="Times New Roman" panose="02020603050405020304" pitchFamily="18" charset="0"/>
              </a:rPr>
              <a:t>Écologique :</a:t>
            </a:r>
            <a:r>
              <a:rPr lang="fr-FR" sz="2800" dirty="0">
                <a:latin typeface="Times New Roman" panose="02020603050405020304" pitchFamily="18" charset="0"/>
                <a:cs typeface="Times New Roman" panose="02020603050405020304" pitchFamily="18" charset="0"/>
              </a:rPr>
              <a:t> C'est une option respectueuse de l'environnement car elle réduit le besoin d'utiliser des produits chimiques.</a:t>
            </a:r>
          </a:p>
          <a:p>
            <a:endParaRPr lang="fr-FR"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133418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674796" y="346509"/>
            <a:ext cx="9829816" cy="6169794"/>
          </a:xfrm>
        </p:spPr>
        <p:txBody>
          <a:bodyPr>
            <a:normAutofit/>
          </a:bodyPr>
          <a:lstStyle/>
          <a:p>
            <a:r>
              <a:rPr lang="fr-FR" sz="2800" b="1" dirty="0">
                <a:solidFill>
                  <a:srgbClr val="FF0000"/>
                </a:solidFill>
                <a:latin typeface="Times New Roman" panose="02020603050405020304" pitchFamily="18" charset="0"/>
                <a:cs typeface="Times New Roman" panose="02020603050405020304" pitchFamily="18" charset="0"/>
              </a:rPr>
              <a:t>8/ INCONVENIENTS ET LIMITATIONS DE L'UTILISATION DU CHARBON ACTIF</a:t>
            </a:r>
            <a:endParaRPr lang="fr-FR" sz="2800" dirty="0">
              <a:solidFill>
                <a:srgbClr val="FF0000"/>
              </a:solidFill>
              <a:latin typeface="Times New Roman" panose="02020603050405020304" pitchFamily="18" charset="0"/>
              <a:cs typeface="Times New Roman" panose="02020603050405020304" pitchFamily="18" charset="0"/>
            </a:endParaRPr>
          </a:p>
          <a:p>
            <a:pPr lvl="0"/>
            <a:r>
              <a:rPr lang="fr-FR" sz="2800" b="1" dirty="0">
                <a:latin typeface="Times New Roman" panose="02020603050405020304" pitchFamily="18" charset="0"/>
                <a:cs typeface="Times New Roman" panose="02020603050405020304" pitchFamily="18" charset="0"/>
              </a:rPr>
              <a:t>Coût :</a:t>
            </a:r>
            <a:r>
              <a:rPr lang="fr-FR" sz="2800" dirty="0">
                <a:latin typeface="Times New Roman" panose="02020603050405020304" pitchFamily="18" charset="0"/>
                <a:cs typeface="Times New Roman" panose="02020603050405020304" pitchFamily="18" charset="0"/>
              </a:rPr>
              <a:t> Le coût de production et de régénération est élevé par rapport à d'autres méthodes de traitement.</a:t>
            </a:r>
          </a:p>
          <a:p>
            <a:pPr lvl="0"/>
            <a:r>
              <a:rPr lang="fr-FR" sz="2800" b="1" dirty="0">
                <a:latin typeface="Times New Roman" panose="02020603050405020304" pitchFamily="18" charset="0"/>
                <a:cs typeface="Times New Roman" panose="02020603050405020304" pitchFamily="18" charset="0"/>
              </a:rPr>
              <a:t>Capacité d'adsorption limitée :</a:t>
            </a:r>
            <a:r>
              <a:rPr lang="fr-FR" sz="2800" dirty="0">
                <a:latin typeface="Times New Roman" panose="02020603050405020304" pitchFamily="18" charset="0"/>
                <a:cs typeface="Times New Roman" panose="02020603050405020304" pitchFamily="18" charset="0"/>
              </a:rPr>
              <a:t> Il nécessite un remplacement ou une régénération lorsqu'il est saturé.</a:t>
            </a:r>
          </a:p>
          <a:p>
            <a:pPr lvl="0"/>
            <a:r>
              <a:rPr lang="fr-FR" sz="2800" b="1" dirty="0">
                <a:latin typeface="Times New Roman" panose="02020603050405020304" pitchFamily="18" charset="0"/>
                <a:cs typeface="Times New Roman" panose="02020603050405020304" pitchFamily="18" charset="0"/>
              </a:rPr>
              <a:t>Gestion des déchets :</a:t>
            </a:r>
            <a:r>
              <a:rPr lang="fr-FR" sz="2800" dirty="0">
                <a:latin typeface="Times New Roman" panose="02020603050405020304" pitchFamily="18" charset="0"/>
                <a:cs typeface="Times New Roman" panose="02020603050405020304" pitchFamily="18" charset="0"/>
              </a:rPr>
              <a:t> Le charbon utilisé, saturé de polluants, nécessite un traitement spécial avant d'être éliminé.</a:t>
            </a:r>
          </a:p>
          <a:p>
            <a:endParaRPr lang="fr-FR"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4027116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771048" y="356135"/>
            <a:ext cx="9733564" cy="6381549"/>
          </a:xfrm>
        </p:spPr>
        <p:txBody>
          <a:bodyPr>
            <a:normAutofit lnSpcReduction="10000"/>
          </a:bodyPr>
          <a:lstStyle/>
          <a:p>
            <a:r>
              <a:rPr lang="fr-FR" sz="2400" b="1" dirty="0">
                <a:solidFill>
                  <a:srgbClr val="FF0000"/>
                </a:solidFill>
                <a:latin typeface="Times New Roman" panose="02020603050405020304" pitchFamily="18" charset="0"/>
                <a:cs typeface="Times New Roman" panose="02020603050405020304" pitchFamily="18" charset="0"/>
              </a:rPr>
              <a:t>9/ ROLES ET APPLICATIONS GENERALES </a:t>
            </a:r>
            <a:endParaRPr lang="fr-FR" sz="2400" dirty="0">
              <a:solidFill>
                <a:srgbClr val="FF0000"/>
              </a:solidFill>
              <a:latin typeface="Times New Roman" panose="02020603050405020304" pitchFamily="18" charset="0"/>
              <a:cs typeface="Times New Roman" panose="02020603050405020304" pitchFamily="18" charset="0"/>
            </a:endParaRPr>
          </a:p>
          <a:p>
            <a:pPr lvl="0"/>
            <a:r>
              <a:rPr lang="fr-FR" sz="2400" dirty="0">
                <a:latin typeface="Times New Roman" panose="02020603050405020304" pitchFamily="18" charset="0"/>
                <a:cs typeface="Times New Roman" panose="02020603050405020304" pitchFamily="18" charset="0"/>
              </a:rPr>
              <a:t>Réduisant les toxines pouvant affecter l'activité des organismes vivants.</a:t>
            </a:r>
          </a:p>
          <a:p>
            <a:pPr lvl="0"/>
            <a:r>
              <a:rPr lang="fr-FR" sz="2400" dirty="0">
                <a:latin typeface="Times New Roman" panose="02020603050405020304" pitchFamily="18" charset="0"/>
                <a:cs typeface="Times New Roman" panose="02020603050405020304" pitchFamily="18" charset="0"/>
              </a:rPr>
              <a:t>Purification de l'eau : Élimine les impuretés et toxines dans l'eau potable et les eaux usées.</a:t>
            </a:r>
          </a:p>
          <a:p>
            <a:pPr lvl="0"/>
            <a:r>
              <a:rPr lang="fr-FR" sz="2400" dirty="0">
                <a:latin typeface="Times New Roman" panose="02020603050405020304" pitchFamily="18" charset="0"/>
                <a:cs typeface="Times New Roman" panose="02020603050405020304" pitchFamily="18" charset="0"/>
              </a:rPr>
              <a:t>Purification de l'air : Filtration des gaz toxiques et polluants dans les systèmes de ventilation.</a:t>
            </a:r>
          </a:p>
          <a:p>
            <a:pPr lvl="0"/>
            <a:r>
              <a:rPr lang="fr-FR" sz="2400" dirty="0">
                <a:latin typeface="Times New Roman" panose="02020603050405020304" pitchFamily="18" charset="0"/>
                <a:cs typeface="Times New Roman" panose="02020603050405020304" pitchFamily="18" charset="0"/>
              </a:rPr>
              <a:t>Industrie alimentaire et pharmaceutique : Purification et décoloration des produits alimentaires et des médicaments.</a:t>
            </a:r>
          </a:p>
          <a:p>
            <a:pPr lvl="0"/>
            <a:r>
              <a:rPr lang="fr-FR" sz="2400" dirty="0">
                <a:latin typeface="Times New Roman" panose="02020603050405020304" pitchFamily="18" charset="0"/>
                <a:cs typeface="Times New Roman" panose="02020603050405020304" pitchFamily="18" charset="0"/>
              </a:rPr>
              <a:t>Traitement des gaz industriels : Capture des gaz polluants comme les oxydes de soufre et d'azote.</a:t>
            </a:r>
          </a:p>
          <a:p>
            <a:pPr lvl="0"/>
            <a:r>
              <a:rPr lang="fr-FR" sz="2400" dirty="0">
                <a:latin typeface="Times New Roman" panose="02020603050405020304" pitchFamily="18" charset="0"/>
                <a:cs typeface="Times New Roman" panose="02020603050405020304" pitchFamily="18" charset="0"/>
              </a:rPr>
              <a:t>Traitement médical : Utilisé dans le traitement des intoxications et overdoses.</a:t>
            </a:r>
          </a:p>
          <a:p>
            <a:pPr lvl="0"/>
            <a:r>
              <a:rPr lang="fr-FR" sz="2400" dirty="0">
                <a:latin typeface="Times New Roman" panose="02020603050405020304" pitchFamily="18" charset="0"/>
                <a:cs typeface="Times New Roman" panose="02020603050405020304" pitchFamily="18" charset="0"/>
              </a:rPr>
              <a:t>Purification chimique : Décoloration et purification des solutions chimiques.</a:t>
            </a:r>
          </a:p>
          <a:p>
            <a:pPr lvl="0"/>
            <a:r>
              <a:rPr lang="fr-FR" sz="2400" dirty="0">
                <a:latin typeface="Times New Roman" panose="02020603050405020304" pitchFamily="18" charset="0"/>
                <a:cs typeface="Times New Roman" panose="02020603050405020304" pitchFamily="18" charset="0"/>
              </a:rPr>
              <a:t>Protection chimique et biologique : Dans les masques de protection contre les agents chimiques et biologiques.</a:t>
            </a:r>
          </a:p>
          <a:p>
            <a:endParaRPr lang="fr-FR" dirty="0"/>
          </a:p>
        </p:txBody>
      </p:sp>
    </p:spTree>
    <p:extLst>
      <p:ext uri="{BB962C8B-B14F-4D97-AF65-F5344CB8AC3E}">
        <p14:creationId xmlns:p14="http://schemas.microsoft.com/office/powerpoint/2010/main" xmlns="" val="2347162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down)">
                                      <p:cBhvr>
                                        <p:cTn id="15" dur="500"/>
                                        <p:tgtEl>
                                          <p:spTgt spid="3">
                                            <p:txEl>
                                              <p:pRg st="2" end="2"/>
                                            </p:txEl>
                                          </p:spTgt>
                                        </p:tgtEl>
                                      </p:cBhvr>
                                    </p:animEffect>
                                  </p:childTnLst>
                                </p:cTn>
                              </p:par>
                              <p:par>
                                <p:cTn id="16" presetID="22" presetClass="entr" presetSubtype="4"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wipe(down)">
                                      <p:cBhvr>
                                        <p:cTn id="18" dur="500"/>
                                        <p:tgtEl>
                                          <p:spTgt spid="3">
                                            <p:txEl>
                                              <p:pRg st="3" end="3"/>
                                            </p:txEl>
                                          </p:spTgt>
                                        </p:tgtEl>
                                      </p:cBhvr>
                                    </p:animEffect>
                                  </p:childTnLst>
                                </p:cTn>
                              </p:par>
                              <p:par>
                                <p:cTn id="19" presetID="22" presetClass="entr" presetSubtype="4"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wipe(down)">
                                      <p:cBhvr>
                                        <p:cTn id="21" dur="500"/>
                                        <p:tgtEl>
                                          <p:spTgt spid="3">
                                            <p:txEl>
                                              <p:pRg st="4" end="4"/>
                                            </p:txEl>
                                          </p:spTgt>
                                        </p:tgtEl>
                                      </p:cBhvr>
                                    </p:animEffect>
                                  </p:childTnLst>
                                </p:cTn>
                              </p:par>
                              <p:par>
                                <p:cTn id="22" presetID="22" presetClass="entr" presetSubtype="4" fill="hold"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wipe(down)">
                                      <p:cBhvr>
                                        <p:cTn id="24" dur="500"/>
                                        <p:tgtEl>
                                          <p:spTgt spid="3">
                                            <p:txEl>
                                              <p:pRg st="5" end="5"/>
                                            </p:txEl>
                                          </p:spTgt>
                                        </p:tgtEl>
                                      </p:cBhvr>
                                    </p:animEffect>
                                  </p:childTnLst>
                                </p:cTn>
                              </p:par>
                              <p:par>
                                <p:cTn id="25" presetID="22" presetClass="entr" presetSubtype="4"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wipe(down)">
                                      <p:cBhvr>
                                        <p:cTn id="27" dur="500"/>
                                        <p:tgtEl>
                                          <p:spTgt spid="3">
                                            <p:txEl>
                                              <p:pRg st="6" end="6"/>
                                            </p:txEl>
                                          </p:spTgt>
                                        </p:tgtEl>
                                      </p:cBhvr>
                                    </p:animEffect>
                                  </p:childTnLst>
                                </p:cTn>
                              </p:par>
                              <p:par>
                                <p:cTn id="28" presetID="22" presetClass="entr" presetSubtype="4" fill="hold" nodeType="with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wipe(down)">
                                      <p:cBhvr>
                                        <p:cTn id="30" dur="500"/>
                                        <p:tgtEl>
                                          <p:spTgt spid="3">
                                            <p:txEl>
                                              <p:pRg st="7" end="7"/>
                                            </p:txEl>
                                          </p:spTgt>
                                        </p:tgtEl>
                                      </p:cBhvr>
                                    </p:animEffect>
                                  </p:childTnLst>
                                </p:cTn>
                              </p:par>
                              <p:par>
                                <p:cTn id="31" presetID="22" presetClass="entr" presetSubtype="4" fill="hold"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Effect transition="in" filter="wipe(down)">
                                      <p:cBhvr>
                                        <p:cTn id="33"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674796" y="327259"/>
            <a:ext cx="9829816" cy="6530741"/>
          </a:xfrm>
        </p:spPr>
        <p:txBody>
          <a:bodyPr/>
          <a:lstStyle/>
          <a:p>
            <a:r>
              <a:rPr lang="fr-FR" sz="2400" b="1" dirty="0">
                <a:solidFill>
                  <a:srgbClr val="FF0000"/>
                </a:solidFill>
                <a:latin typeface="Times New Roman" panose="02020603050405020304" pitchFamily="18" charset="0"/>
                <a:cs typeface="Times New Roman" panose="02020603050405020304" pitchFamily="18" charset="0"/>
              </a:rPr>
              <a:t>CONCLUSION</a:t>
            </a:r>
            <a:endParaRPr lang="fr-FR" sz="2400" dirty="0">
              <a:solidFill>
                <a:srgbClr val="FF0000"/>
              </a:solidFill>
              <a:latin typeface="Times New Roman" panose="02020603050405020304" pitchFamily="18" charset="0"/>
              <a:cs typeface="Times New Roman" panose="02020603050405020304" pitchFamily="18" charset="0"/>
            </a:endParaRPr>
          </a:p>
          <a:p>
            <a:r>
              <a:rPr lang="fr-FR" sz="2400" dirty="0">
                <a:latin typeface="Times New Roman" panose="02020603050405020304" pitchFamily="18" charset="0"/>
                <a:cs typeface="Times New Roman" panose="02020603050405020304" pitchFamily="18" charset="0"/>
              </a:rPr>
              <a:t>La filtration sur charbon actif combinée aux procédés biologiques représente une solution innovante et durable pour le traitement des contaminants organiques et inorganiques dans l'eau, l'air et d'autres milieux. En associant les avantages de l'adsorption physique à la dégradation biologique des polluants, ce procédé offre une méthode efficace pour améliorer la qualité des environnements tout en réduisant l'impact écologique des traitements chimiques. Son efficacité dans des applications telles que le traitement des eaux potables, des eaux usées et la purification de l'air en fait une technologie clé dans la gestion environnementale moderne. Ainsi, la filtration sur charbon actif, avec son potentiel de renouvellement écologique et sa capacité à répondre aux défis environnementaux, constitue une approche essentielle pour les systèmes de purification durables.</a:t>
            </a:r>
          </a:p>
          <a:p>
            <a:pPr marL="0" indent="0">
              <a:buNone/>
            </a:pPr>
            <a:endParaRPr lang="fr-FR" dirty="0"/>
          </a:p>
        </p:txBody>
      </p:sp>
    </p:spTree>
    <p:extLst>
      <p:ext uri="{BB962C8B-B14F-4D97-AF65-F5344CB8AC3E}">
        <p14:creationId xmlns:p14="http://schemas.microsoft.com/office/powerpoint/2010/main" xmlns="" val="1686428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wipe(down)">
                                      <p:cBhvr>
                                        <p:cTn id="25" dur="580">
                                          <p:stCondLst>
                                            <p:cond delay="0"/>
                                          </p:stCondLst>
                                        </p:cTn>
                                        <p:tgtEl>
                                          <p:spTgt spid="3">
                                            <p:txEl>
                                              <p:pRg st="1" end="1"/>
                                            </p:txEl>
                                          </p:spTgt>
                                        </p:tgtEl>
                                      </p:cBhvr>
                                    </p:animEffect>
                                    <p:anim calcmode="lin" valueType="num">
                                      <p:cBhvr>
                                        <p:cTn id="26"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xEl>
                                              <p:pRg st="1" end="1"/>
                                            </p:txEl>
                                          </p:spTgt>
                                        </p:tgtEl>
                                      </p:cBhvr>
                                      <p:to x="100000" y="60000"/>
                                    </p:animScale>
                                    <p:animScale>
                                      <p:cBhvr>
                                        <p:cTn id="32" dur="166" decel="50000">
                                          <p:stCondLst>
                                            <p:cond delay="676"/>
                                          </p:stCondLst>
                                        </p:cTn>
                                        <p:tgtEl>
                                          <p:spTgt spid="3">
                                            <p:txEl>
                                              <p:pRg st="1" end="1"/>
                                            </p:txEl>
                                          </p:spTgt>
                                        </p:tgtEl>
                                      </p:cBhvr>
                                      <p:to x="100000" y="100000"/>
                                    </p:animScale>
                                    <p:animScale>
                                      <p:cBhvr>
                                        <p:cTn id="33" dur="26">
                                          <p:stCondLst>
                                            <p:cond delay="1312"/>
                                          </p:stCondLst>
                                        </p:cTn>
                                        <p:tgtEl>
                                          <p:spTgt spid="3">
                                            <p:txEl>
                                              <p:pRg st="1" end="1"/>
                                            </p:txEl>
                                          </p:spTgt>
                                        </p:tgtEl>
                                      </p:cBhvr>
                                      <p:to x="100000" y="80000"/>
                                    </p:animScale>
                                    <p:animScale>
                                      <p:cBhvr>
                                        <p:cTn id="34" dur="166" decel="50000">
                                          <p:stCondLst>
                                            <p:cond delay="1338"/>
                                          </p:stCondLst>
                                        </p:cTn>
                                        <p:tgtEl>
                                          <p:spTgt spid="3">
                                            <p:txEl>
                                              <p:pRg st="1" end="1"/>
                                            </p:txEl>
                                          </p:spTgt>
                                        </p:tgtEl>
                                      </p:cBhvr>
                                      <p:to x="100000" y="100000"/>
                                    </p:animScale>
                                    <p:animScale>
                                      <p:cBhvr>
                                        <p:cTn id="35" dur="26">
                                          <p:stCondLst>
                                            <p:cond delay="1642"/>
                                          </p:stCondLst>
                                        </p:cTn>
                                        <p:tgtEl>
                                          <p:spTgt spid="3">
                                            <p:txEl>
                                              <p:pRg st="1" end="1"/>
                                            </p:txEl>
                                          </p:spTgt>
                                        </p:tgtEl>
                                      </p:cBhvr>
                                      <p:to x="100000" y="90000"/>
                                    </p:animScale>
                                    <p:animScale>
                                      <p:cBhvr>
                                        <p:cTn id="36" dur="166" decel="50000">
                                          <p:stCondLst>
                                            <p:cond delay="1668"/>
                                          </p:stCondLst>
                                        </p:cTn>
                                        <p:tgtEl>
                                          <p:spTgt spid="3">
                                            <p:txEl>
                                              <p:pRg st="1" end="1"/>
                                            </p:txEl>
                                          </p:spTgt>
                                        </p:tgtEl>
                                      </p:cBhvr>
                                      <p:to x="100000" y="100000"/>
                                    </p:animScale>
                                    <p:animScale>
                                      <p:cBhvr>
                                        <p:cTn id="37" dur="26">
                                          <p:stCondLst>
                                            <p:cond delay="1808"/>
                                          </p:stCondLst>
                                        </p:cTn>
                                        <p:tgtEl>
                                          <p:spTgt spid="3">
                                            <p:txEl>
                                              <p:pRg st="1" end="1"/>
                                            </p:txEl>
                                          </p:spTgt>
                                        </p:tgtEl>
                                      </p:cBhvr>
                                      <p:to x="100000" y="95000"/>
                                    </p:animScale>
                                    <p:animScale>
                                      <p:cBhvr>
                                        <p:cTn id="38" dur="166" decel="50000">
                                          <p:stCondLst>
                                            <p:cond delay="1834"/>
                                          </p:stCondLst>
                                        </p:cTn>
                                        <p:tgtEl>
                                          <p:spTgt spid="3">
                                            <p:txEl>
                                              <p:pRg st="1" end="1"/>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828800" y="516835"/>
            <a:ext cx="9675812" cy="5394387"/>
          </a:xfrm>
        </p:spPr>
        <p:txBody>
          <a:bodyPr>
            <a:normAutofit/>
          </a:bodyPr>
          <a:lstStyle/>
          <a:p>
            <a:pPr marL="0" indent="0" algn="ctr">
              <a:buNone/>
            </a:pPr>
            <a:r>
              <a:rPr lang="fr-FR" sz="9600" b="1" i="1" dirty="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MERCI   POUR VOTRE  ATTENTION</a:t>
            </a:r>
          </a:p>
        </p:txBody>
      </p:sp>
    </p:spTree>
    <p:extLst>
      <p:ext uri="{BB962C8B-B14F-4D97-AF65-F5344CB8AC3E}">
        <p14:creationId xmlns:p14="http://schemas.microsoft.com/office/powerpoint/2010/main" xmlns="" val="4322176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713297" y="375385"/>
            <a:ext cx="9791315" cy="6140918"/>
          </a:xfrm>
        </p:spPr>
        <p:txBody>
          <a:bodyPr/>
          <a:lstStyle/>
          <a:p>
            <a:pPr marL="0" indent="0">
              <a:buNone/>
            </a:pPr>
            <a:r>
              <a:rPr lang="fr-FR" sz="4000" b="1" dirty="0">
                <a:solidFill>
                  <a:srgbClr val="FF0000"/>
                </a:solidFill>
                <a:latin typeface="Times New Roman" panose="02020603050405020304" pitchFamily="18" charset="0"/>
                <a:cs typeface="Times New Roman" panose="02020603050405020304" pitchFamily="18" charset="0"/>
              </a:rPr>
              <a:t>Introduction</a:t>
            </a:r>
          </a:p>
          <a:p>
            <a:pPr marL="0" indent="0">
              <a:buNone/>
            </a:pPr>
            <a:r>
              <a:rPr lang="fr-FR" sz="2400" dirty="0" smtClean="0">
                <a:latin typeface="Times New Roman" panose="02020603050405020304" pitchFamily="18" charset="0"/>
                <a:cs typeface="Times New Roman" panose="02020603050405020304" pitchFamily="18" charset="0"/>
              </a:rPr>
              <a:t>       </a:t>
            </a:r>
            <a:r>
              <a:rPr lang="fr-FR" sz="2400" dirty="0">
                <a:latin typeface="Times New Roman" panose="02020603050405020304" pitchFamily="18" charset="0"/>
                <a:cs typeface="Times New Roman" panose="02020603050405020304" pitchFamily="18" charset="0"/>
              </a:rPr>
              <a:t>Les procédés de traitement biologique sont essentiels pour purifier l'eau, l'air et d'autres environnements en utilisant des microorganismes pour dégrader les contaminants. </a:t>
            </a:r>
            <a:endParaRPr lang="fr-FR" sz="2400" dirty="0" smtClean="0">
              <a:latin typeface="Times New Roman" panose="02020603050405020304" pitchFamily="18" charset="0"/>
              <a:cs typeface="Times New Roman" panose="02020603050405020304" pitchFamily="18" charset="0"/>
            </a:endParaRPr>
          </a:p>
          <a:p>
            <a:pPr marL="0" indent="0">
              <a:buNone/>
            </a:pPr>
            <a:r>
              <a:rPr lang="fr-FR" sz="2400" dirty="0" smtClean="0">
                <a:latin typeface="Times New Roman" panose="02020603050405020304" pitchFamily="18" charset="0"/>
                <a:cs typeface="Times New Roman" panose="02020603050405020304" pitchFamily="18" charset="0"/>
              </a:rPr>
              <a:t>La filtration sur charbon actif est une méthode courante qui élimine les impuretés par adsorption sur un matériau poreux. Lorsqu'elle est combinée avec un traitement biologique, les microorganismes présents sur le charbon actif dégradent les polluants adsorbés. </a:t>
            </a:r>
          </a:p>
          <a:p>
            <a:pPr marL="0" indent="0">
              <a:buNone/>
            </a:pPr>
            <a:r>
              <a:rPr lang="fr-FR" sz="2400" dirty="0" smtClean="0">
                <a:latin typeface="Times New Roman" panose="02020603050405020304" pitchFamily="18" charset="0"/>
                <a:cs typeface="Times New Roman" panose="02020603050405020304" pitchFamily="18" charset="0"/>
              </a:rPr>
              <a:t>Ce </a:t>
            </a:r>
            <a:r>
              <a:rPr lang="fr-FR" sz="2400" dirty="0">
                <a:latin typeface="Times New Roman" panose="02020603050405020304" pitchFamily="18" charset="0"/>
                <a:cs typeface="Times New Roman" panose="02020603050405020304" pitchFamily="18" charset="0"/>
              </a:rPr>
              <a:t>procédé est utilisé dans le traitement des eaux potables, des eaux usées et de l'air, offrant une solution écologique et efficace pour purifier les contaminants tout en minimisant l'usage de produits chimiques.</a:t>
            </a:r>
          </a:p>
          <a:p>
            <a:endParaRPr lang="fr-FR"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863792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607419" y="308007"/>
            <a:ext cx="9897193" cy="6362299"/>
          </a:xfrm>
        </p:spPr>
        <p:txBody>
          <a:bodyPr>
            <a:normAutofit/>
          </a:bodyPr>
          <a:lstStyle/>
          <a:p>
            <a:pPr marL="0" indent="0">
              <a:buNone/>
            </a:pPr>
            <a:r>
              <a:rPr lang="fr-FR" sz="2400" b="1" dirty="0">
                <a:solidFill>
                  <a:srgbClr val="FF0000"/>
                </a:solidFill>
                <a:latin typeface="Times New Roman" panose="02020603050405020304" pitchFamily="18" charset="0"/>
                <a:cs typeface="Times New Roman" panose="02020603050405020304" pitchFamily="18" charset="0"/>
              </a:rPr>
              <a:t>1/ DEFINITION ET ORIGINE DU CHARBON ACTIF</a:t>
            </a:r>
            <a:endParaRPr lang="fr-FR" sz="2400" dirty="0">
              <a:solidFill>
                <a:srgbClr val="FF0000"/>
              </a:solidFill>
              <a:latin typeface="Times New Roman" panose="02020603050405020304" pitchFamily="18" charset="0"/>
              <a:cs typeface="Times New Roman" panose="02020603050405020304" pitchFamily="18" charset="0"/>
            </a:endParaRPr>
          </a:p>
          <a:p>
            <a:pPr marL="0" indent="0">
              <a:buNone/>
            </a:pPr>
            <a:r>
              <a:rPr lang="ar-SA" sz="2400" b="1" dirty="0">
                <a:solidFill>
                  <a:srgbClr val="FF0000"/>
                </a:solidFill>
                <a:latin typeface="Times New Roman" panose="02020603050405020304" pitchFamily="18" charset="0"/>
                <a:cs typeface="Times New Roman" panose="02020603050405020304" pitchFamily="18" charset="0"/>
              </a:rPr>
              <a:t>1</a:t>
            </a:r>
            <a:r>
              <a:rPr lang="fr-FR" sz="2400" b="1" dirty="0">
                <a:solidFill>
                  <a:srgbClr val="FF0000"/>
                </a:solidFill>
                <a:latin typeface="Times New Roman" panose="02020603050405020304" pitchFamily="18" charset="0"/>
                <a:cs typeface="Times New Roman" panose="02020603050405020304" pitchFamily="18" charset="0"/>
              </a:rPr>
              <a:t>.1. Définition du Charbon Actif</a:t>
            </a:r>
            <a:endParaRPr lang="fr-FR" sz="2400" dirty="0">
              <a:solidFill>
                <a:srgbClr val="FF0000"/>
              </a:solidFill>
              <a:latin typeface="Times New Roman" panose="02020603050405020304" pitchFamily="18" charset="0"/>
              <a:cs typeface="Times New Roman" panose="02020603050405020304" pitchFamily="18" charset="0"/>
            </a:endParaRPr>
          </a:p>
          <a:p>
            <a:pPr marL="0" indent="0">
              <a:buNone/>
            </a:pPr>
            <a:r>
              <a:rPr lang="fr-FR" sz="2400" dirty="0">
                <a:latin typeface="Times New Roman" panose="02020603050405020304" pitchFamily="18" charset="0"/>
                <a:cs typeface="Times New Roman" panose="02020603050405020304" pitchFamily="18" charset="0"/>
              </a:rPr>
              <a:t>    Le charbon actif est un matériau poreux constitué principalement de carbone amorphe. Il se distingue par une structure interne hautement développée composée de pores de différentes tailles, conférant une surface spécifique exceptionnellement grande. Cette caractéristique unique permet au charbon actif d'adsorber efficacement une variété de composés, qu'ils soient organiques ou inorganiques, présents dans les liquides et les gaz.</a:t>
            </a:r>
          </a:p>
          <a:p>
            <a:pPr marL="0" indent="0">
              <a:buNone/>
            </a:pPr>
            <a:r>
              <a:rPr lang="fr-FR" sz="2400" dirty="0">
                <a:latin typeface="Times New Roman" panose="02020603050405020304" pitchFamily="18" charset="0"/>
                <a:cs typeface="Times New Roman" panose="02020603050405020304" pitchFamily="18" charset="0"/>
              </a:rPr>
              <a:t>Utilisé comme adsorbant, le charbon actif joue un rôle clé dans le traitement des eaux, la purification de l'air, et la décontamination des substances chimiques, grâce à sa capacité à retenir les polluants au niveau moléculaire</a:t>
            </a:r>
          </a:p>
        </p:txBody>
      </p:sp>
      <p:pic>
        <p:nvPicPr>
          <p:cNvPr id="4" name="Image 3"/>
          <p:cNvPicPr>
            <a:picLocks noChangeAspect="1"/>
          </p:cNvPicPr>
          <p:nvPr/>
        </p:nvPicPr>
        <p:blipFill>
          <a:blip r:embed="rId2"/>
          <a:stretch>
            <a:fillRect/>
          </a:stretch>
        </p:blipFill>
        <p:spPr>
          <a:xfrm>
            <a:off x="3715352" y="4889634"/>
            <a:ext cx="6574885" cy="1881739"/>
          </a:xfrm>
          <a:prstGeom prst="rect">
            <a:avLst/>
          </a:prstGeom>
        </p:spPr>
      </p:pic>
    </p:spTree>
    <p:extLst>
      <p:ext uri="{BB962C8B-B14F-4D97-AF65-F5344CB8AC3E}">
        <p14:creationId xmlns:p14="http://schemas.microsoft.com/office/powerpoint/2010/main" xmlns="" val="2015670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additive="base">
                                        <p:cTn id="27" dur="500" fill="hold"/>
                                        <p:tgtEl>
                                          <p:spTgt spid="4"/>
                                        </p:tgtEl>
                                        <p:attrNameLst>
                                          <p:attrName>ppt_x</p:attrName>
                                        </p:attrNameLst>
                                      </p:cBhvr>
                                      <p:tavLst>
                                        <p:tav tm="0">
                                          <p:val>
                                            <p:strVal val="#ppt_x"/>
                                          </p:val>
                                        </p:tav>
                                        <p:tav tm="100000">
                                          <p:val>
                                            <p:strVal val="#ppt_x"/>
                                          </p:val>
                                        </p:tav>
                                      </p:tavLst>
                                    </p:anim>
                                    <p:anim calcmode="lin" valueType="num">
                                      <p:cBhvr additive="base">
                                        <p:cTn id="2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838425" y="375385"/>
            <a:ext cx="9666187" cy="6217920"/>
          </a:xfrm>
        </p:spPr>
        <p:txBody>
          <a:bodyPr>
            <a:normAutofit lnSpcReduction="10000"/>
          </a:bodyPr>
          <a:lstStyle/>
          <a:p>
            <a:r>
              <a:rPr lang="fr-FR" sz="2800" b="1" dirty="0">
                <a:solidFill>
                  <a:srgbClr val="FF0000"/>
                </a:solidFill>
                <a:latin typeface="Times New Roman" panose="02020603050405020304" pitchFamily="18" charset="0"/>
                <a:cs typeface="Times New Roman" panose="02020603050405020304" pitchFamily="18" charset="0"/>
              </a:rPr>
              <a:t>1.2. Origine du Charbon Actif</a:t>
            </a:r>
            <a:endParaRPr lang="fr-FR" sz="2800" dirty="0">
              <a:solidFill>
                <a:srgbClr val="FF0000"/>
              </a:solidFill>
              <a:latin typeface="Times New Roman" panose="02020603050405020304" pitchFamily="18" charset="0"/>
              <a:cs typeface="Times New Roman" panose="02020603050405020304" pitchFamily="18" charset="0"/>
            </a:endParaRPr>
          </a:p>
          <a:p>
            <a:r>
              <a:rPr lang="fr-FR" sz="2800" dirty="0">
                <a:latin typeface="Times New Roman" panose="02020603050405020304" pitchFamily="18" charset="0"/>
                <a:cs typeface="Times New Roman" panose="02020603050405020304" pitchFamily="18" charset="0"/>
              </a:rPr>
              <a:t>    L’utilisation du charbon remonte à l’Antiquité, où il servait déjà pour la purification de l’eau et des boissons. Les premières applications documentées remontent à l'Égypte ancienne, où il était utilisé pour conserver les corps dans le processus de momification, grâce à ses propriétés absorbantes et antiseptiques.</a:t>
            </a:r>
          </a:p>
          <a:p>
            <a:r>
              <a:rPr lang="fr-FR" sz="2800" dirty="0">
                <a:latin typeface="Times New Roman" panose="02020603050405020304" pitchFamily="18" charset="0"/>
                <a:cs typeface="Times New Roman" panose="02020603050405020304" pitchFamily="18" charset="0"/>
              </a:rPr>
              <a:t>    Au XVIIIe siècle, les premières expérimentations scientifiques sur les propriétés d'adsorption du charbon furent réalisées. La découverte de sa capacité à éliminer des colorants dans les solutions liquides a marqué un tournant, posant les bases pour son utilisation industrielle. Au XXe siècle, les techniques modernes de production, telles que l’activation physique et chimique, ont permis d'augmenter significativement sa capacité d'adsorption et d’élargir ses applications.</a:t>
            </a:r>
          </a:p>
          <a:p>
            <a:endParaRPr lang="fr-FR" dirty="0"/>
          </a:p>
        </p:txBody>
      </p:sp>
    </p:spTree>
    <p:extLst>
      <p:ext uri="{BB962C8B-B14F-4D97-AF65-F5344CB8AC3E}">
        <p14:creationId xmlns:p14="http://schemas.microsoft.com/office/powerpoint/2010/main" xmlns="" val="64416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par>
                                <p:cTn id="17" presetID="53" presetClass="entr" presetSubtype="16" fill="hold"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1"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771047" y="356364"/>
            <a:ext cx="10125777" cy="4898777"/>
          </a:xfrm>
          <a:prstGeom prst="rect">
            <a:avLst/>
          </a:prstGeom>
        </p:spPr>
        <p:txBody>
          <a:bodyPr wrap="square">
            <a:spAutoFit/>
          </a:bodyPr>
          <a:lstStyle/>
          <a:p>
            <a:pPr marL="228600">
              <a:lnSpc>
                <a:spcPct val="150000"/>
              </a:lnSpc>
              <a:spcAft>
                <a:spcPts val="800"/>
              </a:spcAft>
            </a:pPr>
            <a:r>
              <a:rPr lang="fr-FR" b="1" kern="100" dirty="0">
                <a:solidFill>
                  <a:srgbClr val="FF0000"/>
                </a:solidFill>
                <a:latin typeface="Times New Roman" panose="02020603050405020304" pitchFamily="18" charset="0"/>
                <a:ea typeface="Aptos"/>
                <a:cs typeface="Arial" panose="020B0604020202020204" pitchFamily="34" charset="0"/>
              </a:rPr>
              <a:t>2/ PROPRIETES SPECIFIQUES DU CHARBON ACTIF</a:t>
            </a:r>
            <a:endParaRPr lang="fr-FR" kern="100" dirty="0">
              <a:solidFill>
                <a:srgbClr val="FF0000"/>
              </a:solidFill>
              <a:latin typeface="Aptos"/>
              <a:ea typeface="Aptos"/>
              <a:cs typeface="Arial" panose="020B0604020202020204" pitchFamily="34" charset="0"/>
            </a:endParaRPr>
          </a:p>
          <a:p>
            <a:pPr marL="457200">
              <a:lnSpc>
                <a:spcPct val="150000"/>
              </a:lnSpc>
              <a:spcAft>
                <a:spcPts val="800"/>
              </a:spcAft>
            </a:pPr>
            <a:r>
              <a:rPr lang="fr-FR" kern="100" dirty="0">
                <a:latin typeface="Times New Roman" panose="02020603050405020304" pitchFamily="18" charset="0"/>
                <a:ea typeface="Aptos"/>
                <a:cs typeface="Arial" panose="020B0604020202020204" pitchFamily="34" charset="0"/>
              </a:rPr>
              <a:t>Structure Poreuse : Le charbon actif possède une large surface interne grâce à ses pores fins, moyens et larges, ce qui lui permet d'adsorber efficacement diverses molécules.</a:t>
            </a:r>
            <a:endParaRPr lang="fr-FR" kern="100" dirty="0">
              <a:latin typeface="Aptos"/>
              <a:ea typeface="Aptos"/>
              <a:cs typeface="Arial" panose="020B0604020202020204" pitchFamily="34" charset="0"/>
            </a:endParaRPr>
          </a:p>
          <a:p>
            <a:pPr marL="457200">
              <a:lnSpc>
                <a:spcPct val="150000"/>
              </a:lnSpc>
              <a:spcAft>
                <a:spcPts val="800"/>
              </a:spcAft>
            </a:pPr>
            <a:r>
              <a:rPr lang="fr-FR" kern="100" dirty="0">
                <a:latin typeface="Times New Roman" panose="02020603050405020304" pitchFamily="18" charset="0"/>
                <a:ea typeface="Aptos"/>
                <a:cs typeface="Arial" panose="020B0604020202020204" pitchFamily="34" charset="0"/>
              </a:rPr>
              <a:t>Surface Spécifique : Sa grande surface spécifique lui permet d'adsorber aussi bien des composés organiques qu'inorganiques.</a:t>
            </a:r>
            <a:endParaRPr lang="fr-FR" kern="100" dirty="0">
              <a:latin typeface="Aptos"/>
              <a:ea typeface="Aptos"/>
              <a:cs typeface="Arial" panose="020B0604020202020204" pitchFamily="34" charset="0"/>
            </a:endParaRPr>
          </a:p>
          <a:p>
            <a:pPr marL="457200">
              <a:lnSpc>
                <a:spcPct val="150000"/>
              </a:lnSpc>
              <a:spcAft>
                <a:spcPts val="800"/>
              </a:spcAft>
            </a:pPr>
            <a:r>
              <a:rPr lang="fr-FR" kern="100" dirty="0">
                <a:latin typeface="Times New Roman" panose="02020603050405020304" pitchFamily="18" charset="0"/>
                <a:ea typeface="Aptos"/>
                <a:cs typeface="Arial" panose="020B0604020202020204" pitchFamily="34" charset="0"/>
              </a:rPr>
              <a:t>Propriétés Chimiques : Il contient des groupes fonctionnels acides et basiques qui influencent son pouvoir d'adsorption.</a:t>
            </a:r>
            <a:endParaRPr lang="fr-FR" kern="100" dirty="0">
              <a:latin typeface="Aptos"/>
              <a:ea typeface="Aptos"/>
              <a:cs typeface="Arial" panose="020B0604020202020204" pitchFamily="34" charset="0"/>
            </a:endParaRPr>
          </a:p>
          <a:p>
            <a:pPr marL="457200">
              <a:lnSpc>
                <a:spcPct val="150000"/>
              </a:lnSpc>
              <a:spcAft>
                <a:spcPts val="800"/>
              </a:spcAft>
            </a:pPr>
            <a:r>
              <a:rPr lang="fr-FR" kern="100" dirty="0">
                <a:latin typeface="Times New Roman" panose="02020603050405020304" pitchFamily="18" charset="0"/>
                <a:ea typeface="Aptos"/>
                <a:cs typeface="Arial" panose="020B0604020202020204" pitchFamily="34" charset="0"/>
              </a:rPr>
              <a:t>Résistance et Stabilité Thermique : Le charbon actif est robuste et résistant à la chaleur, ce qui le rend adapté à la régénération dans les filtres.</a:t>
            </a:r>
            <a:endParaRPr lang="fr-FR" kern="100" dirty="0">
              <a:latin typeface="Aptos"/>
              <a:ea typeface="Aptos"/>
              <a:cs typeface="Arial" panose="020B0604020202020204" pitchFamily="34" charset="0"/>
            </a:endParaRPr>
          </a:p>
          <a:p>
            <a:r>
              <a:rPr lang="fr-FR" dirty="0">
                <a:latin typeface="Times New Roman" panose="02020603050405020304" pitchFamily="18" charset="0"/>
                <a:ea typeface="Aptos"/>
              </a:rPr>
              <a:t>Stabilité Biologique : Il peut soutenir la croissance de micro-organismes dans des applications de filtration biologique</a:t>
            </a:r>
            <a:endParaRPr lang="fr-FR" dirty="0"/>
          </a:p>
        </p:txBody>
      </p:sp>
      <p:pic>
        <p:nvPicPr>
          <p:cNvPr id="13" name="Espace réservé du contenu 12"/>
          <p:cNvPicPr>
            <a:picLocks noGrp="1" noChangeAspect="1"/>
          </p:cNvPicPr>
          <p:nvPr>
            <p:ph idx="1"/>
          </p:nvPr>
        </p:nvPicPr>
        <p:blipFill>
          <a:blip r:embed="rId2"/>
          <a:stretch>
            <a:fillRect/>
          </a:stretch>
        </p:blipFill>
        <p:spPr>
          <a:xfrm>
            <a:off x="4697128" y="4957011"/>
            <a:ext cx="5419024" cy="1831939"/>
          </a:xfrm>
          <a:prstGeom prst="rect">
            <a:avLst/>
          </a:prstGeom>
        </p:spPr>
      </p:pic>
    </p:spTree>
    <p:extLst>
      <p:ext uri="{BB962C8B-B14F-4D97-AF65-F5344CB8AC3E}">
        <p14:creationId xmlns:p14="http://schemas.microsoft.com/office/powerpoint/2010/main" xmlns="" val="3056611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wipe(down)">
                                      <p:cBhvr>
                                        <p:cTn id="7" dur="580">
                                          <p:stCondLst>
                                            <p:cond delay="0"/>
                                          </p:stCondLst>
                                        </p:cTn>
                                        <p:tgtEl>
                                          <p:spTgt spid="11">
                                            <p:txEl>
                                              <p:pRg st="0" end="0"/>
                                            </p:txEl>
                                          </p:spTgt>
                                        </p:tgtEl>
                                      </p:cBhvr>
                                    </p:animEffect>
                                    <p:anim calcmode="lin" valueType="num">
                                      <p:cBhvr>
                                        <p:cTn id="8" dur="1822" tmFilter="0,0; 0.14,0.36; 0.43,0.73; 0.71,0.91; 1.0,1.0">
                                          <p:stCondLst>
                                            <p:cond delay="0"/>
                                          </p:stCondLst>
                                        </p:cTn>
                                        <p:tgtEl>
                                          <p:spTgt spid="11">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1">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1">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1">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1">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11">
                                            <p:txEl>
                                              <p:pRg st="0" end="0"/>
                                            </p:txEl>
                                          </p:spTgt>
                                        </p:tgtEl>
                                      </p:cBhvr>
                                      <p:to x="100000" y="60000"/>
                                    </p:animScale>
                                    <p:animScale>
                                      <p:cBhvr>
                                        <p:cTn id="14" dur="166" decel="50000">
                                          <p:stCondLst>
                                            <p:cond delay="676"/>
                                          </p:stCondLst>
                                        </p:cTn>
                                        <p:tgtEl>
                                          <p:spTgt spid="11">
                                            <p:txEl>
                                              <p:pRg st="0" end="0"/>
                                            </p:txEl>
                                          </p:spTgt>
                                        </p:tgtEl>
                                      </p:cBhvr>
                                      <p:to x="100000" y="100000"/>
                                    </p:animScale>
                                    <p:animScale>
                                      <p:cBhvr>
                                        <p:cTn id="15" dur="26">
                                          <p:stCondLst>
                                            <p:cond delay="1312"/>
                                          </p:stCondLst>
                                        </p:cTn>
                                        <p:tgtEl>
                                          <p:spTgt spid="11">
                                            <p:txEl>
                                              <p:pRg st="0" end="0"/>
                                            </p:txEl>
                                          </p:spTgt>
                                        </p:tgtEl>
                                      </p:cBhvr>
                                      <p:to x="100000" y="80000"/>
                                    </p:animScale>
                                    <p:animScale>
                                      <p:cBhvr>
                                        <p:cTn id="16" dur="166" decel="50000">
                                          <p:stCondLst>
                                            <p:cond delay="1338"/>
                                          </p:stCondLst>
                                        </p:cTn>
                                        <p:tgtEl>
                                          <p:spTgt spid="11">
                                            <p:txEl>
                                              <p:pRg st="0" end="0"/>
                                            </p:txEl>
                                          </p:spTgt>
                                        </p:tgtEl>
                                      </p:cBhvr>
                                      <p:to x="100000" y="100000"/>
                                    </p:animScale>
                                    <p:animScale>
                                      <p:cBhvr>
                                        <p:cTn id="17" dur="26">
                                          <p:stCondLst>
                                            <p:cond delay="1642"/>
                                          </p:stCondLst>
                                        </p:cTn>
                                        <p:tgtEl>
                                          <p:spTgt spid="11">
                                            <p:txEl>
                                              <p:pRg st="0" end="0"/>
                                            </p:txEl>
                                          </p:spTgt>
                                        </p:tgtEl>
                                      </p:cBhvr>
                                      <p:to x="100000" y="90000"/>
                                    </p:animScale>
                                    <p:animScale>
                                      <p:cBhvr>
                                        <p:cTn id="18" dur="166" decel="50000">
                                          <p:stCondLst>
                                            <p:cond delay="1668"/>
                                          </p:stCondLst>
                                        </p:cTn>
                                        <p:tgtEl>
                                          <p:spTgt spid="11">
                                            <p:txEl>
                                              <p:pRg st="0" end="0"/>
                                            </p:txEl>
                                          </p:spTgt>
                                        </p:tgtEl>
                                      </p:cBhvr>
                                      <p:to x="100000" y="100000"/>
                                    </p:animScale>
                                    <p:animScale>
                                      <p:cBhvr>
                                        <p:cTn id="19" dur="26">
                                          <p:stCondLst>
                                            <p:cond delay="1808"/>
                                          </p:stCondLst>
                                        </p:cTn>
                                        <p:tgtEl>
                                          <p:spTgt spid="11">
                                            <p:txEl>
                                              <p:pRg st="0" end="0"/>
                                            </p:txEl>
                                          </p:spTgt>
                                        </p:tgtEl>
                                      </p:cBhvr>
                                      <p:to x="100000" y="95000"/>
                                    </p:animScale>
                                    <p:animScale>
                                      <p:cBhvr>
                                        <p:cTn id="20" dur="166" decel="50000">
                                          <p:stCondLst>
                                            <p:cond delay="1834"/>
                                          </p:stCondLst>
                                        </p:cTn>
                                        <p:tgtEl>
                                          <p:spTgt spid="11">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11">
                                            <p:txEl>
                                              <p:pRg st="1" end="1"/>
                                            </p:txEl>
                                          </p:spTgt>
                                        </p:tgtEl>
                                        <p:attrNameLst>
                                          <p:attrName>style.visibility</p:attrName>
                                        </p:attrNameLst>
                                      </p:cBhvr>
                                      <p:to>
                                        <p:strVal val="visible"/>
                                      </p:to>
                                    </p:set>
                                    <p:animEffect transition="in" filter="wipe(down)">
                                      <p:cBhvr>
                                        <p:cTn id="25" dur="580">
                                          <p:stCondLst>
                                            <p:cond delay="0"/>
                                          </p:stCondLst>
                                        </p:cTn>
                                        <p:tgtEl>
                                          <p:spTgt spid="11">
                                            <p:txEl>
                                              <p:pRg st="1" end="1"/>
                                            </p:txEl>
                                          </p:spTgt>
                                        </p:tgtEl>
                                      </p:cBhvr>
                                    </p:animEffect>
                                    <p:anim calcmode="lin" valueType="num">
                                      <p:cBhvr>
                                        <p:cTn id="26" dur="1822" tmFilter="0,0; 0.14,0.36; 0.43,0.73; 0.71,0.91; 1.0,1.0">
                                          <p:stCondLst>
                                            <p:cond delay="0"/>
                                          </p:stCondLst>
                                        </p:cTn>
                                        <p:tgtEl>
                                          <p:spTgt spid="11">
                                            <p:txEl>
                                              <p:pRg st="1" end="1"/>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11">
                                            <p:txEl>
                                              <p:pRg st="1" end="1"/>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11">
                                            <p:txEl>
                                              <p:pRg st="1" end="1"/>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11">
                                            <p:txEl>
                                              <p:pRg st="1" end="1"/>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11">
                                            <p:txEl>
                                              <p:pRg st="1" end="1"/>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11">
                                            <p:txEl>
                                              <p:pRg st="1" end="1"/>
                                            </p:txEl>
                                          </p:spTgt>
                                        </p:tgtEl>
                                      </p:cBhvr>
                                      <p:to x="100000" y="60000"/>
                                    </p:animScale>
                                    <p:animScale>
                                      <p:cBhvr>
                                        <p:cTn id="32" dur="166" decel="50000">
                                          <p:stCondLst>
                                            <p:cond delay="676"/>
                                          </p:stCondLst>
                                        </p:cTn>
                                        <p:tgtEl>
                                          <p:spTgt spid="11">
                                            <p:txEl>
                                              <p:pRg st="1" end="1"/>
                                            </p:txEl>
                                          </p:spTgt>
                                        </p:tgtEl>
                                      </p:cBhvr>
                                      <p:to x="100000" y="100000"/>
                                    </p:animScale>
                                    <p:animScale>
                                      <p:cBhvr>
                                        <p:cTn id="33" dur="26">
                                          <p:stCondLst>
                                            <p:cond delay="1312"/>
                                          </p:stCondLst>
                                        </p:cTn>
                                        <p:tgtEl>
                                          <p:spTgt spid="11">
                                            <p:txEl>
                                              <p:pRg st="1" end="1"/>
                                            </p:txEl>
                                          </p:spTgt>
                                        </p:tgtEl>
                                      </p:cBhvr>
                                      <p:to x="100000" y="80000"/>
                                    </p:animScale>
                                    <p:animScale>
                                      <p:cBhvr>
                                        <p:cTn id="34" dur="166" decel="50000">
                                          <p:stCondLst>
                                            <p:cond delay="1338"/>
                                          </p:stCondLst>
                                        </p:cTn>
                                        <p:tgtEl>
                                          <p:spTgt spid="11">
                                            <p:txEl>
                                              <p:pRg st="1" end="1"/>
                                            </p:txEl>
                                          </p:spTgt>
                                        </p:tgtEl>
                                      </p:cBhvr>
                                      <p:to x="100000" y="100000"/>
                                    </p:animScale>
                                    <p:animScale>
                                      <p:cBhvr>
                                        <p:cTn id="35" dur="26">
                                          <p:stCondLst>
                                            <p:cond delay="1642"/>
                                          </p:stCondLst>
                                        </p:cTn>
                                        <p:tgtEl>
                                          <p:spTgt spid="11">
                                            <p:txEl>
                                              <p:pRg st="1" end="1"/>
                                            </p:txEl>
                                          </p:spTgt>
                                        </p:tgtEl>
                                      </p:cBhvr>
                                      <p:to x="100000" y="90000"/>
                                    </p:animScale>
                                    <p:animScale>
                                      <p:cBhvr>
                                        <p:cTn id="36" dur="166" decel="50000">
                                          <p:stCondLst>
                                            <p:cond delay="1668"/>
                                          </p:stCondLst>
                                        </p:cTn>
                                        <p:tgtEl>
                                          <p:spTgt spid="11">
                                            <p:txEl>
                                              <p:pRg st="1" end="1"/>
                                            </p:txEl>
                                          </p:spTgt>
                                        </p:tgtEl>
                                      </p:cBhvr>
                                      <p:to x="100000" y="100000"/>
                                    </p:animScale>
                                    <p:animScale>
                                      <p:cBhvr>
                                        <p:cTn id="37" dur="26">
                                          <p:stCondLst>
                                            <p:cond delay="1808"/>
                                          </p:stCondLst>
                                        </p:cTn>
                                        <p:tgtEl>
                                          <p:spTgt spid="11">
                                            <p:txEl>
                                              <p:pRg st="1" end="1"/>
                                            </p:txEl>
                                          </p:spTgt>
                                        </p:tgtEl>
                                      </p:cBhvr>
                                      <p:to x="100000" y="95000"/>
                                    </p:animScale>
                                    <p:animScale>
                                      <p:cBhvr>
                                        <p:cTn id="38" dur="166" decel="50000">
                                          <p:stCondLst>
                                            <p:cond delay="1834"/>
                                          </p:stCondLst>
                                        </p:cTn>
                                        <p:tgtEl>
                                          <p:spTgt spid="11">
                                            <p:txEl>
                                              <p:pRg st="1" end="1"/>
                                            </p:txEl>
                                          </p:spTgt>
                                        </p:tgtEl>
                                      </p:cBhvr>
                                      <p:to x="100000" y="100000"/>
                                    </p:animScale>
                                  </p:childTnLst>
                                </p:cTn>
                              </p:par>
                              <p:par>
                                <p:cTn id="39" presetID="26" presetClass="entr" presetSubtype="0" fill="hold" nodeType="withEffect">
                                  <p:stCondLst>
                                    <p:cond delay="0"/>
                                  </p:stCondLst>
                                  <p:childTnLst>
                                    <p:set>
                                      <p:cBhvr>
                                        <p:cTn id="40" dur="1" fill="hold">
                                          <p:stCondLst>
                                            <p:cond delay="0"/>
                                          </p:stCondLst>
                                        </p:cTn>
                                        <p:tgtEl>
                                          <p:spTgt spid="11">
                                            <p:txEl>
                                              <p:pRg st="2" end="2"/>
                                            </p:txEl>
                                          </p:spTgt>
                                        </p:tgtEl>
                                        <p:attrNameLst>
                                          <p:attrName>style.visibility</p:attrName>
                                        </p:attrNameLst>
                                      </p:cBhvr>
                                      <p:to>
                                        <p:strVal val="visible"/>
                                      </p:to>
                                    </p:set>
                                    <p:animEffect transition="in" filter="wipe(down)">
                                      <p:cBhvr>
                                        <p:cTn id="41" dur="580">
                                          <p:stCondLst>
                                            <p:cond delay="0"/>
                                          </p:stCondLst>
                                        </p:cTn>
                                        <p:tgtEl>
                                          <p:spTgt spid="11">
                                            <p:txEl>
                                              <p:pRg st="2" end="2"/>
                                            </p:txEl>
                                          </p:spTgt>
                                        </p:tgtEl>
                                      </p:cBhvr>
                                    </p:animEffect>
                                    <p:anim calcmode="lin" valueType="num">
                                      <p:cBhvr>
                                        <p:cTn id="42" dur="1822" tmFilter="0,0; 0.14,0.36; 0.43,0.73; 0.71,0.91; 1.0,1.0">
                                          <p:stCondLst>
                                            <p:cond delay="0"/>
                                          </p:stCondLst>
                                        </p:cTn>
                                        <p:tgtEl>
                                          <p:spTgt spid="11">
                                            <p:txEl>
                                              <p:pRg st="2" end="2"/>
                                            </p:txEl>
                                          </p:spTgt>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11">
                                            <p:txEl>
                                              <p:pRg st="2" end="2"/>
                                            </p:txEl>
                                          </p:spTgt>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11">
                                            <p:txEl>
                                              <p:pRg st="2" end="2"/>
                                            </p:txEl>
                                          </p:spTgt>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11">
                                            <p:txEl>
                                              <p:pRg st="2" end="2"/>
                                            </p:txEl>
                                          </p:spTgt>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11">
                                            <p:txEl>
                                              <p:pRg st="2" end="2"/>
                                            </p:txEl>
                                          </p:spTgt>
                                        </p:tgtEl>
                                        <p:attrNameLst>
                                          <p:attrName>ppt_y</p:attrName>
                                        </p:attrNameLst>
                                      </p:cBhvr>
                                      <p:tavLst>
                                        <p:tav tm="0" fmla="#ppt_y-sin(pi*$)/81">
                                          <p:val>
                                            <p:fltVal val="0"/>
                                          </p:val>
                                        </p:tav>
                                        <p:tav tm="100000">
                                          <p:val>
                                            <p:fltVal val="1"/>
                                          </p:val>
                                        </p:tav>
                                      </p:tavLst>
                                    </p:anim>
                                    <p:animScale>
                                      <p:cBhvr>
                                        <p:cTn id="47" dur="26">
                                          <p:stCondLst>
                                            <p:cond delay="650"/>
                                          </p:stCondLst>
                                        </p:cTn>
                                        <p:tgtEl>
                                          <p:spTgt spid="11">
                                            <p:txEl>
                                              <p:pRg st="2" end="2"/>
                                            </p:txEl>
                                          </p:spTgt>
                                        </p:tgtEl>
                                      </p:cBhvr>
                                      <p:to x="100000" y="60000"/>
                                    </p:animScale>
                                    <p:animScale>
                                      <p:cBhvr>
                                        <p:cTn id="48" dur="166" decel="50000">
                                          <p:stCondLst>
                                            <p:cond delay="676"/>
                                          </p:stCondLst>
                                        </p:cTn>
                                        <p:tgtEl>
                                          <p:spTgt spid="11">
                                            <p:txEl>
                                              <p:pRg st="2" end="2"/>
                                            </p:txEl>
                                          </p:spTgt>
                                        </p:tgtEl>
                                      </p:cBhvr>
                                      <p:to x="100000" y="100000"/>
                                    </p:animScale>
                                    <p:animScale>
                                      <p:cBhvr>
                                        <p:cTn id="49" dur="26">
                                          <p:stCondLst>
                                            <p:cond delay="1312"/>
                                          </p:stCondLst>
                                        </p:cTn>
                                        <p:tgtEl>
                                          <p:spTgt spid="11">
                                            <p:txEl>
                                              <p:pRg st="2" end="2"/>
                                            </p:txEl>
                                          </p:spTgt>
                                        </p:tgtEl>
                                      </p:cBhvr>
                                      <p:to x="100000" y="80000"/>
                                    </p:animScale>
                                    <p:animScale>
                                      <p:cBhvr>
                                        <p:cTn id="50" dur="166" decel="50000">
                                          <p:stCondLst>
                                            <p:cond delay="1338"/>
                                          </p:stCondLst>
                                        </p:cTn>
                                        <p:tgtEl>
                                          <p:spTgt spid="11">
                                            <p:txEl>
                                              <p:pRg st="2" end="2"/>
                                            </p:txEl>
                                          </p:spTgt>
                                        </p:tgtEl>
                                      </p:cBhvr>
                                      <p:to x="100000" y="100000"/>
                                    </p:animScale>
                                    <p:animScale>
                                      <p:cBhvr>
                                        <p:cTn id="51" dur="26">
                                          <p:stCondLst>
                                            <p:cond delay="1642"/>
                                          </p:stCondLst>
                                        </p:cTn>
                                        <p:tgtEl>
                                          <p:spTgt spid="11">
                                            <p:txEl>
                                              <p:pRg st="2" end="2"/>
                                            </p:txEl>
                                          </p:spTgt>
                                        </p:tgtEl>
                                      </p:cBhvr>
                                      <p:to x="100000" y="90000"/>
                                    </p:animScale>
                                    <p:animScale>
                                      <p:cBhvr>
                                        <p:cTn id="52" dur="166" decel="50000">
                                          <p:stCondLst>
                                            <p:cond delay="1668"/>
                                          </p:stCondLst>
                                        </p:cTn>
                                        <p:tgtEl>
                                          <p:spTgt spid="11">
                                            <p:txEl>
                                              <p:pRg st="2" end="2"/>
                                            </p:txEl>
                                          </p:spTgt>
                                        </p:tgtEl>
                                      </p:cBhvr>
                                      <p:to x="100000" y="100000"/>
                                    </p:animScale>
                                    <p:animScale>
                                      <p:cBhvr>
                                        <p:cTn id="53" dur="26">
                                          <p:stCondLst>
                                            <p:cond delay="1808"/>
                                          </p:stCondLst>
                                        </p:cTn>
                                        <p:tgtEl>
                                          <p:spTgt spid="11">
                                            <p:txEl>
                                              <p:pRg st="2" end="2"/>
                                            </p:txEl>
                                          </p:spTgt>
                                        </p:tgtEl>
                                      </p:cBhvr>
                                      <p:to x="100000" y="95000"/>
                                    </p:animScale>
                                    <p:animScale>
                                      <p:cBhvr>
                                        <p:cTn id="54" dur="166" decel="50000">
                                          <p:stCondLst>
                                            <p:cond delay="1834"/>
                                          </p:stCondLst>
                                        </p:cTn>
                                        <p:tgtEl>
                                          <p:spTgt spid="11">
                                            <p:txEl>
                                              <p:pRg st="2" end="2"/>
                                            </p:txEl>
                                          </p:spTgt>
                                        </p:tgtEl>
                                      </p:cBhvr>
                                      <p:to x="100000" y="100000"/>
                                    </p:animScale>
                                  </p:childTnLst>
                                </p:cTn>
                              </p:par>
                              <p:par>
                                <p:cTn id="55" presetID="26" presetClass="entr" presetSubtype="0" fill="hold" nodeType="withEffect">
                                  <p:stCondLst>
                                    <p:cond delay="0"/>
                                  </p:stCondLst>
                                  <p:childTnLst>
                                    <p:set>
                                      <p:cBhvr>
                                        <p:cTn id="56" dur="1" fill="hold">
                                          <p:stCondLst>
                                            <p:cond delay="0"/>
                                          </p:stCondLst>
                                        </p:cTn>
                                        <p:tgtEl>
                                          <p:spTgt spid="11">
                                            <p:txEl>
                                              <p:pRg st="3" end="3"/>
                                            </p:txEl>
                                          </p:spTgt>
                                        </p:tgtEl>
                                        <p:attrNameLst>
                                          <p:attrName>style.visibility</p:attrName>
                                        </p:attrNameLst>
                                      </p:cBhvr>
                                      <p:to>
                                        <p:strVal val="visible"/>
                                      </p:to>
                                    </p:set>
                                    <p:animEffect transition="in" filter="wipe(down)">
                                      <p:cBhvr>
                                        <p:cTn id="57" dur="580">
                                          <p:stCondLst>
                                            <p:cond delay="0"/>
                                          </p:stCondLst>
                                        </p:cTn>
                                        <p:tgtEl>
                                          <p:spTgt spid="11">
                                            <p:txEl>
                                              <p:pRg st="3" end="3"/>
                                            </p:txEl>
                                          </p:spTgt>
                                        </p:tgtEl>
                                      </p:cBhvr>
                                    </p:animEffect>
                                    <p:anim calcmode="lin" valueType="num">
                                      <p:cBhvr>
                                        <p:cTn id="58" dur="1822" tmFilter="0,0; 0.14,0.36; 0.43,0.73; 0.71,0.91; 1.0,1.0">
                                          <p:stCondLst>
                                            <p:cond delay="0"/>
                                          </p:stCondLst>
                                        </p:cTn>
                                        <p:tgtEl>
                                          <p:spTgt spid="11">
                                            <p:txEl>
                                              <p:pRg st="3" end="3"/>
                                            </p:txEl>
                                          </p:spTgt>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11">
                                            <p:txEl>
                                              <p:pRg st="3" end="3"/>
                                            </p:txEl>
                                          </p:spTgt>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11">
                                            <p:txEl>
                                              <p:pRg st="3" end="3"/>
                                            </p:txEl>
                                          </p:spTgt>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11">
                                            <p:txEl>
                                              <p:pRg st="3" end="3"/>
                                            </p:txEl>
                                          </p:spTgt>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11">
                                            <p:txEl>
                                              <p:pRg st="3" end="3"/>
                                            </p:txEl>
                                          </p:spTgt>
                                        </p:tgtEl>
                                        <p:attrNameLst>
                                          <p:attrName>ppt_y</p:attrName>
                                        </p:attrNameLst>
                                      </p:cBhvr>
                                      <p:tavLst>
                                        <p:tav tm="0" fmla="#ppt_y-sin(pi*$)/81">
                                          <p:val>
                                            <p:fltVal val="0"/>
                                          </p:val>
                                        </p:tav>
                                        <p:tav tm="100000">
                                          <p:val>
                                            <p:fltVal val="1"/>
                                          </p:val>
                                        </p:tav>
                                      </p:tavLst>
                                    </p:anim>
                                    <p:animScale>
                                      <p:cBhvr>
                                        <p:cTn id="63" dur="26">
                                          <p:stCondLst>
                                            <p:cond delay="650"/>
                                          </p:stCondLst>
                                        </p:cTn>
                                        <p:tgtEl>
                                          <p:spTgt spid="11">
                                            <p:txEl>
                                              <p:pRg st="3" end="3"/>
                                            </p:txEl>
                                          </p:spTgt>
                                        </p:tgtEl>
                                      </p:cBhvr>
                                      <p:to x="100000" y="60000"/>
                                    </p:animScale>
                                    <p:animScale>
                                      <p:cBhvr>
                                        <p:cTn id="64" dur="166" decel="50000">
                                          <p:stCondLst>
                                            <p:cond delay="676"/>
                                          </p:stCondLst>
                                        </p:cTn>
                                        <p:tgtEl>
                                          <p:spTgt spid="11">
                                            <p:txEl>
                                              <p:pRg st="3" end="3"/>
                                            </p:txEl>
                                          </p:spTgt>
                                        </p:tgtEl>
                                      </p:cBhvr>
                                      <p:to x="100000" y="100000"/>
                                    </p:animScale>
                                    <p:animScale>
                                      <p:cBhvr>
                                        <p:cTn id="65" dur="26">
                                          <p:stCondLst>
                                            <p:cond delay="1312"/>
                                          </p:stCondLst>
                                        </p:cTn>
                                        <p:tgtEl>
                                          <p:spTgt spid="11">
                                            <p:txEl>
                                              <p:pRg st="3" end="3"/>
                                            </p:txEl>
                                          </p:spTgt>
                                        </p:tgtEl>
                                      </p:cBhvr>
                                      <p:to x="100000" y="80000"/>
                                    </p:animScale>
                                    <p:animScale>
                                      <p:cBhvr>
                                        <p:cTn id="66" dur="166" decel="50000">
                                          <p:stCondLst>
                                            <p:cond delay="1338"/>
                                          </p:stCondLst>
                                        </p:cTn>
                                        <p:tgtEl>
                                          <p:spTgt spid="11">
                                            <p:txEl>
                                              <p:pRg st="3" end="3"/>
                                            </p:txEl>
                                          </p:spTgt>
                                        </p:tgtEl>
                                      </p:cBhvr>
                                      <p:to x="100000" y="100000"/>
                                    </p:animScale>
                                    <p:animScale>
                                      <p:cBhvr>
                                        <p:cTn id="67" dur="26">
                                          <p:stCondLst>
                                            <p:cond delay="1642"/>
                                          </p:stCondLst>
                                        </p:cTn>
                                        <p:tgtEl>
                                          <p:spTgt spid="11">
                                            <p:txEl>
                                              <p:pRg st="3" end="3"/>
                                            </p:txEl>
                                          </p:spTgt>
                                        </p:tgtEl>
                                      </p:cBhvr>
                                      <p:to x="100000" y="90000"/>
                                    </p:animScale>
                                    <p:animScale>
                                      <p:cBhvr>
                                        <p:cTn id="68" dur="166" decel="50000">
                                          <p:stCondLst>
                                            <p:cond delay="1668"/>
                                          </p:stCondLst>
                                        </p:cTn>
                                        <p:tgtEl>
                                          <p:spTgt spid="11">
                                            <p:txEl>
                                              <p:pRg st="3" end="3"/>
                                            </p:txEl>
                                          </p:spTgt>
                                        </p:tgtEl>
                                      </p:cBhvr>
                                      <p:to x="100000" y="100000"/>
                                    </p:animScale>
                                    <p:animScale>
                                      <p:cBhvr>
                                        <p:cTn id="69" dur="26">
                                          <p:stCondLst>
                                            <p:cond delay="1808"/>
                                          </p:stCondLst>
                                        </p:cTn>
                                        <p:tgtEl>
                                          <p:spTgt spid="11">
                                            <p:txEl>
                                              <p:pRg st="3" end="3"/>
                                            </p:txEl>
                                          </p:spTgt>
                                        </p:tgtEl>
                                      </p:cBhvr>
                                      <p:to x="100000" y="95000"/>
                                    </p:animScale>
                                    <p:animScale>
                                      <p:cBhvr>
                                        <p:cTn id="70" dur="166" decel="50000">
                                          <p:stCondLst>
                                            <p:cond delay="1834"/>
                                          </p:stCondLst>
                                        </p:cTn>
                                        <p:tgtEl>
                                          <p:spTgt spid="11">
                                            <p:txEl>
                                              <p:pRg st="3" end="3"/>
                                            </p:txEl>
                                          </p:spTgt>
                                        </p:tgtEl>
                                      </p:cBhvr>
                                      <p:to x="100000" y="100000"/>
                                    </p:animScale>
                                  </p:childTnLst>
                                </p:cTn>
                              </p:par>
                              <p:par>
                                <p:cTn id="71" presetID="26" presetClass="entr" presetSubtype="0" fill="hold" nodeType="withEffect">
                                  <p:stCondLst>
                                    <p:cond delay="0"/>
                                  </p:stCondLst>
                                  <p:childTnLst>
                                    <p:set>
                                      <p:cBhvr>
                                        <p:cTn id="72" dur="1" fill="hold">
                                          <p:stCondLst>
                                            <p:cond delay="0"/>
                                          </p:stCondLst>
                                        </p:cTn>
                                        <p:tgtEl>
                                          <p:spTgt spid="11">
                                            <p:txEl>
                                              <p:pRg st="4" end="4"/>
                                            </p:txEl>
                                          </p:spTgt>
                                        </p:tgtEl>
                                        <p:attrNameLst>
                                          <p:attrName>style.visibility</p:attrName>
                                        </p:attrNameLst>
                                      </p:cBhvr>
                                      <p:to>
                                        <p:strVal val="visible"/>
                                      </p:to>
                                    </p:set>
                                    <p:animEffect transition="in" filter="wipe(down)">
                                      <p:cBhvr>
                                        <p:cTn id="73" dur="580">
                                          <p:stCondLst>
                                            <p:cond delay="0"/>
                                          </p:stCondLst>
                                        </p:cTn>
                                        <p:tgtEl>
                                          <p:spTgt spid="11">
                                            <p:txEl>
                                              <p:pRg st="4" end="4"/>
                                            </p:txEl>
                                          </p:spTgt>
                                        </p:tgtEl>
                                      </p:cBhvr>
                                    </p:animEffect>
                                    <p:anim calcmode="lin" valueType="num">
                                      <p:cBhvr>
                                        <p:cTn id="74" dur="1822" tmFilter="0,0; 0.14,0.36; 0.43,0.73; 0.71,0.91; 1.0,1.0">
                                          <p:stCondLst>
                                            <p:cond delay="0"/>
                                          </p:stCondLst>
                                        </p:cTn>
                                        <p:tgtEl>
                                          <p:spTgt spid="11">
                                            <p:txEl>
                                              <p:pRg st="4" end="4"/>
                                            </p:txEl>
                                          </p:spTgt>
                                        </p:tgtEl>
                                        <p:attrNameLst>
                                          <p:attrName>ppt_x</p:attrName>
                                        </p:attrNameLst>
                                      </p:cBhvr>
                                      <p:tavLst>
                                        <p:tav tm="0">
                                          <p:val>
                                            <p:strVal val="#ppt_x-0.25"/>
                                          </p:val>
                                        </p:tav>
                                        <p:tav tm="100000">
                                          <p:val>
                                            <p:strVal val="#ppt_x"/>
                                          </p:val>
                                        </p:tav>
                                      </p:tavLst>
                                    </p:anim>
                                    <p:anim calcmode="lin" valueType="num">
                                      <p:cBhvr>
                                        <p:cTn id="75" dur="664" tmFilter="0.0,0.0; 0.25,0.07; 0.50,0.2; 0.75,0.467; 1.0,1.0">
                                          <p:stCondLst>
                                            <p:cond delay="0"/>
                                          </p:stCondLst>
                                        </p:cTn>
                                        <p:tgtEl>
                                          <p:spTgt spid="11">
                                            <p:txEl>
                                              <p:pRg st="4" end="4"/>
                                            </p:txEl>
                                          </p:spTgt>
                                        </p:tgtEl>
                                        <p:attrNameLst>
                                          <p:attrName>ppt_y</p:attrName>
                                        </p:attrNameLst>
                                      </p:cBhvr>
                                      <p:tavLst>
                                        <p:tav tm="0" fmla="#ppt_y-sin(pi*$)/3">
                                          <p:val>
                                            <p:fltVal val="0.5"/>
                                          </p:val>
                                        </p:tav>
                                        <p:tav tm="100000">
                                          <p:val>
                                            <p:fltVal val="1"/>
                                          </p:val>
                                        </p:tav>
                                      </p:tavLst>
                                    </p:anim>
                                    <p:anim calcmode="lin" valueType="num">
                                      <p:cBhvr>
                                        <p:cTn id="76" dur="664" tmFilter="0, 0; 0.125,0.2665; 0.25,0.4; 0.375,0.465; 0.5,0.5;  0.625,0.535; 0.75,0.6; 0.875,0.7335; 1,1">
                                          <p:stCondLst>
                                            <p:cond delay="664"/>
                                          </p:stCondLst>
                                        </p:cTn>
                                        <p:tgtEl>
                                          <p:spTgt spid="11">
                                            <p:txEl>
                                              <p:pRg st="4" end="4"/>
                                            </p:txEl>
                                          </p:spTgt>
                                        </p:tgtEl>
                                        <p:attrNameLst>
                                          <p:attrName>ppt_y</p:attrName>
                                        </p:attrNameLst>
                                      </p:cBhvr>
                                      <p:tavLst>
                                        <p:tav tm="0" fmla="#ppt_y-sin(pi*$)/9">
                                          <p:val>
                                            <p:fltVal val="0"/>
                                          </p:val>
                                        </p:tav>
                                        <p:tav tm="100000">
                                          <p:val>
                                            <p:fltVal val="1"/>
                                          </p:val>
                                        </p:tav>
                                      </p:tavLst>
                                    </p:anim>
                                    <p:anim calcmode="lin" valueType="num">
                                      <p:cBhvr>
                                        <p:cTn id="77" dur="332" tmFilter="0, 0; 0.125,0.2665; 0.25,0.4; 0.375,0.465; 0.5,0.5;  0.625,0.535; 0.75,0.6; 0.875,0.7335; 1,1">
                                          <p:stCondLst>
                                            <p:cond delay="1324"/>
                                          </p:stCondLst>
                                        </p:cTn>
                                        <p:tgtEl>
                                          <p:spTgt spid="11">
                                            <p:txEl>
                                              <p:pRg st="4" end="4"/>
                                            </p:txEl>
                                          </p:spTgt>
                                        </p:tgtEl>
                                        <p:attrNameLst>
                                          <p:attrName>ppt_y</p:attrName>
                                        </p:attrNameLst>
                                      </p:cBhvr>
                                      <p:tavLst>
                                        <p:tav tm="0" fmla="#ppt_y-sin(pi*$)/27">
                                          <p:val>
                                            <p:fltVal val="0"/>
                                          </p:val>
                                        </p:tav>
                                        <p:tav tm="100000">
                                          <p:val>
                                            <p:fltVal val="1"/>
                                          </p:val>
                                        </p:tav>
                                      </p:tavLst>
                                    </p:anim>
                                    <p:anim calcmode="lin" valueType="num">
                                      <p:cBhvr>
                                        <p:cTn id="78" dur="164" tmFilter="0, 0; 0.125,0.2665; 0.25,0.4; 0.375,0.465; 0.5,0.5;  0.625,0.535; 0.75,0.6; 0.875,0.7335; 1,1">
                                          <p:stCondLst>
                                            <p:cond delay="1656"/>
                                          </p:stCondLst>
                                        </p:cTn>
                                        <p:tgtEl>
                                          <p:spTgt spid="11">
                                            <p:txEl>
                                              <p:pRg st="4" end="4"/>
                                            </p:txEl>
                                          </p:spTgt>
                                        </p:tgtEl>
                                        <p:attrNameLst>
                                          <p:attrName>ppt_y</p:attrName>
                                        </p:attrNameLst>
                                      </p:cBhvr>
                                      <p:tavLst>
                                        <p:tav tm="0" fmla="#ppt_y-sin(pi*$)/81">
                                          <p:val>
                                            <p:fltVal val="0"/>
                                          </p:val>
                                        </p:tav>
                                        <p:tav tm="100000">
                                          <p:val>
                                            <p:fltVal val="1"/>
                                          </p:val>
                                        </p:tav>
                                      </p:tavLst>
                                    </p:anim>
                                    <p:animScale>
                                      <p:cBhvr>
                                        <p:cTn id="79" dur="26">
                                          <p:stCondLst>
                                            <p:cond delay="650"/>
                                          </p:stCondLst>
                                        </p:cTn>
                                        <p:tgtEl>
                                          <p:spTgt spid="11">
                                            <p:txEl>
                                              <p:pRg st="4" end="4"/>
                                            </p:txEl>
                                          </p:spTgt>
                                        </p:tgtEl>
                                      </p:cBhvr>
                                      <p:to x="100000" y="60000"/>
                                    </p:animScale>
                                    <p:animScale>
                                      <p:cBhvr>
                                        <p:cTn id="80" dur="166" decel="50000">
                                          <p:stCondLst>
                                            <p:cond delay="676"/>
                                          </p:stCondLst>
                                        </p:cTn>
                                        <p:tgtEl>
                                          <p:spTgt spid="11">
                                            <p:txEl>
                                              <p:pRg st="4" end="4"/>
                                            </p:txEl>
                                          </p:spTgt>
                                        </p:tgtEl>
                                      </p:cBhvr>
                                      <p:to x="100000" y="100000"/>
                                    </p:animScale>
                                    <p:animScale>
                                      <p:cBhvr>
                                        <p:cTn id="81" dur="26">
                                          <p:stCondLst>
                                            <p:cond delay="1312"/>
                                          </p:stCondLst>
                                        </p:cTn>
                                        <p:tgtEl>
                                          <p:spTgt spid="11">
                                            <p:txEl>
                                              <p:pRg st="4" end="4"/>
                                            </p:txEl>
                                          </p:spTgt>
                                        </p:tgtEl>
                                      </p:cBhvr>
                                      <p:to x="100000" y="80000"/>
                                    </p:animScale>
                                    <p:animScale>
                                      <p:cBhvr>
                                        <p:cTn id="82" dur="166" decel="50000">
                                          <p:stCondLst>
                                            <p:cond delay="1338"/>
                                          </p:stCondLst>
                                        </p:cTn>
                                        <p:tgtEl>
                                          <p:spTgt spid="11">
                                            <p:txEl>
                                              <p:pRg st="4" end="4"/>
                                            </p:txEl>
                                          </p:spTgt>
                                        </p:tgtEl>
                                      </p:cBhvr>
                                      <p:to x="100000" y="100000"/>
                                    </p:animScale>
                                    <p:animScale>
                                      <p:cBhvr>
                                        <p:cTn id="83" dur="26">
                                          <p:stCondLst>
                                            <p:cond delay="1642"/>
                                          </p:stCondLst>
                                        </p:cTn>
                                        <p:tgtEl>
                                          <p:spTgt spid="11">
                                            <p:txEl>
                                              <p:pRg st="4" end="4"/>
                                            </p:txEl>
                                          </p:spTgt>
                                        </p:tgtEl>
                                      </p:cBhvr>
                                      <p:to x="100000" y="90000"/>
                                    </p:animScale>
                                    <p:animScale>
                                      <p:cBhvr>
                                        <p:cTn id="84" dur="166" decel="50000">
                                          <p:stCondLst>
                                            <p:cond delay="1668"/>
                                          </p:stCondLst>
                                        </p:cTn>
                                        <p:tgtEl>
                                          <p:spTgt spid="11">
                                            <p:txEl>
                                              <p:pRg st="4" end="4"/>
                                            </p:txEl>
                                          </p:spTgt>
                                        </p:tgtEl>
                                      </p:cBhvr>
                                      <p:to x="100000" y="100000"/>
                                    </p:animScale>
                                    <p:animScale>
                                      <p:cBhvr>
                                        <p:cTn id="85" dur="26">
                                          <p:stCondLst>
                                            <p:cond delay="1808"/>
                                          </p:stCondLst>
                                        </p:cTn>
                                        <p:tgtEl>
                                          <p:spTgt spid="11">
                                            <p:txEl>
                                              <p:pRg st="4" end="4"/>
                                            </p:txEl>
                                          </p:spTgt>
                                        </p:tgtEl>
                                      </p:cBhvr>
                                      <p:to x="100000" y="95000"/>
                                    </p:animScale>
                                    <p:animScale>
                                      <p:cBhvr>
                                        <p:cTn id="86" dur="166" decel="50000">
                                          <p:stCondLst>
                                            <p:cond delay="1834"/>
                                          </p:stCondLst>
                                        </p:cTn>
                                        <p:tgtEl>
                                          <p:spTgt spid="11">
                                            <p:txEl>
                                              <p:pRg st="4" end="4"/>
                                            </p:txEl>
                                          </p:spTgt>
                                        </p:tgtEl>
                                      </p:cBhvr>
                                      <p:to x="100000" y="100000"/>
                                    </p:animScale>
                                  </p:childTnLst>
                                </p:cTn>
                              </p:par>
                              <p:par>
                                <p:cTn id="87" presetID="26" presetClass="entr" presetSubtype="0" fill="hold" nodeType="withEffect">
                                  <p:stCondLst>
                                    <p:cond delay="0"/>
                                  </p:stCondLst>
                                  <p:childTnLst>
                                    <p:set>
                                      <p:cBhvr>
                                        <p:cTn id="88" dur="1" fill="hold">
                                          <p:stCondLst>
                                            <p:cond delay="0"/>
                                          </p:stCondLst>
                                        </p:cTn>
                                        <p:tgtEl>
                                          <p:spTgt spid="11">
                                            <p:txEl>
                                              <p:pRg st="5" end="5"/>
                                            </p:txEl>
                                          </p:spTgt>
                                        </p:tgtEl>
                                        <p:attrNameLst>
                                          <p:attrName>style.visibility</p:attrName>
                                        </p:attrNameLst>
                                      </p:cBhvr>
                                      <p:to>
                                        <p:strVal val="visible"/>
                                      </p:to>
                                    </p:set>
                                    <p:animEffect transition="in" filter="wipe(down)">
                                      <p:cBhvr>
                                        <p:cTn id="89" dur="580">
                                          <p:stCondLst>
                                            <p:cond delay="0"/>
                                          </p:stCondLst>
                                        </p:cTn>
                                        <p:tgtEl>
                                          <p:spTgt spid="11">
                                            <p:txEl>
                                              <p:pRg st="5" end="5"/>
                                            </p:txEl>
                                          </p:spTgt>
                                        </p:tgtEl>
                                      </p:cBhvr>
                                    </p:animEffect>
                                    <p:anim calcmode="lin" valueType="num">
                                      <p:cBhvr>
                                        <p:cTn id="90" dur="1822" tmFilter="0,0; 0.14,0.36; 0.43,0.73; 0.71,0.91; 1.0,1.0">
                                          <p:stCondLst>
                                            <p:cond delay="0"/>
                                          </p:stCondLst>
                                        </p:cTn>
                                        <p:tgtEl>
                                          <p:spTgt spid="11">
                                            <p:txEl>
                                              <p:pRg st="5" end="5"/>
                                            </p:txEl>
                                          </p:spTgt>
                                        </p:tgtEl>
                                        <p:attrNameLst>
                                          <p:attrName>ppt_x</p:attrName>
                                        </p:attrNameLst>
                                      </p:cBhvr>
                                      <p:tavLst>
                                        <p:tav tm="0">
                                          <p:val>
                                            <p:strVal val="#ppt_x-0.25"/>
                                          </p:val>
                                        </p:tav>
                                        <p:tav tm="100000">
                                          <p:val>
                                            <p:strVal val="#ppt_x"/>
                                          </p:val>
                                        </p:tav>
                                      </p:tavLst>
                                    </p:anim>
                                    <p:anim calcmode="lin" valueType="num">
                                      <p:cBhvr>
                                        <p:cTn id="91" dur="664" tmFilter="0.0,0.0; 0.25,0.07; 0.50,0.2; 0.75,0.467; 1.0,1.0">
                                          <p:stCondLst>
                                            <p:cond delay="0"/>
                                          </p:stCondLst>
                                        </p:cTn>
                                        <p:tgtEl>
                                          <p:spTgt spid="11">
                                            <p:txEl>
                                              <p:pRg st="5" end="5"/>
                                            </p:txEl>
                                          </p:spTgt>
                                        </p:tgtEl>
                                        <p:attrNameLst>
                                          <p:attrName>ppt_y</p:attrName>
                                        </p:attrNameLst>
                                      </p:cBhvr>
                                      <p:tavLst>
                                        <p:tav tm="0" fmla="#ppt_y-sin(pi*$)/3">
                                          <p:val>
                                            <p:fltVal val="0.5"/>
                                          </p:val>
                                        </p:tav>
                                        <p:tav tm="100000">
                                          <p:val>
                                            <p:fltVal val="1"/>
                                          </p:val>
                                        </p:tav>
                                      </p:tavLst>
                                    </p:anim>
                                    <p:anim calcmode="lin" valueType="num">
                                      <p:cBhvr>
                                        <p:cTn id="92" dur="664" tmFilter="0, 0; 0.125,0.2665; 0.25,0.4; 0.375,0.465; 0.5,0.5;  0.625,0.535; 0.75,0.6; 0.875,0.7335; 1,1">
                                          <p:stCondLst>
                                            <p:cond delay="664"/>
                                          </p:stCondLst>
                                        </p:cTn>
                                        <p:tgtEl>
                                          <p:spTgt spid="11">
                                            <p:txEl>
                                              <p:pRg st="5" end="5"/>
                                            </p:txEl>
                                          </p:spTgt>
                                        </p:tgtEl>
                                        <p:attrNameLst>
                                          <p:attrName>ppt_y</p:attrName>
                                        </p:attrNameLst>
                                      </p:cBhvr>
                                      <p:tavLst>
                                        <p:tav tm="0" fmla="#ppt_y-sin(pi*$)/9">
                                          <p:val>
                                            <p:fltVal val="0"/>
                                          </p:val>
                                        </p:tav>
                                        <p:tav tm="100000">
                                          <p:val>
                                            <p:fltVal val="1"/>
                                          </p:val>
                                        </p:tav>
                                      </p:tavLst>
                                    </p:anim>
                                    <p:anim calcmode="lin" valueType="num">
                                      <p:cBhvr>
                                        <p:cTn id="93" dur="332" tmFilter="0, 0; 0.125,0.2665; 0.25,0.4; 0.375,0.465; 0.5,0.5;  0.625,0.535; 0.75,0.6; 0.875,0.7335; 1,1">
                                          <p:stCondLst>
                                            <p:cond delay="1324"/>
                                          </p:stCondLst>
                                        </p:cTn>
                                        <p:tgtEl>
                                          <p:spTgt spid="11">
                                            <p:txEl>
                                              <p:pRg st="5" end="5"/>
                                            </p:txEl>
                                          </p:spTgt>
                                        </p:tgtEl>
                                        <p:attrNameLst>
                                          <p:attrName>ppt_y</p:attrName>
                                        </p:attrNameLst>
                                      </p:cBhvr>
                                      <p:tavLst>
                                        <p:tav tm="0" fmla="#ppt_y-sin(pi*$)/27">
                                          <p:val>
                                            <p:fltVal val="0"/>
                                          </p:val>
                                        </p:tav>
                                        <p:tav tm="100000">
                                          <p:val>
                                            <p:fltVal val="1"/>
                                          </p:val>
                                        </p:tav>
                                      </p:tavLst>
                                    </p:anim>
                                    <p:anim calcmode="lin" valueType="num">
                                      <p:cBhvr>
                                        <p:cTn id="94" dur="164" tmFilter="0, 0; 0.125,0.2665; 0.25,0.4; 0.375,0.465; 0.5,0.5;  0.625,0.535; 0.75,0.6; 0.875,0.7335; 1,1">
                                          <p:stCondLst>
                                            <p:cond delay="1656"/>
                                          </p:stCondLst>
                                        </p:cTn>
                                        <p:tgtEl>
                                          <p:spTgt spid="11">
                                            <p:txEl>
                                              <p:pRg st="5" end="5"/>
                                            </p:txEl>
                                          </p:spTgt>
                                        </p:tgtEl>
                                        <p:attrNameLst>
                                          <p:attrName>ppt_y</p:attrName>
                                        </p:attrNameLst>
                                      </p:cBhvr>
                                      <p:tavLst>
                                        <p:tav tm="0" fmla="#ppt_y-sin(pi*$)/81">
                                          <p:val>
                                            <p:fltVal val="0"/>
                                          </p:val>
                                        </p:tav>
                                        <p:tav tm="100000">
                                          <p:val>
                                            <p:fltVal val="1"/>
                                          </p:val>
                                        </p:tav>
                                      </p:tavLst>
                                    </p:anim>
                                    <p:animScale>
                                      <p:cBhvr>
                                        <p:cTn id="95" dur="26">
                                          <p:stCondLst>
                                            <p:cond delay="650"/>
                                          </p:stCondLst>
                                        </p:cTn>
                                        <p:tgtEl>
                                          <p:spTgt spid="11">
                                            <p:txEl>
                                              <p:pRg st="5" end="5"/>
                                            </p:txEl>
                                          </p:spTgt>
                                        </p:tgtEl>
                                      </p:cBhvr>
                                      <p:to x="100000" y="60000"/>
                                    </p:animScale>
                                    <p:animScale>
                                      <p:cBhvr>
                                        <p:cTn id="96" dur="166" decel="50000">
                                          <p:stCondLst>
                                            <p:cond delay="676"/>
                                          </p:stCondLst>
                                        </p:cTn>
                                        <p:tgtEl>
                                          <p:spTgt spid="11">
                                            <p:txEl>
                                              <p:pRg st="5" end="5"/>
                                            </p:txEl>
                                          </p:spTgt>
                                        </p:tgtEl>
                                      </p:cBhvr>
                                      <p:to x="100000" y="100000"/>
                                    </p:animScale>
                                    <p:animScale>
                                      <p:cBhvr>
                                        <p:cTn id="97" dur="26">
                                          <p:stCondLst>
                                            <p:cond delay="1312"/>
                                          </p:stCondLst>
                                        </p:cTn>
                                        <p:tgtEl>
                                          <p:spTgt spid="11">
                                            <p:txEl>
                                              <p:pRg st="5" end="5"/>
                                            </p:txEl>
                                          </p:spTgt>
                                        </p:tgtEl>
                                      </p:cBhvr>
                                      <p:to x="100000" y="80000"/>
                                    </p:animScale>
                                    <p:animScale>
                                      <p:cBhvr>
                                        <p:cTn id="98" dur="166" decel="50000">
                                          <p:stCondLst>
                                            <p:cond delay="1338"/>
                                          </p:stCondLst>
                                        </p:cTn>
                                        <p:tgtEl>
                                          <p:spTgt spid="11">
                                            <p:txEl>
                                              <p:pRg st="5" end="5"/>
                                            </p:txEl>
                                          </p:spTgt>
                                        </p:tgtEl>
                                      </p:cBhvr>
                                      <p:to x="100000" y="100000"/>
                                    </p:animScale>
                                    <p:animScale>
                                      <p:cBhvr>
                                        <p:cTn id="99" dur="26">
                                          <p:stCondLst>
                                            <p:cond delay="1642"/>
                                          </p:stCondLst>
                                        </p:cTn>
                                        <p:tgtEl>
                                          <p:spTgt spid="11">
                                            <p:txEl>
                                              <p:pRg st="5" end="5"/>
                                            </p:txEl>
                                          </p:spTgt>
                                        </p:tgtEl>
                                      </p:cBhvr>
                                      <p:to x="100000" y="90000"/>
                                    </p:animScale>
                                    <p:animScale>
                                      <p:cBhvr>
                                        <p:cTn id="100" dur="166" decel="50000">
                                          <p:stCondLst>
                                            <p:cond delay="1668"/>
                                          </p:stCondLst>
                                        </p:cTn>
                                        <p:tgtEl>
                                          <p:spTgt spid="11">
                                            <p:txEl>
                                              <p:pRg st="5" end="5"/>
                                            </p:txEl>
                                          </p:spTgt>
                                        </p:tgtEl>
                                      </p:cBhvr>
                                      <p:to x="100000" y="100000"/>
                                    </p:animScale>
                                    <p:animScale>
                                      <p:cBhvr>
                                        <p:cTn id="101" dur="26">
                                          <p:stCondLst>
                                            <p:cond delay="1808"/>
                                          </p:stCondLst>
                                        </p:cTn>
                                        <p:tgtEl>
                                          <p:spTgt spid="11">
                                            <p:txEl>
                                              <p:pRg st="5" end="5"/>
                                            </p:txEl>
                                          </p:spTgt>
                                        </p:tgtEl>
                                      </p:cBhvr>
                                      <p:to x="100000" y="95000"/>
                                    </p:animScale>
                                    <p:animScale>
                                      <p:cBhvr>
                                        <p:cTn id="102" dur="166" decel="50000">
                                          <p:stCondLst>
                                            <p:cond delay="1834"/>
                                          </p:stCondLst>
                                        </p:cTn>
                                        <p:tgtEl>
                                          <p:spTgt spid="11">
                                            <p:txEl>
                                              <p:pRg st="5" end="5"/>
                                            </p:txEl>
                                          </p:spTgt>
                                        </p:tgtEl>
                                      </p:cBhvr>
                                      <p:to x="100000" y="100000"/>
                                    </p:animScale>
                                  </p:childTnLst>
                                </p:cTn>
                              </p:par>
                            </p:childTnLst>
                          </p:cTn>
                        </p:par>
                      </p:childTnLst>
                    </p:cTn>
                  </p:par>
                  <p:par>
                    <p:cTn id="103" fill="hold">
                      <p:stCondLst>
                        <p:cond delay="indefinite"/>
                      </p:stCondLst>
                      <p:childTnLst>
                        <p:par>
                          <p:cTn id="104" fill="hold">
                            <p:stCondLst>
                              <p:cond delay="0"/>
                            </p:stCondLst>
                            <p:childTnLst>
                              <p:par>
                                <p:cTn id="105" presetID="26" presetClass="entr" presetSubtype="0" fill="hold" nodeType="clickEffect">
                                  <p:stCondLst>
                                    <p:cond delay="0"/>
                                  </p:stCondLst>
                                  <p:childTnLst>
                                    <p:set>
                                      <p:cBhvr>
                                        <p:cTn id="106" dur="1" fill="hold">
                                          <p:stCondLst>
                                            <p:cond delay="0"/>
                                          </p:stCondLst>
                                        </p:cTn>
                                        <p:tgtEl>
                                          <p:spTgt spid="13"/>
                                        </p:tgtEl>
                                        <p:attrNameLst>
                                          <p:attrName>style.visibility</p:attrName>
                                        </p:attrNameLst>
                                      </p:cBhvr>
                                      <p:to>
                                        <p:strVal val="visible"/>
                                      </p:to>
                                    </p:set>
                                    <p:animEffect transition="in" filter="wipe(down)">
                                      <p:cBhvr>
                                        <p:cTn id="107" dur="580">
                                          <p:stCondLst>
                                            <p:cond delay="0"/>
                                          </p:stCondLst>
                                        </p:cTn>
                                        <p:tgtEl>
                                          <p:spTgt spid="13"/>
                                        </p:tgtEl>
                                      </p:cBhvr>
                                    </p:animEffect>
                                    <p:anim calcmode="lin" valueType="num">
                                      <p:cBhvr>
                                        <p:cTn id="108"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09"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10"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11"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12"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13" dur="26">
                                          <p:stCondLst>
                                            <p:cond delay="650"/>
                                          </p:stCondLst>
                                        </p:cTn>
                                        <p:tgtEl>
                                          <p:spTgt spid="13"/>
                                        </p:tgtEl>
                                      </p:cBhvr>
                                      <p:to x="100000" y="60000"/>
                                    </p:animScale>
                                    <p:animScale>
                                      <p:cBhvr>
                                        <p:cTn id="114" dur="166" decel="50000">
                                          <p:stCondLst>
                                            <p:cond delay="676"/>
                                          </p:stCondLst>
                                        </p:cTn>
                                        <p:tgtEl>
                                          <p:spTgt spid="13"/>
                                        </p:tgtEl>
                                      </p:cBhvr>
                                      <p:to x="100000" y="100000"/>
                                    </p:animScale>
                                    <p:animScale>
                                      <p:cBhvr>
                                        <p:cTn id="115" dur="26">
                                          <p:stCondLst>
                                            <p:cond delay="1312"/>
                                          </p:stCondLst>
                                        </p:cTn>
                                        <p:tgtEl>
                                          <p:spTgt spid="13"/>
                                        </p:tgtEl>
                                      </p:cBhvr>
                                      <p:to x="100000" y="80000"/>
                                    </p:animScale>
                                    <p:animScale>
                                      <p:cBhvr>
                                        <p:cTn id="116" dur="166" decel="50000">
                                          <p:stCondLst>
                                            <p:cond delay="1338"/>
                                          </p:stCondLst>
                                        </p:cTn>
                                        <p:tgtEl>
                                          <p:spTgt spid="13"/>
                                        </p:tgtEl>
                                      </p:cBhvr>
                                      <p:to x="100000" y="100000"/>
                                    </p:animScale>
                                    <p:animScale>
                                      <p:cBhvr>
                                        <p:cTn id="117" dur="26">
                                          <p:stCondLst>
                                            <p:cond delay="1642"/>
                                          </p:stCondLst>
                                        </p:cTn>
                                        <p:tgtEl>
                                          <p:spTgt spid="13"/>
                                        </p:tgtEl>
                                      </p:cBhvr>
                                      <p:to x="100000" y="90000"/>
                                    </p:animScale>
                                    <p:animScale>
                                      <p:cBhvr>
                                        <p:cTn id="118" dur="166" decel="50000">
                                          <p:stCondLst>
                                            <p:cond delay="1668"/>
                                          </p:stCondLst>
                                        </p:cTn>
                                        <p:tgtEl>
                                          <p:spTgt spid="13"/>
                                        </p:tgtEl>
                                      </p:cBhvr>
                                      <p:to x="100000" y="100000"/>
                                    </p:animScale>
                                    <p:animScale>
                                      <p:cBhvr>
                                        <p:cTn id="119" dur="26">
                                          <p:stCondLst>
                                            <p:cond delay="1808"/>
                                          </p:stCondLst>
                                        </p:cTn>
                                        <p:tgtEl>
                                          <p:spTgt spid="13"/>
                                        </p:tgtEl>
                                      </p:cBhvr>
                                      <p:to x="100000" y="95000"/>
                                    </p:animScale>
                                    <p:animScale>
                                      <p:cBhvr>
                                        <p:cTn id="120" dur="166" decel="50000">
                                          <p:stCondLst>
                                            <p:cond delay="1834"/>
                                          </p:stCondLst>
                                        </p:cTn>
                                        <p:tgtEl>
                                          <p:spTgt spid="1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809548" y="288757"/>
            <a:ext cx="9695063" cy="6458551"/>
          </a:xfrm>
        </p:spPr>
        <p:txBody>
          <a:bodyPr/>
          <a:lstStyle/>
          <a:p>
            <a:r>
              <a:rPr lang="fr-FR" sz="2800" b="1" dirty="0">
                <a:solidFill>
                  <a:srgbClr val="FF0000"/>
                </a:solidFill>
                <a:latin typeface="Times New Roman" panose="02020603050405020304" pitchFamily="18" charset="0"/>
                <a:cs typeface="Times New Roman" panose="02020603050405020304" pitchFamily="18" charset="0"/>
              </a:rPr>
              <a:t>3/ METHODES DE FABRICATION ET ACTIVATION</a:t>
            </a:r>
            <a:endParaRPr lang="fr-FR" sz="2800" dirty="0">
              <a:solidFill>
                <a:srgbClr val="FF0000"/>
              </a:solidFill>
              <a:latin typeface="Times New Roman" panose="02020603050405020304" pitchFamily="18" charset="0"/>
              <a:cs typeface="Times New Roman" panose="02020603050405020304" pitchFamily="18" charset="0"/>
            </a:endParaRPr>
          </a:p>
          <a:p>
            <a:r>
              <a:rPr lang="fr-FR" sz="2800" b="1" dirty="0">
                <a:latin typeface="Times New Roman" panose="02020603050405020304" pitchFamily="18" charset="0"/>
                <a:cs typeface="Times New Roman" panose="02020603050405020304" pitchFamily="18" charset="0"/>
              </a:rPr>
              <a:t>3.1. Carbonisation :</a:t>
            </a:r>
            <a:r>
              <a:rPr lang="fr-FR" sz="2800" dirty="0">
                <a:latin typeface="Times New Roman" panose="02020603050405020304" pitchFamily="18" charset="0"/>
                <a:cs typeface="Times New Roman" panose="02020603050405020304" pitchFamily="18" charset="0"/>
              </a:rPr>
              <a:t> La matière première est chauffée à 400°C-700°C dans un environnement pauvre en oxygène pour éliminer les composants volatils et laisser un résidu riche en carbone.</a:t>
            </a:r>
          </a:p>
          <a:p>
            <a:r>
              <a:rPr lang="fr-FR" sz="2800" b="1" dirty="0">
                <a:latin typeface="Times New Roman" panose="02020603050405020304" pitchFamily="18" charset="0"/>
                <a:cs typeface="Times New Roman" panose="02020603050405020304" pitchFamily="18" charset="0"/>
              </a:rPr>
              <a:t>3.2. Activation :</a:t>
            </a:r>
            <a:endParaRPr lang="fr-FR" sz="2800" dirty="0">
              <a:latin typeface="Times New Roman" panose="02020603050405020304" pitchFamily="18" charset="0"/>
              <a:cs typeface="Times New Roman" panose="02020603050405020304" pitchFamily="18" charset="0"/>
            </a:endParaRPr>
          </a:p>
          <a:p>
            <a:r>
              <a:rPr lang="fr-FR" sz="2800" b="1" dirty="0">
                <a:latin typeface="Times New Roman" panose="02020603050405020304" pitchFamily="18" charset="0"/>
                <a:cs typeface="Times New Roman" panose="02020603050405020304" pitchFamily="18" charset="0"/>
              </a:rPr>
              <a:t>Activation physique :</a:t>
            </a:r>
            <a:r>
              <a:rPr lang="fr-FR" sz="2800" dirty="0">
                <a:latin typeface="Times New Roman" panose="02020603050405020304" pitchFamily="18" charset="0"/>
                <a:cs typeface="Times New Roman" panose="02020603050405020304" pitchFamily="18" charset="0"/>
              </a:rPr>
              <a:t> Le charbon est chauffé à 800°C-1000°C en présence de vapeur d'eau, créant ainsi des pores et augmentant la surface spécifique.</a:t>
            </a:r>
          </a:p>
          <a:p>
            <a:endParaRPr lang="fr-FR" dirty="0"/>
          </a:p>
        </p:txBody>
      </p:sp>
    </p:spTree>
    <p:extLst>
      <p:ext uri="{BB962C8B-B14F-4D97-AF65-F5344CB8AC3E}">
        <p14:creationId xmlns:p14="http://schemas.microsoft.com/office/powerpoint/2010/main" xmlns="" val="3030943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par>
                                <p:cTn id="13" presetID="14" presetClass="entr" presetSubtype="1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5" dur="500"/>
                                        <p:tgtEl>
                                          <p:spTgt spid="3">
                                            <p:txEl>
                                              <p:pRg st="2" end="2"/>
                                            </p:txEl>
                                          </p:spTgt>
                                        </p:tgtEl>
                                      </p:cBhvr>
                                    </p:animEffect>
                                  </p:childTnLst>
                                </p:cTn>
                              </p:par>
                              <p:par>
                                <p:cTn id="16" presetID="14" presetClass="entr" presetSubtype="1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randombar(horizontal)">
                                      <p:cBhvr>
                                        <p:cTn id="18"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771048" y="356135"/>
            <a:ext cx="9733564" cy="6160168"/>
          </a:xfrm>
        </p:spPr>
        <p:txBody>
          <a:bodyPr>
            <a:normAutofit/>
          </a:bodyPr>
          <a:lstStyle/>
          <a:p>
            <a:r>
              <a:rPr lang="fr-FR" sz="2800" b="1" dirty="0">
                <a:solidFill>
                  <a:srgbClr val="FF0000"/>
                </a:solidFill>
                <a:latin typeface="Times New Roman" panose="02020603050405020304" pitchFamily="18" charset="0"/>
                <a:cs typeface="Times New Roman" panose="02020603050405020304" pitchFamily="18" charset="0"/>
              </a:rPr>
              <a:t>Activation chimique </a:t>
            </a:r>
            <a:r>
              <a:rPr lang="fr-FR" sz="2800" b="1" dirty="0">
                <a:latin typeface="Times New Roman" panose="02020603050405020304" pitchFamily="18" charset="0"/>
                <a:cs typeface="Times New Roman" panose="02020603050405020304" pitchFamily="18" charset="0"/>
              </a:rPr>
              <a:t>:</a:t>
            </a:r>
            <a:r>
              <a:rPr lang="fr-FR" sz="2800" dirty="0">
                <a:latin typeface="Times New Roman" panose="02020603050405020304" pitchFamily="18" charset="0"/>
                <a:cs typeface="Times New Roman" panose="02020603050405020304" pitchFamily="18" charset="0"/>
              </a:rPr>
              <a:t> La matière est traitée avec des produits chimiques (ex. ZnCl₂, KOH) à des températures plus basses (450°C-900°C), ce qui permet de créer une structure poreuse tout en réduisant l'énergie nécessaire.</a:t>
            </a:r>
          </a:p>
          <a:p>
            <a:endParaRPr lang="fr-FR" sz="2800" dirty="0">
              <a:latin typeface="Times New Roman" panose="02020603050405020304" pitchFamily="18" charset="0"/>
              <a:cs typeface="Times New Roman" panose="02020603050405020304" pitchFamily="18" charset="0"/>
            </a:endParaRPr>
          </a:p>
        </p:txBody>
      </p:sp>
      <p:pic>
        <p:nvPicPr>
          <p:cNvPr id="4" name="Image 3"/>
          <p:cNvPicPr>
            <a:picLocks noChangeAspect="1"/>
          </p:cNvPicPr>
          <p:nvPr/>
        </p:nvPicPr>
        <p:blipFill>
          <a:blip r:embed="rId2"/>
          <a:stretch>
            <a:fillRect/>
          </a:stretch>
        </p:blipFill>
        <p:spPr>
          <a:xfrm>
            <a:off x="1992430" y="2704442"/>
            <a:ext cx="8431729" cy="3138092"/>
          </a:xfrm>
          <a:prstGeom prst="rect">
            <a:avLst/>
          </a:prstGeom>
        </p:spPr>
      </p:pic>
    </p:spTree>
    <p:extLst>
      <p:ext uri="{BB962C8B-B14F-4D97-AF65-F5344CB8AC3E}">
        <p14:creationId xmlns:p14="http://schemas.microsoft.com/office/powerpoint/2010/main" xmlns="" val="1861296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1000" fill="hold"/>
                                        <p:tgtEl>
                                          <p:spTgt spid="4"/>
                                        </p:tgtEl>
                                        <p:attrNameLst>
                                          <p:attrName>ppt_w</p:attrName>
                                        </p:attrNameLst>
                                      </p:cBhvr>
                                      <p:tavLst>
                                        <p:tav tm="0">
                                          <p:val>
                                            <p:fltVal val="0"/>
                                          </p:val>
                                        </p:tav>
                                        <p:tav tm="100000">
                                          <p:val>
                                            <p:strVal val="#ppt_w"/>
                                          </p:val>
                                        </p:tav>
                                      </p:tavLst>
                                    </p:anim>
                                    <p:anim calcmode="lin" valueType="num">
                                      <p:cBhvr>
                                        <p:cTn id="16" dur="1000" fill="hold"/>
                                        <p:tgtEl>
                                          <p:spTgt spid="4"/>
                                        </p:tgtEl>
                                        <p:attrNameLst>
                                          <p:attrName>ppt_h</p:attrName>
                                        </p:attrNameLst>
                                      </p:cBhvr>
                                      <p:tavLst>
                                        <p:tav tm="0">
                                          <p:val>
                                            <p:fltVal val="0"/>
                                          </p:val>
                                        </p:tav>
                                        <p:tav tm="100000">
                                          <p:val>
                                            <p:strVal val="#ppt_h"/>
                                          </p:val>
                                        </p:tav>
                                      </p:tavLst>
                                    </p:anim>
                                    <p:anim calcmode="lin" valueType="num">
                                      <p:cBhvr>
                                        <p:cTn id="17" dur="1000" fill="hold"/>
                                        <p:tgtEl>
                                          <p:spTgt spid="4"/>
                                        </p:tgtEl>
                                        <p:attrNameLst>
                                          <p:attrName>style.rotation</p:attrName>
                                        </p:attrNameLst>
                                      </p:cBhvr>
                                      <p:tavLst>
                                        <p:tav tm="0">
                                          <p:val>
                                            <p:fltVal val="90"/>
                                          </p:val>
                                        </p:tav>
                                        <p:tav tm="100000">
                                          <p:val>
                                            <p:fltVal val="0"/>
                                          </p:val>
                                        </p:tav>
                                      </p:tavLst>
                                    </p:anim>
                                    <p:animEffect transition="in" filter="fade">
                                      <p:cBhvr>
                                        <p:cTn id="18"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819174" y="221381"/>
            <a:ext cx="9685437" cy="6439301"/>
          </a:xfrm>
        </p:spPr>
        <p:txBody>
          <a:bodyPr/>
          <a:lstStyle/>
          <a:p>
            <a:r>
              <a:rPr lang="fr-FR" sz="2000" b="1" dirty="0">
                <a:solidFill>
                  <a:srgbClr val="FF0000"/>
                </a:solidFill>
                <a:latin typeface="Times New Roman" panose="02020603050405020304" pitchFamily="18" charset="0"/>
                <a:cs typeface="Times New Roman" panose="02020603050405020304" pitchFamily="18" charset="0"/>
              </a:rPr>
              <a:t>4/ MECANISME DE FONCTIONNEMENT DE LA FILTRATION AU CHARBON ACTIF</a:t>
            </a:r>
            <a:r>
              <a:rPr lang="fr-FR" sz="2000" dirty="0">
                <a:solidFill>
                  <a:srgbClr val="FF0000"/>
                </a:solidFill>
                <a:latin typeface="Times New Roman" panose="02020603050405020304" pitchFamily="18" charset="0"/>
                <a:cs typeface="Times New Roman" panose="02020603050405020304" pitchFamily="18" charset="0"/>
              </a:rPr>
              <a:t/>
            </a:r>
            <a:br>
              <a:rPr lang="fr-FR" sz="2000" dirty="0">
                <a:solidFill>
                  <a:srgbClr val="FF0000"/>
                </a:solidFill>
                <a:latin typeface="Times New Roman" panose="02020603050405020304" pitchFamily="18" charset="0"/>
                <a:cs typeface="Times New Roman" panose="02020603050405020304" pitchFamily="18" charset="0"/>
              </a:rPr>
            </a:br>
            <a:r>
              <a:rPr lang="fr-FR" sz="2000" dirty="0">
                <a:latin typeface="Times New Roman" panose="02020603050405020304" pitchFamily="18" charset="0"/>
                <a:cs typeface="Times New Roman" panose="02020603050405020304" pitchFamily="18" charset="0"/>
              </a:rPr>
              <a:t>La filtration au charbon actif repose sur la propriété d'adsorption, un processus physique et chimique qui attire les polluants à la surface du charbon et les retient à l'intérieur. Le mécanisme de fonctionnement inclut les étapes suivantes :</a:t>
            </a:r>
          </a:p>
          <a:p>
            <a:pPr lvl="0"/>
            <a:r>
              <a:rPr lang="fr-FR" sz="2000" b="1" dirty="0">
                <a:latin typeface="Times New Roman" panose="02020603050405020304" pitchFamily="18" charset="0"/>
                <a:cs typeface="Times New Roman" panose="02020603050405020304" pitchFamily="18" charset="0"/>
              </a:rPr>
              <a:t>Élimination des composés organiques :</a:t>
            </a:r>
            <a:r>
              <a:rPr lang="fr-FR" sz="2000" dirty="0">
                <a:latin typeface="Times New Roman" panose="02020603050405020304" pitchFamily="18" charset="0"/>
                <a:cs typeface="Times New Roman" panose="02020603050405020304" pitchFamily="18" charset="0"/>
              </a:rPr>
              <a:t/>
            </a:r>
            <a:br>
              <a:rPr lang="fr-FR" sz="2000" dirty="0">
                <a:latin typeface="Times New Roman" panose="02020603050405020304" pitchFamily="18" charset="0"/>
                <a:cs typeface="Times New Roman" panose="02020603050405020304" pitchFamily="18" charset="0"/>
              </a:rPr>
            </a:br>
            <a:r>
              <a:rPr lang="fr-FR" sz="2000" dirty="0">
                <a:latin typeface="Times New Roman" panose="02020603050405020304" pitchFamily="18" charset="0"/>
                <a:cs typeface="Times New Roman" panose="02020603050405020304" pitchFamily="18" charset="0"/>
              </a:rPr>
              <a:t>Le charbon actif absorbe les composés organiques dissous tels que les solvants, les pesticides et les composés de chloroforme.</a:t>
            </a:r>
          </a:p>
          <a:p>
            <a:pPr lvl="0"/>
            <a:r>
              <a:rPr lang="fr-FR" sz="2000" b="1" dirty="0">
                <a:latin typeface="Times New Roman" panose="02020603050405020304" pitchFamily="18" charset="0"/>
                <a:cs typeface="Times New Roman" panose="02020603050405020304" pitchFamily="18" charset="0"/>
              </a:rPr>
              <a:t>Élimination des goûts et des odeurs :</a:t>
            </a:r>
            <a:r>
              <a:rPr lang="fr-FR" sz="2000" dirty="0">
                <a:latin typeface="Times New Roman" panose="02020603050405020304" pitchFamily="18" charset="0"/>
                <a:cs typeface="Times New Roman" panose="02020603050405020304" pitchFamily="18" charset="0"/>
              </a:rPr>
              <a:t/>
            </a:r>
            <a:br>
              <a:rPr lang="fr-FR" sz="2000" dirty="0">
                <a:latin typeface="Times New Roman" panose="02020603050405020304" pitchFamily="18" charset="0"/>
                <a:cs typeface="Times New Roman" panose="02020603050405020304" pitchFamily="18" charset="0"/>
              </a:rPr>
            </a:br>
            <a:r>
              <a:rPr lang="fr-FR" sz="2000" dirty="0">
                <a:latin typeface="Times New Roman" panose="02020603050405020304" pitchFamily="18" charset="0"/>
                <a:cs typeface="Times New Roman" panose="02020603050405020304" pitchFamily="18" charset="0"/>
              </a:rPr>
              <a:t>Le charbon actif est utilisé pour éliminer les odeurs et les goûts indésirables résultant de composés chimiques ou de matières organiques.</a:t>
            </a:r>
          </a:p>
          <a:p>
            <a:pPr lvl="0"/>
            <a:r>
              <a:rPr lang="fr-FR" sz="2000" b="1" dirty="0">
                <a:latin typeface="Times New Roman" panose="02020603050405020304" pitchFamily="18" charset="0"/>
                <a:cs typeface="Times New Roman" panose="02020603050405020304" pitchFamily="18" charset="0"/>
              </a:rPr>
              <a:t>Élimination des impuretés fines :</a:t>
            </a:r>
            <a:r>
              <a:rPr lang="fr-FR" sz="2000" dirty="0">
                <a:latin typeface="Times New Roman" panose="02020603050405020304" pitchFamily="18" charset="0"/>
                <a:cs typeface="Times New Roman" panose="02020603050405020304" pitchFamily="18" charset="0"/>
              </a:rPr>
              <a:t/>
            </a:r>
            <a:br>
              <a:rPr lang="fr-FR" sz="2000" dirty="0">
                <a:latin typeface="Times New Roman" panose="02020603050405020304" pitchFamily="18" charset="0"/>
                <a:cs typeface="Times New Roman" panose="02020603050405020304" pitchFamily="18" charset="0"/>
              </a:rPr>
            </a:br>
            <a:r>
              <a:rPr lang="fr-FR" sz="2000" dirty="0">
                <a:latin typeface="Times New Roman" panose="02020603050405020304" pitchFamily="18" charset="0"/>
                <a:cs typeface="Times New Roman" panose="02020603050405020304" pitchFamily="18" charset="0"/>
              </a:rPr>
              <a:t>Le charbon actif aide à éliminer les petites particules solides difficiles à éliminer par les méthodes traditionnelles.</a:t>
            </a:r>
          </a:p>
          <a:p>
            <a:endParaRPr lang="fr-FR" dirty="0"/>
          </a:p>
        </p:txBody>
      </p:sp>
      <p:pic>
        <p:nvPicPr>
          <p:cNvPr id="4" name="Image 3"/>
          <p:cNvPicPr>
            <a:picLocks noChangeAspect="1"/>
          </p:cNvPicPr>
          <p:nvPr/>
        </p:nvPicPr>
        <p:blipFill>
          <a:blip r:embed="rId2"/>
          <a:stretch>
            <a:fillRect/>
          </a:stretch>
        </p:blipFill>
        <p:spPr>
          <a:xfrm>
            <a:off x="4996064" y="4675443"/>
            <a:ext cx="5761219" cy="2182557"/>
          </a:xfrm>
          <a:prstGeom prst="rect">
            <a:avLst/>
          </a:prstGeom>
        </p:spPr>
      </p:pic>
    </p:spTree>
    <p:extLst>
      <p:ext uri="{BB962C8B-B14F-4D97-AF65-F5344CB8AC3E}">
        <p14:creationId xmlns:p14="http://schemas.microsoft.com/office/powerpoint/2010/main" xmlns="" val="2775736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barn(inVertical)">
                                      <p:cBhvr>
                                        <p:cTn id="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742173" y="346509"/>
            <a:ext cx="9752814" cy="6227545"/>
          </a:xfrm>
        </p:spPr>
        <p:txBody>
          <a:bodyPr/>
          <a:lstStyle/>
          <a:p>
            <a:r>
              <a:rPr lang="fr-FR" sz="2000" b="1" dirty="0">
                <a:solidFill>
                  <a:srgbClr val="FF0000"/>
                </a:solidFill>
                <a:latin typeface="Times New Roman" panose="02020603050405020304" pitchFamily="18" charset="0"/>
                <a:cs typeface="Times New Roman" panose="02020603050405020304" pitchFamily="18" charset="0"/>
              </a:rPr>
              <a:t>5/ TYPES DE SYSTEMES DE FILTRATION AU CHARBON ACTIF</a:t>
            </a:r>
            <a:endParaRPr lang="fr-FR" sz="2000" dirty="0">
              <a:solidFill>
                <a:srgbClr val="FF0000"/>
              </a:solidFill>
              <a:latin typeface="Times New Roman" panose="02020603050405020304" pitchFamily="18" charset="0"/>
              <a:cs typeface="Times New Roman" panose="02020603050405020304" pitchFamily="18" charset="0"/>
            </a:endParaRPr>
          </a:p>
          <a:p>
            <a:r>
              <a:rPr lang="fr-FR" sz="2000" dirty="0">
                <a:latin typeface="Times New Roman" panose="02020603050405020304" pitchFamily="18" charset="0"/>
                <a:cs typeface="Times New Roman" panose="02020603050405020304" pitchFamily="18" charset="0"/>
              </a:rPr>
              <a:t>- </a:t>
            </a:r>
            <a:r>
              <a:rPr lang="fr-FR" sz="2000" b="1" dirty="0">
                <a:latin typeface="Times New Roman" panose="02020603050405020304" pitchFamily="18" charset="0"/>
                <a:cs typeface="Times New Roman" panose="02020603050405020304" pitchFamily="18" charset="0"/>
              </a:rPr>
              <a:t>Charbon Actif Granulé (GAC)</a:t>
            </a:r>
            <a:r>
              <a:rPr lang="fr-FR" sz="2000" dirty="0">
                <a:latin typeface="Times New Roman" panose="02020603050405020304" pitchFamily="18" charset="0"/>
                <a:cs typeface="Times New Roman" panose="02020603050405020304" pitchFamily="18" charset="0"/>
              </a:rPr>
              <a:t> : Utilisé dans les grandes stations de traitement des eaux, ce système est efficace pour éliminer les contaminants organiques, les métaux lourds et les mauvaises odeurs. Il a une longue durée de vie et peut être régénéré, mais son coût initial est élevé.</a:t>
            </a:r>
          </a:p>
          <a:p>
            <a:r>
              <a:rPr lang="fr-FR" sz="2000" dirty="0">
                <a:latin typeface="Times New Roman" panose="02020603050405020304" pitchFamily="18" charset="0"/>
                <a:cs typeface="Times New Roman" panose="02020603050405020304" pitchFamily="18" charset="0"/>
              </a:rPr>
              <a:t>-</a:t>
            </a:r>
            <a:r>
              <a:rPr lang="fr-FR" sz="2000" b="1" dirty="0">
                <a:latin typeface="Times New Roman" panose="02020603050405020304" pitchFamily="18" charset="0"/>
                <a:cs typeface="Times New Roman" panose="02020603050405020304" pitchFamily="18" charset="0"/>
              </a:rPr>
              <a:t>Charbon Actif en Poudre (PAC)</a:t>
            </a:r>
            <a:r>
              <a:rPr lang="fr-FR" sz="2000" dirty="0">
                <a:latin typeface="Times New Roman" panose="02020603050405020304" pitchFamily="18" charset="0"/>
                <a:cs typeface="Times New Roman" panose="02020603050405020304" pitchFamily="18" charset="0"/>
              </a:rPr>
              <a:t> : Utilisé pour des traitements rapides et temporaires, ce charbon est ajouté directement à l'eau avant d'être éliminé. Il est moins coûteux, mais moins efficace sur le long terme.</a:t>
            </a:r>
          </a:p>
          <a:p>
            <a:r>
              <a:rPr lang="fr-FR" sz="2000" dirty="0">
                <a:latin typeface="Times New Roman" panose="02020603050405020304" pitchFamily="18" charset="0"/>
                <a:cs typeface="Times New Roman" panose="02020603050405020304" pitchFamily="18" charset="0"/>
              </a:rPr>
              <a:t>-</a:t>
            </a:r>
            <a:r>
              <a:rPr lang="fr-FR" sz="2000" b="1" dirty="0">
                <a:latin typeface="Times New Roman" panose="02020603050405020304" pitchFamily="18" charset="0"/>
                <a:cs typeface="Times New Roman" panose="02020603050405020304" pitchFamily="18" charset="0"/>
              </a:rPr>
              <a:t>Systèmes combinés (GAC + PAC)</a:t>
            </a:r>
            <a:r>
              <a:rPr lang="fr-FR" sz="2000" dirty="0">
                <a:latin typeface="Times New Roman" panose="02020603050405020304" pitchFamily="18" charset="0"/>
                <a:cs typeface="Times New Roman" panose="02020603050405020304" pitchFamily="18" charset="0"/>
              </a:rPr>
              <a:t> : Ces systèmes intègrent les deux types de charbon pour une filtration plus complète, adaptée aux applications complexes.</a:t>
            </a:r>
          </a:p>
          <a:p>
            <a:r>
              <a:rPr lang="ar-SA" sz="2000" dirty="0">
                <a:latin typeface="Times New Roman" panose="02020603050405020304" pitchFamily="18" charset="0"/>
                <a:cs typeface="Times New Roman" panose="02020603050405020304" pitchFamily="18" charset="0"/>
              </a:rPr>
              <a:t>-</a:t>
            </a:r>
            <a:r>
              <a:rPr lang="fr-FR" sz="2000" b="1" dirty="0">
                <a:latin typeface="Times New Roman" panose="02020603050405020304" pitchFamily="18" charset="0"/>
                <a:cs typeface="Times New Roman" panose="02020603050405020304" pitchFamily="18" charset="0"/>
              </a:rPr>
              <a:t>Filtration au Charbon Actif en Bloc (CB)</a:t>
            </a:r>
            <a:r>
              <a:rPr lang="fr-FR" sz="2000" dirty="0">
                <a:latin typeface="Times New Roman" panose="02020603050405020304" pitchFamily="18" charset="0"/>
                <a:cs typeface="Times New Roman" panose="02020603050405020304" pitchFamily="18" charset="0"/>
              </a:rPr>
              <a:t> : Ces filtres sont compacts et offrent une filtration fine, souvent utilisés pour l'eau potable domestique, mais peuvent se boucher plus rapidement.</a:t>
            </a:r>
          </a:p>
          <a:p>
            <a:r>
              <a:rPr lang="ar-SA" dirty="0"/>
              <a:t> </a:t>
            </a:r>
            <a:endParaRPr lang="fr-FR" dirty="0"/>
          </a:p>
          <a:p>
            <a:endParaRPr lang="fr-FR" dirty="0"/>
          </a:p>
        </p:txBody>
      </p:sp>
      <p:pic>
        <p:nvPicPr>
          <p:cNvPr id="4" name="Image 3"/>
          <p:cNvPicPr>
            <a:picLocks noChangeAspect="1"/>
          </p:cNvPicPr>
          <p:nvPr/>
        </p:nvPicPr>
        <p:blipFill>
          <a:blip r:embed="rId2"/>
          <a:stretch>
            <a:fillRect/>
          </a:stretch>
        </p:blipFill>
        <p:spPr>
          <a:xfrm>
            <a:off x="4149041" y="4600876"/>
            <a:ext cx="7661157" cy="2162436"/>
          </a:xfrm>
          <a:prstGeom prst="rect">
            <a:avLst/>
          </a:prstGeom>
        </p:spPr>
      </p:pic>
    </p:spTree>
    <p:extLst>
      <p:ext uri="{BB962C8B-B14F-4D97-AF65-F5344CB8AC3E}">
        <p14:creationId xmlns:p14="http://schemas.microsoft.com/office/powerpoint/2010/main" xmlns="" val="4089250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ircle(in)">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ircle(in)">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circle(in)">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circle(in)">
                                      <p:cBhvr>
                                        <p:cTn id="32" dur="2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6" presetClass="entr" presetSubtype="0" fill="hold"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wipe(down)">
                                      <p:cBhvr>
                                        <p:cTn id="37" dur="580">
                                          <p:stCondLst>
                                            <p:cond delay="0"/>
                                          </p:stCondLst>
                                        </p:cTn>
                                        <p:tgtEl>
                                          <p:spTgt spid="4"/>
                                        </p:tgtEl>
                                      </p:cBhvr>
                                    </p:animEffect>
                                    <p:anim calcmode="lin" valueType="num">
                                      <p:cBhvr>
                                        <p:cTn id="3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3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4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4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4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43" dur="26">
                                          <p:stCondLst>
                                            <p:cond delay="650"/>
                                          </p:stCondLst>
                                        </p:cTn>
                                        <p:tgtEl>
                                          <p:spTgt spid="4"/>
                                        </p:tgtEl>
                                      </p:cBhvr>
                                      <p:to x="100000" y="60000"/>
                                    </p:animScale>
                                    <p:animScale>
                                      <p:cBhvr>
                                        <p:cTn id="44" dur="166" decel="50000">
                                          <p:stCondLst>
                                            <p:cond delay="676"/>
                                          </p:stCondLst>
                                        </p:cTn>
                                        <p:tgtEl>
                                          <p:spTgt spid="4"/>
                                        </p:tgtEl>
                                      </p:cBhvr>
                                      <p:to x="100000" y="100000"/>
                                    </p:animScale>
                                    <p:animScale>
                                      <p:cBhvr>
                                        <p:cTn id="45" dur="26">
                                          <p:stCondLst>
                                            <p:cond delay="1312"/>
                                          </p:stCondLst>
                                        </p:cTn>
                                        <p:tgtEl>
                                          <p:spTgt spid="4"/>
                                        </p:tgtEl>
                                      </p:cBhvr>
                                      <p:to x="100000" y="80000"/>
                                    </p:animScale>
                                    <p:animScale>
                                      <p:cBhvr>
                                        <p:cTn id="46" dur="166" decel="50000">
                                          <p:stCondLst>
                                            <p:cond delay="1338"/>
                                          </p:stCondLst>
                                        </p:cTn>
                                        <p:tgtEl>
                                          <p:spTgt spid="4"/>
                                        </p:tgtEl>
                                      </p:cBhvr>
                                      <p:to x="100000" y="100000"/>
                                    </p:animScale>
                                    <p:animScale>
                                      <p:cBhvr>
                                        <p:cTn id="47" dur="26">
                                          <p:stCondLst>
                                            <p:cond delay="1642"/>
                                          </p:stCondLst>
                                        </p:cTn>
                                        <p:tgtEl>
                                          <p:spTgt spid="4"/>
                                        </p:tgtEl>
                                      </p:cBhvr>
                                      <p:to x="100000" y="90000"/>
                                    </p:animScale>
                                    <p:animScale>
                                      <p:cBhvr>
                                        <p:cTn id="48" dur="166" decel="50000">
                                          <p:stCondLst>
                                            <p:cond delay="1668"/>
                                          </p:stCondLst>
                                        </p:cTn>
                                        <p:tgtEl>
                                          <p:spTgt spid="4"/>
                                        </p:tgtEl>
                                      </p:cBhvr>
                                      <p:to x="100000" y="100000"/>
                                    </p:animScale>
                                    <p:animScale>
                                      <p:cBhvr>
                                        <p:cTn id="49" dur="26">
                                          <p:stCondLst>
                                            <p:cond delay="1808"/>
                                          </p:stCondLst>
                                        </p:cTn>
                                        <p:tgtEl>
                                          <p:spTgt spid="4"/>
                                        </p:tgtEl>
                                      </p:cBhvr>
                                      <p:to x="100000" y="95000"/>
                                    </p:animScale>
                                    <p:animScale>
                                      <p:cBhvr>
                                        <p:cTn id="5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Brin">
  <a:themeElements>
    <a:clrScheme name="Brin">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Brin">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rin">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53</TotalTime>
  <Words>1240</Words>
  <Application>Microsoft Office PowerPoint</Application>
  <PresentationFormat>Personnalisé</PresentationFormat>
  <Paragraphs>74</Paragraphs>
  <Slides>15</Slides>
  <Notes>0</Notes>
  <HiddenSlides>0</HiddenSlides>
  <MMClips>0</MMClips>
  <ScaleCrop>false</ScaleCrop>
  <HeadingPairs>
    <vt:vector size="4" baseType="variant">
      <vt:variant>
        <vt:lpstr>Thème</vt:lpstr>
      </vt:variant>
      <vt:variant>
        <vt:i4>1</vt:i4>
      </vt:variant>
      <vt:variant>
        <vt:lpstr>Titres des diapositives</vt:lpstr>
      </vt:variant>
      <vt:variant>
        <vt:i4>15</vt:i4>
      </vt:variant>
    </vt:vector>
  </HeadingPairs>
  <TitlesOfParts>
    <vt:vector size="16" baseType="lpstr">
      <vt:lpstr>Brin</vt:lpstr>
      <vt:lpstr>Diapositive 1</vt:lpstr>
      <vt:lpstr>Diapositive 2</vt:lpstr>
      <vt:lpstr>Diapositive 3</vt:lpstr>
      <vt:lpstr>Diapositive 4</vt:lpstr>
      <vt:lpstr>Diapositive 5</vt:lpstr>
      <vt:lpstr>Diapositive 6</vt:lpstr>
      <vt:lpstr>Diapositive 7</vt:lpstr>
      <vt:lpstr>Diapositive 8</vt:lpstr>
      <vt:lpstr>Diapositive 9</vt:lpstr>
      <vt:lpstr>Diapositive 10</vt:lpstr>
      <vt:lpstr>Diapositive 11</vt:lpstr>
      <vt:lpstr>Diapositive 12</vt:lpstr>
      <vt:lpstr>Diapositive 13</vt:lpstr>
      <vt:lpstr>Diapositive 14</vt:lpstr>
      <vt:lpstr>Diapositive 15</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HP</dc:creator>
  <cp:lastModifiedBy>HP</cp:lastModifiedBy>
  <cp:revision>30</cp:revision>
  <dcterms:created xsi:type="dcterms:W3CDTF">2024-12-11T11:06:44Z</dcterms:created>
  <dcterms:modified xsi:type="dcterms:W3CDTF">2025-06-14T09:18:39Z</dcterms:modified>
</cp:coreProperties>
</file>