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61" r:id="rId6"/>
    <p:sldId id="267" r:id="rId7"/>
    <p:sldId id="269" r:id="rId8"/>
    <p:sldId id="270" r:id="rId9"/>
    <p:sldId id="271" r:id="rId10"/>
    <p:sldId id="272" r:id="rId11"/>
    <p:sldId id="273" r:id="rId12"/>
    <p:sldId id="274" r:id="rId13"/>
    <p:sldId id="275" r:id="rId14"/>
    <p:sldId id="276" r:id="rId15"/>
    <p:sldId id="277" r:id="rId16"/>
    <p:sldId id="278" r:id="rId17"/>
    <p:sldId id="279" r:id="rId18"/>
    <p:sldId id="281" r:id="rId19"/>
    <p:sldId id="266" r:id="rId20"/>
  </p:sldIdLst>
  <p:sldSz cx="18288000" cy="10287000"/>
  <p:notesSz cx="6858000" cy="9144000"/>
  <p:embeddedFontLst>
    <p:embeddedFont>
      <p:font typeface="Bryndan Write" panose="020B0604020202020204" charset="0"/>
      <p:regular r:id="rId21"/>
    </p:embeddedFont>
    <p:embeddedFont>
      <p:font typeface="Andalus" panose="02020603050405020304" pitchFamily="18" charset="-78"/>
      <p:regular r:id="rId22"/>
    </p:embeddedFont>
    <p:embeddedFont>
      <p:font typeface="Calibri" panose="020F0502020204030204" pitchFamily="34" charset="0"/>
      <p:regular r:id="rId23"/>
      <p:bold r:id="rId24"/>
      <p:italic r:id="rId25"/>
      <p:boldItalic r:id="rId26"/>
    </p:embeddedFont>
    <p:embeddedFont>
      <p:font typeface="Arabic Typesetting" panose="03020402040406030203" pitchFamily="66" charset="-78"/>
      <p:regular r:id="rId27"/>
    </p:embeddedFont>
    <p:embeddedFont>
      <p:font typeface="Gochi Han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3883" autoAdjust="0"/>
  </p:normalViewPr>
  <p:slideViewPr>
    <p:cSldViewPr>
      <p:cViewPr varScale="1">
        <p:scale>
          <a:sx n="45" d="100"/>
          <a:sy n="45" d="100"/>
        </p:scale>
        <p:origin x="620"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18" Type="http://schemas.openxmlformats.org/officeDocument/2006/relationships/image" Target="../media/image17.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17" Type="http://schemas.openxmlformats.org/officeDocument/2006/relationships/image" Target="../media/image9.png"/><Relationship Id="rId2" Type="http://schemas.openxmlformats.org/officeDocument/2006/relationships/image" Target="../media/image1.jpe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31.sv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16.png"/><Relationship Id="rId9" Type="http://schemas.openxmlformats.org/officeDocument/2006/relationships/image" Target="../media/image47.svg"/><Relationship Id="rId4" Type="http://schemas.openxmlformats.org/officeDocument/2006/relationships/image" Target="../media/image29.svg"/></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31.sv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16.png"/><Relationship Id="rId9" Type="http://schemas.openxmlformats.org/officeDocument/2006/relationships/image" Target="../media/image47.svg"/><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31.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24.png"/><Relationship Id="rId10" Type="http://schemas.openxmlformats.org/officeDocument/2006/relationships/image" Target="../media/image16.png"/><Relationship Id="rId9" Type="http://schemas.openxmlformats.org/officeDocument/2006/relationships/image" Target="../media/image47.svg"/><Relationship Id="rId4" Type="http://schemas.openxmlformats.org/officeDocument/2006/relationships/image" Target="../media/image29.sv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31.sv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16.png"/><Relationship Id="rId9" Type="http://schemas.openxmlformats.org/officeDocument/2006/relationships/image" Target="../media/image47.svg"/><Relationship Id="rId4" Type="http://schemas.openxmlformats.org/officeDocument/2006/relationships/image" Target="../media/image29.sv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31.sv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16.png"/><Relationship Id="rId9" Type="http://schemas.openxmlformats.org/officeDocument/2006/relationships/image" Target="../media/image47.svg"/><Relationship Id="rId4" Type="http://schemas.openxmlformats.org/officeDocument/2006/relationships/image" Target="../media/image29.sv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31.sv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16.png"/><Relationship Id="rId9" Type="http://schemas.openxmlformats.org/officeDocument/2006/relationships/image" Target="../media/image47.svg"/><Relationship Id="rId4" Type="http://schemas.openxmlformats.org/officeDocument/2006/relationships/image" Target="../media/image29.sv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31.sv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16.png"/><Relationship Id="rId9" Type="http://schemas.openxmlformats.org/officeDocument/2006/relationships/image" Target="../media/image47.svg"/><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31.sv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16.png"/><Relationship Id="rId9" Type="http://schemas.openxmlformats.org/officeDocument/2006/relationships/image" Target="../media/image47.svg"/><Relationship Id="rId4" Type="http://schemas.openxmlformats.org/officeDocument/2006/relationships/image" Target="../media/image29.sv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22.svg"/><Relationship Id="rId12" Type="http://schemas.openxmlformats.org/officeDocument/2006/relationships/image" Target="../media/image2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4.png"/><Relationship Id="rId5" Type="http://schemas.openxmlformats.org/officeDocument/2006/relationships/image" Target="../media/image20.svg"/><Relationship Id="rId10" Type="http://schemas.openxmlformats.org/officeDocument/2006/relationships/image" Target="../media/image24.svg"/><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27.png"/><Relationship Id="rId3" Type="http://schemas.openxmlformats.org/officeDocument/2006/relationships/image" Target="../media/image26.png"/><Relationship Id="rId7" Type="http://schemas.openxmlformats.org/officeDocument/2006/relationships/image" Target="../media/image5.png"/><Relationship Id="rId12" Type="http://schemas.openxmlformats.org/officeDocument/2006/relationships/image" Target="../media/image17.svg"/><Relationship Id="rId2" Type="http://schemas.openxmlformats.org/officeDocument/2006/relationships/image" Target="../media/image1.jpeg"/><Relationship Id="rId16" Type="http://schemas.openxmlformats.org/officeDocument/2006/relationships/image" Target="../media/image3.svg"/><Relationship Id="rId1" Type="http://schemas.openxmlformats.org/officeDocument/2006/relationships/slideLayout" Target="../slideLayouts/slideLayout7.xml"/><Relationship Id="rId6" Type="http://schemas.openxmlformats.org/officeDocument/2006/relationships/image" Target="../media/image7.sv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2.png"/><Relationship Id="rId10" Type="http://schemas.openxmlformats.org/officeDocument/2006/relationships/image" Target="../media/image15.svg"/><Relationship Id="rId4" Type="http://schemas.openxmlformats.org/officeDocument/2006/relationships/image" Target="../media/image81.svg"/><Relationship Id="rId9" Type="http://schemas.openxmlformats.org/officeDocument/2006/relationships/image" Target="../media/image8.png"/><Relationship Id="rId14" Type="http://schemas.openxmlformats.org/officeDocument/2006/relationships/image" Target="../media/image83.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image" Target="../media/image22.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24.sv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jpeg"/><Relationship Id="rId7" Type="http://schemas.openxmlformats.org/officeDocument/2006/relationships/image" Target="../media/image3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29.svg"/><Relationship Id="rId4" Type="http://schemas.openxmlformats.org/officeDocument/2006/relationships/image" Target="../media/image16.png"/><Relationship Id="rId9" Type="http://schemas.openxmlformats.org/officeDocument/2006/relationships/image" Target="../media/image33.svg"/></Relationships>
</file>

<file path=ppt/slides/_rels/slide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20.png"/><Relationship Id="rId4" Type="http://schemas.openxmlformats.org/officeDocument/2006/relationships/image" Target="../media/image42.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31.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22.jpg"/><Relationship Id="rId10" Type="http://schemas.openxmlformats.org/officeDocument/2006/relationships/image" Target="../media/image16.png"/><Relationship Id="rId9" Type="http://schemas.openxmlformats.org/officeDocument/2006/relationships/image" Target="../media/image47.svg"/><Relationship Id="rId4" Type="http://schemas.openxmlformats.org/officeDocument/2006/relationships/image" Target="../media/image29.sv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31.svg"/><Relationship Id="rId2" Type="http://schemas.openxmlformats.org/officeDocument/2006/relationships/image" Target="../media/image1.jpeg"/><Relationship Id="rId1" Type="http://schemas.openxmlformats.org/officeDocument/2006/relationships/slideLayout" Target="../slideLayouts/slideLayout7.xml"/><Relationship Id="rId11" Type="http://schemas.openxmlformats.org/officeDocument/2006/relationships/image" Target="../media/image23.jpg"/><Relationship Id="rId10" Type="http://schemas.openxmlformats.org/officeDocument/2006/relationships/image" Target="../media/image16.png"/><Relationship Id="rId9" Type="http://schemas.openxmlformats.org/officeDocument/2006/relationships/image" Target="../media/image47.svg"/><Relationship Id="rId4" Type="http://schemas.openxmlformats.org/officeDocument/2006/relationships/image" Target="../media/image29.sv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31.sv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16.png"/><Relationship Id="rId9" Type="http://schemas.openxmlformats.org/officeDocument/2006/relationships/image" Target="../media/image47.svg"/><Relationship Id="rId4" Type="http://schemas.openxmlformats.org/officeDocument/2006/relationships/image" Target="../media/image29.sv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31.sv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16.png"/><Relationship Id="rId9" Type="http://schemas.openxmlformats.org/officeDocument/2006/relationships/image" Target="../media/image47.svg"/><Relationship Id="rId4" Type="http://schemas.openxmlformats.org/officeDocument/2006/relationships/image" Target="../media/image29.sv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31.svg"/><Relationship Id="rId2" Type="http://schemas.openxmlformats.org/officeDocument/2006/relationships/image" Target="../media/image1.jpeg"/><Relationship Id="rId1" Type="http://schemas.openxmlformats.org/officeDocument/2006/relationships/slideLayout" Target="../slideLayouts/slideLayout7.xml"/><Relationship Id="rId10" Type="http://schemas.openxmlformats.org/officeDocument/2006/relationships/image" Target="../media/image16.png"/><Relationship Id="rId9" Type="http://schemas.openxmlformats.org/officeDocument/2006/relationships/image" Target="../media/image47.sv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txBody>
          <a:bodyPr/>
          <a:lstStyle/>
          <a:p>
            <a:r>
              <a:rPr lang="ar-DZ" dirty="0" smtClean="0"/>
              <a:t>  </a:t>
            </a:r>
            <a:endParaRPr lang="fr-FR" dirty="0"/>
          </a:p>
        </p:txBody>
      </p:sp>
      <p:sp>
        <p:nvSpPr>
          <p:cNvPr id="3" name="Freeform 3"/>
          <p:cNvSpPr/>
          <p:nvPr/>
        </p:nvSpPr>
        <p:spPr>
          <a:xfrm rot="2342060">
            <a:off x="4081233" y="-521516"/>
            <a:ext cx="11004508" cy="9434680"/>
          </a:xfrm>
          <a:custGeom>
            <a:avLst/>
            <a:gdLst/>
            <a:ahLst/>
            <a:cxnLst/>
            <a:rect l="l" t="t" r="r" b="b"/>
            <a:pathLst>
              <a:path w="7325040" h="6299535">
                <a:moveTo>
                  <a:pt x="0" y="0"/>
                </a:moveTo>
                <a:lnTo>
                  <a:pt x="7325040" y="0"/>
                </a:lnTo>
                <a:lnTo>
                  <a:pt x="7325040" y="6299534"/>
                </a:lnTo>
                <a:lnTo>
                  <a:pt x="0" y="6299534"/>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5" name="Freeform 5"/>
          <p:cNvSpPr/>
          <p:nvPr/>
        </p:nvSpPr>
        <p:spPr>
          <a:xfrm rot="1097523">
            <a:off x="13711106" y="1297867"/>
            <a:ext cx="1593818" cy="1060456"/>
          </a:xfrm>
          <a:custGeom>
            <a:avLst/>
            <a:gdLst/>
            <a:ahLst/>
            <a:cxnLst/>
            <a:rect l="l" t="t" r="r" b="b"/>
            <a:pathLst>
              <a:path w="1885747" h="1296022">
                <a:moveTo>
                  <a:pt x="0" y="0"/>
                </a:moveTo>
                <a:lnTo>
                  <a:pt x="1885746" y="0"/>
                </a:lnTo>
                <a:lnTo>
                  <a:pt x="1885746" y="1296022"/>
                </a:lnTo>
                <a:lnTo>
                  <a:pt x="0" y="1296022"/>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6" name="Freeform 6"/>
          <p:cNvSpPr/>
          <p:nvPr/>
        </p:nvSpPr>
        <p:spPr>
          <a:xfrm rot="-4107262">
            <a:off x="-865704" y="-473050"/>
            <a:ext cx="3387936" cy="2297637"/>
          </a:xfrm>
          <a:custGeom>
            <a:avLst/>
            <a:gdLst/>
            <a:ahLst/>
            <a:cxnLst/>
            <a:rect l="l" t="t" r="r" b="b"/>
            <a:pathLst>
              <a:path w="3387936" h="2297637">
                <a:moveTo>
                  <a:pt x="0" y="0"/>
                </a:moveTo>
                <a:lnTo>
                  <a:pt x="3387936" y="0"/>
                </a:lnTo>
                <a:lnTo>
                  <a:pt x="3387936" y="2297637"/>
                </a:lnTo>
                <a:lnTo>
                  <a:pt x="0" y="2297637"/>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7" name="Freeform 7"/>
          <p:cNvSpPr/>
          <p:nvPr/>
        </p:nvSpPr>
        <p:spPr>
          <a:xfrm rot="6829267">
            <a:off x="16382705" y="8140685"/>
            <a:ext cx="3715300" cy="2519649"/>
          </a:xfrm>
          <a:custGeom>
            <a:avLst/>
            <a:gdLst/>
            <a:ahLst/>
            <a:cxnLst/>
            <a:rect l="l" t="t" r="r" b="b"/>
            <a:pathLst>
              <a:path w="3715300" h="2519649">
                <a:moveTo>
                  <a:pt x="0" y="0"/>
                </a:moveTo>
                <a:lnTo>
                  <a:pt x="3715301" y="0"/>
                </a:lnTo>
                <a:lnTo>
                  <a:pt x="3715301" y="2519649"/>
                </a:lnTo>
                <a:lnTo>
                  <a:pt x="0" y="251964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8" name="Freeform 8"/>
          <p:cNvSpPr/>
          <p:nvPr/>
        </p:nvSpPr>
        <p:spPr>
          <a:xfrm rot="-1559470">
            <a:off x="1300405" y="947459"/>
            <a:ext cx="2195245" cy="2279892"/>
          </a:xfrm>
          <a:custGeom>
            <a:avLst/>
            <a:gdLst/>
            <a:ahLst/>
            <a:cxnLst/>
            <a:rect l="l" t="t" r="r" b="b"/>
            <a:pathLst>
              <a:path w="2195245" h="2279892">
                <a:moveTo>
                  <a:pt x="0" y="0"/>
                </a:moveTo>
                <a:lnTo>
                  <a:pt x="2195245" y="0"/>
                </a:lnTo>
                <a:lnTo>
                  <a:pt x="2195245" y="2279892"/>
                </a:lnTo>
                <a:lnTo>
                  <a:pt x="0" y="2279892"/>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9" name="Freeform 9"/>
          <p:cNvSpPr/>
          <p:nvPr/>
        </p:nvSpPr>
        <p:spPr>
          <a:xfrm rot="280170">
            <a:off x="16177438" y="4009381"/>
            <a:ext cx="1349511" cy="1883967"/>
          </a:xfrm>
          <a:custGeom>
            <a:avLst/>
            <a:gdLst/>
            <a:ahLst/>
            <a:cxnLst/>
            <a:rect l="l" t="t" r="r" b="b"/>
            <a:pathLst>
              <a:path w="1664513" h="2142851">
                <a:moveTo>
                  <a:pt x="0" y="0"/>
                </a:moveTo>
                <a:lnTo>
                  <a:pt x="1664513" y="0"/>
                </a:lnTo>
                <a:lnTo>
                  <a:pt x="1664513" y="2142851"/>
                </a:lnTo>
                <a:lnTo>
                  <a:pt x="0" y="2142851"/>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0" name="Freeform 10"/>
          <p:cNvSpPr/>
          <p:nvPr/>
        </p:nvSpPr>
        <p:spPr>
          <a:xfrm rot="-1391118">
            <a:off x="14634691" y="-2104991"/>
            <a:ext cx="3665666" cy="3796829"/>
          </a:xfrm>
          <a:custGeom>
            <a:avLst/>
            <a:gdLst/>
            <a:ahLst/>
            <a:cxnLst/>
            <a:rect l="l" t="t" r="r" b="b"/>
            <a:pathLst>
              <a:path w="3665666" h="3796829">
                <a:moveTo>
                  <a:pt x="0" y="0"/>
                </a:moveTo>
                <a:lnTo>
                  <a:pt x="3665665" y="0"/>
                </a:lnTo>
                <a:lnTo>
                  <a:pt x="3665665" y="3796829"/>
                </a:lnTo>
                <a:lnTo>
                  <a:pt x="0" y="3796829"/>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1" name="Freeform 11"/>
          <p:cNvSpPr/>
          <p:nvPr/>
        </p:nvSpPr>
        <p:spPr>
          <a:xfrm rot="-6979330">
            <a:off x="-712187" y="8552632"/>
            <a:ext cx="3453702" cy="1902676"/>
          </a:xfrm>
          <a:custGeom>
            <a:avLst/>
            <a:gdLst/>
            <a:ahLst/>
            <a:cxnLst/>
            <a:rect l="l" t="t" r="r" b="b"/>
            <a:pathLst>
              <a:path w="3453702" h="1902676">
                <a:moveTo>
                  <a:pt x="0" y="0"/>
                </a:moveTo>
                <a:lnTo>
                  <a:pt x="3453703" y="0"/>
                </a:lnTo>
                <a:lnTo>
                  <a:pt x="3453703" y="1902676"/>
                </a:lnTo>
                <a:lnTo>
                  <a:pt x="0" y="1902676"/>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
        <p:nvSpPr>
          <p:cNvPr id="15" name="ZoneTexte 14"/>
          <p:cNvSpPr txBox="1"/>
          <p:nvPr/>
        </p:nvSpPr>
        <p:spPr>
          <a:xfrm>
            <a:off x="5624251" y="313249"/>
            <a:ext cx="7086600" cy="2000548"/>
          </a:xfrm>
          <a:prstGeom prst="rect">
            <a:avLst/>
          </a:prstGeom>
          <a:noFill/>
        </p:spPr>
        <p:txBody>
          <a:bodyPr wrap="square" rtlCol="0">
            <a:spAutoFit/>
          </a:bodyPr>
          <a:lstStyle/>
          <a:p>
            <a:pPr algn="ctr"/>
            <a:r>
              <a:rPr lang="ar-DZ" sz="8800" dirty="0" smtClean="0">
                <a:solidFill>
                  <a:schemeClr val="bg1"/>
                </a:solidFill>
                <a:latin typeface="Andalus" panose="02020603050405020304" pitchFamily="18" charset="-78"/>
                <a:cs typeface="Andalus" panose="02020603050405020304" pitchFamily="18" charset="-78"/>
              </a:rPr>
              <a:t>تحليل مقال:</a:t>
            </a:r>
          </a:p>
          <a:p>
            <a:pPr algn="r"/>
            <a:r>
              <a:rPr lang="ar-DZ" sz="3600" dirty="0" smtClean="0">
                <a:solidFill>
                  <a:schemeClr val="bg1"/>
                </a:solidFill>
              </a:rPr>
              <a:t> </a:t>
            </a:r>
            <a:endParaRPr lang="fr-FR" sz="3600" dirty="0">
              <a:solidFill>
                <a:schemeClr val="bg1"/>
              </a:solidFill>
            </a:endParaRPr>
          </a:p>
        </p:txBody>
      </p:sp>
      <p:sp>
        <p:nvSpPr>
          <p:cNvPr id="18" name="ZoneTexte 17"/>
          <p:cNvSpPr txBox="1"/>
          <p:nvPr/>
        </p:nvSpPr>
        <p:spPr>
          <a:xfrm>
            <a:off x="4411032" y="2974661"/>
            <a:ext cx="10714313" cy="2862322"/>
          </a:xfrm>
          <a:prstGeom prst="rect">
            <a:avLst/>
          </a:prstGeom>
          <a:noFill/>
        </p:spPr>
        <p:txBody>
          <a:bodyPr wrap="square" rtlCol="0">
            <a:spAutoFit/>
          </a:bodyPr>
          <a:lstStyle/>
          <a:p>
            <a:pPr algn="ctr" rtl="1"/>
            <a:r>
              <a:rPr lang="ar-DZ" sz="60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آليات تسوية </a:t>
            </a:r>
            <a:r>
              <a:rPr lang="ar-DZ" sz="6000" b="1"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نزاعات العمل الجماعية</a:t>
            </a:r>
            <a:r>
              <a:rPr lang="ar-DZ" sz="60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 في التشريع الجزائري</a:t>
            </a:r>
          </a:p>
          <a:p>
            <a:pPr algn="ctr" rtl="1"/>
            <a:r>
              <a:rPr lang="ar-DZ" sz="60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دراسة على ضوء القانون الجديد </a:t>
            </a:r>
            <a:r>
              <a:rPr lang="ar-DZ" sz="6000" b="1"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رقم 23_08 </a:t>
            </a:r>
            <a:r>
              <a:rPr lang="ar-DZ" sz="6000" b="1" dirty="0" smtClean="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المتعلق بالوقاية من النزاعات الجماعية.</a:t>
            </a:r>
            <a:endParaRPr lang="fr-FR" sz="6000" b="1" dirty="0">
              <a:solidFill>
                <a:schemeClr val="bg1"/>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9" name="ZoneTexte 18"/>
          <p:cNvSpPr txBox="1"/>
          <p:nvPr/>
        </p:nvSpPr>
        <p:spPr>
          <a:xfrm>
            <a:off x="13411199" y="6169165"/>
            <a:ext cx="2707033" cy="3785652"/>
          </a:xfrm>
          <a:prstGeom prst="rect">
            <a:avLst/>
          </a:prstGeom>
          <a:noFill/>
        </p:spPr>
        <p:txBody>
          <a:bodyPr wrap="square" rtlCol="0">
            <a:spAutoFit/>
          </a:bodyPr>
          <a:lstStyle/>
          <a:p>
            <a:pPr algn="r" rtl="1"/>
            <a:r>
              <a:rPr lang="ar-DZ" sz="4800" dirty="0" smtClean="0">
                <a:solidFill>
                  <a:srgbClr val="FFFF00"/>
                </a:solidFill>
                <a:latin typeface="Arabic Typesetting" panose="03020402040406030203" pitchFamily="66" charset="-78"/>
                <a:cs typeface="Arabic Typesetting" panose="03020402040406030203" pitchFamily="66" charset="-78"/>
              </a:rPr>
              <a:t>من إعداد:</a:t>
            </a:r>
          </a:p>
          <a:p>
            <a:pPr marL="685800" indent="-685800" algn="r" rtl="1">
              <a:buFont typeface="Courier New" panose="02070309020205020404" pitchFamily="49" charset="0"/>
              <a:buChar char="o"/>
            </a:pPr>
            <a:r>
              <a:rPr lang="ar-DZ" sz="4800" dirty="0" smtClean="0">
                <a:solidFill>
                  <a:srgbClr val="FFFF00"/>
                </a:solidFill>
                <a:latin typeface="Arabic Typesetting" panose="03020402040406030203" pitchFamily="66" charset="-78"/>
                <a:cs typeface="Arabic Typesetting" panose="03020402040406030203" pitchFamily="66" charset="-78"/>
              </a:rPr>
              <a:t>خيار عبير</a:t>
            </a:r>
          </a:p>
          <a:p>
            <a:pPr marL="685800" indent="-685800" algn="r" rtl="1">
              <a:buFont typeface="Courier New" panose="02070309020205020404" pitchFamily="49" charset="0"/>
              <a:buChar char="o"/>
            </a:pPr>
            <a:r>
              <a:rPr lang="ar-DZ" sz="4800" dirty="0" err="1" smtClean="0">
                <a:solidFill>
                  <a:srgbClr val="FFFF00"/>
                </a:solidFill>
                <a:latin typeface="Arabic Typesetting" panose="03020402040406030203" pitchFamily="66" charset="-78"/>
                <a:cs typeface="Arabic Typesetting" panose="03020402040406030203" pitchFamily="66" charset="-78"/>
              </a:rPr>
              <a:t>دودو</a:t>
            </a:r>
            <a:r>
              <a:rPr lang="ar-DZ" sz="4800" dirty="0" smtClean="0">
                <a:solidFill>
                  <a:srgbClr val="FFFF00"/>
                </a:solidFill>
                <a:latin typeface="Arabic Typesetting" panose="03020402040406030203" pitchFamily="66" charset="-78"/>
                <a:cs typeface="Arabic Typesetting" panose="03020402040406030203" pitchFamily="66" charset="-78"/>
              </a:rPr>
              <a:t> دنيا </a:t>
            </a:r>
          </a:p>
          <a:p>
            <a:pPr marL="685800" indent="-685800" algn="r" rtl="1">
              <a:buFont typeface="Courier New" panose="02070309020205020404" pitchFamily="49" charset="0"/>
              <a:buChar char="o"/>
            </a:pPr>
            <a:r>
              <a:rPr lang="ar-DZ" sz="4800" dirty="0" smtClean="0">
                <a:solidFill>
                  <a:srgbClr val="FFFF00"/>
                </a:solidFill>
                <a:latin typeface="Arabic Typesetting" panose="03020402040406030203" pitchFamily="66" charset="-78"/>
                <a:cs typeface="Arabic Typesetting" panose="03020402040406030203" pitchFamily="66" charset="-78"/>
              </a:rPr>
              <a:t>سعودي سارة</a:t>
            </a:r>
          </a:p>
          <a:p>
            <a:pPr marL="685800" indent="-685800" algn="r" rtl="1">
              <a:buFont typeface="Courier New" panose="02070309020205020404" pitchFamily="49" charset="0"/>
              <a:buChar char="o"/>
            </a:pPr>
            <a:r>
              <a:rPr lang="ar-DZ" sz="4800" dirty="0" smtClean="0">
                <a:solidFill>
                  <a:srgbClr val="FFFF00"/>
                </a:solidFill>
                <a:latin typeface="Arabic Typesetting" panose="03020402040406030203" pitchFamily="66" charset="-78"/>
                <a:cs typeface="Arabic Typesetting" panose="03020402040406030203" pitchFamily="66" charset="-78"/>
              </a:rPr>
              <a:t>رحال </a:t>
            </a:r>
            <a:r>
              <a:rPr lang="ar-DZ" sz="4800" dirty="0" err="1" smtClean="0">
                <a:solidFill>
                  <a:srgbClr val="FFFF00"/>
                </a:solidFill>
                <a:latin typeface="Arabic Typesetting" panose="03020402040406030203" pitchFamily="66" charset="-78"/>
                <a:cs typeface="Arabic Typesetting" panose="03020402040406030203" pitchFamily="66" charset="-78"/>
              </a:rPr>
              <a:t>رميساء</a:t>
            </a:r>
            <a:endParaRPr lang="ar-DZ" sz="4400" dirty="0" smtClean="0">
              <a:solidFill>
                <a:srgbClr val="FFFF00"/>
              </a:solidFill>
              <a:latin typeface="Arabic Typesetting" panose="03020402040406030203" pitchFamily="66" charset="-78"/>
              <a:cs typeface="Arabic Typesetting" panose="03020402040406030203" pitchFamily="66" charset="-78"/>
            </a:endParaRPr>
          </a:p>
        </p:txBody>
      </p:sp>
      <p:sp>
        <p:nvSpPr>
          <p:cNvPr id="13" name="ZoneTexte 12"/>
          <p:cNvSpPr txBox="1"/>
          <p:nvPr/>
        </p:nvSpPr>
        <p:spPr>
          <a:xfrm>
            <a:off x="1828800" y="7158712"/>
            <a:ext cx="4384238" cy="1569660"/>
          </a:xfrm>
          <a:prstGeom prst="rect">
            <a:avLst/>
          </a:prstGeom>
          <a:noFill/>
        </p:spPr>
        <p:txBody>
          <a:bodyPr wrap="square" rtlCol="0">
            <a:spAutoFit/>
          </a:bodyPr>
          <a:lstStyle/>
          <a:p>
            <a:pPr algn="r" rtl="1"/>
            <a:r>
              <a:rPr lang="ar-DZ" sz="4800"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تحت إشراف الأستاذ الفاضل:</a:t>
            </a:r>
          </a:p>
          <a:p>
            <a:pPr marL="685800" indent="-685800" algn="r" rtl="1">
              <a:buFont typeface="Courier New" panose="02070309020205020404" pitchFamily="49" charset="0"/>
              <a:buChar char="o"/>
            </a:pPr>
            <a:r>
              <a:rPr lang="ar-DZ" sz="4800"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دبلة فاتح</a:t>
            </a:r>
            <a:endParaRPr lang="ar-DZ" sz="4800" dirty="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7" name="Freeform 7"/>
          <p:cNvSpPr/>
          <p:nvPr/>
        </p:nvSpPr>
        <p:spPr>
          <a:xfrm>
            <a:off x="15870054" y="342900"/>
            <a:ext cx="1635494" cy="1623060"/>
          </a:xfrm>
          <a:custGeom>
            <a:avLst/>
            <a:gdLst/>
            <a:ahLst/>
            <a:cxnLst/>
            <a:rect l="l" t="t" r="r" b="b"/>
            <a:pathLst>
              <a:path w="3083294" h="3083294">
                <a:moveTo>
                  <a:pt x="0" y="0"/>
                </a:moveTo>
                <a:lnTo>
                  <a:pt x="3083294" y="0"/>
                </a:lnTo>
                <a:lnTo>
                  <a:pt x="3083294" y="3083294"/>
                </a:lnTo>
                <a:lnTo>
                  <a:pt x="0" y="3083294"/>
                </a:lnTo>
                <a:lnTo>
                  <a:pt x="0" y="0"/>
                </a:lnTo>
                <a:close/>
              </a:path>
            </a:pathLst>
          </a:custGeom>
          <a:blipFill>
            <a:blip r:embed="rId3">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0" y="8648700"/>
            <a:ext cx="1659422" cy="1524000"/>
          </a:xfrm>
          <a:custGeom>
            <a:avLst/>
            <a:gdLst/>
            <a:ahLst/>
            <a:cxnLst/>
            <a:rect l="l" t="t" r="r" b="b"/>
            <a:pathLst>
              <a:path w="2353261" h="2182115">
                <a:moveTo>
                  <a:pt x="0" y="0"/>
                </a:moveTo>
                <a:lnTo>
                  <a:pt x="2353261" y="0"/>
                </a:lnTo>
                <a:lnTo>
                  <a:pt x="2353261" y="2182115"/>
                </a:lnTo>
                <a:lnTo>
                  <a:pt x="0" y="2182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3"/>
          <p:cNvSpPr/>
          <p:nvPr/>
        </p:nvSpPr>
        <p:spPr>
          <a:xfrm flipH="1">
            <a:off x="-304800" y="22860"/>
            <a:ext cx="4015508" cy="1600200"/>
          </a:xfrm>
          <a:custGeom>
            <a:avLst/>
            <a:gdLst/>
            <a:ahLst/>
            <a:cxnLst/>
            <a:rect l="l" t="t" r="r" b="b"/>
            <a:pathLst>
              <a:path w="4947445" h="1942997">
                <a:moveTo>
                  <a:pt x="4947445" y="0"/>
                </a:moveTo>
                <a:lnTo>
                  <a:pt x="0" y="0"/>
                </a:lnTo>
                <a:lnTo>
                  <a:pt x="0" y="1942997"/>
                </a:lnTo>
                <a:lnTo>
                  <a:pt x="4947445" y="1942997"/>
                </a:lnTo>
                <a:lnTo>
                  <a:pt x="4947445" y="0"/>
                </a:lnTo>
                <a:close/>
              </a:path>
            </a:pathLst>
          </a:custGeom>
          <a:blipFill>
            <a:blip r:embed="rId10">
              <a:extLst>
                <a:ext uri="{96DAC541-7B7A-43D3-8B79-37D633B846F1}">
                  <asvg:svgBlip xmlns="" xmlns:asvg="http://schemas.microsoft.com/office/drawing/2016/SVG/main" r:embed="rId4"/>
                </a:ext>
              </a:extLst>
            </a:blip>
            <a:stretch>
              <a:fillRect/>
            </a:stretch>
          </a:blipFill>
        </p:spPr>
      </p:sp>
      <p:sp>
        <p:nvSpPr>
          <p:cNvPr id="11" name="ZoneTexte 10"/>
          <p:cNvSpPr txBox="1"/>
          <p:nvPr/>
        </p:nvSpPr>
        <p:spPr>
          <a:xfrm>
            <a:off x="2995949" y="342900"/>
            <a:ext cx="12721705" cy="1569660"/>
          </a:xfrm>
          <a:prstGeom prst="rect">
            <a:avLst/>
          </a:prstGeom>
          <a:noFill/>
        </p:spPr>
        <p:txBody>
          <a:bodyPr wrap="square" rtlCol="0">
            <a:spAutoFit/>
          </a:bodyPr>
          <a:lstStyle/>
          <a:p>
            <a:pPr algn="r" rtl="1"/>
            <a:r>
              <a:rPr lang="ar-DZ" sz="4800" b="1" dirty="0" smtClean="0">
                <a:solidFill>
                  <a:srgbClr val="FF99CC"/>
                </a:solidFill>
                <a:effectLst>
                  <a:outerShdw blurRad="38100" dist="38100" dir="2700000" algn="tl">
                    <a:srgbClr val="000000">
                      <a:alpha val="43137"/>
                    </a:srgbClr>
                  </a:outerShdw>
                </a:effectLst>
              </a:rPr>
              <a:t>ثانيا: الآليات و الوسائل </a:t>
            </a:r>
            <a:r>
              <a:rPr lang="ar-DZ" sz="4800" b="1" dirty="0" smtClean="0">
                <a:solidFill>
                  <a:srgbClr val="FFFF00"/>
                </a:solidFill>
                <a:effectLst>
                  <a:outerShdw blurRad="38100" dist="38100" dir="2700000" algn="tl">
                    <a:srgbClr val="000000">
                      <a:alpha val="43137"/>
                    </a:srgbClr>
                  </a:outerShdw>
                </a:effectLst>
              </a:rPr>
              <a:t>العلاجية</a:t>
            </a:r>
            <a:r>
              <a:rPr lang="ar-DZ" sz="4800" b="1" dirty="0" smtClean="0">
                <a:solidFill>
                  <a:srgbClr val="FF99CC"/>
                </a:solidFill>
                <a:effectLst>
                  <a:outerShdw blurRad="38100" dist="38100" dir="2700000" algn="tl">
                    <a:srgbClr val="000000">
                      <a:alpha val="43137"/>
                    </a:srgbClr>
                  </a:outerShdw>
                </a:effectLst>
              </a:rPr>
              <a:t> لتسوية النزاعات الجماعية للعمل</a:t>
            </a:r>
            <a:r>
              <a:rPr lang="ar-DZ" sz="4800" dirty="0" smtClean="0">
                <a:solidFill>
                  <a:srgbClr val="FF99CC"/>
                </a:solidFill>
              </a:rPr>
              <a:t>:</a:t>
            </a:r>
          </a:p>
        </p:txBody>
      </p:sp>
      <p:sp>
        <p:nvSpPr>
          <p:cNvPr id="12" name="ZoneTexte 11"/>
          <p:cNvSpPr txBox="1"/>
          <p:nvPr/>
        </p:nvSpPr>
        <p:spPr>
          <a:xfrm>
            <a:off x="7315200" y="1935480"/>
            <a:ext cx="463296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DZ" sz="3600" b="1" dirty="0" smtClean="0">
                <a:effectLst>
                  <a:outerShdw blurRad="38100" dist="38100" dir="2700000" algn="tl">
                    <a:srgbClr val="000000">
                      <a:alpha val="43137"/>
                    </a:srgbClr>
                  </a:outerShdw>
                </a:effectLst>
              </a:rPr>
              <a:t>3. التحكيم كآلية </a:t>
            </a:r>
            <a:r>
              <a:rPr lang="ar-DZ" sz="3600" b="1" dirty="0" smtClean="0">
                <a:effectLst>
                  <a:outerShdw blurRad="38100" dist="38100" dir="2700000" algn="tl">
                    <a:srgbClr val="000000">
                      <a:alpha val="43137"/>
                    </a:srgbClr>
                  </a:outerShdw>
                </a:effectLst>
              </a:rPr>
              <a:t>علاجية:</a:t>
            </a:r>
            <a:endParaRPr lang="ar-DZ" sz="6000" b="1" dirty="0" smtClean="0">
              <a:effectLst>
                <a:outerShdw blurRad="38100" dist="38100" dir="2700000" algn="tl">
                  <a:srgbClr val="000000">
                    <a:alpha val="43137"/>
                  </a:srgbClr>
                </a:outerShdw>
              </a:effectLst>
            </a:endParaRPr>
          </a:p>
        </p:txBody>
      </p:sp>
      <p:sp>
        <p:nvSpPr>
          <p:cNvPr id="26" name="ZoneTexte 25"/>
          <p:cNvSpPr txBox="1"/>
          <p:nvPr/>
        </p:nvSpPr>
        <p:spPr>
          <a:xfrm>
            <a:off x="13335000" y="2952510"/>
            <a:ext cx="2209800" cy="646331"/>
          </a:xfrm>
          <a:prstGeom prst="rect">
            <a:avLst/>
          </a:prstGeom>
          <a:noFill/>
        </p:spPr>
        <p:txBody>
          <a:bodyPr wrap="square" rtlCol="0">
            <a:spAutoFit/>
          </a:bodyPr>
          <a:lstStyle/>
          <a:p>
            <a:pPr algn="r" rtl="1"/>
            <a:r>
              <a:rPr lang="ar-DZ" sz="3600" b="1" dirty="0" smtClean="0">
                <a:solidFill>
                  <a:schemeClr val="bg1"/>
                </a:solidFill>
                <a:effectLst>
                  <a:outerShdw blurRad="38100" dist="38100" dir="2700000" algn="tl">
                    <a:srgbClr val="000000">
                      <a:alpha val="43137"/>
                    </a:srgbClr>
                  </a:outerShdw>
                </a:effectLst>
              </a:rPr>
              <a:t>تعريفه:</a:t>
            </a:r>
          </a:p>
        </p:txBody>
      </p:sp>
      <p:sp>
        <p:nvSpPr>
          <p:cNvPr id="27" name="ZoneTexte 26"/>
          <p:cNvSpPr txBox="1"/>
          <p:nvPr/>
        </p:nvSpPr>
        <p:spPr>
          <a:xfrm>
            <a:off x="3407226" y="2952510"/>
            <a:ext cx="3260274" cy="646331"/>
          </a:xfrm>
          <a:prstGeom prst="rect">
            <a:avLst/>
          </a:prstGeom>
          <a:noFill/>
        </p:spPr>
        <p:txBody>
          <a:bodyPr wrap="square" rtlCol="0">
            <a:spAutoFit/>
          </a:bodyPr>
          <a:lstStyle/>
          <a:p>
            <a:pPr algn="r" rtl="1"/>
            <a:r>
              <a:rPr lang="ar-DZ" sz="3600" b="1" dirty="0" smtClean="0">
                <a:solidFill>
                  <a:schemeClr val="bg1"/>
                </a:solidFill>
                <a:effectLst>
                  <a:outerShdw blurRad="38100" dist="38100" dir="2700000" algn="tl">
                    <a:srgbClr val="000000">
                      <a:alpha val="43137"/>
                    </a:srgbClr>
                  </a:outerShdw>
                </a:effectLst>
              </a:rPr>
              <a:t>أهميته:</a:t>
            </a:r>
            <a:endParaRPr lang="fr-FR" sz="3600" b="1" dirty="0">
              <a:solidFill>
                <a:schemeClr val="bg1"/>
              </a:solidFill>
              <a:effectLst>
                <a:outerShdw blurRad="38100" dist="38100" dir="2700000" algn="tl">
                  <a:srgbClr val="000000">
                    <a:alpha val="43137"/>
                  </a:srgbClr>
                </a:outerShdw>
              </a:effectLst>
            </a:endParaRPr>
          </a:p>
        </p:txBody>
      </p:sp>
      <p:sp>
        <p:nvSpPr>
          <p:cNvPr id="29" name="Rectangle à coins arrondis 28"/>
          <p:cNvSpPr/>
          <p:nvPr/>
        </p:nvSpPr>
        <p:spPr>
          <a:xfrm>
            <a:off x="1363111" y="3722342"/>
            <a:ext cx="8856178" cy="5424126"/>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457200" indent="-457200" algn="r" rtl="1">
              <a:buFont typeface="Arial" panose="020B0604020202020204" pitchFamily="34" charset="0"/>
              <a:buChar char="•"/>
            </a:pPr>
            <a:r>
              <a:rPr lang="ar-DZ" sz="3200" dirty="0" smtClean="0"/>
              <a:t>التحكيم </a:t>
            </a:r>
            <a:r>
              <a:rPr lang="ar-DZ" sz="3200" dirty="0"/>
              <a:t>يمثل أداة قانونية لحسم النزاع بشكل متميز عن الإجراءات </a:t>
            </a:r>
            <a:r>
              <a:rPr lang="ar-DZ" sz="3200" dirty="0" smtClean="0"/>
              <a:t>القضائية.</a:t>
            </a:r>
          </a:p>
          <a:p>
            <a:pPr marL="457200" indent="-457200" algn="r" rtl="1">
              <a:buFont typeface="Arial" panose="020B0604020202020204" pitchFamily="34" charset="0"/>
              <a:buChar char="•"/>
            </a:pPr>
            <a:r>
              <a:rPr lang="ar-DZ" sz="3200" dirty="0" smtClean="0"/>
              <a:t>يعتبر </a:t>
            </a:r>
            <a:r>
              <a:rPr lang="ar-DZ" sz="3200" dirty="0"/>
              <a:t>اللجوء إلى التحكيم حتميًا في بعض الحالات كونه الوسيلة الأخيرة لتسوية النزاع </a:t>
            </a:r>
            <a:r>
              <a:rPr lang="ar-DZ" sz="3200" dirty="0" smtClean="0"/>
              <a:t>سلمياً.</a:t>
            </a:r>
          </a:p>
          <a:p>
            <a:pPr marL="457200" indent="-457200" algn="r" rtl="1">
              <a:buFont typeface="Arial" panose="020B0604020202020204" pitchFamily="34" charset="0"/>
              <a:buChar char="•"/>
            </a:pPr>
            <a:r>
              <a:rPr lang="ar-DZ" sz="3200" dirty="0" smtClean="0"/>
              <a:t>يساهم </a:t>
            </a:r>
            <a:r>
              <a:rPr lang="ar-DZ" sz="3200" dirty="0"/>
              <a:t>التحكيم في تفادي تطور النزاع نحو الحلول غير السلمية مثل الإضراب أو غلق المؤسسة</a:t>
            </a:r>
            <a:r>
              <a:rPr lang="ar-DZ" sz="3200" dirty="0" smtClean="0"/>
              <a:t>.</a:t>
            </a:r>
            <a:endParaRPr lang="ar-DZ" sz="3200" dirty="0"/>
          </a:p>
          <a:p>
            <a:pPr algn="r" rtl="1"/>
            <a:r>
              <a:rPr lang="ar-DZ" sz="3200" dirty="0"/>
              <a:t>قد يكون التحكيم إجباريًا بناءً على</a:t>
            </a:r>
            <a:r>
              <a:rPr lang="ar-DZ" sz="3200" dirty="0" smtClean="0"/>
              <a:t>:</a:t>
            </a:r>
            <a:endParaRPr lang="ar-DZ" sz="3200" dirty="0"/>
          </a:p>
          <a:p>
            <a:pPr algn="r" rtl="1"/>
            <a:r>
              <a:rPr lang="ar-DZ" sz="3200" dirty="0"/>
              <a:t>نص قانوني</a:t>
            </a:r>
            <a:r>
              <a:rPr lang="ar-DZ" sz="3200" dirty="0" smtClean="0"/>
              <a:t>.</a:t>
            </a:r>
            <a:endParaRPr lang="ar-DZ" sz="3200" dirty="0"/>
          </a:p>
          <a:p>
            <a:pPr algn="r" rtl="1"/>
            <a:r>
              <a:rPr lang="ar-DZ" sz="3200" dirty="0"/>
              <a:t>اتفاق جماعي يسبق النزاع</a:t>
            </a:r>
            <a:r>
              <a:rPr lang="ar-DZ" sz="3200" dirty="0" smtClean="0"/>
              <a:t>.</a:t>
            </a:r>
            <a:endParaRPr lang="ar-DZ" sz="3200" dirty="0"/>
          </a:p>
          <a:p>
            <a:pPr algn="r" rtl="1"/>
            <a:r>
              <a:rPr lang="ar-DZ" sz="3200" dirty="0"/>
              <a:t>قرار من السلطة الوصية.</a:t>
            </a:r>
            <a:endParaRPr lang="fr-FR" sz="4000" dirty="0"/>
          </a:p>
        </p:txBody>
      </p:sp>
      <p:sp>
        <p:nvSpPr>
          <p:cNvPr id="31" name="Rectangle à coins arrondis 30"/>
          <p:cNvSpPr/>
          <p:nvPr/>
        </p:nvSpPr>
        <p:spPr>
          <a:xfrm>
            <a:off x="11582400" y="3928795"/>
            <a:ext cx="5715000" cy="4009431"/>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r" rtl="1"/>
            <a:r>
              <a:rPr lang="ar-DZ" sz="3200" dirty="0" smtClean="0"/>
              <a:t>التحكيم </a:t>
            </a:r>
            <a:r>
              <a:rPr lang="ar-DZ" sz="3200" dirty="0"/>
              <a:t>هو طريقة يتم بموجبها تفويض المحكم أو هيئة التحكيم ومنحه سلطة النظر في المنازعة القائمة أو التي ستنشأ وذلك بناء على اتفاق بين الأطراف المتنازعة وعزوفهم عن اللجوء إلى القضاء لتجنب بطيء إجراءاته.</a:t>
            </a:r>
            <a:endParaRPr lang="fr-FR" sz="3200" dirty="0"/>
          </a:p>
        </p:txBody>
      </p:sp>
    </p:spTree>
    <p:extLst>
      <p:ext uri="{BB962C8B-B14F-4D97-AF65-F5344CB8AC3E}">
        <p14:creationId xmlns:p14="http://schemas.microsoft.com/office/powerpoint/2010/main" val="281596473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1000"/>
                                        <p:tgtEl>
                                          <p:spTgt spid="26">
                                            <p:txEl>
                                              <p:pRg st="0" end="0"/>
                                            </p:txEl>
                                          </p:spTgt>
                                        </p:tgtEl>
                                      </p:cBhvr>
                                    </p:animEffect>
                                    <p:anim calcmode="lin" valueType="num">
                                      <p:cBhvr>
                                        <p:cTn id="15"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xEl>
                                              <p:pRg st="0" end="0"/>
                                            </p:txEl>
                                          </p:spTgt>
                                        </p:tgtEl>
                                        <p:attrNameLst>
                                          <p:attrName>style.visibility</p:attrName>
                                        </p:attrNameLst>
                                      </p:cBhvr>
                                      <p:to>
                                        <p:strVal val="visible"/>
                                      </p:to>
                                    </p:set>
                                    <p:animEffect transition="in" filter="fade">
                                      <p:cBhvr>
                                        <p:cTn id="21" dur="1000"/>
                                        <p:tgtEl>
                                          <p:spTgt spid="31">
                                            <p:txEl>
                                              <p:pRg st="0" end="0"/>
                                            </p:txEl>
                                          </p:spTgt>
                                        </p:tgtEl>
                                      </p:cBhvr>
                                    </p:animEffect>
                                    <p:anim calcmode="lin" valueType="num">
                                      <p:cBhvr>
                                        <p:cTn id="22"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xEl>
                                              <p:pRg st="0" end="0"/>
                                            </p:txEl>
                                          </p:spTgt>
                                        </p:tgtEl>
                                        <p:attrNameLst>
                                          <p:attrName>style.visibility</p:attrName>
                                        </p:attrNameLst>
                                      </p:cBhvr>
                                      <p:to>
                                        <p:strVal val="visible"/>
                                      </p:to>
                                    </p:set>
                                    <p:animEffect transition="in" filter="fade">
                                      <p:cBhvr>
                                        <p:cTn id="28" dur="1000"/>
                                        <p:tgtEl>
                                          <p:spTgt spid="27">
                                            <p:txEl>
                                              <p:pRg st="0" end="0"/>
                                            </p:txEl>
                                          </p:spTgt>
                                        </p:tgtEl>
                                      </p:cBhvr>
                                    </p:animEffect>
                                    <p:anim calcmode="lin" valueType="num">
                                      <p:cBhvr>
                                        <p:cTn id="2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fade">
                                      <p:cBhvr>
                                        <p:cTn id="35" dur="1000"/>
                                        <p:tgtEl>
                                          <p:spTgt spid="29">
                                            <p:txEl>
                                              <p:pRg st="0" end="0"/>
                                            </p:txEl>
                                          </p:spTgt>
                                        </p:tgtEl>
                                      </p:cBhvr>
                                    </p:animEffect>
                                    <p:anim calcmode="lin" valueType="num">
                                      <p:cBhvr>
                                        <p:cTn id="36"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9">
                                            <p:txEl>
                                              <p:pRg st="1" end="1"/>
                                            </p:txEl>
                                          </p:spTgt>
                                        </p:tgtEl>
                                        <p:attrNameLst>
                                          <p:attrName>style.visibility</p:attrName>
                                        </p:attrNameLst>
                                      </p:cBhvr>
                                      <p:to>
                                        <p:strVal val="visible"/>
                                      </p:to>
                                    </p:set>
                                    <p:animEffect transition="in" filter="fade">
                                      <p:cBhvr>
                                        <p:cTn id="42" dur="1000"/>
                                        <p:tgtEl>
                                          <p:spTgt spid="29">
                                            <p:txEl>
                                              <p:pRg st="1" end="1"/>
                                            </p:txEl>
                                          </p:spTgt>
                                        </p:tgtEl>
                                      </p:cBhvr>
                                    </p:animEffect>
                                    <p:anim calcmode="lin" valueType="num">
                                      <p:cBhvr>
                                        <p:cTn id="43"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9">
                                            <p:txEl>
                                              <p:pRg st="2" end="2"/>
                                            </p:txEl>
                                          </p:spTgt>
                                        </p:tgtEl>
                                        <p:attrNameLst>
                                          <p:attrName>style.visibility</p:attrName>
                                        </p:attrNameLst>
                                      </p:cBhvr>
                                      <p:to>
                                        <p:strVal val="visible"/>
                                      </p:to>
                                    </p:set>
                                    <p:animEffect transition="in" filter="fade">
                                      <p:cBhvr>
                                        <p:cTn id="49" dur="1000"/>
                                        <p:tgtEl>
                                          <p:spTgt spid="29">
                                            <p:txEl>
                                              <p:pRg st="2" end="2"/>
                                            </p:txEl>
                                          </p:spTgt>
                                        </p:tgtEl>
                                      </p:cBhvr>
                                    </p:animEffect>
                                    <p:anim calcmode="lin" valueType="num">
                                      <p:cBhvr>
                                        <p:cTn id="50"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9">
                                            <p:txEl>
                                              <p:pRg st="3" end="3"/>
                                            </p:txEl>
                                          </p:spTgt>
                                        </p:tgtEl>
                                        <p:attrNameLst>
                                          <p:attrName>style.visibility</p:attrName>
                                        </p:attrNameLst>
                                      </p:cBhvr>
                                      <p:to>
                                        <p:strVal val="visible"/>
                                      </p:to>
                                    </p:set>
                                    <p:animEffect transition="in" filter="fade">
                                      <p:cBhvr>
                                        <p:cTn id="56" dur="1000"/>
                                        <p:tgtEl>
                                          <p:spTgt spid="29">
                                            <p:txEl>
                                              <p:pRg st="3" end="3"/>
                                            </p:txEl>
                                          </p:spTgt>
                                        </p:tgtEl>
                                      </p:cBhvr>
                                    </p:animEffect>
                                    <p:anim calcmode="lin" valueType="num">
                                      <p:cBhvr>
                                        <p:cTn id="57"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58"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9">
                                            <p:txEl>
                                              <p:pRg st="4" end="4"/>
                                            </p:txEl>
                                          </p:spTgt>
                                        </p:tgtEl>
                                        <p:attrNameLst>
                                          <p:attrName>style.visibility</p:attrName>
                                        </p:attrNameLst>
                                      </p:cBhvr>
                                      <p:to>
                                        <p:strVal val="visible"/>
                                      </p:to>
                                    </p:set>
                                    <p:animEffect transition="in" filter="fade">
                                      <p:cBhvr>
                                        <p:cTn id="63" dur="1000"/>
                                        <p:tgtEl>
                                          <p:spTgt spid="29">
                                            <p:txEl>
                                              <p:pRg st="4" end="4"/>
                                            </p:txEl>
                                          </p:spTgt>
                                        </p:tgtEl>
                                      </p:cBhvr>
                                    </p:animEffect>
                                    <p:anim calcmode="lin" valueType="num">
                                      <p:cBhvr>
                                        <p:cTn id="64"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29">
                                            <p:txEl>
                                              <p:pRg st="4" end="4"/>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9">
                                            <p:txEl>
                                              <p:pRg st="5" end="5"/>
                                            </p:txEl>
                                          </p:spTgt>
                                        </p:tgtEl>
                                        <p:attrNameLst>
                                          <p:attrName>style.visibility</p:attrName>
                                        </p:attrNameLst>
                                      </p:cBhvr>
                                      <p:to>
                                        <p:strVal val="visible"/>
                                      </p:to>
                                    </p:set>
                                    <p:animEffect transition="in" filter="fade">
                                      <p:cBhvr>
                                        <p:cTn id="68" dur="1000"/>
                                        <p:tgtEl>
                                          <p:spTgt spid="29">
                                            <p:txEl>
                                              <p:pRg st="5" end="5"/>
                                            </p:txEl>
                                          </p:spTgt>
                                        </p:tgtEl>
                                      </p:cBhvr>
                                    </p:animEffect>
                                    <p:anim calcmode="lin" valueType="num">
                                      <p:cBhvr>
                                        <p:cTn id="69"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70" dur="1000" fill="hold"/>
                                        <p:tgtEl>
                                          <p:spTgt spid="29">
                                            <p:txEl>
                                              <p:pRg st="5" end="5"/>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9">
                                            <p:txEl>
                                              <p:pRg st="6" end="6"/>
                                            </p:txEl>
                                          </p:spTgt>
                                        </p:tgtEl>
                                        <p:attrNameLst>
                                          <p:attrName>style.visibility</p:attrName>
                                        </p:attrNameLst>
                                      </p:cBhvr>
                                      <p:to>
                                        <p:strVal val="visible"/>
                                      </p:to>
                                    </p:set>
                                    <p:animEffect transition="in" filter="fade">
                                      <p:cBhvr>
                                        <p:cTn id="73" dur="1000"/>
                                        <p:tgtEl>
                                          <p:spTgt spid="29">
                                            <p:txEl>
                                              <p:pRg st="6" end="6"/>
                                            </p:txEl>
                                          </p:spTgt>
                                        </p:tgtEl>
                                      </p:cBhvr>
                                    </p:animEffect>
                                    <p:anim calcmode="lin" valueType="num">
                                      <p:cBhvr>
                                        <p:cTn id="74"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75"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7" name="Freeform 7"/>
          <p:cNvSpPr/>
          <p:nvPr/>
        </p:nvSpPr>
        <p:spPr>
          <a:xfrm>
            <a:off x="15870054" y="342900"/>
            <a:ext cx="1635494" cy="1623060"/>
          </a:xfrm>
          <a:custGeom>
            <a:avLst/>
            <a:gdLst/>
            <a:ahLst/>
            <a:cxnLst/>
            <a:rect l="l" t="t" r="r" b="b"/>
            <a:pathLst>
              <a:path w="3083294" h="3083294">
                <a:moveTo>
                  <a:pt x="0" y="0"/>
                </a:moveTo>
                <a:lnTo>
                  <a:pt x="3083294" y="0"/>
                </a:lnTo>
                <a:lnTo>
                  <a:pt x="3083294" y="3083294"/>
                </a:lnTo>
                <a:lnTo>
                  <a:pt x="0" y="3083294"/>
                </a:lnTo>
                <a:lnTo>
                  <a:pt x="0" y="0"/>
                </a:lnTo>
                <a:close/>
              </a:path>
            </a:pathLst>
          </a:custGeom>
          <a:blipFill>
            <a:blip r:embed="rId3">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0" y="8648700"/>
            <a:ext cx="1659422" cy="1524000"/>
          </a:xfrm>
          <a:custGeom>
            <a:avLst/>
            <a:gdLst/>
            <a:ahLst/>
            <a:cxnLst/>
            <a:rect l="l" t="t" r="r" b="b"/>
            <a:pathLst>
              <a:path w="2353261" h="2182115">
                <a:moveTo>
                  <a:pt x="0" y="0"/>
                </a:moveTo>
                <a:lnTo>
                  <a:pt x="2353261" y="0"/>
                </a:lnTo>
                <a:lnTo>
                  <a:pt x="2353261" y="2182115"/>
                </a:lnTo>
                <a:lnTo>
                  <a:pt x="0" y="2182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3"/>
          <p:cNvSpPr/>
          <p:nvPr/>
        </p:nvSpPr>
        <p:spPr>
          <a:xfrm flipH="1">
            <a:off x="-304800" y="22860"/>
            <a:ext cx="4015508" cy="1600200"/>
          </a:xfrm>
          <a:custGeom>
            <a:avLst/>
            <a:gdLst/>
            <a:ahLst/>
            <a:cxnLst/>
            <a:rect l="l" t="t" r="r" b="b"/>
            <a:pathLst>
              <a:path w="4947445" h="1942997">
                <a:moveTo>
                  <a:pt x="4947445" y="0"/>
                </a:moveTo>
                <a:lnTo>
                  <a:pt x="0" y="0"/>
                </a:lnTo>
                <a:lnTo>
                  <a:pt x="0" y="1942997"/>
                </a:lnTo>
                <a:lnTo>
                  <a:pt x="4947445" y="1942997"/>
                </a:lnTo>
                <a:lnTo>
                  <a:pt x="4947445" y="0"/>
                </a:lnTo>
                <a:close/>
              </a:path>
            </a:pathLst>
          </a:custGeom>
          <a:blipFill>
            <a:blip r:embed="rId10">
              <a:extLst>
                <a:ext uri="{96DAC541-7B7A-43D3-8B79-37D633B846F1}">
                  <asvg:svgBlip xmlns="" xmlns:asvg="http://schemas.microsoft.com/office/drawing/2016/SVG/main" r:embed="rId4"/>
                </a:ext>
              </a:extLst>
            </a:blip>
            <a:stretch>
              <a:fillRect/>
            </a:stretch>
          </a:blipFill>
        </p:spPr>
      </p:sp>
      <p:sp>
        <p:nvSpPr>
          <p:cNvPr id="11" name="ZoneTexte 10"/>
          <p:cNvSpPr txBox="1"/>
          <p:nvPr/>
        </p:nvSpPr>
        <p:spPr>
          <a:xfrm>
            <a:off x="2995949" y="342900"/>
            <a:ext cx="12721705" cy="1569660"/>
          </a:xfrm>
          <a:prstGeom prst="rect">
            <a:avLst/>
          </a:prstGeom>
          <a:noFill/>
        </p:spPr>
        <p:txBody>
          <a:bodyPr wrap="square" rtlCol="0">
            <a:spAutoFit/>
          </a:bodyPr>
          <a:lstStyle/>
          <a:p>
            <a:pPr algn="r" rtl="1"/>
            <a:r>
              <a:rPr lang="ar-DZ" sz="4800" b="1" dirty="0" smtClean="0">
                <a:solidFill>
                  <a:srgbClr val="FF99CC"/>
                </a:solidFill>
                <a:effectLst>
                  <a:outerShdw blurRad="38100" dist="38100" dir="2700000" algn="tl">
                    <a:srgbClr val="000000">
                      <a:alpha val="43137"/>
                    </a:srgbClr>
                  </a:outerShdw>
                </a:effectLst>
              </a:rPr>
              <a:t>ثانيا: الآليات و الوسائل </a:t>
            </a:r>
            <a:r>
              <a:rPr lang="ar-DZ" sz="4800" b="1" dirty="0" smtClean="0">
                <a:solidFill>
                  <a:srgbClr val="FFFF00"/>
                </a:solidFill>
                <a:effectLst>
                  <a:outerShdw blurRad="38100" dist="38100" dir="2700000" algn="tl">
                    <a:srgbClr val="000000">
                      <a:alpha val="43137"/>
                    </a:srgbClr>
                  </a:outerShdw>
                </a:effectLst>
              </a:rPr>
              <a:t>العلاجية</a:t>
            </a:r>
            <a:r>
              <a:rPr lang="ar-DZ" sz="4800" b="1" dirty="0" smtClean="0">
                <a:solidFill>
                  <a:srgbClr val="FF99CC"/>
                </a:solidFill>
                <a:effectLst>
                  <a:outerShdw blurRad="38100" dist="38100" dir="2700000" algn="tl">
                    <a:srgbClr val="000000">
                      <a:alpha val="43137"/>
                    </a:srgbClr>
                  </a:outerShdw>
                </a:effectLst>
              </a:rPr>
              <a:t> لتسوية النزاعات الجماعية للعمل</a:t>
            </a:r>
            <a:r>
              <a:rPr lang="ar-DZ" sz="4800" dirty="0" smtClean="0">
                <a:solidFill>
                  <a:srgbClr val="FF99CC"/>
                </a:solidFill>
              </a:rPr>
              <a:t>:</a:t>
            </a:r>
          </a:p>
        </p:txBody>
      </p:sp>
      <p:sp>
        <p:nvSpPr>
          <p:cNvPr id="12" name="ZoneTexte 11"/>
          <p:cNvSpPr txBox="1"/>
          <p:nvPr/>
        </p:nvSpPr>
        <p:spPr>
          <a:xfrm>
            <a:off x="7315200" y="1630153"/>
            <a:ext cx="463296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DZ" sz="3600" b="1" dirty="0" smtClean="0">
                <a:effectLst>
                  <a:outerShdw blurRad="38100" dist="38100" dir="2700000" algn="tl">
                    <a:srgbClr val="000000">
                      <a:alpha val="43137"/>
                    </a:srgbClr>
                  </a:outerShdw>
                </a:effectLst>
              </a:rPr>
              <a:t>3. التحكيم كآلية علاجية</a:t>
            </a:r>
            <a:endParaRPr lang="ar-DZ" sz="6000" b="1" dirty="0" smtClean="0">
              <a:effectLst>
                <a:outerShdw blurRad="38100" dist="38100" dir="2700000" algn="tl">
                  <a:srgbClr val="000000">
                    <a:alpha val="43137"/>
                  </a:srgbClr>
                </a:outerShdw>
              </a:effectLst>
            </a:endParaRPr>
          </a:p>
        </p:txBody>
      </p:sp>
      <p:sp>
        <p:nvSpPr>
          <p:cNvPr id="26" name="ZoneTexte 25"/>
          <p:cNvSpPr txBox="1"/>
          <p:nvPr/>
        </p:nvSpPr>
        <p:spPr>
          <a:xfrm>
            <a:off x="6858000" y="2688337"/>
            <a:ext cx="10841522" cy="646331"/>
          </a:xfrm>
          <a:prstGeom prst="rect">
            <a:avLst/>
          </a:prstGeom>
          <a:noFill/>
        </p:spPr>
        <p:txBody>
          <a:bodyPr wrap="square" rtlCol="0">
            <a:spAutoFit/>
          </a:bodyPr>
          <a:lstStyle/>
          <a:p>
            <a:pPr algn="r" rtl="1"/>
            <a:r>
              <a:rPr lang="ar-DZ" sz="3600" b="1" dirty="0" smtClean="0">
                <a:solidFill>
                  <a:schemeClr val="bg1"/>
                </a:solidFill>
                <a:effectLst>
                  <a:outerShdw blurRad="38100" dist="38100" dir="2700000" algn="tl">
                    <a:srgbClr val="000000">
                      <a:alpha val="43137"/>
                    </a:srgbClr>
                  </a:outerShdw>
                </a:effectLst>
              </a:rPr>
              <a:t>إجراءات </a:t>
            </a:r>
            <a:r>
              <a:rPr lang="ar-DZ" sz="3600" b="1" dirty="0">
                <a:solidFill>
                  <a:schemeClr val="bg1"/>
                </a:solidFill>
                <a:effectLst>
                  <a:outerShdw blurRad="38100" dist="38100" dir="2700000" algn="tl">
                    <a:srgbClr val="000000">
                      <a:alpha val="43137"/>
                    </a:srgbClr>
                  </a:outerShdw>
                </a:effectLst>
              </a:rPr>
              <a:t>عرض النزاع الجماعي للعمل على التحكيم والفصل فيه:</a:t>
            </a:r>
            <a:endParaRPr lang="ar-DZ" sz="3600" b="1" dirty="0" smtClean="0">
              <a:solidFill>
                <a:schemeClr val="bg1"/>
              </a:solidFill>
              <a:effectLst>
                <a:outerShdw blurRad="38100" dist="38100" dir="2700000" algn="tl">
                  <a:srgbClr val="000000">
                    <a:alpha val="43137"/>
                  </a:srgbClr>
                </a:outerShdw>
              </a:effectLst>
            </a:endParaRPr>
          </a:p>
        </p:txBody>
      </p:sp>
      <p:sp>
        <p:nvSpPr>
          <p:cNvPr id="27" name="ZoneTexte 26"/>
          <p:cNvSpPr txBox="1"/>
          <p:nvPr/>
        </p:nvSpPr>
        <p:spPr>
          <a:xfrm>
            <a:off x="1798863" y="2935069"/>
            <a:ext cx="3260274" cy="646331"/>
          </a:xfrm>
          <a:prstGeom prst="rect">
            <a:avLst/>
          </a:prstGeom>
          <a:noFill/>
        </p:spPr>
        <p:txBody>
          <a:bodyPr wrap="square" rtlCol="0">
            <a:spAutoFit/>
          </a:bodyPr>
          <a:lstStyle/>
          <a:p>
            <a:pPr algn="r" rtl="1"/>
            <a:r>
              <a:rPr lang="ar-DZ" sz="3600" b="1" dirty="0">
                <a:solidFill>
                  <a:schemeClr val="bg1"/>
                </a:solidFill>
                <a:effectLst>
                  <a:outerShdw blurRad="38100" dist="38100" dir="2700000" algn="tl">
                    <a:srgbClr val="000000">
                      <a:alpha val="43137"/>
                    </a:srgbClr>
                  </a:outerShdw>
                </a:effectLst>
              </a:rPr>
              <a:t>تنفيذ قرار </a:t>
            </a:r>
            <a:r>
              <a:rPr lang="ar-DZ" sz="3600" b="1" dirty="0" smtClean="0">
                <a:solidFill>
                  <a:schemeClr val="bg1"/>
                </a:solidFill>
                <a:effectLst>
                  <a:outerShdw blurRad="38100" dist="38100" dir="2700000" algn="tl">
                    <a:srgbClr val="000000">
                      <a:alpha val="43137"/>
                    </a:srgbClr>
                  </a:outerShdw>
                </a:effectLst>
              </a:rPr>
              <a:t>التحكيم:</a:t>
            </a:r>
            <a:endParaRPr lang="ar-DZ" sz="3600" b="1" dirty="0">
              <a:solidFill>
                <a:schemeClr val="bg1"/>
              </a:solidFill>
              <a:effectLst>
                <a:outerShdw blurRad="38100" dist="38100" dir="2700000" algn="tl">
                  <a:srgbClr val="000000">
                    <a:alpha val="43137"/>
                  </a:srgbClr>
                </a:outerShdw>
              </a:effectLst>
            </a:endParaRPr>
          </a:p>
        </p:txBody>
      </p:sp>
      <p:sp>
        <p:nvSpPr>
          <p:cNvPr id="29" name="Rectangle à coins arrondis 28"/>
          <p:cNvSpPr/>
          <p:nvPr/>
        </p:nvSpPr>
        <p:spPr>
          <a:xfrm>
            <a:off x="810661" y="4084051"/>
            <a:ext cx="5791200" cy="46482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r" rtl="1"/>
            <a:r>
              <a:rPr lang="ar-DZ" sz="3200" dirty="0" smtClean="0"/>
              <a:t>1</a:t>
            </a:r>
            <a:r>
              <a:rPr lang="ar-DZ" sz="3200" dirty="0"/>
              <a:t>. نفاذ الحكم: يصبح حكم التحكيم نافذًا بموجب أمر من رئيس المحكمة في دائرة الاختصاص</a:t>
            </a:r>
            <a:r>
              <a:rPr lang="ar-DZ" sz="3200" dirty="0" smtClean="0"/>
              <a:t>.</a:t>
            </a:r>
            <a:endParaRPr lang="ar-DZ" sz="3200" dirty="0"/>
          </a:p>
          <a:p>
            <a:pPr algn="r" rtl="1"/>
            <a:r>
              <a:rPr lang="ar-DZ" sz="3200" dirty="0"/>
              <a:t>2. الحصول على النسخة التنفيذية.</a:t>
            </a:r>
          </a:p>
          <a:p>
            <a:pPr algn="r" rtl="1"/>
            <a:r>
              <a:rPr lang="ar-DZ" sz="3200" dirty="0"/>
              <a:t>3. وجوبية الإجراءات.</a:t>
            </a:r>
          </a:p>
          <a:p>
            <a:pPr algn="r" rtl="1"/>
            <a:r>
              <a:rPr lang="ar-DZ" sz="3200" dirty="0"/>
              <a:t>4. عقوبات التغيب.</a:t>
            </a:r>
          </a:p>
          <a:p>
            <a:pPr algn="r" rtl="1"/>
            <a:r>
              <a:rPr lang="ar-DZ" sz="3200" dirty="0"/>
              <a:t>5. عدم تنفيذ القرارات.</a:t>
            </a:r>
          </a:p>
          <a:p>
            <a:pPr algn="r" rtl="1"/>
            <a:r>
              <a:rPr lang="ar-DZ" sz="3200" dirty="0"/>
              <a:t>6. تقديم معلومات مضللة.</a:t>
            </a:r>
            <a:endParaRPr lang="fr-FR" sz="3200" dirty="0"/>
          </a:p>
        </p:txBody>
      </p:sp>
      <p:sp>
        <p:nvSpPr>
          <p:cNvPr id="31" name="Rectangle à coins arrondis 30"/>
          <p:cNvSpPr/>
          <p:nvPr/>
        </p:nvSpPr>
        <p:spPr>
          <a:xfrm>
            <a:off x="7848600" y="3746521"/>
            <a:ext cx="10210800" cy="642618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r" rtl="1"/>
            <a:endParaRPr lang="ar-DZ" sz="3200" dirty="0"/>
          </a:p>
          <a:p>
            <a:pPr algn="r" rtl="1"/>
            <a:r>
              <a:rPr lang="ar-DZ" sz="3200" dirty="0"/>
              <a:t>بالرجوع إلى نص المادة 20 من القانون 23-08 والتي تنص "عندما يتفق الطرفان على عرض نزاعهما على التحكيم بعد فشل محاولتي المصالحة والوساطة، يطبق أحكام قانون الإجراءات المدنية والإدارية المتعلقة بالتحكيم مع مراعاة الأحكام الخاصة المنصوص عليها في هذا القانون</a:t>
            </a:r>
            <a:r>
              <a:rPr lang="ar-DZ" sz="3200" dirty="0" smtClean="0"/>
              <a:t>...."</a:t>
            </a:r>
            <a:endParaRPr lang="ar-DZ" sz="3200" dirty="0"/>
          </a:p>
          <a:p>
            <a:pPr algn="r" rtl="1"/>
            <a:r>
              <a:rPr lang="ar-DZ" sz="3200" dirty="0"/>
              <a:t>النقاط الرئيسية</a:t>
            </a:r>
            <a:r>
              <a:rPr lang="ar-DZ" sz="3200" dirty="0" smtClean="0"/>
              <a:t>:</a:t>
            </a:r>
            <a:endParaRPr lang="ar-DZ" sz="3200" dirty="0"/>
          </a:p>
          <a:p>
            <a:pPr algn="r" rtl="1"/>
            <a:r>
              <a:rPr lang="ar-DZ" sz="3200" dirty="0"/>
              <a:t>1. الإحالة إلى قانون الإجراءات المدنية والإدارية.</a:t>
            </a:r>
          </a:p>
          <a:p>
            <a:pPr algn="r" rtl="1"/>
            <a:r>
              <a:rPr lang="ar-DZ" sz="3200" dirty="0"/>
              <a:t>2. شرط التحكيم</a:t>
            </a:r>
          </a:p>
          <a:p>
            <a:pPr algn="r" rtl="1"/>
            <a:r>
              <a:rPr lang="ar-DZ" sz="3200" dirty="0"/>
              <a:t>3. اتفاق التحكيم </a:t>
            </a:r>
          </a:p>
          <a:p>
            <a:pPr algn="r" rtl="1"/>
            <a:r>
              <a:rPr lang="ar-DZ" sz="3200" dirty="0"/>
              <a:t>4. تعيين المحكمين</a:t>
            </a:r>
          </a:p>
          <a:p>
            <a:pPr algn="r" rtl="1"/>
            <a:r>
              <a:rPr lang="ar-DZ" sz="3200" dirty="0"/>
              <a:t>5. مدة التحكيم </a:t>
            </a:r>
          </a:p>
          <a:p>
            <a:pPr algn="r" rtl="1"/>
            <a:r>
              <a:rPr lang="ar-DZ" sz="3200" dirty="0"/>
              <a:t>6. حضور الأطراف</a:t>
            </a:r>
          </a:p>
          <a:p>
            <a:pPr algn="r" rtl="1"/>
            <a:r>
              <a:rPr lang="ar-DZ" sz="3200" dirty="0"/>
              <a:t>7. إصدار الحكم</a:t>
            </a:r>
            <a:endParaRPr lang="fr-FR" sz="3200" dirty="0"/>
          </a:p>
        </p:txBody>
      </p:sp>
    </p:spTree>
    <p:extLst>
      <p:ext uri="{BB962C8B-B14F-4D97-AF65-F5344CB8AC3E}">
        <p14:creationId xmlns:p14="http://schemas.microsoft.com/office/powerpoint/2010/main" val="41650846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1">
                                            <p:txEl>
                                              <p:pRg st="1" end="1"/>
                                            </p:txEl>
                                          </p:spTgt>
                                        </p:tgtEl>
                                        <p:attrNameLst>
                                          <p:attrName>style.visibility</p:attrName>
                                        </p:attrNameLst>
                                      </p:cBhvr>
                                      <p:to>
                                        <p:strVal val="visible"/>
                                      </p:to>
                                    </p:set>
                                    <p:animEffect transition="in" filter="fade">
                                      <p:cBhvr>
                                        <p:cTn id="7" dur="1000"/>
                                        <p:tgtEl>
                                          <p:spTgt spid="31">
                                            <p:txEl>
                                              <p:pRg st="1" end="1"/>
                                            </p:txEl>
                                          </p:spTgt>
                                        </p:tgtEl>
                                      </p:cBhvr>
                                    </p:animEffect>
                                    <p:anim calcmode="lin" valueType="num">
                                      <p:cBhvr>
                                        <p:cTn id="8"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1">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1">
                                            <p:txEl>
                                              <p:pRg st="2" end="2"/>
                                            </p:txEl>
                                          </p:spTgt>
                                        </p:tgtEl>
                                        <p:attrNameLst>
                                          <p:attrName>style.visibility</p:attrName>
                                        </p:attrNameLst>
                                      </p:cBhvr>
                                      <p:to>
                                        <p:strVal val="visible"/>
                                      </p:to>
                                    </p:set>
                                    <p:animEffect transition="in" filter="fade">
                                      <p:cBhvr>
                                        <p:cTn id="12" dur="1000"/>
                                        <p:tgtEl>
                                          <p:spTgt spid="31">
                                            <p:txEl>
                                              <p:pRg st="2" end="2"/>
                                            </p:txEl>
                                          </p:spTgt>
                                        </p:tgtEl>
                                      </p:cBhvr>
                                    </p:animEffect>
                                    <p:anim calcmode="lin" valueType="num">
                                      <p:cBhvr>
                                        <p:cTn id="13"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1">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1">
                                            <p:txEl>
                                              <p:pRg st="3" end="3"/>
                                            </p:txEl>
                                          </p:spTgt>
                                        </p:tgtEl>
                                        <p:attrNameLst>
                                          <p:attrName>style.visibility</p:attrName>
                                        </p:attrNameLst>
                                      </p:cBhvr>
                                      <p:to>
                                        <p:strVal val="visible"/>
                                      </p:to>
                                    </p:set>
                                    <p:animEffect transition="in" filter="fade">
                                      <p:cBhvr>
                                        <p:cTn id="17" dur="1000"/>
                                        <p:tgtEl>
                                          <p:spTgt spid="31">
                                            <p:txEl>
                                              <p:pRg st="3" end="3"/>
                                            </p:txEl>
                                          </p:spTgt>
                                        </p:tgtEl>
                                      </p:cBhvr>
                                    </p:animEffect>
                                    <p:anim calcmode="lin" valueType="num">
                                      <p:cBhvr>
                                        <p:cTn id="18"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1">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1">
                                            <p:txEl>
                                              <p:pRg st="4" end="4"/>
                                            </p:txEl>
                                          </p:spTgt>
                                        </p:tgtEl>
                                        <p:attrNameLst>
                                          <p:attrName>style.visibility</p:attrName>
                                        </p:attrNameLst>
                                      </p:cBhvr>
                                      <p:to>
                                        <p:strVal val="visible"/>
                                      </p:to>
                                    </p:set>
                                    <p:animEffect transition="in" filter="fade">
                                      <p:cBhvr>
                                        <p:cTn id="22" dur="1000"/>
                                        <p:tgtEl>
                                          <p:spTgt spid="31">
                                            <p:txEl>
                                              <p:pRg st="4" end="4"/>
                                            </p:txEl>
                                          </p:spTgt>
                                        </p:tgtEl>
                                      </p:cBhvr>
                                    </p:animEffect>
                                    <p:anim calcmode="lin" valueType="num">
                                      <p:cBhvr>
                                        <p:cTn id="23"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1">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1">
                                            <p:txEl>
                                              <p:pRg st="5" end="5"/>
                                            </p:txEl>
                                          </p:spTgt>
                                        </p:tgtEl>
                                        <p:attrNameLst>
                                          <p:attrName>style.visibility</p:attrName>
                                        </p:attrNameLst>
                                      </p:cBhvr>
                                      <p:to>
                                        <p:strVal val="visible"/>
                                      </p:to>
                                    </p:set>
                                    <p:animEffect transition="in" filter="fade">
                                      <p:cBhvr>
                                        <p:cTn id="27" dur="1000"/>
                                        <p:tgtEl>
                                          <p:spTgt spid="31">
                                            <p:txEl>
                                              <p:pRg st="5" end="5"/>
                                            </p:txEl>
                                          </p:spTgt>
                                        </p:tgtEl>
                                      </p:cBhvr>
                                    </p:animEffect>
                                    <p:anim calcmode="lin" valueType="num">
                                      <p:cBhvr>
                                        <p:cTn id="28" dur="1000" fill="hold"/>
                                        <p:tgtEl>
                                          <p:spTgt spid="31">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1">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1">
                                            <p:txEl>
                                              <p:pRg st="6" end="6"/>
                                            </p:txEl>
                                          </p:spTgt>
                                        </p:tgtEl>
                                        <p:attrNameLst>
                                          <p:attrName>style.visibility</p:attrName>
                                        </p:attrNameLst>
                                      </p:cBhvr>
                                      <p:to>
                                        <p:strVal val="visible"/>
                                      </p:to>
                                    </p:set>
                                    <p:animEffect transition="in" filter="fade">
                                      <p:cBhvr>
                                        <p:cTn id="32" dur="1000"/>
                                        <p:tgtEl>
                                          <p:spTgt spid="31">
                                            <p:txEl>
                                              <p:pRg st="6" end="6"/>
                                            </p:txEl>
                                          </p:spTgt>
                                        </p:tgtEl>
                                      </p:cBhvr>
                                    </p:animEffect>
                                    <p:anim calcmode="lin" valueType="num">
                                      <p:cBhvr>
                                        <p:cTn id="33" dur="1000" fill="hold"/>
                                        <p:tgtEl>
                                          <p:spTgt spid="31">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1">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1">
                                            <p:txEl>
                                              <p:pRg st="7" end="7"/>
                                            </p:txEl>
                                          </p:spTgt>
                                        </p:tgtEl>
                                        <p:attrNameLst>
                                          <p:attrName>style.visibility</p:attrName>
                                        </p:attrNameLst>
                                      </p:cBhvr>
                                      <p:to>
                                        <p:strVal val="visible"/>
                                      </p:to>
                                    </p:set>
                                    <p:animEffect transition="in" filter="fade">
                                      <p:cBhvr>
                                        <p:cTn id="37" dur="1000"/>
                                        <p:tgtEl>
                                          <p:spTgt spid="31">
                                            <p:txEl>
                                              <p:pRg st="7" end="7"/>
                                            </p:txEl>
                                          </p:spTgt>
                                        </p:tgtEl>
                                      </p:cBhvr>
                                    </p:animEffect>
                                    <p:anim calcmode="lin" valueType="num">
                                      <p:cBhvr>
                                        <p:cTn id="38" dur="1000" fill="hold"/>
                                        <p:tgtEl>
                                          <p:spTgt spid="31">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1">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1">
                                            <p:txEl>
                                              <p:pRg st="8" end="8"/>
                                            </p:txEl>
                                          </p:spTgt>
                                        </p:tgtEl>
                                        <p:attrNameLst>
                                          <p:attrName>style.visibility</p:attrName>
                                        </p:attrNameLst>
                                      </p:cBhvr>
                                      <p:to>
                                        <p:strVal val="visible"/>
                                      </p:to>
                                    </p:set>
                                    <p:animEffect transition="in" filter="fade">
                                      <p:cBhvr>
                                        <p:cTn id="42" dur="1000"/>
                                        <p:tgtEl>
                                          <p:spTgt spid="31">
                                            <p:txEl>
                                              <p:pRg st="8" end="8"/>
                                            </p:txEl>
                                          </p:spTgt>
                                        </p:tgtEl>
                                      </p:cBhvr>
                                    </p:animEffect>
                                    <p:anim calcmode="lin" valueType="num">
                                      <p:cBhvr>
                                        <p:cTn id="43" dur="1000" fill="hold"/>
                                        <p:tgtEl>
                                          <p:spTgt spid="31">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1">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7">
                                            <p:txEl>
                                              <p:pRg st="0" end="0"/>
                                            </p:txEl>
                                          </p:spTgt>
                                        </p:tgtEl>
                                        <p:attrNameLst>
                                          <p:attrName>style.visibility</p:attrName>
                                        </p:attrNameLst>
                                      </p:cBhvr>
                                      <p:to>
                                        <p:strVal val="visible"/>
                                      </p:to>
                                    </p:set>
                                    <p:animEffect transition="in" filter="fade">
                                      <p:cBhvr>
                                        <p:cTn id="49" dur="1000"/>
                                        <p:tgtEl>
                                          <p:spTgt spid="27">
                                            <p:txEl>
                                              <p:pRg st="0" end="0"/>
                                            </p:txEl>
                                          </p:spTgt>
                                        </p:tgtEl>
                                      </p:cBhvr>
                                    </p:animEffect>
                                    <p:anim calcmode="lin" valueType="num">
                                      <p:cBhvr>
                                        <p:cTn id="50"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7">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1">
                                            <p:txEl>
                                              <p:pRg st="9" end="9"/>
                                            </p:txEl>
                                          </p:spTgt>
                                        </p:tgtEl>
                                        <p:attrNameLst>
                                          <p:attrName>style.visibility</p:attrName>
                                        </p:attrNameLst>
                                      </p:cBhvr>
                                      <p:to>
                                        <p:strVal val="visible"/>
                                      </p:to>
                                    </p:set>
                                    <p:animEffect transition="in" filter="fade">
                                      <p:cBhvr>
                                        <p:cTn id="54" dur="1000"/>
                                        <p:tgtEl>
                                          <p:spTgt spid="31">
                                            <p:txEl>
                                              <p:pRg st="9" end="9"/>
                                            </p:txEl>
                                          </p:spTgt>
                                        </p:tgtEl>
                                      </p:cBhvr>
                                    </p:animEffect>
                                    <p:anim calcmode="lin" valueType="num">
                                      <p:cBhvr>
                                        <p:cTn id="55" dur="1000" fill="hold"/>
                                        <p:tgtEl>
                                          <p:spTgt spid="31">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1">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9">
                                            <p:txEl>
                                              <p:pRg st="0" end="0"/>
                                            </p:txEl>
                                          </p:spTgt>
                                        </p:tgtEl>
                                        <p:attrNameLst>
                                          <p:attrName>style.visibility</p:attrName>
                                        </p:attrNameLst>
                                      </p:cBhvr>
                                      <p:to>
                                        <p:strVal val="visible"/>
                                      </p:to>
                                    </p:set>
                                    <p:animEffect transition="in" filter="fade">
                                      <p:cBhvr>
                                        <p:cTn id="61" dur="1000"/>
                                        <p:tgtEl>
                                          <p:spTgt spid="29">
                                            <p:txEl>
                                              <p:pRg st="0" end="0"/>
                                            </p:txEl>
                                          </p:spTgt>
                                        </p:tgtEl>
                                      </p:cBhvr>
                                    </p:animEffect>
                                    <p:anim calcmode="lin" valueType="num">
                                      <p:cBhvr>
                                        <p:cTn id="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9">
                                            <p:txEl>
                                              <p:pRg st="1" end="1"/>
                                            </p:txEl>
                                          </p:spTgt>
                                        </p:tgtEl>
                                        <p:attrNameLst>
                                          <p:attrName>style.visibility</p:attrName>
                                        </p:attrNameLst>
                                      </p:cBhvr>
                                      <p:to>
                                        <p:strVal val="visible"/>
                                      </p:to>
                                    </p:set>
                                    <p:animEffect transition="in" filter="fade">
                                      <p:cBhvr>
                                        <p:cTn id="68" dur="1000"/>
                                        <p:tgtEl>
                                          <p:spTgt spid="29">
                                            <p:txEl>
                                              <p:pRg st="1" end="1"/>
                                            </p:txEl>
                                          </p:spTgt>
                                        </p:tgtEl>
                                      </p:cBhvr>
                                    </p:animEffect>
                                    <p:anim calcmode="lin" valueType="num">
                                      <p:cBhvr>
                                        <p:cTn id="69"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29">
                                            <p:txEl>
                                              <p:pRg st="2" end="2"/>
                                            </p:txEl>
                                          </p:spTgt>
                                        </p:tgtEl>
                                        <p:attrNameLst>
                                          <p:attrName>style.visibility</p:attrName>
                                        </p:attrNameLst>
                                      </p:cBhvr>
                                      <p:to>
                                        <p:strVal val="visible"/>
                                      </p:to>
                                    </p:set>
                                    <p:animEffect transition="in" filter="fade">
                                      <p:cBhvr>
                                        <p:cTn id="75" dur="1000"/>
                                        <p:tgtEl>
                                          <p:spTgt spid="29">
                                            <p:txEl>
                                              <p:pRg st="2" end="2"/>
                                            </p:txEl>
                                          </p:spTgt>
                                        </p:tgtEl>
                                      </p:cBhvr>
                                    </p:animEffect>
                                    <p:anim calcmode="lin" valueType="num">
                                      <p:cBhvr>
                                        <p:cTn id="76"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29">
                                            <p:txEl>
                                              <p:pRg st="3" end="3"/>
                                            </p:txEl>
                                          </p:spTgt>
                                        </p:tgtEl>
                                        <p:attrNameLst>
                                          <p:attrName>style.visibility</p:attrName>
                                        </p:attrNameLst>
                                      </p:cBhvr>
                                      <p:to>
                                        <p:strVal val="visible"/>
                                      </p:to>
                                    </p:set>
                                    <p:animEffect transition="in" filter="fade">
                                      <p:cBhvr>
                                        <p:cTn id="82" dur="1000"/>
                                        <p:tgtEl>
                                          <p:spTgt spid="29">
                                            <p:txEl>
                                              <p:pRg st="3" end="3"/>
                                            </p:txEl>
                                          </p:spTgt>
                                        </p:tgtEl>
                                      </p:cBhvr>
                                    </p:animEffect>
                                    <p:anim calcmode="lin" valueType="num">
                                      <p:cBhvr>
                                        <p:cTn id="83"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29">
                                            <p:txEl>
                                              <p:pRg st="4" end="4"/>
                                            </p:txEl>
                                          </p:spTgt>
                                        </p:tgtEl>
                                        <p:attrNameLst>
                                          <p:attrName>style.visibility</p:attrName>
                                        </p:attrNameLst>
                                      </p:cBhvr>
                                      <p:to>
                                        <p:strVal val="visible"/>
                                      </p:to>
                                    </p:set>
                                    <p:animEffect transition="in" filter="fade">
                                      <p:cBhvr>
                                        <p:cTn id="89" dur="1000"/>
                                        <p:tgtEl>
                                          <p:spTgt spid="29">
                                            <p:txEl>
                                              <p:pRg st="4" end="4"/>
                                            </p:txEl>
                                          </p:spTgt>
                                        </p:tgtEl>
                                      </p:cBhvr>
                                    </p:animEffect>
                                    <p:anim calcmode="lin" valueType="num">
                                      <p:cBhvr>
                                        <p:cTn id="9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29">
                                            <p:txEl>
                                              <p:pRg st="5" end="5"/>
                                            </p:txEl>
                                          </p:spTgt>
                                        </p:tgtEl>
                                        <p:attrNameLst>
                                          <p:attrName>style.visibility</p:attrName>
                                        </p:attrNameLst>
                                      </p:cBhvr>
                                      <p:to>
                                        <p:strVal val="visible"/>
                                      </p:to>
                                    </p:set>
                                    <p:animEffect transition="in" filter="fade">
                                      <p:cBhvr>
                                        <p:cTn id="96" dur="1000"/>
                                        <p:tgtEl>
                                          <p:spTgt spid="29">
                                            <p:txEl>
                                              <p:pRg st="5" end="5"/>
                                            </p:txEl>
                                          </p:spTgt>
                                        </p:tgtEl>
                                      </p:cBhvr>
                                    </p:animEffect>
                                    <p:anim calcmode="lin" valueType="num">
                                      <p:cBhvr>
                                        <p:cTn id="9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9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14300"/>
            <a:ext cx="18288000" cy="105156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7" name="Freeform 7"/>
          <p:cNvSpPr/>
          <p:nvPr/>
        </p:nvSpPr>
        <p:spPr>
          <a:xfrm>
            <a:off x="16383000" y="47902"/>
            <a:ext cx="1635494" cy="1623060"/>
          </a:xfrm>
          <a:custGeom>
            <a:avLst/>
            <a:gdLst/>
            <a:ahLst/>
            <a:cxnLst/>
            <a:rect l="l" t="t" r="r" b="b"/>
            <a:pathLst>
              <a:path w="3083294" h="3083294">
                <a:moveTo>
                  <a:pt x="0" y="0"/>
                </a:moveTo>
                <a:lnTo>
                  <a:pt x="3083294" y="0"/>
                </a:lnTo>
                <a:lnTo>
                  <a:pt x="3083294" y="3083294"/>
                </a:lnTo>
                <a:lnTo>
                  <a:pt x="0" y="3083294"/>
                </a:lnTo>
                <a:lnTo>
                  <a:pt x="0" y="0"/>
                </a:lnTo>
                <a:close/>
              </a:path>
            </a:pathLst>
          </a:custGeom>
          <a:blipFill>
            <a:blip r:embed="rId3">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0" y="8648700"/>
            <a:ext cx="1659422" cy="1524000"/>
          </a:xfrm>
          <a:custGeom>
            <a:avLst/>
            <a:gdLst/>
            <a:ahLst/>
            <a:cxnLst/>
            <a:rect l="l" t="t" r="r" b="b"/>
            <a:pathLst>
              <a:path w="2353261" h="2182115">
                <a:moveTo>
                  <a:pt x="0" y="0"/>
                </a:moveTo>
                <a:lnTo>
                  <a:pt x="2353261" y="0"/>
                </a:lnTo>
                <a:lnTo>
                  <a:pt x="2353261" y="2182115"/>
                </a:lnTo>
                <a:lnTo>
                  <a:pt x="0" y="2182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3"/>
          <p:cNvSpPr/>
          <p:nvPr/>
        </p:nvSpPr>
        <p:spPr>
          <a:xfrm flipH="1">
            <a:off x="-304800" y="22860"/>
            <a:ext cx="4015508" cy="1600200"/>
          </a:xfrm>
          <a:custGeom>
            <a:avLst/>
            <a:gdLst/>
            <a:ahLst/>
            <a:cxnLst/>
            <a:rect l="l" t="t" r="r" b="b"/>
            <a:pathLst>
              <a:path w="4947445" h="1942997">
                <a:moveTo>
                  <a:pt x="4947445" y="0"/>
                </a:moveTo>
                <a:lnTo>
                  <a:pt x="0" y="0"/>
                </a:lnTo>
                <a:lnTo>
                  <a:pt x="0" y="1942997"/>
                </a:lnTo>
                <a:lnTo>
                  <a:pt x="4947445" y="1942997"/>
                </a:lnTo>
                <a:lnTo>
                  <a:pt x="4947445" y="0"/>
                </a:lnTo>
                <a:close/>
              </a:path>
            </a:pathLst>
          </a:custGeom>
          <a:blipFill>
            <a:blip r:embed="rId10">
              <a:extLst>
                <a:ext uri="{96DAC541-7B7A-43D3-8B79-37D633B846F1}">
                  <asvg:svgBlip xmlns="" xmlns:asvg="http://schemas.microsoft.com/office/drawing/2016/SVG/main" r:embed="rId4"/>
                </a:ext>
              </a:extLst>
            </a:blip>
            <a:stretch>
              <a:fillRect/>
            </a:stretch>
          </a:blipFill>
        </p:spPr>
      </p:sp>
      <p:sp>
        <p:nvSpPr>
          <p:cNvPr id="11" name="ZoneTexte 10"/>
          <p:cNvSpPr txBox="1"/>
          <p:nvPr/>
        </p:nvSpPr>
        <p:spPr>
          <a:xfrm>
            <a:off x="2995949" y="342900"/>
            <a:ext cx="12701251" cy="1569660"/>
          </a:xfrm>
          <a:prstGeom prst="rect">
            <a:avLst/>
          </a:prstGeom>
          <a:noFill/>
        </p:spPr>
        <p:txBody>
          <a:bodyPr wrap="square" rtlCol="0">
            <a:spAutoFit/>
          </a:bodyPr>
          <a:lstStyle/>
          <a:p>
            <a:pPr algn="r" rtl="1"/>
            <a:r>
              <a:rPr lang="ar-DZ" sz="4800" b="1" dirty="0" smtClean="0">
                <a:solidFill>
                  <a:srgbClr val="FF99CC"/>
                </a:solidFill>
                <a:effectLst>
                  <a:outerShdw blurRad="38100" dist="38100" dir="2700000" algn="tl">
                    <a:srgbClr val="000000">
                      <a:alpha val="43137"/>
                    </a:srgbClr>
                  </a:outerShdw>
                </a:effectLst>
              </a:rPr>
              <a:t>ثالثا: </a:t>
            </a:r>
            <a:r>
              <a:rPr lang="ar-DZ" sz="4800" b="1" dirty="0" smtClean="0">
                <a:solidFill>
                  <a:srgbClr val="FFFF00"/>
                </a:solidFill>
                <a:effectLst>
                  <a:outerShdw blurRad="38100" dist="38100" dir="2700000" algn="tl">
                    <a:srgbClr val="000000">
                      <a:alpha val="43137"/>
                    </a:srgbClr>
                  </a:outerShdw>
                </a:effectLst>
              </a:rPr>
              <a:t>الإضراب</a:t>
            </a:r>
            <a:r>
              <a:rPr lang="ar-DZ" sz="4800" b="1" dirty="0" smtClean="0">
                <a:solidFill>
                  <a:srgbClr val="FF99CC"/>
                </a:solidFill>
                <a:effectLst>
                  <a:outerShdw blurRad="38100" dist="38100" dir="2700000" algn="tl">
                    <a:srgbClr val="000000">
                      <a:alpha val="43137"/>
                    </a:srgbClr>
                  </a:outerShdw>
                </a:effectLst>
              </a:rPr>
              <a:t> كآلية </a:t>
            </a:r>
            <a:r>
              <a:rPr lang="ar-DZ" sz="4800" b="1" dirty="0" smtClean="0">
                <a:solidFill>
                  <a:srgbClr val="FFFF00"/>
                </a:solidFill>
                <a:effectLst>
                  <a:outerShdw blurRad="38100" dist="38100" dir="2700000" algn="tl">
                    <a:srgbClr val="000000">
                      <a:alpha val="43137"/>
                    </a:srgbClr>
                  </a:outerShdw>
                </a:effectLst>
              </a:rPr>
              <a:t>ضاغطة</a:t>
            </a:r>
            <a:r>
              <a:rPr lang="ar-DZ" sz="4800" b="1" dirty="0" smtClean="0">
                <a:solidFill>
                  <a:srgbClr val="FF99CC"/>
                </a:solidFill>
                <a:effectLst>
                  <a:outerShdw blurRad="38100" dist="38100" dir="2700000" algn="tl">
                    <a:srgbClr val="000000">
                      <a:alpha val="43137"/>
                    </a:srgbClr>
                  </a:outerShdw>
                </a:effectLst>
              </a:rPr>
              <a:t> لتسوية النزاعات الجماعية في العمل</a:t>
            </a:r>
            <a:endParaRPr lang="ar-DZ" sz="4800" dirty="0" smtClean="0">
              <a:solidFill>
                <a:srgbClr val="FF99CC"/>
              </a:solidFill>
            </a:endParaRPr>
          </a:p>
        </p:txBody>
      </p:sp>
      <p:sp>
        <p:nvSpPr>
          <p:cNvPr id="12" name="ZoneTexte 11"/>
          <p:cNvSpPr txBox="1"/>
          <p:nvPr/>
        </p:nvSpPr>
        <p:spPr>
          <a:xfrm>
            <a:off x="7030094" y="1716682"/>
            <a:ext cx="463296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DZ" sz="3600" b="1" dirty="0">
                <a:effectLst>
                  <a:outerShdw blurRad="38100" dist="38100" dir="2700000" algn="tl">
                    <a:srgbClr val="000000">
                      <a:alpha val="43137"/>
                    </a:srgbClr>
                  </a:outerShdw>
                </a:effectLst>
              </a:rPr>
              <a:t>1</a:t>
            </a:r>
            <a:r>
              <a:rPr lang="ar-DZ" sz="3600" b="1" dirty="0" smtClean="0">
                <a:effectLst>
                  <a:outerShdw blurRad="38100" dist="38100" dir="2700000" algn="tl">
                    <a:srgbClr val="000000">
                      <a:alpha val="43137"/>
                    </a:srgbClr>
                  </a:outerShdw>
                </a:effectLst>
              </a:rPr>
              <a:t>. شروط اللجوء </a:t>
            </a:r>
            <a:r>
              <a:rPr lang="ar-DZ" sz="3600" b="1" dirty="0" smtClean="0">
                <a:effectLst>
                  <a:outerShdw blurRad="38100" dist="38100" dir="2700000" algn="tl">
                    <a:srgbClr val="000000">
                      <a:alpha val="43137"/>
                    </a:srgbClr>
                  </a:outerShdw>
                </a:effectLst>
              </a:rPr>
              <a:t>للإضراب:</a:t>
            </a:r>
            <a:endParaRPr lang="ar-DZ" sz="6000" b="1" dirty="0" smtClean="0">
              <a:effectLst>
                <a:outerShdw blurRad="38100" dist="38100" dir="2700000" algn="tl">
                  <a:srgbClr val="000000">
                    <a:alpha val="43137"/>
                  </a:srgbClr>
                </a:outerShdw>
              </a:effectLst>
            </a:endParaRPr>
          </a:p>
        </p:txBody>
      </p:sp>
      <p:sp>
        <p:nvSpPr>
          <p:cNvPr id="27" name="ZoneTexte 26"/>
          <p:cNvSpPr txBox="1"/>
          <p:nvPr/>
        </p:nvSpPr>
        <p:spPr>
          <a:xfrm>
            <a:off x="8482146" y="2963176"/>
            <a:ext cx="7184574" cy="646331"/>
          </a:xfrm>
          <a:prstGeom prst="rect">
            <a:avLst/>
          </a:prstGeom>
          <a:noFill/>
        </p:spPr>
        <p:txBody>
          <a:bodyPr wrap="square" rtlCol="0">
            <a:spAutoFit/>
          </a:bodyPr>
          <a:lstStyle/>
          <a:p>
            <a:pPr algn="r" rtl="1"/>
            <a:r>
              <a:rPr lang="ar-DZ" sz="3600" b="1" dirty="0">
                <a:solidFill>
                  <a:schemeClr val="bg1"/>
                </a:solidFill>
                <a:effectLst>
                  <a:outerShdw blurRad="38100" dist="38100" dir="2700000" algn="tl">
                    <a:srgbClr val="000000">
                      <a:alpha val="43137"/>
                    </a:srgbClr>
                  </a:outerShdw>
                </a:effectLst>
              </a:rPr>
              <a:t>حسب </a:t>
            </a:r>
            <a:r>
              <a:rPr lang="ar-DZ" sz="3600" b="1" dirty="0" smtClean="0">
                <a:solidFill>
                  <a:schemeClr val="bg1"/>
                </a:solidFill>
                <a:effectLst>
                  <a:outerShdw blurRad="38100" dist="38100" dir="2700000" algn="tl">
                    <a:srgbClr val="000000">
                      <a:alpha val="43137"/>
                    </a:srgbClr>
                  </a:outerShdw>
                </a:effectLst>
              </a:rPr>
              <a:t>القانون 08/23</a:t>
            </a:r>
            <a:endParaRPr lang="ar-DZ" sz="3600" b="1" dirty="0">
              <a:solidFill>
                <a:schemeClr val="bg1"/>
              </a:solidFill>
              <a:effectLst>
                <a:outerShdw blurRad="38100" dist="38100" dir="2700000" algn="tl">
                  <a:srgbClr val="000000">
                    <a:alpha val="43137"/>
                  </a:srgbClr>
                </a:outerShdw>
              </a:effectLst>
            </a:endParaRPr>
          </a:p>
        </p:txBody>
      </p:sp>
      <p:sp>
        <p:nvSpPr>
          <p:cNvPr id="4" name="ZoneTexte 3"/>
          <p:cNvSpPr txBox="1"/>
          <p:nvPr/>
        </p:nvSpPr>
        <p:spPr>
          <a:xfrm>
            <a:off x="6248400" y="4000500"/>
            <a:ext cx="10363199" cy="5016758"/>
          </a:xfrm>
          <a:prstGeom prst="rect">
            <a:avLst/>
          </a:prstGeom>
          <a:noFill/>
        </p:spPr>
        <p:txBody>
          <a:bodyPr wrap="square" rtlCol="0">
            <a:spAutoFit/>
          </a:bodyPr>
          <a:lstStyle/>
          <a:p>
            <a:pPr marL="457200" indent="-457200" algn="r" rtl="1">
              <a:buFont typeface="Arial" panose="020B0604020202020204" pitchFamily="34" charset="0"/>
              <a:buChar char="•"/>
            </a:pPr>
            <a:r>
              <a:rPr lang="ar-DZ" sz="4000" dirty="0">
                <a:solidFill>
                  <a:schemeClr val="bg1"/>
                </a:solidFill>
              </a:rPr>
              <a:t>استنفاذ جميع </a:t>
            </a:r>
            <a:r>
              <a:rPr lang="ar-DZ" sz="4000" dirty="0" smtClean="0">
                <a:solidFill>
                  <a:schemeClr val="bg1"/>
                </a:solidFill>
              </a:rPr>
              <a:t>إجراءات </a:t>
            </a:r>
            <a:r>
              <a:rPr lang="ar-DZ" sz="4000" dirty="0">
                <a:solidFill>
                  <a:schemeClr val="bg1"/>
                </a:solidFill>
              </a:rPr>
              <a:t>التسوية الودية قبل اللجوء إلى </a:t>
            </a:r>
            <a:r>
              <a:rPr lang="ar-DZ" sz="4000" dirty="0" smtClean="0">
                <a:solidFill>
                  <a:schemeClr val="bg1"/>
                </a:solidFill>
              </a:rPr>
              <a:t>الإضراب.</a:t>
            </a:r>
            <a:endParaRPr lang="ar-DZ" sz="4000" dirty="0" smtClean="0">
              <a:solidFill>
                <a:schemeClr val="bg1"/>
              </a:solidFill>
            </a:endParaRPr>
          </a:p>
          <a:p>
            <a:pPr marL="457200" indent="-457200" algn="r" rtl="1">
              <a:buFont typeface="Arial" panose="020B0604020202020204" pitchFamily="34" charset="0"/>
              <a:buChar char="•"/>
            </a:pPr>
            <a:r>
              <a:rPr lang="ar-DZ" sz="4000" dirty="0">
                <a:solidFill>
                  <a:schemeClr val="bg1"/>
                </a:solidFill>
              </a:rPr>
              <a:t>يجب </a:t>
            </a:r>
            <a:r>
              <a:rPr lang="ar-DZ" sz="4000" dirty="0" smtClean="0">
                <a:solidFill>
                  <a:schemeClr val="bg1"/>
                </a:solidFill>
              </a:rPr>
              <a:t>أن </a:t>
            </a:r>
            <a:r>
              <a:rPr lang="ar-DZ" sz="4000" dirty="0">
                <a:solidFill>
                  <a:schemeClr val="bg1"/>
                </a:solidFill>
              </a:rPr>
              <a:t>يتم انعقاد </a:t>
            </a:r>
            <a:r>
              <a:rPr lang="ar-DZ" sz="4000" dirty="0" smtClean="0">
                <a:solidFill>
                  <a:schemeClr val="bg1"/>
                </a:solidFill>
              </a:rPr>
              <a:t>جمعية عامة.</a:t>
            </a:r>
            <a:endParaRPr lang="ar-DZ" sz="4000" dirty="0">
              <a:solidFill>
                <a:schemeClr val="bg1"/>
              </a:solidFill>
            </a:endParaRPr>
          </a:p>
          <a:p>
            <a:pPr marL="457200" indent="-457200" algn="r" rtl="1">
              <a:buFont typeface="Arial" panose="020B0604020202020204" pitchFamily="34" charset="0"/>
              <a:buChar char="•"/>
            </a:pPr>
            <a:r>
              <a:rPr lang="ar-DZ" sz="4000" dirty="0">
                <a:solidFill>
                  <a:schemeClr val="bg1"/>
                </a:solidFill>
              </a:rPr>
              <a:t>يجب </a:t>
            </a:r>
            <a:r>
              <a:rPr lang="ar-DZ" sz="4000" dirty="0">
                <a:solidFill>
                  <a:schemeClr val="bg1"/>
                </a:solidFill>
              </a:rPr>
              <a:t>أ</a:t>
            </a:r>
            <a:r>
              <a:rPr lang="ar-DZ" sz="4000" dirty="0" smtClean="0">
                <a:solidFill>
                  <a:schemeClr val="bg1"/>
                </a:solidFill>
              </a:rPr>
              <a:t>ن </a:t>
            </a:r>
            <a:r>
              <a:rPr lang="ar-DZ" sz="4000" dirty="0">
                <a:solidFill>
                  <a:schemeClr val="bg1"/>
                </a:solidFill>
              </a:rPr>
              <a:t>يكون  </a:t>
            </a:r>
            <a:r>
              <a:rPr lang="ar-DZ" sz="4000" dirty="0" smtClean="0">
                <a:solidFill>
                  <a:schemeClr val="bg1"/>
                </a:solidFill>
              </a:rPr>
              <a:t>الإضراب </a:t>
            </a:r>
            <a:r>
              <a:rPr lang="ar-DZ" sz="4000" dirty="0">
                <a:solidFill>
                  <a:schemeClr val="bg1"/>
                </a:solidFill>
              </a:rPr>
              <a:t>تحت اشراف هيئة </a:t>
            </a:r>
            <a:r>
              <a:rPr lang="ar-DZ" sz="4000" dirty="0" smtClean="0">
                <a:solidFill>
                  <a:schemeClr val="bg1"/>
                </a:solidFill>
              </a:rPr>
              <a:t>نقابية.</a:t>
            </a:r>
            <a:endParaRPr lang="ar-DZ" sz="4000" dirty="0">
              <a:solidFill>
                <a:schemeClr val="bg1"/>
              </a:solidFill>
            </a:endParaRPr>
          </a:p>
          <a:p>
            <a:pPr marL="457200" indent="-457200" algn="r" rtl="1">
              <a:buFont typeface="Arial" panose="020B0604020202020204" pitchFamily="34" charset="0"/>
              <a:buChar char="•"/>
            </a:pPr>
            <a:r>
              <a:rPr lang="ar-DZ" sz="4000" dirty="0">
                <a:solidFill>
                  <a:schemeClr val="bg1"/>
                </a:solidFill>
              </a:rPr>
              <a:t>التصويت العمالي على </a:t>
            </a:r>
            <a:r>
              <a:rPr lang="ar-DZ" sz="4000" dirty="0" smtClean="0">
                <a:solidFill>
                  <a:schemeClr val="bg1"/>
                </a:solidFill>
              </a:rPr>
              <a:t>الإضراب </a:t>
            </a:r>
            <a:r>
              <a:rPr lang="ar-DZ" sz="4000" dirty="0">
                <a:solidFill>
                  <a:schemeClr val="bg1"/>
                </a:solidFill>
              </a:rPr>
              <a:t>بالأغلبية </a:t>
            </a:r>
            <a:r>
              <a:rPr lang="ar-DZ" sz="4000" dirty="0" smtClean="0">
                <a:solidFill>
                  <a:schemeClr val="bg1"/>
                </a:solidFill>
              </a:rPr>
              <a:t>البسيطة.</a:t>
            </a:r>
            <a:endParaRPr lang="ar-DZ" sz="4000" dirty="0">
              <a:solidFill>
                <a:schemeClr val="bg1"/>
              </a:solidFill>
            </a:endParaRPr>
          </a:p>
          <a:p>
            <a:pPr marL="457200" indent="-457200" algn="r" rtl="1">
              <a:buFont typeface="Arial" panose="020B0604020202020204" pitchFamily="34" charset="0"/>
              <a:buChar char="•"/>
            </a:pPr>
            <a:r>
              <a:rPr lang="ar-DZ" sz="4000" dirty="0">
                <a:solidFill>
                  <a:schemeClr val="bg1"/>
                </a:solidFill>
              </a:rPr>
              <a:t>الاشعار المسبق للمؤسسة المستخدمة باللجوء إلى </a:t>
            </a:r>
            <a:r>
              <a:rPr lang="ar-DZ" sz="4000" dirty="0" smtClean="0">
                <a:solidFill>
                  <a:schemeClr val="bg1"/>
                </a:solidFill>
              </a:rPr>
              <a:t>الإضراب.</a:t>
            </a:r>
            <a:endParaRPr lang="fr-FR" sz="4000" dirty="0">
              <a:solidFill>
                <a:schemeClr val="bg1"/>
              </a:solidFill>
            </a:endParaRPr>
          </a:p>
          <a:p>
            <a:pPr marL="457200" indent="-457200" algn="r" rtl="1">
              <a:buFont typeface="Arial" panose="020B0604020202020204" pitchFamily="34" charset="0"/>
              <a:buChar char="•"/>
            </a:pPr>
            <a:endParaRPr lang="ar-DZ" sz="4000" dirty="0" smtClean="0">
              <a:solidFill>
                <a:schemeClr val="bg1"/>
              </a:solidFill>
            </a:endParaRPr>
          </a:p>
          <a:p>
            <a:pPr marL="457200" indent="-457200" algn="r" rtl="1">
              <a:buFont typeface="Arial" panose="020B0604020202020204" pitchFamily="34" charset="0"/>
              <a:buChar char="•"/>
            </a:pPr>
            <a:endParaRPr lang="ar-DZ" sz="4000" dirty="0">
              <a:solidFill>
                <a:schemeClr val="bg1"/>
              </a:solidFill>
            </a:endParaRPr>
          </a:p>
        </p:txBody>
      </p:sp>
      <p:pic>
        <p:nvPicPr>
          <p:cNvPr id="13" name="Image 0" descr="preencoded.png"/>
          <p:cNvPicPr>
            <a:picLocks noChangeAspect="1"/>
          </p:cNvPicPr>
          <p:nvPr/>
        </p:nvPicPr>
        <p:blipFill>
          <a:blip r:embed="rId11"/>
          <a:stretch>
            <a:fillRect/>
          </a:stretch>
        </p:blipFill>
        <p:spPr>
          <a:xfrm>
            <a:off x="1371600" y="2628900"/>
            <a:ext cx="3886200" cy="58293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1583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80">
                                          <p:stCondLst>
                                            <p:cond delay="0"/>
                                          </p:stCondLst>
                                        </p:cTn>
                                        <p:tgtEl>
                                          <p:spTgt spid="13"/>
                                        </p:tgtEl>
                                      </p:cBhvr>
                                    </p:animEffect>
                                    <p:anim calcmode="lin" valueType="num">
                                      <p:cBhvr>
                                        <p:cTn id="1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0" dur="26">
                                          <p:stCondLst>
                                            <p:cond delay="650"/>
                                          </p:stCondLst>
                                        </p:cTn>
                                        <p:tgtEl>
                                          <p:spTgt spid="13"/>
                                        </p:tgtEl>
                                      </p:cBhvr>
                                      <p:to x="100000" y="60000"/>
                                    </p:animScale>
                                    <p:animScale>
                                      <p:cBhvr>
                                        <p:cTn id="21" dur="166" decel="50000">
                                          <p:stCondLst>
                                            <p:cond delay="676"/>
                                          </p:stCondLst>
                                        </p:cTn>
                                        <p:tgtEl>
                                          <p:spTgt spid="13"/>
                                        </p:tgtEl>
                                      </p:cBhvr>
                                      <p:to x="100000" y="100000"/>
                                    </p:animScale>
                                    <p:animScale>
                                      <p:cBhvr>
                                        <p:cTn id="22" dur="26">
                                          <p:stCondLst>
                                            <p:cond delay="1312"/>
                                          </p:stCondLst>
                                        </p:cTn>
                                        <p:tgtEl>
                                          <p:spTgt spid="13"/>
                                        </p:tgtEl>
                                      </p:cBhvr>
                                      <p:to x="100000" y="80000"/>
                                    </p:animScale>
                                    <p:animScale>
                                      <p:cBhvr>
                                        <p:cTn id="23" dur="166" decel="50000">
                                          <p:stCondLst>
                                            <p:cond delay="1338"/>
                                          </p:stCondLst>
                                        </p:cTn>
                                        <p:tgtEl>
                                          <p:spTgt spid="13"/>
                                        </p:tgtEl>
                                      </p:cBhvr>
                                      <p:to x="100000" y="100000"/>
                                    </p:animScale>
                                    <p:animScale>
                                      <p:cBhvr>
                                        <p:cTn id="24" dur="26">
                                          <p:stCondLst>
                                            <p:cond delay="1642"/>
                                          </p:stCondLst>
                                        </p:cTn>
                                        <p:tgtEl>
                                          <p:spTgt spid="13"/>
                                        </p:tgtEl>
                                      </p:cBhvr>
                                      <p:to x="100000" y="90000"/>
                                    </p:animScale>
                                    <p:animScale>
                                      <p:cBhvr>
                                        <p:cTn id="25" dur="166" decel="50000">
                                          <p:stCondLst>
                                            <p:cond delay="1668"/>
                                          </p:stCondLst>
                                        </p:cTn>
                                        <p:tgtEl>
                                          <p:spTgt spid="13"/>
                                        </p:tgtEl>
                                      </p:cBhvr>
                                      <p:to x="100000" y="100000"/>
                                    </p:animScale>
                                    <p:animScale>
                                      <p:cBhvr>
                                        <p:cTn id="26" dur="26">
                                          <p:stCondLst>
                                            <p:cond delay="1808"/>
                                          </p:stCondLst>
                                        </p:cTn>
                                        <p:tgtEl>
                                          <p:spTgt spid="13"/>
                                        </p:tgtEl>
                                      </p:cBhvr>
                                      <p:to x="100000" y="95000"/>
                                    </p:animScale>
                                    <p:animScale>
                                      <p:cBhvr>
                                        <p:cTn id="27" dur="166" decel="50000">
                                          <p:stCondLst>
                                            <p:cond delay="1834"/>
                                          </p:stCondLst>
                                        </p:cTn>
                                        <p:tgtEl>
                                          <p:spTgt spid="13"/>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7">
                                            <p:txEl>
                                              <p:pRg st="0" end="0"/>
                                            </p:txEl>
                                          </p:spTgt>
                                        </p:tgtEl>
                                        <p:attrNameLst>
                                          <p:attrName>style.visibility</p:attrName>
                                        </p:attrNameLst>
                                      </p:cBhvr>
                                      <p:to>
                                        <p:strVal val="visible"/>
                                      </p:to>
                                    </p:set>
                                    <p:animEffect transition="in" filter="fade">
                                      <p:cBhvr>
                                        <p:cTn id="32" dur="1000"/>
                                        <p:tgtEl>
                                          <p:spTgt spid="27">
                                            <p:txEl>
                                              <p:pRg st="0" end="0"/>
                                            </p:txEl>
                                          </p:spTgt>
                                        </p:tgtEl>
                                      </p:cBhvr>
                                    </p:animEffect>
                                    <p:anim calcmode="lin" valueType="num">
                                      <p:cBhvr>
                                        <p:cTn id="33"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0" end="0"/>
                                            </p:txEl>
                                          </p:spTgt>
                                        </p:tgtEl>
                                        <p:attrNameLst>
                                          <p:attrName>style.visibility</p:attrName>
                                        </p:attrNameLst>
                                      </p:cBhvr>
                                      <p:to>
                                        <p:strVal val="visible"/>
                                      </p:to>
                                    </p:set>
                                    <p:animEffect transition="in" filter="fade">
                                      <p:cBhvr>
                                        <p:cTn id="39" dur="1000"/>
                                        <p:tgtEl>
                                          <p:spTgt spid="4">
                                            <p:txEl>
                                              <p:pRg st="0" end="0"/>
                                            </p:txEl>
                                          </p:spTgt>
                                        </p:tgtEl>
                                      </p:cBhvr>
                                    </p:animEffect>
                                    <p:anim calcmode="lin" valueType="num">
                                      <p:cBhvr>
                                        <p:cTn id="4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fade">
                                      <p:cBhvr>
                                        <p:cTn id="46" dur="1000"/>
                                        <p:tgtEl>
                                          <p:spTgt spid="4">
                                            <p:txEl>
                                              <p:pRg st="1" end="1"/>
                                            </p:txEl>
                                          </p:spTgt>
                                        </p:tgtEl>
                                      </p:cBhvr>
                                    </p:animEffect>
                                    <p:anim calcmode="lin" valueType="num">
                                      <p:cBhvr>
                                        <p:cTn id="4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4">
                                            <p:txEl>
                                              <p:pRg st="2" end="2"/>
                                            </p:txEl>
                                          </p:spTgt>
                                        </p:tgtEl>
                                        <p:attrNameLst>
                                          <p:attrName>style.visibility</p:attrName>
                                        </p:attrNameLst>
                                      </p:cBhvr>
                                      <p:to>
                                        <p:strVal val="visible"/>
                                      </p:to>
                                    </p:set>
                                    <p:animEffect transition="in" filter="fade">
                                      <p:cBhvr>
                                        <p:cTn id="53" dur="1000"/>
                                        <p:tgtEl>
                                          <p:spTgt spid="4">
                                            <p:txEl>
                                              <p:pRg st="2" end="2"/>
                                            </p:txEl>
                                          </p:spTgt>
                                        </p:tgtEl>
                                      </p:cBhvr>
                                    </p:animEffect>
                                    <p:anim calcmode="lin" valueType="num">
                                      <p:cBhvr>
                                        <p:cTn id="5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animEffect transition="in" filter="fade">
                                      <p:cBhvr>
                                        <p:cTn id="60" dur="1000"/>
                                        <p:tgtEl>
                                          <p:spTgt spid="4">
                                            <p:txEl>
                                              <p:pRg st="3" end="3"/>
                                            </p:txEl>
                                          </p:spTgt>
                                        </p:tgtEl>
                                      </p:cBhvr>
                                    </p:animEffect>
                                    <p:anim calcmode="lin" valueType="num">
                                      <p:cBhvr>
                                        <p:cTn id="6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Effect transition="in" filter="fade">
                                      <p:cBhvr>
                                        <p:cTn id="67" dur="1000"/>
                                        <p:tgtEl>
                                          <p:spTgt spid="4">
                                            <p:txEl>
                                              <p:pRg st="4" end="4"/>
                                            </p:txEl>
                                          </p:spTgt>
                                        </p:tgtEl>
                                      </p:cBhvr>
                                    </p:animEffect>
                                    <p:anim calcmode="lin" valueType="num">
                                      <p:cBhvr>
                                        <p:cTn id="6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300335"/>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7" name="Freeform 7"/>
          <p:cNvSpPr/>
          <p:nvPr/>
        </p:nvSpPr>
        <p:spPr>
          <a:xfrm>
            <a:off x="16383000" y="47902"/>
            <a:ext cx="1635494" cy="1623060"/>
          </a:xfrm>
          <a:custGeom>
            <a:avLst/>
            <a:gdLst/>
            <a:ahLst/>
            <a:cxnLst/>
            <a:rect l="l" t="t" r="r" b="b"/>
            <a:pathLst>
              <a:path w="3083294" h="3083294">
                <a:moveTo>
                  <a:pt x="0" y="0"/>
                </a:moveTo>
                <a:lnTo>
                  <a:pt x="3083294" y="0"/>
                </a:lnTo>
                <a:lnTo>
                  <a:pt x="3083294" y="3083294"/>
                </a:lnTo>
                <a:lnTo>
                  <a:pt x="0" y="3083294"/>
                </a:lnTo>
                <a:lnTo>
                  <a:pt x="0" y="0"/>
                </a:lnTo>
                <a:close/>
              </a:path>
            </a:pathLst>
          </a:custGeom>
          <a:blipFill>
            <a:blip r:embed="rId3">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0" y="8648700"/>
            <a:ext cx="1659422" cy="1524000"/>
          </a:xfrm>
          <a:custGeom>
            <a:avLst/>
            <a:gdLst/>
            <a:ahLst/>
            <a:cxnLst/>
            <a:rect l="l" t="t" r="r" b="b"/>
            <a:pathLst>
              <a:path w="2353261" h="2182115">
                <a:moveTo>
                  <a:pt x="0" y="0"/>
                </a:moveTo>
                <a:lnTo>
                  <a:pt x="2353261" y="0"/>
                </a:lnTo>
                <a:lnTo>
                  <a:pt x="2353261" y="2182115"/>
                </a:lnTo>
                <a:lnTo>
                  <a:pt x="0" y="2182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3"/>
          <p:cNvSpPr/>
          <p:nvPr/>
        </p:nvSpPr>
        <p:spPr>
          <a:xfrm flipH="1">
            <a:off x="-304800" y="22860"/>
            <a:ext cx="4015508" cy="1600200"/>
          </a:xfrm>
          <a:custGeom>
            <a:avLst/>
            <a:gdLst/>
            <a:ahLst/>
            <a:cxnLst/>
            <a:rect l="l" t="t" r="r" b="b"/>
            <a:pathLst>
              <a:path w="4947445" h="1942997">
                <a:moveTo>
                  <a:pt x="4947445" y="0"/>
                </a:moveTo>
                <a:lnTo>
                  <a:pt x="0" y="0"/>
                </a:lnTo>
                <a:lnTo>
                  <a:pt x="0" y="1942997"/>
                </a:lnTo>
                <a:lnTo>
                  <a:pt x="4947445" y="1942997"/>
                </a:lnTo>
                <a:lnTo>
                  <a:pt x="4947445" y="0"/>
                </a:lnTo>
                <a:close/>
              </a:path>
            </a:pathLst>
          </a:custGeom>
          <a:blipFill>
            <a:blip r:embed="rId10">
              <a:extLst>
                <a:ext uri="{96DAC541-7B7A-43D3-8B79-37D633B846F1}">
                  <asvg:svgBlip xmlns="" xmlns:asvg="http://schemas.microsoft.com/office/drawing/2016/SVG/main" r:embed="rId4"/>
                </a:ext>
              </a:extLst>
            </a:blip>
            <a:stretch>
              <a:fillRect/>
            </a:stretch>
          </a:blipFill>
        </p:spPr>
      </p:sp>
      <p:sp>
        <p:nvSpPr>
          <p:cNvPr id="11" name="ZoneTexte 10"/>
          <p:cNvSpPr txBox="1"/>
          <p:nvPr/>
        </p:nvSpPr>
        <p:spPr>
          <a:xfrm>
            <a:off x="2995949" y="342900"/>
            <a:ext cx="12701251" cy="1569660"/>
          </a:xfrm>
          <a:prstGeom prst="rect">
            <a:avLst/>
          </a:prstGeom>
          <a:noFill/>
        </p:spPr>
        <p:txBody>
          <a:bodyPr wrap="square" rtlCol="0">
            <a:spAutoFit/>
          </a:bodyPr>
          <a:lstStyle/>
          <a:p>
            <a:pPr algn="r" rtl="1"/>
            <a:r>
              <a:rPr lang="ar-DZ" sz="4800" b="1" dirty="0" smtClean="0">
                <a:solidFill>
                  <a:srgbClr val="FF99CC"/>
                </a:solidFill>
                <a:effectLst>
                  <a:outerShdw blurRad="38100" dist="38100" dir="2700000" algn="tl">
                    <a:srgbClr val="000000">
                      <a:alpha val="43137"/>
                    </a:srgbClr>
                  </a:outerShdw>
                </a:effectLst>
              </a:rPr>
              <a:t>ثالثا: </a:t>
            </a:r>
            <a:r>
              <a:rPr lang="ar-DZ" sz="4800" b="1" dirty="0" smtClean="0">
                <a:solidFill>
                  <a:srgbClr val="FFFF00"/>
                </a:solidFill>
                <a:effectLst>
                  <a:outerShdw blurRad="38100" dist="38100" dir="2700000" algn="tl">
                    <a:srgbClr val="000000">
                      <a:alpha val="43137"/>
                    </a:srgbClr>
                  </a:outerShdw>
                </a:effectLst>
              </a:rPr>
              <a:t>الإضراب</a:t>
            </a:r>
            <a:r>
              <a:rPr lang="ar-DZ" sz="4800" b="1" dirty="0" smtClean="0">
                <a:solidFill>
                  <a:srgbClr val="FF99CC"/>
                </a:solidFill>
                <a:effectLst>
                  <a:outerShdw blurRad="38100" dist="38100" dir="2700000" algn="tl">
                    <a:srgbClr val="000000">
                      <a:alpha val="43137"/>
                    </a:srgbClr>
                  </a:outerShdw>
                </a:effectLst>
              </a:rPr>
              <a:t> كآلية </a:t>
            </a:r>
            <a:r>
              <a:rPr lang="ar-DZ" sz="4800" b="1" dirty="0" smtClean="0">
                <a:solidFill>
                  <a:srgbClr val="FFFF00"/>
                </a:solidFill>
                <a:effectLst>
                  <a:outerShdw blurRad="38100" dist="38100" dir="2700000" algn="tl">
                    <a:srgbClr val="000000">
                      <a:alpha val="43137"/>
                    </a:srgbClr>
                  </a:outerShdw>
                </a:effectLst>
              </a:rPr>
              <a:t>ضاغطة</a:t>
            </a:r>
            <a:r>
              <a:rPr lang="ar-DZ" sz="4800" b="1" dirty="0" smtClean="0">
                <a:solidFill>
                  <a:srgbClr val="FF99CC"/>
                </a:solidFill>
                <a:effectLst>
                  <a:outerShdw blurRad="38100" dist="38100" dir="2700000" algn="tl">
                    <a:srgbClr val="000000">
                      <a:alpha val="43137"/>
                    </a:srgbClr>
                  </a:outerShdw>
                </a:effectLst>
              </a:rPr>
              <a:t> لتسوية النزاعات الجماعية في العمل</a:t>
            </a:r>
            <a:endParaRPr lang="ar-DZ" sz="4800" dirty="0" smtClean="0">
              <a:solidFill>
                <a:srgbClr val="FF99CC"/>
              </a:solidFill>
            </a:endParaRPr>
          </a:p>
        </p:txBody>
      </p:sp>
      <p:sp>
        <p:nvSpPr>
          <p:cNvPr id="12" name="ZoneTexte 11"/>
          <p:cNvSpPr txBox="1"/>
          <p:nvPr/>
        </p:nvSpPr>
        <p:spPr>
          <a:xfrm>
            <a:off x="5355921" y="1912560"/>
            <a:ext cx="798130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DZ" sz="3600" b="1" dirty="0" smtClean="0">
                <a:effectLst>
                  <a:outerShdw blurRad="38100" dist="38100" dir="2700000" algn="tl">
                    <a:srgbClr val="000000">
                      <a:alpha val="43137"/>
                    </a:srgbClr>
                  </a:outerShdw>
                </a:effectLst>
              </a:rPr>
              <a:t>2. </a:t>
            </a:r>
            <a:r>
              <a:rPr lang="ar-DZ" sz="3600" b="1" dirty="0">
                <a:effectLst>
                  <a:outerShdw blurRad="38100" dist="38100" dir="2700000" algn="tl">
                    <a:srgbClr val="000000">
                      <a:alpha val="43137"/>
                    </a:srgbClr>
                  </a:outerShdw>
                </a:effectLst>
              </a:rPr>
              <a:t>القيود الواردة على ممارسة اللجوء الى </a:t>
            </a:r>
            <a:r>
              <a:rPr lang="ar-DZ" sz="3600" b="1" dirty="0" smtClean="0">
                <a:effectLst>
                  <a:outerShdw blurRad="38100" dist="38100" dir="2700000" algn="tl">
                    <a:srgbClr val="000000">
                      <a:alpha val="43137"/>
                    </a:srgbClr>
                  </a:outerShdw>
                </a:effectLst>
              </a:rPr>
              <a:t>الاضراب:</a:t>
            </a:r>
            <a:endParaRPr lang="ar-DZ" sz="6000" b="1" dirty="0" smtClean="0">
              <a:effectLst>
                <a:outerShdw blurRad="38100" dist="38100" dir="2700000" algn="tl">
                  <a:srgbClr val="000000">
                    <a:alpha val="43137"/>
                  </a:srgbClr>
                </a:outerShdw>
              </a:effectLst>
            </a:endParaRPr>
          </a:p>
        </p:txBody>
      </p:sp>
      <p:sp>
        <p:nvSpPr>
          <p:cNvPr id="3" name="ZoneTexte 2"/>
          <p:cNvSpPr txBox="1"/>
          <p:nvPr/>
        </p:nvSpPr>
        <p:spPr>
          <a:xfrm>
            <a:off x="12877800" y="2784864"/>
            <a:ext cx="3825240" cy="584775"/>
          </a:xfrm>
          <a:prstGeom prst="rect">
            <a:avLst/>
          </a:prstGeom>
          <a:noFill/>
        </p:spPr>
        <p:txBody>
          <a:bodyPr wrap="square" rtlCol="0">
            <a:spAutoFit/>
          </a:bodyPr>
          <a:lstStyle/>
          <a:p>
            <a:pPr algn="r" rtl="1"/>
            <a:r>
              <a:rPr lang="ar-DZ" sz="3200" b="1" dirty="0">
                <a:solidFill>
                  <a:schemeClr val="bg1"/>
                </a:solidFill>
                <a:effectLst>
                  <a:outerShdw blurRad="38100" dist="38100" dir="2700000" algn="tl">
                    <a:srgbClr val="000000">
                      <a:alpha val="43137"/>
                    </a:srgbClr>
                  </a:outerShdw>
                </a:effectLst>
              </a:rPr>
              <a:t>موانع اللجوء </a:t>
            </a:r>
            <a:r>
              <a:rPr lang="ar-DZ" sz="3200" b="1" dirty="0" smtClean="0">
                <a:solidFill>
                  <a:schemeClr val="bg1"/>
                </a:solidFill>
                <a:effectLst>
                  <a:outerShdw blurRad="38100" dist="38100" dir="2700000" algn="tl">
                    <a:srgbClr val="000000">
                      <a:alpha val="43137"/>
                    </a:srgbClr>
                  </a:outerShdw>
                </a:effectLst>
              </a:rPr>
              <a:t>إلى الاضراب:</a:t>
            </a:r>
            <a:endParaRPr lang="fr-FR" sz="3200" b="1" dirty="0">
              <a:solidFill>
                <a:schemeClr val="bg1"/>
              </a:solidFill>
              <a:effectLst>
                <a:outerShdw blurRad="38100" dist="38100" dir="2700000" algn="tl">
                  <a:srgbClr val="000000">
                    <a:alpha val="43137"/>
                  </a:srgbClr>
                </a:outerShdw>
              </a:effectLst>
            </a:endParaRPr>
          </a:p>
        </p:txBody>
      </p:sp>
      <p:sp>
        <p:nvSpPr>
          <p:cNvPr id="13" name="Rectangle à coins arrondis 12"/>
          <p:cNvSpPr/>
          <p:nvPr/>
        </p:nvSpPr>
        <p:spPr>
          <a:xfrm>
            <a:off x="5181600" y="3715119"/>
            <a:ext cx="9001300" cy="566933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r" rtl="1"/>
            <a:r>
              <a:rPr lang="ar-DZ" sz="2800" dirty="0" smtClean="0">
                <a:solidFill>
                  <a:schemeClr val="tx1"/>
                </a:solidFill>
              </a:rPr>
              <a:t>على الرغم </a:t>
            </a:r>
            <a:r>
              <a:rPr lang="ar-DZ" sz="2800" dirty="0">
                <a:solidFill>
                  <a:schemeClr val="tx1"/>
                </a:solidFill>
              </a:rPr>
              <a:t>من أن الاضراب يعد حقا مكفولا دستوريا إلا أنه مبدأ ممارسته في بعض القطاعات يعد مبدأ دستوريا، حيث يمنع على بعض الفئات من ممارسة هذا الحق وذلك بسبب حساسية المناصب التي يشغلونها، بالإضافة لخطورة الأضرار التي تصيب المرفق العام جراء توقف نشاطه، يمنع اللجوء إلى </a:t>
            </a:r>
            <a:r>
              <a:rPr lang="ar-DZ" sz="2800" dirty="0" smtClean="0">
                <a:solidFill>
                  <a:schemeClr val="tx1"/>
                </a:solidFill>
              </a:rPr>
              <a:t>الإضراب:</a:t>
            </a:r>
          </a:p>
          <a:p>
            <a:pPr marL="457200" indent="-457200" algn="r" rtl="1">
              <a:buFont typeface="Wingdings" panose="05000000000000000000" pitchFamily="2" charset="2"/>
              <a:buChar char="ü"/>
            </a:pPr>
            <a:r>
              <a:rPr lang="ar-DZ" sz="2800" dirty="0" smtClean="0">
                <a:solidFill>
                  <a:schemeClr val="tx1"/>
                </a:solidFill>
              </a:rPr>
              <a:t> </a:t>
            </a:r>
            <a:r>
              <a:rPr lang="ar-DZ" sz="2800" dirty="0">
                <a:solidFill>
                  <a:schemeClr val="tx1"/>
                </a:solidFill>
              </a:rPr>
              <a:t>للمستخدمين العاملين في مجالات الدفاع والأمن </a:t>
            </a:r>
            <a:r>
              <a:rPr lang="ar-DZ" sz="2800" dirty="0" smtClean="0">
                <a:solidFill>
                  <a:schemeClr val="tx1"/>
                </a:solidFill>
              </a:rPr>
              <a:t>.</a:t>
            </a:r>
          </a:p>
          <a:p>
            <a:pPr marL="457200" indent="-457200" algn="r" rtl="1">
              <a:buFont typeface="Wingdings" panose="05000000000000000000" pitchFamily="2" charset="2"/>
              <a:buChar char="ü"/>
            </a:pPr>
            <a:r>
              <a:rPr lang="ar-DZ" sz="2800" dirty="0" smtClean="0">
                <a:solidFill>
                  <a:schemeClr val="tx1"/>
                </a:solidFill>
              </a:rPr>
              <a:t>الذين </a:t>
            </a:r>
            <a:r>
              <a:rPr lang="ar-DZ" sz="2800" dirty="0">
                <a:solidFill>
                  <a:schemeClr val="tx1"/>
                </a:solidFill>
              </a:rPr>
              <a:t>يشغلون وظائف في قطاعات استراتيجية </a:t>
            </a:r>
            <a:r>
              <a:rPr lang="ar-DZ" sz="2800" dirty="0" smtClean="0">
                <a:solidFill>
                  <a:schemeClr val="tx1"/>
                </a:solidFill>
              </a:rPr>
              <a:t>وحساسة.</a:t>
            </a:r>
          </a:p>
          <a:p>
            <a:pPr marL="457200" indent="-457200" algn="r" rtl="1">
              <a:buFont typeface="Wingdings" panose="05000000000000000000" pitchFamily="2" charset="2"/>
              <a:buChar char="ü"/>
            </a:pPr>
            <a:r>
              <a:rPr lang="ar-DZ" sz="2800" dirty="0" smtClean="0">
                <a:solidFill>
                  <a:schemeClr val="tx1"/>
                </a:solidFill>
              </a:rPr>
              <a:t> </a:t>
            </a:r>
            <a:r>
              <a:rPr lang="ar-DZ" sz="2800" dirty="0">
                <a:solidFill>
                  <a:schemeClr val="tx1"/>
                </a:solidFill>
              </a:rPr>
              <a:t>كما تشمل مصالح العدل والداخلية والحماية المدنية والشؤون الخارجية </a:t>
            </a:r>
            <a:r>
              <a:rPr lang="ar-DZ" sz="2800" dirty="0" smtClean="0">
                <a:solidFill>
                  <a:schemeClr val="tx1"/>
                </a:solidFill>
              </a:rPr>
              <a:t>والقضاة.</a:t>
            </a:r>
          </a:p>
          <a:p>
            <a:pPr marL="457200" indent="-457200" algn="r" rtl="1">
              <a:buFont typeface="Wingdings" panose="05000000000000000000" pitchFamily="2" charset="2"/>
              <a:buChar char="ü"/>
            </a:pPr>
            <a:r>
              <a:rPr lang="ar-DZ" sz="2800" dirty="0" smtClean="0">
                <a:solidFill>
                  <a:schemeClr val="tx1"/>
                </a:solidFill>
              </a:rPr>
              <a:t>الذين يشغلون </a:t>
            </a:r>
            <a:r>
              <a:rPr lang="ar-DZ" sz="2800" dirty="0">
                <a:solidFill>
                  <a:schemeClr val="tx1"/>
                </a:solidFill>
              </a:rPr>
              <a:t>مناصب </a:t>
            </a:r>
            <a:r>
              <a:rPr lang="ar-DZ" sz="2800" dirty="0" smtClean="0">
                <a:solidFill>
                  <a:schemeClr val="tx1"/>
                </a:solidFill>
              </a:rPr>
              <a:t>في الخارج.</a:t>
            </a:r>
            <a:endParaRPr lang="ar-DZ" sz="2800" dirty="0">
              <a:solidFill>
                <a:schemeClr val="tx1"/>
              </a:solidFill>
            </a:endParaRPr>
          </a:p>
        </p:txBody>
      </p:sp>
    </p:spTree>
    <p:extLst>
      <p:ext uri="{BB962C8B-B14F-4D97-AF65-F5344CB8AC3E}">
        <p14:creationId xmlns:p14="http://schemas.microsoft.com/office/powerpoint/2010/main" val="1170881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1" end="1"/>
                                            </p:txEl>
                                          </p:spTgt>
                                        </p:tgtEl>
                                        <p:attrNameLst>
                                          <p:attrName>style.visibility</p:attrName>
                                        </p:attrNameLst>
                                      </p:cBhvr>
                                      <p:to>
                                        <p:strVal val="visible"/>
                                      </p:to>
                                    </p:set>
                                    <p:animEffect transition="in" filter="fade">
                                      <p:cBhvr>
                                        <p:cTn id="28" dur="1000"/>
                                        <p:tgtEl>
                                          <p:spTgt spid="13">
                                            <p:txEl>
                                              <p:pRg st="1" end="1"/>
                                            </p:txEl>
                                          </p:spTgt>
                                        </p:tgtEl>
                                      </p:cBhvr>
                                    </p:animEffect>
                                    <p:anim calcmode="lin" valueType="num">
                                      <p:cBhvr>
                                        <p:cTn id="29"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animEffect transition="in" filter="fade">
                                      <p:cBhvr>
                                        <p:cTn id="35" dur="1000"/>
                                        <p:tgtEl>
                                          <p:spTgt spid="13">
                                            <p:txEl>
                                              <p:pRg st="2" end="2"/>
                                            </p:txEl>
                                          </p:spTgt>
                                        </p:tgtEl>
                                      </p:cBhvr>
                                    </p:animEffect>
                                    <p:anim calcmode="lin" valueType="num">
                                      <p:cBhvr>
                                        <p:cTn id="36"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3" end="3"/>
                                            </p:txEl>
                                          </p:spTgt>
                                        </p:tgtEl>
                                        <p:attrNameLst>
                                          <p:attrName>style.visibility</p:attrName>
                                        </p:attrNameLst>
                                      </p:cBhvr>
                                      <p:to>
                                        <p:strVal val="visible"/>
                                      </p:to>
                                    </p:set>
                                    <p:animEffect transition="in" filter="fade">
                                      <p:cBhvr>
                                        <p:cTn id="42" dur="1000"/>
                                        <p:tgtEl>
                                          <p:spTgt spid="13">
                                            <p:txEl>
                                              <p:pRg st="3" end="3"/>
                                            </p:txEl>
                                          </p:spTgt>
                                        </p:tgtEl>
                                      </p:cBhvr>
                                    </p:animEffect>
                                    <p:anim calcmode="lin" valueType="num">
                                      <p:cBhvr>
                                        <p:cTn id="43"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xEl>
                                              <p:pRg st="4" end="4"/>
                                            </p:txEl>
                                          </p:spTgt>
                                        </p:tgtEl>
                                        <p:attrNameLst>
                                          <p:attrName>style.visibility</p:attrName>
                                        </p:attrNameLst>
                                      </p:cBhvr>
                                      <p:to>
                                        <p:strVal val="visible"/>
                                      </p:to>
                                    </p:set>
                                    <p:animEffect transition="in" filter="fade">
                                      <p:cBhvr>
                                        <p:cTn id="49" dur="1000"/>
                                        <p:tgtEl>
                                          <p:spTgt spid="13">
                                            <p:txEl>
                                              <p:pRg st="4" end="4"/>
                                            </p:txEl>
                                          </p:spTgt>
                                        </p:tgtEl>
                                      </p:cBhvr>
                                    </p:animEffect>
                                    <p:anim calcmode="lin" valueType="num">
                                      <p:cBhvr>
                                        <p:cTn id="50"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200" y="-190500"/>
            <a:ext cx="18364200" cy="104775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7" name="Freeform 7"/>
          <p:cNvSpPr/>
          <p:nvPr/>
        </p:nvSpPr>
        <p:spPr>
          <a:xfrm>
            <a:off x="16383000" y="47902"/>
            <a:ext cx="1635494" cy="1623060"/>
          </a:xfrm>
          <a:custGeom>
            <a:avLst/>
            <a:gdLst/>
            <a:ahLst/>
            <a:cxnLst/>
            <a:rect l="l" t="t" r="r" b="b"/>
            <a:pathLst>
              <a:path w="3083294" h="3083294">
                <a:moveTo>
                  <a:pt x="0" y="0"/>
                </a:moveTo>
                <a:lnTo>
                  <a:pt x="3083294" y="0"/>
                </a:lnTo>
                <a:lnTo>
                  <a:pt x="3083294" y="3083294"/>
                </a:lnTo>
                <a:lnTo>
                  <a:pt x="0" y="3083294"/>
                </a:lnTo>
                <a:lnTo>
                  <a:pt x="0" y="0"/>
                </a:lnTo>
                <a:close/>
              </a:path>
            </a:pathLst>
          </a:custGeom>
          <a:blipFill>
            <a:blip r:embed="rId3">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0" y="8648700"/>
            <a:ext cx="1659422" cy="1524000"/>
          </a:xfrm>
          <a:custGeom>
            <a:avLst/>
            <a:gdLst/>
            <a:ahLst/>
            <a:cxnLst/>
            <a:rect l="l" t="t" r="r" b="b"/>
            <a:pathLst>
              <a:path w="2353261" h="2182115">
                <a:moveTo>
                  <a:pt x="0" y="0"/>
                </a:moveTo>
                <a:lnTo>
                  <a:pt x="2353261" y="0"/>
                </a:lnTo>
                <a:lnTo>
                  <a:pt x="2353261" y="2182115"/>
                </a:lnTo>
                <a:lnTo>
                  <a:pt x="0" y="2182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3"/>
          <p:cNvSpPr/>
          <p:nvPr/>
        </p:nvSpPr>
        <p:spPr>
          <a:xfrm flipH="1">
            <a:off x="-304800" y="22860"/>
            <a:ext cx="4015508" cy="1600200"/>
          </a:xfrm>
          <a:custGeom>
            <a:avLst/>
            <a:gdLst/>
            <a:ahLst/>
            <a:cxnLst/>
            <a:rect l="l" t="t" r="r" b="b"/>
            <a:pathLst>
              <a:path w="4947445" h="1942997">
                <a:moveTo>
                  <a:pt x="4947445" y="0"/>
                </a:moveTo>
                <a:lnTo>
                  <a:pt x="0" y="0"/>
                </a:lnTo>
                <a:lnTo>
                  <a:pt x="0" y="1942997"/>
                </a:lnTo>
                <a:lnTo>
                  <a:pt x="4947445" y="1942997"/>
                </a:lnTo>
                <a:lnTo>
                  <a:pt x="4947445" y="0"/>
                </a:lnTo>
                <a:close/>
              </a:path>
            </a:pathLst>
          </a:custGeom>
          <a:blipFill>
            <a:blip r:embed="rId10">
              <a:extLst>
                <a:ext uri="{96DAC541-7B7A-43D3-8B79-37D633B846F1}">
                  <asvg:svgBlip xmlns="" xmlns:asvg="http://schemas.microsoft.com/office/drawing/2016/SVG/main" r:embed="rId4"/>
                </a:ext>
              </a:extLst>
            </a:blip>
            <a:stretch>
              <a:fillRect/>
            </a:stretch>
          </a:blipFill>
        </p:spPr>
      </p:sp>
      <p:sp>
        <p:nvSpPr>
          <p:cNvPr id="11" name="ZoneTexte 10"/>
          <p:cNvSpPr txBox="1"/>
          <p:nvPr/>
        </p:nvSpPr>
        <p:spPr>
          <a:xfrm>
            <a:off x="2995949" y="342900"/>
            <a:ext cx="12701251" cy="1569660"/>
          </a:xfrm>
          <a:prstGeom prst="rect">
            <a:avLst/>
          </a:prstGeom>
          <a:noFill/>
        </p:spPr>
        <p:txBody>
          <a:bodyPr wrap="square" rtlCol="0">
            <a:spAutoFit/>
          </a:bodyPr>
          <a:lstStyle/>
          <a:p>
            <a:pPr algn="r" rtl="1"/>
            <a:r>
              <a:rPr lang="ar-DZ" sz="4800" b="1" dirty="0" smtClean="0">
                <a:solidFill>
                  <a:srgbClr val="FF99CC"/>
                </a:solidFill>
                <a:effectLst>
                  <a:outerShdw blurRad="38100" dist="38100" dir="2700000" algn="tl">
                    <a:srgbClr val="000000">
                      <a:alpha val="43137"/>
                    </a:srgbClr>
                  </a:outerShdw>
                </a:effectLst>
              </a:rPr>
              <a:t>ثالثا: </a:t>
            </a:r>
            <a:r>
              <a:rPr lang="ar-DZ" sz="4800" b="1" dirty="0" smtClean="0">
                <a:solidFill>
                  <a:srgbClr val="FFFF00"/>
                </a:solidFill>
                <a:effectLst>
                  <a:outerShdw blurRad="38100" dist="38100" dir="2700000" algn="tl">
                    <a:srgbClr val="000000">
                      <a:alpha val="43137"/>
                    </a:srgbClr>
                  </a:outerShdw>
                </a:effectLst>
              </a:rPr>
              <a:t>الإضراب</a:t>
            </a:r>
            <a:r>
              <a:rPr lang="ar-DZ" sz="4800" b="1" dirty="0" smtClean="0">
                <a:solidFill>
                  <a:srgbClr val="FF99CC"/>
                </a:solidFill>
                <a:effectLst>
                  <a:outerShdw blurRad="38100" dist="38100" dir="2700000" algn="tl">
                    <a:srgbClr val="000000">
                      <a:alpha val="43137"/>
                    </a:srgbClr>
                  </a:outerShdw>
                </a:effectLst>
              </a:rPr>
              <a:t> كآلية </a:t>
            </a:r>
            <a:r>
              <a:rPr lang="ar-DZ" sz="4800" b="1" dirty="0" smtClean="0">
                <a:solidFill>
                  <a:srgbClr val="FFFF00"/>
                </a:solidFill>
                <a:effectLst>
                  <a:outerShdw blurRad="38100" dist="38100" dir="2700000" algn="tl">
                    <a:srgbClr val="000000">
                      <a:alpha val="43137"/>
                    </a:srgbClr>
                  </a:outerShdw>
                </a:effectLst>
              </a:rPr>
              <a:t>ضاغطة</a:t>
            </a:r>
            <a:r>
              <a:rPr lang="ar-DZ" sz="4800" b="1" dirty="0" smtClean="0">
                <a:solidFill>
                  <a:srgbClr val="FF99CC"/>
                </a:solidFill>
                <a:effectLst>
                  <a:outerShdw blurRad="38100" dist="38100" dir="2700000" algn="tl">
                    <a:srgbClr val="000000">
                      <a:alpha val="43137"/>
                    </a:srgbClr>
                  </a:outerShdw>
                </a:effectLst>
              </a:rPr>
              <a:t> لتسوية النزاعات الجماعية في العمل</a:t>
            </a:r>
            <a:endParaRPr lang="ar-DZ" sz="4800" dirty="0" smtClean="0">
              <a:solidFill>
                <a:srgbClr val="FF99CC"/>
              </a:solidFill>
            </a:endParaRPr>
          </a:p>
        </p:txBody>
      </p:sp>
      <p:sp>
        <p:nvSpPr>
          <p:cNvPr id="12" name="ZoneTexte 11"/>
          <p:cNvSpPr txBox="1"/>
          <p:nvPr/>
        </p:nvSpPr>
        <p:spPr>
          <a:xfrm>
            <a:off x="5355921" y="1912560"/>
            <a:ext cx="7981306"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DZ" sz="3600" b="1" dirty="0">
                <a:effectLst>
                  <a:outerShdw blurRad="38100" dist="38100" dir="2700000" algn="tl">
                    <a:srgbClr val="000000">
                      <a:alpha val="43137"/>
                    </a:srgbClr>
                  </a:outerShdw>
                </a:effectLst>
              </a:rPr>
              <a:t>2</a:t>
            </a:r>
            <a:r>
              <a:rPr lang="ar-DZ" sz="3600" b="1" dirty="0" smtClean="0">
                <a:effectLst>
                  <a:outerShdw blurRad="38100" dist="38100" dir="2700000" algn="tl">
                    <a:srgbClr val="000000">
                      <a:alpha val="43137"/>
                    </a:srgbClr>
                  </a:outerShdw>
                </a:effectLst>
              </a:rPr>
              <a:t>. </a:t>
            </a:r>
            <a:r>
              <a:rPr lang="ar-DZ" sz="3600" b="1" dirty="0">
                <a:effectLst>
                  <a:outerShdw blurRad="38100" dist="38100" dir="2700000" algn="tl">
                    <a:srgbClr val="000000">
                      <a:alpha val="43137"/>
                    </a:srgbClr>
                  </a:outerShdw>
                </a:effectLst>
              </a:rPr>
              <a:t>القيود الواردة على ممارسة اللجوء الى الاضراب</a:t>
            </a:r>
            <a:endParaRPr lang="ar-DZ" sz="6000" b="1" dirty="0" smtClean="0">
              <a:effectLst>
                <a:outerShdw blurRad="38100" dist="38100" dir="2700000" algn="tl">
                  <a:srgbClr val="000000">
                    <a:alpha val="43137"/>
                  </a:srgbClr>
                </a:outerShdw>
              </a:effectLst>
            </a:endParaRPr>
          </a:p>
        </p:txBody>
      </p:sp>
      <p:sp>
        <p:nvSpPr>
          <p:cNvPr id="3" name="ZoneTexte 2"/>
          <p:cNvSpPr txBox="1"/>
          <p:nvPr/>
        </p:nvSpPr>
        <p:spPr>
          <a:xfrm>
            <a:off x="11277600" y="3189832"/>
            <a:ext cx="5496099" cy="646331"/>
          </a:xfrm>
          <a:prstGeom prst="rect">
            <a:avLst/>
          </a:prstGeom>
          <a:noFill/>
        </p:spPr>
        <p:txBody>
          <a:bodyPr wrap="square" rtlCol="0">
            <a:spAutoFit/>
          </a:bodyPr>
          <a:lstStyle/>
          <a:p>
            <a:pPr algn="r" rtl="1"/>
            <a:r>
              <a:rPr lang="ar-DZ" sz="3600" b="1" dirty="0" smtClean="0">
                <a:solidFill>
                  <a:schemeClr val="bg1"/>
                </a:solidFill>
                <a:effectLst>
                  <a:outerShdw blurRad="38100" dist="38100" dir="2700000" algn="tl">
                    <a:srgbClr val="000000">
                      <a:alpha val="43137"/>
                    </a:srgbClr>
                  </a:outerShdw>
                </a:effectLst>
              </a:rPr>
              <a:t>إجبارية </a:t>
            </a:r>
            <a:r>
              <a:rPr lang="ar-DZ" sz="3600" b="1" dirty="0">
                <a:solidFill>
                  <a:schemeClr val="bg1"/>
                </a:solidFill>
                <a:effectLst>
                  <a:outerShdw blurRad="38100" dist="38100" dir="2700000" algn="tl">
                    <a:srgbClr val="000000">
                      <a:alpha val="43137"/>
                    </a:srgbClr>
                  </a:outerShdw>
                </a:effectLst>
              </a:rPr>
              <a:t>الحد الأدنى من </a:t>
            </a:r>
            <a:r>
              <a:rPr lang="ar-DZ" sz="3600" b="1" dirty="0" smtClean="0">
                <a:solidFill>
                  <a:schemeClr val="bg1"/>
                </a:solidFill>
                <a:effectLst>
                  <a:outerShdw blurRad="38100" dist="38100" dir="2700000" algn="tl">
                    <a:srgbClr val="000000">
                      <a:alpha val="43137"/>
                    </a:srgbClr>
                  </a:outerShdw>
                </a:effectLst>
              </a:rPr>
              <a:t>الخدمة: </a:t>
            </a:r>
            <a:endParaRPr lang="fr-FR" sz="3600" b="1" dirty="0">
              <a:solidFill>
                <a:schemeClr val="bg1"/>
              </a:solidFill>
              <a:effectLst>
                <a:outerShdw blurRad="38100" dist="38100" dir="2700000" algn="tl">
                  <a:srgbClr val="000000">
                    <a:alpha val="43137"/>
                  </a:srgbClr>
                </a:outerShdw>
              </a:effectLst>
            </a:endParaRPr>
          </a:p>
        </p:txBody>
      </p:sp>
      <p:sp>
        <p:nvSpPr>
          <p:cNvPr id="13" name="Rectangle à coins arrondis 12"/>
          <p:cNvSpPr/>
          <p:nvPr/>
        </p:nvSpPr>
        <p:spPr>
          <a:xfrm>
            <a:off x="10363200" y="4241943"/>
            <a:ext cx="7248700" cy="498353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r" rtl="1"/>
            <a:r>
              <a:rPr lang="ar-DZ" sz="2800" dirty="0">
                <a:solidFill>
                  <a:schemeClr val="tx1"/>
                </a:solidFill>
              </a:rPr>
              <a:t>يتمثل في ضمان العامل أو الموظف المضرب بأداء كامل لعمله أو لجزء منه بالرغم من كونه مضرب، </a:t>
            </a:r>
            <a:r>
              <a:rPr lang="ar-DZ" sz="2800" dirty="0" smtClean="0">
                <a:solidFill>
                  <a:schemeClr val="tx1"/>
                </a:solidFill>
              </a:rPr>
              <a:t>ما جعله </a:t>
            </a:r>
            <a:r>
              <a:rPr lang="ar-DZ" sz="2800" dirty="0">
                <a:solidFill>
                  <a:schemeClr val="tx1"/>
                </a:solidFill>
              </a:rPr>
              <a:t>القانون إجباريا في القطاعات المتعلقة بالمرافق العامة والأساسية والأنشطة </a:t>
            </a:r>
            <a:r>
              <a:rPr lang="ar-DZ" sz="2800" dirty="0" smtClean="0">
                <a:solidFill>
                  <a:schemeClr val="tx1"/>
                </a:solidFill>
              </a:rPr>
              <a:t>الاقتصادية </a:t>
            </a:r>
            <a:r>
              <a:rPr lang="ar-DZ" sz="2800" dirty="0">
                <a:solidFill>
                  <a:schemeClr val="tx1"/>
                </a:solidFill>
              </a:rPr>
              <a:t>الحيوية لا سيما المتعلقة بتموين المواطنين بالمنتجات الغذائية ومصالح الصحة </a:t>
            </a:r>
            <a:r>
              <a:rPr lang="ar-DZ" sz="2800" dirty="0" smtClean="0">
                <a:solidFill>
                  <a:schemeClr val="tx1"/>
                </a:solidFill>
              </a:rPr>
              <a:t>والاستعمالات </a:t>
            </a:r>
            <a:r>
              <a:rPr lang="ar-DZ" sz="2800" dirty="0">
                <a:solidFill>
                  <a:schemeClr val="tx1"/>
                </a:solidFill>
              </a:rPr>
              <a:t>... </a:t>
            </a:r>
          </a:p>
          <a:p>
            <a:pPr algn="r" rtl="1"/>
            <a:r>
              <a:rPr lang="ar-DZ" sz="2800" dirty="0">
                <a:solidFill>
                  <a:schemeClr val="tx1"/>
                </a:solidFill>
              </a:rPr>
              <a:t>وقد حدد المشرع نسبة الحد الأدنى من الخدمة حيث </a:t>
            </a:r>
            <a:r>
              <a:rPr lang="ar-DZ" sz="2800" dirty="0" smtClean="0">
                <a:solidFill>
                  <a:schemeClr val="tx1"/>
                </a:solidFill>
              </a:rPr>
              <a:t>لا تقل </a:t>
            </a:r>
            <a:r>
              <a:rPr lang="ar-DZ" sz="2800" dirty="0">
                <a:solidFill>
                  <a:schemeClr val="tx1"/>
                </a:solidFill>
              </a:rPr>
              <a:t>على 30% من مجموع العمال </a:t>
            </a:r>
            <a:r>
              <a:rPr lang="ar-DZ" sz="2800" dirty="0" smtClean="0">
                <a:solidFill>
                  <a:schemeClr val="tx1"/>
                </a:solidFill>
              </a:rPr>
              <a:t>المضربين </a:t>
            </a:r>
            <a:r>
              <a:rPr lang="ar-DZ" sz="2800" dirty="0">
                <a:solidFill>
                  <a:schemeClr val="tx1"/>
                </a:solidFill>
              </a:rPr>
              <a:t>في قطاع </a:t>
            </a:r>
            <a:r>
              <a:rPr lang="ar-DZ" sz="2800" dirty="0" smtClean="0">
                <a:solidFill>
                  <a:schemeClr val="tx1"/>
                </a:solidFill>
              </a:rPr>
              <a:t>اقتصادي </a:t>
            </a:r>
            <a:r>
              <a:rPr lang="ar-DZ" sz="2800" dirty="0">
                <a:solidFill>
                  <a:schemeClr val="tx1"/>
                </a:solidFill>
              </a:rPr>
              <a:t>أو في مؤسسات العمومية ويقوم وزير القطاع بتحديد قائمة المناصب التي تتطلب حد أدنى من الخدمة </a:t>
            </a:r>
            <a:endParaRPr lang="ar-DZ" sz="2800" dirty="0">
              <a:solidFill>
                <a:schemeClr val="tx1"/>
              </a:solidFill>
            </a:endParaRPr>
          </a:p>
        </p:txBody>
      </p:sp>
      <p:sp>
        <p:nvSpPr>
          <p:cNvPr id="4" name="ZoneTexte 3"/>
          <p:cNvSpPr txBox="1"/>
          <p:nvPr/>
        </p:nvSpPr>
        <p:spPr>
          <a:xfrm>
            <a:off x="2438400" y="3189832"/>
            <a:ext cx="4038600" cy="707886"/>
          </a:xfrm>
          <a:prstGeom prst="rect">
            <a:avLst/>
          </a:prstGeom>
          <a:noFill/>
        </p:spPr>
        <p:txBody>
          <a:bodyPr wrap="square" rtlCol="0">
            <a:spAutoFit/>
          </a:bodyPr>
          <a:lstStyle/>
          <a:p>
            <a:pPr algn="r" rtl="1"/>
            <a:r>
              <a:rPr lang="ar-DZ" sz="4000" b="1" dirty="0" smtClean="0">
                <a:solidFill>
                  <a:schemeClr val="bg1"/>
                </a:solidFill>
                <a:effectLst>
                  <a:outerShdw blurRad="38100" dist="38100" dir="2700000" algn="tl">
                    <a:srgbClr val="000000">
                      <a:alpha val="43137"/>
                    </a:srgbClr>
                  </a:outerShdw>
                </a:effectLst>
              </a:rPr>
              <a:t>التسخير: </a:t>
            </a:r>
            <a:endParaRPr lang="fr-FR" sz="4000" b="1" dirty="0">
              <a:solidFill>
                <a:schemeClr val="bg1"/>
              </a:solidFill>
              <a:effectLst>
                <a:outerShdw blurRad="38100" dist="38100" dir="2700000" algn="tl">
                  <a:srgbClr val="000000">
                    <a:alpha val="43137"/>
                  </a:srgbClr>
                </a:outerShdw>
              </a:effectLst>
            </a:endParaRPr>
          </a:p>
        </p:txBody>
      </p:sp>
      <p:sp>
        <p:nvSpPr>
          <p:cNvPr id="14" name="Rectangle à coins arrondis 13"/>
          <p:cNvSpPr/>
          <p:nvPr/>
        </p:nvSpPr>
        <p:spPr>
          <a:xfrm>
            <a:off x="2014537" y="4280098"/>
            <a:ext cx="6400800" cy="4158175"/>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r" rtl="1"/>
            <a:r>
              <a:rPr lang="ar-DZ" sz="2800" dirty="0">
                <a:solidFill>
                  <a:schemeClr val="tx1"/>
                </a:solidFill>
              </a:rPr>
              <a:t>يجوز للسلطات تسخير العمال المضربين إذا </a:t>
            </a:r>
            <a:r>
              <a:rPr lang="ar-DZ" sz="2800" dirty="0" smtClean="0">
                <a:solidFill>
                  <a:schemeClr val="tx1"/>
                </a:solidFill>
              </a:rPr>
              <a:t>كانوا </a:t>
            </a:r>
            <a:r>
              <a:rPr lang="ar-DZ" sz="2800" dirty="0">
                <a:solidFill>
                  <a:schemeClr val="tx1"/>
                </a:solidFill>
              </a:rPr>
              <a:t>يشتغلون مناصب ضرورية متعلقة بأمن الأشخاص ومنشأتهم، </a:t>
            </a:r>
            <a:r>
              <a:rPr lang="ar-DZ" sz="2800" dirty="0" smtClean="0">
                <a:solidFill>
                  <a:schemeClr val="tx1"/>
                </a:solidFill>
              </a:rPr>
              <a:t>بغرض </a:t>
            </a:r>
            <a:r>
              <a:rPr lang="ar-DZ" sz="2800" dirty="0">
                <a:solidFill>
                  <a:schemeClr val="tx1"/>
                </a:solidFill>
              </a:rPr>
              <a:t>ضمان </a:t>
            </a:r>
            <a:r>
              <a:rPr lang="ar-DZ" sz="2800" dirty="0" smtClean="0">
                <a:solidFill>
                  <a:schemeClr val="tx1"/>
                </a:solidFill>
              </a:rPr>
              <a:t>استمرار </a:t>
            </a:r>
            <a:r>
              <a:rPr lang="ar-DZ" sz="2800" dirty="0">
                <a:solidFill>
                  <a:schemeClr val="tx1"/>
                </a:solidFill>
              </a:rPr>
              <a:t>المصالح العمومية، كتموين الأفراد ومواجهة حالة صحية. وكل  رفض للتسخير جعل له المشرع عقوبات حيث يعاقب بالحبس من </a:t>
            </a:r>
            <a:r>
              <a:rPr lang="ar-DZ" sz="2800" dirty="0">
                <a:solidFill>
                  <a:schemeClr val="tx1"/>
                </a:solidFill>
                <a:effectLst>
                  <a:outerShdw blurRad="38100" dist="38100" dir="2700000" algn="tl">
                    <a:srgbClr val="000000">
                      <a:alpha val="43137"/>
                    </a:srgbClr>
                  </a:outerShdw>
                </a:effectLst>
              </a:rPr>
              <a:t>شهرين </a:t>
            </a:r>
            <a:r>
              <a:rPr lang="ar-DZ" sz="2800" dirty="0">
                <a:solidFill>
                  <a:schemeClr val="tx1"/>
                </a:solidFill>
              </a:rPr>
              <a:t>إلى </a:t>
            </a:r>
            <a:r>
              <a:rPr lang="ar-DZ" sz="2800" dirty="0">
                <a:solidFill>
                  <a:schemeClr val="tx1"/>
                </a:solidFill>
                <a:effectLst>
                  <a:outerShdw blurRad="38100" dist="38100" dir="2700000" algn="tl">
                    <a:srgbClr val="000000">
                      <a:alpha val="43137"/>
                    </a:srgbClr>
                  </a:outerShdw>
                </a:effectLst>
              </a:rPr>
              <a:t>6 أشهر </a:t>
            </a:r>
            <a:r>
              <a:rPr lang="ar-DZ" sz="2800" dirty="0">
                <a:solidFill>
                  <a:schemeClr val="tx1"/>
                </a:solidFill>
              </a:rPr>
              <a:t>وبغرامة من </a:t>
            </a:r>
            <a:r>
              <a:rPr lang="ar-DZ" sz="2800" dirty="0">
                <a:solidFill>
                  <a:schemeClr val="tx1"/>
                </a:solidFill>
                <a:effectLst>
                  <a:outerShdw blurRad="38100" dist="38100" dir="2700000" algn="tl">
                    <a:srgbClr val="000000">
                      <a:alpha val="43137"/>
                    </a:srgbClr>
                  </a:outerShdw>
                </a:effectLst>
              </a:rPr>
              <a:t>20000إلى 100000 دج </a:t>
            </a:r>
            <a:r>
              <a:rPr lang="ar-DZ" sz="2800" dirty="0">
                <a:solidFill>
                  <a:schemeClr val="tx1"/>
                </a:solidFill>
              </a:rPr>
              <a:t>لكل من لا يمتثل لأمر التسخير </a:t>
            </a:r>
            <a:r>
              <a:rPr lang="ar-DZ" sz="2800" dirty="0" smtClean="0">
                <a:solidFill>
                  <a:schemeClr val="tx1"/>
                </a:solidFill>
              </a:rPr>
              <a:t>.</a:t>
            </a:r>
            <a:endParaRPr lang="ar-DZ" sz="2800" dirty="0">
              <a:solidFill>
                <a:schemeClr val="tx1"/>
              </a:solidFill>
            </a:endParaRPr>
          </a:p>
        </p:txBody>
      </p:sp>
    </p:spTree>
    <p:extLst>
      <p:ext uri="{BB962C8B-B14F-4D97-AF65-F5344CB8AC3E}">
        <p14:creationId xmlns:p14="http://schemas.microsoft.com/office/powerpoint/2010/main" val="41976124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1000"/>
                                        <p:tgtEl>
                                          <p:spTgt spid="4">
                                            <p:txEl>
                                              <p:pRg st="0" end="0"/>
                                            </p:txEl>
                                          </p:spTgt>
                                        </p:tgtEl>
                                      </p:cBhvr>
                                    </p:animEffect>
                                    <p:anim calcmode="lin" valueType="num">
                                      <p:cBhvr>
                                        <p:cTn id="2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1000"/>
                                        <p:tgtEl>
                                          <p:spTgt spid="14">
                                            <p:txEl>
                                              <p:pRg st="0" end="0"/>
                                            </p:txEl>
                                          </p:spTgt>
                                        </p:tgtEl>
                                      </p:cBhvr>
                                    </p:animEffect>
                                    <p:anim calcmode="lin" valueType="num">
                                      <p:cBhvr>
                                        <p:cTn id="34"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200" y="-190500"/>
            <a:ext cx="18211800" cy="105918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7" name="Freeform 7"/>
          <p:cNvSpPr/>
          <p:nvPr/>
        </p:nvSpPr>
        <p:spPr>
          <a:xfrm>
            <a:off x="16383000" y="47902"/>
            <a:ext cx="1635494" cy="1623060"/>
          </a:xfrm>
          <a:custGeom>
            <a:avLst/>
            <a:gdLst/>
            <a:ahLst/>
            <a:cxnLst/>
            <a:rect l="l" t="t" r="r" b="b"/>
            <a:pathLst>
              <a:path w="3083294" h="3083294">
                <a:moveTo>
                  <a:pt x="0" y="0"/>
                </a:moveTo>
                <a:lnTo>
                  <a:pt x="3083294" y="0"/>
                </a:lnTo>
                <a:lnTo>
                  <a:pt x="3083294" y="3083294"/>
                </a:lnTo>
                <a:lnTo>
                  <a:pt x="0" y="3083294"/>
                </a:lnTo>
                <a:lnTo>
                  <a:pt x="0" y="0"/>
                </a:lnTo>
                <a:close/>
              </a:path>
            </a:pathLst>
          </a:custGeom>
          <a:blipFill>
            <a:blip r:embed="rId3">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0" y="8648700"/>
            <a:ext cx="1659422" cy="1524000"/>
          </a:xfrm>
          <a:custGeom>
            <a:avLst/>
            <a:gdLst/>
            <a:ahLst/>
            <a:cxnLst/>
            <a:rect l="l" t="t" r="r" b="b"/>
            <a:pathLst>
              <a:path w="2353261" h="2182115">
                <a:moveTo>
                  <a:pt x="0" y="0"/>
                </a:moveTo>
                <a:lnTo>
                  <a:pt x="2353261" y="0"/>
                </a:lnTo>
                <a:lnTo>
                  <a:pt x="2353261" y="2182115"/>
                </a:lnTo>
                <a:lnTo>
                  <a:pt x="0" y="2182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3"/>
          <p:cNvSpPr/>
          <p:nvPr/>
        </p:nvSpPr>
        <p:spPr>
          <a:xfrm flipH="1">
            <a:off x="-304800" y="22860"/>
            <a:ext cx="4015508" cy="1600200"/>
          </a:xfrm>
          <a:custGeom>
            <a:avLst/>
            <a:gdLst/>
            <a:ahLst/>
            <a:cxnLst/>
            <a:rect l="l" t="t" r="r" b="b"/>
            <a:pathLst>
              <a:path w="4947445" h="1942997">
                <a:moveTo>
                  <a:pt x="4947445" y="0"/>
                </a:moveTo>
                <a:lnTo>
                  <a:pt x="0" y="0"/>
                </a:lnTo>
                <a:lnTo>
                  <a:pt x="0" y="1942997"/>
                </a:lnTo>
                <a:lnTo>
                  <a:pt x="4947445" y="1942997"/>
                </a:lnTo>
                <a:lnTo>
                  <a:pt x="4947445" y="0"/>
                </a:lnTo>
                <a:close/>
              </a:path>
            </a:pathLst>
          </a:custGeom>
          <a:blipFill>
            <a:blip r:embed="rId10">
              <a:extLst>
                <a:ext uri="{96DAC541-7B7A-43D3-8B79-37D633B846F1}">
                  <asvg:svgBlip xmlns="" xmlns:asvg="http://schemas.microsoft.com/office/drawing/2016/SVG/main" r:embed="rId4"/>
                </a:ext>
              </a:extLst>
            </a:blip>
            <a:stretch>
              <a:fillRect/>
            </a:stretch>
          </a:blipFill>
        </p:spPr>
      </p:sp>
      <p:sp>
        <p:nvSpPr>
          <p:cNvPr id="11" name="ZoneTexte 10"/>
          <p:cNvSpPr txBox="1"/>
          <p:nvPr/>
        </p:nvSpPr>
        <p:spPr>
          <a:xfrm>
            <a:off x="2995949" y="342900"/>
            <a:ext cx="12701251" cy="1569660"/>
          </a:xfrm>
          <a:prstGeom prst="rect">
            <a:avLst/>
          </a:prstGeom>
          <a:noFill/>
        </p:spPr>
        <p:txBody>
          <a:bodyPr wrap="square" rtlCol="0">
            <a:spAutoFit/>
          </a:bodyPr>
          <a:lstStyle/>
          <a:p>
            <a:pPr algn="r" rtl="1"/>
            <a:r>
              <a:rPr lang="ar-DZ" sz="4800" b="1" dirty="0" smtClean="0">
                <a:solidFill>
                  <a:srgbClr val="FF99CC"/>
                </a:solidFill>
                <a:effectLst>
                  <a:outerShdw blurRad="38100" dist="38100" dir="2700000" algn="tl">
                    <a:srgbClr val="000000">
                      <a:alpha val="43137"/>
                    </a:srgbClr>
                  </a:outerShdw>
                </a:effectLst>
              </a:rPr>
              <a:t>ثالثا: </a:t>
            </a:r>
            <a:r>
              <a:rPr lang="ar-DZ" sz="4800" b="1" dirty="0" smtClean="0">
                <a:solidFill>
                  <a:srgbClr val="FFFF00"/>
                </a:solidFill>
                <a:effectLst>
                  <a:outerShdw blurRad="38100" dist="38100" dir="2700000" algn="tl">
                    <a:srgbClr val="000000">
                      <a:alpha val="43137"/>
                    </a:srgbClr>
                  </a:outerShdw>
                </a:effectLst>
              </a:rPr>
              <a:t>الإضراب</a:t>
            </a:r>
            <a:r>
              <a:rPr lang="ar-DZ" sz="4800" b="1" dirty="0" smtClean="0">
                <a:solidFill>
                  <a:srgbClr val="FF99CC"/>
                </a:solidFill>
                <a:effectLst>
                  <a:outerShdw blurRad="38100" dist="38100" dir="2700000" algn="tl">
                    <a:srgbClr val="000000">
                      <a:alpha val="43137"/>
                    </a:srgbClr>
                  </a:outerShdw>
                </a:effectLst>
              </a:rPr>
              <a:t> كآلية </a:t>
            </a:r>
            <a:r>
              <a:rPr lang="ar-DZ" sz="4800" b="1" dirty="0" smtClean="0">
                <a:solidFill>
                  <a:srgbClr val="FFFF00"/>
                </a:solidFill>
                <a:effectLst>
                  <a:outerShdw blurRad="38100" dist="38100" dir="2700000" algn="tl">
                    <a:srgbClr val="000000">
                      <a:alpha val="43137"/>
                    </a:srgbClr>
                  </a:outerShdw>
                </a:effectLst>
              </a:rPr>
              <a:t>ضاغطة</a:t>
            </a:r>
            <a:r>
              <a:rPr lang="ar-DZ" sz="4800" b="1" dirty="0" smtClean="0">
                <a:solidFill>
                  <a:srgbClr val="FF99CC"/>
                </a:solidFill>
                <a:effectLst>
                  <a:outerShdw blurRad="38100" dist="38100" dir="2700000" algn="tl">
                    <a:srgbClr val="000000">
                      <a:alpha val="43137"/>
                    </a:srgbClr>
                  </a:outerShdw>
                </a:effectLst>
              </a:rPr>
              <a:t> لتسوية النزاعات الجماعية في العمل</a:t>
            </a:r>
            <a:endParaRPr lang="ar-DZ" sz="4800" dirty="0" smtClean="0">
              <a:solidFill>
                <a:srgbClr val="FF99CC"/>
              </a:solidFill>
            </a:endParaRPr>
          </a:p>
        </p:txBody>
      </p:sp>
      <p:sp>
        <p:nvSpPr>
          <p:cNvPr id="12" name="ZoneTexte 11"/>
          <p:cNvSpPr txBox="1"/>
          <p:nvPr/>
        </p:nvSpPr>
        <p:spPr>
          <a:xfrm>
            <a:off x="4191000" y="1798313"/>
            <a:ext cx="9067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DZ" sz="3600" b="1" dirty="0">
                <a:effectLst>
                  <a:outerShdw blurRad="38100" dist="38100" dir="2700000" algn="tl">
                    <a:srgbClr val="000000">
                      <a:alpha val="43137"/>
                    </a:srgbClr>
                  </a:outerShdw>
                </a:effectLst>
              </a:rPr>
              <a:t>3</a:t>
            </a:r>
            <a:r>
              <a:rPr lang="ar-DZ" sz="3600" b="1" dirty="0">
                <a:effectLst>
                  <a:outerShdw blurRad="38100" dist="38100" dir="2700000" algn="tl">
                    <a:srgbClr val="000000">
                      <a:alpha val="43137"/>
                    </a:srgbClr>
                  </a:outerShdw>
                </a:effectLst>
              </a:rPr>
              <a:t>. تسوية الإضراب والأحكام الجزائية المتعلقة بممارسته:</a:t>
            </a:r>
            <a:endParaRPr lang="ar-DZ" sz="6000" b="1" dirty="0" smtClean="0">
              <a:effectLst>
                <a:outerShdw blurRad="38100" dist="38100" dir="2700000" algn="tl">
                  <a:srgbClr val="000000">
                    <a:alpha val="43137"/>
                  </a:srgbClr>
                </a:outerShdw>
              </a:effectLst>
            </a:endParaRPr>
          </a:p>
        </p:txBody>
      </p:sp>
      <p:sp>
        <p:nvSpPr>
          <p:cNvPr id="3" name="ZoneTexte 2"/>
          <p:cNvSpPr txBox="1"/>
          <p:nvPr/>
        </p:nvSpPr>
        <p:spPr>
          <a:xfrm>
            <a:off x="10886901" y="4629834"/>
            <a:ext cx="5496099" cy="646331"/>
          </a:xfrm>
          <a:prstGeom prst="rect">
            <a:avLst/>
          </a:prstGeom>
          <a:noFill/>
        </p:spPr>
        <p:txBody>
          <a:bodyPr wrap="square" rtlCol="0">
            <a:spAutoFit/>
          </a:bodyPr>
          <a:lstStyle/>
          <a:p>
            <a:pPr algn="r" rtl="1"/>
            <a:r>
              <a:rPr lang="ar-DZ" sz="3600" b="1" dirty="0" smtClean="0">
                <a:solidFill>
                  <a:schemeClr val="bg1"/>
                </a:solidFill>
                <a:effectLst>
                  <a:outerShdw blurRad="38100" dist="38100" dir="2700000" algn="tl">
                    <a:srgbClr val="000000">
                      <a:alpha val="43137"/>
                    </a:srgbClr>
                  </a:outerShdw>
                </a:effectLst>
              </a:rPr>
              <a:t>التفاوض الجماعي: </a:t>
            </a:r>
            <a:endParaRPr lang="fr-FR" sz="3600" b="1" dirty="0">
              <a:solidFill>
                <a:schemeClr val="bg1"/>
              </a:solidFill>
              <a:effectLst>
                <a:outerShdw blurRad="38100" dist="38100" dir="2700000" algn="tl">
                  <a:srgbClr val="000000">
                    <a:alpha val="43137"/>
                  </a:srgbClr>
                </a:outerShdw>
              </a:effectLst>
            </a:endParaRPr>
          </a:p>
        </p:txBody>
      </p:sp>
      <p:sp>
        <p:nvSpPr>
          <p:cNvPr id="13" name="Rectangle à coins arrondis 12"/>
          <p:cNvSpPr/>
          <p:nvPr/>
        </p:nvSpPr>
        <p:spPr>
          <a:xfrm>
            <a:off x="11846294" y="5403516"/>
            <a:ext cx="6172200" cy="4174181"/>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r" rtl="1"/>
            <a:r>
              <a:rPr lang="ar-DZ" sz="2800" dirty="0">
                <a:solidFill>
                  <a:schemeClr val="tx1"/>
                </a:solidFill>
              </a:rPr>
              <a:t>حيث اعتبره المشرع الجزائري التزاما يقع على عاتق أطراف النزاع وذلك من خلال نص المادة </a:t>
            </a:r>
            <a:r>
              <a:rPr lang="ar-DZ" sz="2800" dirty="0">
                <a:solidFill>
                  <a:schemeClr val="tx1"/>
                </a:solidFill>
                <a:effectLst>
                  <a:outerShdw blurRad="38100" dist="38100" dir="2700000" algn="tl">
                    <a:srgbClr val="000000">
                      <a:alpha val="43137"/>
                    </a:srgbClr>
                  </a:outerShdw>
                </a:effectLst>
              </a:rPr>
              <a:t>69 من القانون 23-08</a:t>
            </a:r>
            <a:r>
              <a:rPr lang="ar-DZ" sz="2800" dirty="0">
                <a:solidFill>
                  <a:schemeClr val="tx1"/>
                </a:solidFill>
              </a:rPr>
              <a:t> حيث يتعين على طرفي النزاع الجماعي للعمل خلال فترة إشعار المسبق وبعد الشروع في الإضراب مواصلة مفاوضات جماعية لتسوية خلافهم.</a:t>
            </a:r>
          </a:p>
          <a:p>
            <a:pPr algn="r" rtl="1"/>
            <a:endParaRPr lang="ar-DZ" sz="2800" dirty="0">
              <a:solidFill>
                <a:schemeClr val="tx1"/>
              </a:solidFill>
            </a:endParaRPr>
          </a:p>
        </p:txBody>
      </p:sp>
      <p:sp>
        <p:nvSpPr>
          <p:cNvPr id="4" name="ZoneTexte 3"/>
          <p:cNvSpPr txBox="1"/>
          <p:nvPr/>
        </p:nvSpPr>
        <p:spPr>
          <a:xfrm>
            <a:off x="2133600" y="4688321"/>
            <a:ext cx="4038600" cy="707886"/>
          </a:xfrm>
          <a:prstGeom prst="rect">
            <a:avLst/>
          </a:prstGeom>
          <a:noFill/>
        </p:spPr>
        <p:txBody>
          <a:bodyPr wrap="square" rtlCol="0">
            <a:spAutoFit/>
          </a:bodyPr>
          <a:lstStyle/>
          <a:p>
            <a:pPr algn="r" rtl="1"/>
            <a:r>
              <a:rPr lang="ar-DZ" sz="4000" b="1" dirty="0" smtClean="0">
                <a:solidFill>
                  <a:schemeClr val="bg1"/>
                </a:solidFill>
                <a:effectLst>
                  <a:outerShdw blurRad="38100" dist="38100" dir="2700000" algn="tl">
                    <a:srgbClr val="000000">
                      <a:alpha val="43137"/>
                    </a:srgbClr>
                  </a:outerShdw>
                </a:effectLst>
              </a:rPr>
              <a:t>الوساطة: </a:t>
            </a:r>
            <a:endParaRPr lang="fr-FR" sz="4000" b="1" dirty="0">
              <a:solidFill>
                <a:schemeClr val="bg1"/>
              </a:solidFill>
              <a:effectLst>
                <a:outerShdw blurRad="38100" dist="38100" dir="2700000" algn="tl">
                  <a:srgbClr val="000000">
                    <a:alpha val="43137"/>
                  </a:srgbClr>
                </a:outerShdw>
              </a:effectLst>
            </a:endParaRPr>
          </a:p>
        </p:txBody>
      </p:sp>
      <p:sp>
        <p:nvSpPr>
          <p:cNvPr id="14" name="Rectangle à coins arrondis 13"/>
          <p:cNvSpPr/>
          <p:nvPr/>
        </p:nvSpPr>
        <p:spPr>
          <a:xfrm>
            <a:off x="1964222" y="5504169"/>
            <a:ext cx="6138863" cy="3599573"/>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r" rtl="1"/>
            <a:r>
              <a:rPr lang="ar-DZ" sz="2800" dirty="0">
                <a:solidFill>
                  <a:schemeClr val="tx1"/>
                </a:solidFill>
              </a:rPr>
              <a:t>في حالة عدم توصل الطرفين إلى اتفاق بينهما فانه يمكن للوزير المكلف بالقطاع أو الوالي أو رئيس المجلس الشعبي البلدي أن يعين وسيطا كفنا يعرض على الطرفين اقتراحات </a:t>
            </a:r>
            <a:r>
              <a:rPr lang="ar-DZ" sz="2800" dirty="0">
                <a:solidFill>
                  <a:schemeClr val="tx1"/>
                </a:solidFill>
                <a:effectLst>
                  <a:outerShdw blurRad="38100" dist="38100" dir="2700000" algn="tl">
                    <a:srgbClr val="000000">
                      <a:alpha val="43137"/>
                    </a:srgbClr>
                  </a:outerShdw>
                </a:effectLst>
              </a:rPr>
              <a:t>57</a:t>
            </a:r>
            <a:r>
              <a:rPr lang="ar-DZ" sz="2800" dirty="0">
                <a:solidFill>
                  <a:schemeClr val="tx1"/>
                </a:solidFill>
              </a:rPr>
              <a:t> لتسوية النزاع، وللطرفين أن يحددا له مدة زمنية لعرض اقتراحاته.</a:t>
            </a:r>
            <a:endParaRPr lang="ar-DZ" sz="2800" dirty="0">
              <a:solidFill>
                <a:schemeClr val="tx1"/>
              </a:solidFill>
            </a:endParaRPr>
          </a:p>
        </p:txBody>
      </p:sp>
      <p:sp>
        <p:nvSpPr>
          <p:cNvPr id="5" name="ZoneTexte 4"/>
          <p:cNvSpPr txBox="1"/>
          <p:nvPr/>
        </p:nvSpPr>
        <p:spPr>
          <a:xfrm>
            <a:off x="1905000" y="3018119"/>
            <a:ext cx="14173200" cy="1077218"/>
          </a:xfrm>
          <a:prstGeom prst="rect">
            <a:avLst/>
          </a:prstGeom>
          <a:noFill/>
        </p:spPr>
        <p:txBody>
          <a:bodyPr wrap="square" rtlCol="0">
            <a:spAutoFit/>
          </a:bodyPr>
          <a:lstStyle/>
          <a:p>
            <a:pPr algn="r" rtl="1"/>
            <a:r>
              <a:rPr lang="ar-DZ" sz="3200" dirty="0">
                <a:solidFill>
                  <a:schemeClr val="bg1"/>
                </a:solidFill>
              </a:rPr>
              <a:t>لقد نص </a:t>
            </a:r>
            <a:r>
              <a:rPr lang="ar-DZ" sz="3200" dirty="0">
                <a:solidFill>
                  <a:srgbClr val="FFFF00"/>
                </a:solidFill>
              </a:rPr>
              <a:t>القانون 23-08 </a:t>
            </a:r>
            <a:r>
              <a:rPr lang="ar-DZ" sz="3200" dirty="0">
                <a:solidFill>
                  <a:schemeClr val="bg1"/>
                </a:solidFill>
              </a:rPr>
              <a:t>على الطرق المتبعة لتسوية حق الإضراب حيث خصص نظاما إجرائيا لتسوية هذا الحق وذلك عبر عدة مراحل وجب إتباعها، كما تضمن عدة نصوص وأحكام جزائية متعلقة بممارسته.</a:t>
            </a:r>
          </a:p>
        </p:txBody>
      </p:sp>
    </p:spTree>
    <p:extLst>
      <p:ext uri="{BB962C8B-B14F-4D97-AF65-F5344CB8AC3E}">
        <p14:creationId xmlns:p14="http://schemas.microsoft.com/office/powerpoint/2010/main" val="20865862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1000"/>
                                        <p:tgtEl>
                                          <p:spTgt spid="3">
                                            <p:txEl>
                                              <p:pRg st="0" end="0"/>
                                            </p:txEl>
                                          </p:spTgt>
                                        </p:tgtEl>
                                      </p:cBhvr>
                                    </p:animEffect>
                                    <p:anim calcmode="lin" valueType="num">
                                      <p:cBhvr>
                                        <p:cTn id="2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1000"/>
                                        <p:tgtEl>
                                          <p:spTgt spid="13">
                                            <p:txEl>
                                              <p:pRg st="0" end="0"/>
                                            </p:txEl>
                                          </p:spTgt>
                                        </p:tgtEl>
                                      </p:cBhvr>
                                    </p:animEffect>
                                    <p:anim calcmode="lin" valueType="num">
                                      <p:cBhvr>
                                        <p:cTn id="36"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fade">
                                      <p:cBhvr>
                                        <p:cTn id="42" dur="1000"/>
                                        <p:tgtEl>
                                          <p:spTgt spid="14">
                                            <p:txEl>
                                              <p:pRg st="0" end="0"/>
                                            </p:txEl>
                                          </p:spTgt>
                                        </p:tgtEl>
                                      </p:cBhvr>
                                    </p:animEffect>
                                    <p:anim calcmode="lin" valueType="num">
                                      <p:cBhvr>
                                        <p:cTn id="4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905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7" name="Freeform 7"/>
          <p:cNvSpPr/>
          <p:nvPr/>
        </p:nvSpPr>
        <p:spPr>
          <a:xfrm>
            <a:off x="16383000" y="47902"/>
            <a:ext cx="1635494" cy="1623060"/>
          </a:xfrm>
          <a:custGeom>
            <a:avLst/>
            <a:gdLst/>
            <a:ahLst/>
            <a:cxnLst/>
            <a:rect l="l" t="t" r="r" b="b"/>
            <a:pathLst>
              <a:path w="3083294" h="3083294">
                <a:moveTo>
                  <a:pt x="0" y="0"/>
                </a:moveTo>
                <a:lnTo>
                  <a:pt x="3083294" y="0"/>
                </a:lnTo>
                <a:lnTo>
                  <a:pt x="3083294" y="3083294"/>
                </a:lnTo>
                <a:lnTo>
                  <a:pt x="0" y="3083294"/>
                </a:lnTo>
                <a:lnTo>
                  <a:pt x="0" y="0"/>
                </a:lnTo>
                <a:close/>
              </a:path>
            </a:pathLst>
          </a:custGeom>
          <a:blipFill>
            <a:blip r:embed="rId3">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0" y="8648700"/>
            <a:ext cx="1659422" cy="1524000"/>
          </a:xfrm>
          <a:custGeom>
            <a:avLst/>
            <a:gdLst/>
            <a:ahLst/>
            <a:cxnLst/>
            <a:rect l="l" t="t" r="r" b="b"/>
            <a:pathLst>
              <a:path w="2353261" h="2182115">
                <a:moveTo>
                  <a:pt x="0" y="0"/>
                </a:moveTo>
                <a:lnTo>
                  <a:pt x="2353261" y="0"/>
                </a:lnTo>
                <a:lnTo>
                  <a:pt x="2353261" y="2182115"/>
                </a:lnTo>
                <a:lnTo>
                  <a:pt x="0" y="2182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3"/>
          <p:cNvSpPr/>
          <p:nvPr/>
        </p:nvSpPr>
        <p:spPr>
          <a:xfrm flipH="1">
            <a:off x="-304800" y="22860"/>
            <a:ext cx="4015508" cy="1600200"/>
          </a:xfrm>
          <a:custGeom>
            <a:avLst/>
            <a:gdLst/>
            <a:ahLst/>
            <a:cxnLst/>
            <a:rect l="l" t="t" r="r" b="b"/>
            <a:pathLst>
              <a:path w="4947445" h="1942997">
                <a:moveTo>
                  <a:pt x="4947445" y="0"/>
                </a:moveTo>
                <a:lnTo>
                  <a:pt x="0" y="0"/>
                </a:lnTo>
                <a:lnTo>
                  <a:pt x="0" y="1942997"/>
                </a:lnTo>
                <a:lnTo>
                  <a:pt x="4947445" y="1942997"/>
                </a:lnTo>
                <a:lnTo>
                  <a:pt x="4947445" y="0"/>
                </a:lnTo>
                <a:close/>
              </a:path>
            </a:pathLst>
          </a:custGeom>
          <a:blipFill>
            <a:blip r:embed="rId10">
              <a:extLst>
                <a:ext uri="{96DAC541-7B7A-43D3-8B79-37D633B846F1}">
                  <asvg:svgBlip xmlns="" xmlns:asvg="http://schemas.microsoft.com/office/drawing/2016/SVG/main" r:embed="rId4"/>
                </a:ext>
              </a:extLst>
            </a:blip>
            <a:stretch>
              <a:fillRect/>
            </a:stretch>
          </a:blipFill>
        </p:spPr>
      </p:sp>
      <p:sp>
        <p:nvSpPr>
          <p:cNvPr id="11" name="ZoneTexte 10"/>
          <p:cNvSpPr txBox="1"/>
          <p:nvPr/>
        </p:nvSpPr>
        <p:spPr>
          <a:xfrm>
            <a:off x="2995949" y="342900"/>
            <a:ext cx="12701251" cy="1569660"/>
          </a:xfrm>
          <a:prstGeom prst="rect">
            <a:avLst/>
          </a:prstGeom>
          <a:noFill/>
        </p:spPr>
        <p:txBody>
          <a:bodyPr wrap="square" rtlCol="0">
            <a:spAutoFit/>
          </a:bodyPr>
          <a:lstStyle/>
          <a:p>
            <a:pPr algn="r" rtl="1"/>
            <a:r>
              <a:rPr lang="ar-DZ" sz="4800" b="1" dirty="0" smtClean="0">
                <a:solidFill>
                  <a:srgbClr val="FF99CC"/>
                </a:solidFill>
                <a:effectLst>
                  <a:outerShdw blurRad="38100" dist="38100" dir="2700000" algn="tl">
                    <a:srgbClr val="000000">
                      <a:alpha val="43137"/>
                    </a:srgbClr>
                  </a:outerShdw>
                </a:effectLst>
              </a:rPr>
              <a:t>ثالثا: </a:t>
            </a:r>
            <a:r>
              <a:rPr lang="ar-DZ" sz="4800" b="1" dirty="0" smtClean="0">
                <a:solidFill>
                  <a:srgbClr val="FFFF00"/>
                </a:solidFill>
                <a:effectLst>
                  <a:outerShdw blurRad="38100" dist="38100" dir="2700000" algn="tl">
                    <a:srgbClr val="000000">
                      <a:alpha val="43137"/>
                    </a:srgbClr>
                  </a:outerShdw>
                </a:effectLst>
              </a:rPr>
              <a:t>الإضراب</a:t>
            </a:r>
            <a:r>
              <a:rPr lang="ar-DZ" sz="4800" b="1" dirty="0" smtClean="0">
                <a:solidFill>
                  <a:srgbClr val="FF99CC"/>
                </a:solidFill>
                <a:effectLst>
                  <a:outerShdw blurRad="38100" dist="38100" dir="2700000" algn="tl">
                    <a:srgbClr val="000000">
                      <a:alpha val="43137"/>
                    </a:srgbClr>
                  </a:outerShdw>
                </a:effectLst>
              </a:rPr>
              <a:t> كآلية </a:t>
            </a:r>
            <a:r>
              <a:rPr lang="ar-DZ" sz="4800" b="1" dirty="0" smtClean="0">
                <a:solidFill>
                  <a:srgbClr val="FFFF00"/>
                </a:solidFill>
                <a:effectLst>
                  <a:outerShdw blurRad="38100" dist="38100" dir="2700000" algn="tl">
                    <a:srgbClr val="000000">
                      <a:alpha val="43137"/>
                    </a:srgbClr>
                  </a:outerShdw>
                </a:effectLst>
              </a:rPr>
              <a:t>ضاغطة</a:t>
            </a:r>
            <a:r>
              <a:rPr lang="ar-DZ" sz="4800" b="1" dirty="0" smtClean="0">
                <a:solidFill>
                  <a:srgbClr val="FF99CC"/>
                </a:solidFill>
                <a:effectLst>
                  <a:outerShdw blurRad="38100" dist="38100" dir="2700000" algn="tl">
                    <a:srgbClr val="000000">
                      <a:alpha val="43137"/>
                    </a:srgbClr>
                  </a:outerShdw>
                </a:effectLst>
              </a:rPr>
              <a:t> لتسوية النزاعات الجماعية في العمل</a:t>
            </a:r>
            <a:endParaRPr lang="ar-DZ" sz="4800" dirty="0" smtClean="0">
              <a:solidFill>
                <a:srgbClr val="FF99CC"/>
              </a:solidFill>
            </a:endParaRPr>
          </a:p>
        </p:txBody>
      </p:sp>
      <p:sp>
        <p:nvSpPr>
          <p:cNvPr id="12" name="ZoneTexte 11"/>
          <p:cNvSpPr txBox="1"/>
          <p:nvPr/>
        </p:nvSpPr>
        <p:spPr>
          <a:xfrm>
            <a:off x="4191000" y="1798313"/>
            <a:ext cx="9067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DZ" sz="3600" b="1" dirty="0">
                <a:effectLst>
                  <a:outerShdw blurRad="38100" dist="38100" dir="2700000" algn="tl">
                    <a:srgbClr val="000000">
                      <a:alpha val="43137"/>
                    </a:srgbClr>
                  </a:outerShdw>
                </a:effectLst>
              </a:rPr>
              <a:t>3</a:t>
            </a:r>
            <a:r>
              <a:rPr lang="ar-DZ" sz="3600" b="1" dirty="0">
                <a:effectLst>
                  <a:outerShdw blurRad="38100" dist="38100" dir="2700000" algn="tl">
                    <a:srgbClr val="000000">
                      <a:alpha val="43137"/>
                    </a:srgbClr>
                  </a:outerShdw>
                </a:effectLst>
              </a:rPr>
              <a:t>. تسوية الإضراب والأحكام الجزائية المتعلقة بممارسته:</a:t>
            </a:r>
            <a:endParaRPr lang="ar-DZ" sz="6000" b="1" dirty="0" smtClean="0">
              <a:effectLst>
                <a:outerShdw blurRad="38100" dist="38100" dir="2700000" algn="tl">
                  <a:srgbClr val="000000">
                    <a:alpha val="43137"/>
                  </a:srgbClr>
                </a:outerShdw>
              </a:effectLst>
            </a:endParaRPr>
          </a:p>
        </p:txBody>
      </p:sp>
      <p:sp>
        <p:nvSpPr>
          <p:cNvPr id="3" name="ZoneTexte 2"/>
          <p:cNvSpPr txBox="1"/>
          <p:nvPr/>
        </p:nvSpPr>
        <p:spPr>
          <a:xfrm>
            <a:off x="5066990" y="3434011"/>
            <a:ext cx="8801410" cy="646331"/>
          </a:xfrm>
          <a:prstGeom prst="rect">
            <a:avLst/>
          </a:prstGeom>
          <a:noFill/>
        </p:spPr>
        <p:txBody>
          <a:bodyPr wrap="square" rtlCol="0">
            <a:spAutoFit/>
          </a:bodyPr>
          <a:lstStyle/>
          <a:p>
            <a:pPr algn="r" rtl="1"/>
            <a:r>
              <a:rPr lang="ar-DZ" sz="3600" b="1" dirty="0">
                <a:solidFill>
                  <a:schemeClr val="bg1"/>
                </a:solidFill>
                <a:effectLst>
                  <a:outerShdw blurRad="38100" dist="38100" dir="2700000" algn="tl">
                    <a:srgbClr val="000000">
                      <a:alpha val="43137"/>
                    </a:srgbClr>
                  </a:outerShdw>
                </a:effectLst>
              </a:rPr>
              <a:t>عرض النزاع على </a:t>
            </a:r>
            <a:r>
              <a:rPr lang="ar-DZ" sz="3600" b="1" dirty="0">
                <a:solidFill>
                  <a:srgbClr val="FFFF00"/>
                </a:solidFill>
                <a:effectLst>
                  <a:outerShdw blurRad="38100" dist="38100" dir="2700000" algn="tl">
                    <a:srgbClr val="000000">
                      <a:alpha val="43137"/>
                    </a:srgbClr>
                  </a:outerShdw>
                </a:effectLst>
              </a:rPr>
              <a:t>اللجنة الوطنية </a:t>
            </a:r>
            <a:r>
              <a:rPr lang="ar-DZ" sz="3600" b="1" dirty="0">
                <a:solidFill>
                  <a:schemeClr val="bg1"/>
                </a:solidFill>
                <a:effectLst>
                  <a:outerShdw blurRad="38100" dist="38100" dir="2700000" algn="tl">
                    <a:srgbClr val="000000">
                      <a:alpha val="43137"/>
                    </a:srgbClr>
                  </a:outerShdw>
                </a:effectLst>
              </a:rPr>
              <a:t>و</a:t>
            </a:r>
            <a:r>
              <a:rPr lang="ar-DZ" sz="3600" b="1" dirty="0">
                <a:solidFill>
                  <a:srgbClr val="FFFF00"/>
                </a:solidFill>
                <a:effectLst>
                  <a:outerShdw blurRad="38100" dist="38100" dir="2700000" algn="tl">
                    <a:srgbClr val="000000">
                      <a:alpha val="43137"/>
                    </a:srgbClr>
                  </a:outerShdw>
                </a:effectLst>
              </a:rPr>
              <a:t>اللجنة الولائية </a:t>
            </a:r>
            <a:r>
              <a:rPr lang="ar-DZ" sz="3600" b="1" dirty="0">
                <a:solidFill>
                  <a:schemeClr val="bg1"/>
                </a:solidFill>
                <a:effectLst>
                  <a:outerShdw blurRad="38100" dist="38100" dir="2700000" algn="tl">
                    <a:srgbClr val="000000">
                      <a:alpha val="43137"/>
                    </a:srgbClr>
                  </a:outerShdw>
                </a:effectLst>
              </a:rPr>
              <a:t>للتحكم: </a:t>
            </a:r>
            <a:endParaRPr lang="fr-FR" sz="3600" b="1" dirty="0">
              <a:solidFill>
                <a:schemeClr val="bg1"/>
              </a:solidFill>
              <a:effectLst>
                <a:outerShdw blurRad="38100" dist="38100" dir="2700000" algn="tl">
                  <a:srgbClr val="000000">
                    <a:alpha val="43137"/>
                  </a:srgbClr>
                </a:outerShdw>
              </a:effectLst>
            </a:endParaRPr>
          </a:p>
        </p:txBody>
      </p:sp>
      <p:sp>
        <p:nvSpPr>
          <p:cNvPr id="13" name="Rectangle à coins arrondis 12"/>
          <p:cNvSpPr/>
          <p:nvPr/>
        </p:nvSpPr>
        <p:spPr>
          <a:xfrm>
            <a:off x="3672608" y="4531033"/>
            <a:ext cx="11201399" cy="5114775"/>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457200" indent="-457200" algn="r" rtl="1">
              <a:buFont typeface="Arial" panose="020B0604020202020204" pitchFamily="34" charset="0"/>
              <a:buChar char="•"/>
            </a:pPr>
            <a:r>
              <a:rPr lang="ar-DZ" sz="2800" dirty="0" smtClean="0">
                <a:solidFill>
                  <a:schemeClr val="tx1"/>
                </a:solidFill>
              </a:rPr>
              <a:t>   يتم </a:t>
            </a:r>
            <a:r>
              <a:rPr lang="ar-DZ" sz="2800" dirty="0">
                <a:solidFill>
                  <a:schemeClr val="tx1"/>
                </a:solidFill>
              </a:rPr>
              <a:t>اللجوء </a:t>
            </a:r>
            <a:r>
              <a:rPr lang="ar-DZ" sz="2800" dirty="0" smtClean="0">
                <a:solidFill>
                  <a:schemeClr val="tx1"/>
                </a:solidFill>
              </a:rPr>
              <a:t>إلى نظام </a:t>
            </a:r>
            <a:r>
              <a:rPr lang="ar-DZ" sz="2800" dirty="0">
                <a:solidFill>
                  <a:schemeClr val="tx1"/>
                </a:solidFill>
              </a:rPr>
              <a:t>التحكيم عندما يصعب التوصل </a:t>
            </a:r>
            <a:r>
              <a:rPr lang="ar-DZ" sz="2800" dirty="0" smtClean="0">
                <a:solidFill>
                  <a:schemeClr val="tx1"/>
                </a:solidFill>
              </a:rPr>
              <a:t>إلى </a:t>
            </a:r>
            <a:r>
              <a:rPr lang="ar-DZ" sz="2800" dirty="0">
                <a:solidFill>
                  <a:schemeClr val="tx1"/>
                </a:solidFill>
              </a:rPr>
              <a:t>حل الذي ينتج  عنه استمرار </a:t>
            </a:r>
            <a:r>
              <a:rPr lang="ar-DZ" sz="2800" dirty="0" smtClean="0">
                <a:solidFill>
                  <a:schemeClr val="tx1"/>
                </a:solidFill>
              </a:rPr>
              <a:t>الاضراب.</a:t>
            </a:r>
          </a:p>
          <a:p>
            <a:pPr algn="r" rtl="1"/>
            <a:r>
              <a:rPr lang="ar-DZ" sz="2800" dirty="0" smtClean="0">
                <a:solidFill>
                  <a:schemeClr val="tx1"/>
                </a:solidFill>
              </a:rPr>
              <a:t>وهذه الآلية </a:t>
            </a:r>
            <a:r>
              <a:rPr lang="ar-DZ" sz="2800" dirty="0">
                <a:solidFill>
                  <a:schemeClr val="tx1"/>
                </a:solidFill>
              </a:rPr>
              <a:t>تتميز بالطابع الاجباري ويتم </a:t>
            </a:r>
            <a:r>
              <a:rPr lang="ar-DZ" sz="2800" dirty="0" smtClean="0">
                <a:solidFill>
                  <a:schemeClr val="tx1"/>
                </a:solidFill>
              </a:rPr>
              <a:t>اللجوء إلى </a:t>
            </a:r>
            <a:r>
              <a:rPr lang="ar-DZ" sz="2800" dirty="0">
                <a:solidFill>
                  <a:schemeClr val="tx1"/>
                </a:solidFill>
              </a:rPr>
              <a:t>اللجنة الوطنية واللجنة </a:t>
            </a:r>
            <a:r>
              <a:rPr lang="ar-DZ" sz="2800" dirty="0" smtClean="0">
                <a:solidFill>
                  <a:schemeClr val="tx1"/>
                </a:solidFill>
              </a:rPr>
              <a:t>الولائية.</a:t>
            </a:r>
            <a:endParaRPr lang="ar-DZ" sz="2800" dirty="0">
              <a:solidFill>
                <a:schemeClr val="tx1"/>
              </a:solidFill>
            </a:endParaRPr>
          </a:p>
          <a:p>
            <a:pPr marL="457200" indent="-457200" algn="r" rtl="1">
              <a:buFont typeface="Arial" panose="020B0604020202020204" pitchFamily="34" charset="0"/>
              <a:buChar char="•"/>
            </a:pPr>
            <a:r>
              <a:rPr lang="ar-DZ" sz="2800" dirty="0">
                <a:solidFill>
                  <a:schemeClr val="tx1"/>
                </a:solidFill>
                <a:effectLst>
                  <a:outerShdw blurRad="38100" dist="38100" dir="2700000" algn="tl">
                    <a:srgbClr val="000000">
                      <a:alpha val="43137"/>
                    </a:srgbClr>
                  </a:outerShdw>
                </a:effectLst>
              </a:rPr>
              <a:t>قانون جديد 23-08 </a:t>
            </a:r>
            <a:r>
              <a:rPr lang="ar-DZ" sz="2800" dirty="0">
                <a:solidFill>
                  <a:schemeClr val="tx1"/>
                </a:solidFill>
              </a:rPr>
              <a:t>استحدث لجنه جديدة </a:t>
            </a:r>
            <a:r>
              <a:rPr lang="ar-DZ" sz="2800" dirty="0">
                <a:solidFill>
                  <a:schemeClr val="tx1"/>
                </a:solidFill>
                <a:effectLst>
                  <a:outerShdw blurRad="38100" dist="38100" dir="2700000" algn="tl">
                    <a:srgbClr val="000000">
                      <a:alpha val="43137"/>
                    </a:srgbClr>
                  </a:outerShdw>
                </a:effectLst>
              </a:rPr>
              <a:t>"اللجنة الولائية" </a:t>
            </a:r>
            <a:r>
              <a:rPr lang="ar-DZ" sz="2800" dirty="0">
                <a:solidFill>
                  <a:schemeClr val="tx1"/>
                </a:solidFill>
              </a:rPr>
              <a:t>للتحكيم والتي تفصل في النزاعات الجماعية التي تحدث على مستوى </a:t>
            </a:r>
            <a:r>
              <a:rPr lang="ar-DZ" sz="2800" dirty="0" smtClean="0">
                <a:solidFill>
                  <a:schemeClr val="tx1"/>
                </a:solidFill>
              </a:rPr>
              <a:t>الولاية.</a:t>
            </a:r>
          </a:p>
          <a:p>
            <a:pPr algn="r" rtl="1"/>
            <a:endParaRPr lang="ar-DZ" sz="2800" dirty="0">
              <a:solidFill>
                <a:schemeClr val="tx1"/>
              </a:solidFill>
            </a:endParaRPr>
          </a:p>
          <a:p>
            <a:pPr marL="457200" indent="-457200" algn="r" rtl="1">
              <a:buFont typeface="Arial" panose="020B0604020202020204" pitchFamily="34" charset="0"/>
              <a:buChar char="•"/>
            </a:pPr>
            <a:r>
              <a:rPr lang="ar-DZ" sz="2800" dirty="0">
                <a:solidFill>
                  <a:schemeClr val="tx1"/>
                </a:solidFill>
              </a:rPr>
              <a:t>أ</a:t>
            </a:r>
            <a:r>
              <a:rPr lang="ar-DZ" sz="2800" dirty="0" smtClean="0">
                <a:solidFill>
                  <a:schemeClr val="tx1"/>
                </a:solidFill>
              </a:rPr>
              <a:t>ما "</a:t>
            </a:r>
            <a:r>
              <a:rPr lang="ar-DZ" sz="2800" dirty="0" smtClean="0">
                <a:solidFill>
                  <a:schemeClr val="tx1"/>
                </a:solidFill>
                <a:effectLst>
                  <a:outerShdw blurRad="38100" dist="38100" dir="2700000" algn="tl">
                    <a:srgbClr val="000000">
                      <a:alpha val="43137"/>
                    </a:srgbClr>
                  </a:outerShdw>
                </a:effectLst>
              </a:rPr>
              <a:t>اللجنة </a:t>
            </a:r>
            <a:r>
              <a:rPr lang="ar-DZ" sz="2800" dirty="0">
                <a:solidFill>
                  <a:schemeClr val="tx1"/>
                </a:solidFill>
                <a:effectLst>
                  <a:outerShdw blurRad="38100" dist="38100" dir="2700000" algn="tl">
                    <a:srgbClr val="000000">
                      <a:alpha val="43137"/>
                    </a:srgbClr>
                  </a:outerShdw>
                </a:effectLst>
              </a:rPr>
              <a:t>الوطنية"</a:t>
            </a:r>
            <a:r>
              <a:rPr lang="ar-DZ" sz="2800" dirty="0">
                <a:solidFill>
                  <a:schemeClr val="tx1"/>
                </a:solidFill>
              </a:rPr>
              <a:t> تبث في النزاعات </a:t>
            </a:r>
            <a:r>
              <a:rPr lang="ar-DZ" sz="2800" dirty="0" smtClean="0">
                <a:solidFill>
                  <a:schemeClr val="tx1"/>
                </a:solidFill>
              </a:rPr>
              <a:t>الجماعية </a:t>
            </a:r>
            <a:r>
              <a:rPr lang="ar-DZ" sz="2800" dirty="0">
                <a:solidFill>
                  <a:schemeClr val="tx1"/>
                </a:solidFill>
              </a:rPr>
              <a:t>للعمل المتعلقة بالعمال الذين يمنع عليهم اللجوء الى الاضراب وكذلك النزاعات </a:t>
            </a:r>
            <a:r>
              <a:rPr lang="ar-DZ" sz="2800" dirty="0" smtClean="0">
                <a:solidFill>
                  <a:schemeClr val="tx1"/>
                </a:solidFill>
              </a:rPr>
              <a:t>الجماعية </a:t>
            </a:r>
            <a:r>
              <a:rPr lang="ar-DZ" sz="2800" dirty="0">
                <a:solidFill>
                  <a:schemeClr val="tx1"/>
                </a:solidFill>
              </a:rPr>
              <a:t>للعمل التي تمتد الى اكثر من ولاية أو الى كامل التراب </a:t>
            </a:r>
            <a:r>
              <a:rPr lang="ar-DZ" sz="2800" dirty="0" smtClean="0">
                <a:solidFill>
                  <a:schemeClr val="tx1"/>
                </a:solidFill>
              </a:rPr>
              <a:t>الوطني.</a:t>
            </a:r>
            <a:endParaRPr lang="ar-DZ" sz="2800" dirty="0">
              <a:solidFill>
                <a:schemeClr val="tx1"/>
              </a:solidFill>
            </a:endParaRPr>
          </a:p>
        </p:txBody>
      </p:sp>
    </p:spTree>
    <p:extLst>
      <p:ext uri="{BB962C8B-B14F-4D97-AF65-F5344CB8AC3E}">
        <p14:creationId xmlns:p14="http://schemas.microsoft.com/office/powerpoint/2010/main" val="4195389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1000"/>
                                        <p:tgtEl>
                                          <p:spTgt spid="13">
                                            <p:txEl>
                                              <p:pRg st="0" end="0"/>
                                            </p:txEl>
                                          </p:spTgt>
                                        </p:tgtEl>
                                      </p:cBhvr>
                                    </p:animEffect>
                                    <p:anim calcmode="lin" valueType="num">
                                      <p:cBhvr>
                                        <p:cTn id="1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fade">
                                      <p:cBhvr>
                                        <p:cTn id="19" dur="1000"/>
                                        <p:tgtEl>
                                          <p:spTgt spid="13">
                                            <p:txEl>
                                              <p:pRg st="1" end="1"/>
                                            </p:txEl>
                                          </p:spTgt>
                                        </p:tgtEl>
                                      </p:cBhvr>
                                    </p:animEffect>
                                    <p:anim calcmode="lin" valueType="num">
                                      <p:cBhvr>
                                        <p:cTn id="2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3">
                                            <p:txEl>
                                              <p:pRg st="2" end="2"/>
                                            </p:txEl>
                                          </p:spTgt>
                                        </p:tgtEl>
                                        <p:attrNameLst>
                                          <p:attrName>style.visibility</p:attrName>
                                        </p:attrNameLst>
                                      </p:cBhvr>
                                      <p:to>
                                        <p:strVal val="visible"/>
                                      </p:to>
                                    </p:set>
                                    <p:animEffect transition="in" filter="fade">
                                      <p:cBhvr>
                                        <p:cTn id="26" dur="1000"/>
                                        <p:tgtEl>
                                          <p:spTgt spid="13">
                                            <p:txEl>
                                              <p:pRg st="2" end="2"/>
                                            </p:txEl>
                                          </p:spTgt>
                                        </p:tgtEl>
                                      </p:cBhvr>
                                    </p:animEffect>
                                    <p:anim calcmode="lin" valueType="num">
                                      <p:cBhvr>
                                        <p:cTn id="27"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4" end="4"/>
                                            </p:txEl>
                                          </p:spTgt>
                                        </p:tgtEl>
                                        <p:attrNameLst>
                                          <p:attrName>style.visibility</p:attrName>
                                        </p:attrNameLst>
                                      </p:cBhvr>
                                      <p:to>
                                        <p:strVal val="visible"/>
                                      </p:to>
                                    </p:set>
                                    <p:animEffect transition="in" filter="fade">
                                      <p:cBhvr>
                                        <p:cTn id="33" dur="1000"/>
                                        <p:tgtEl>
                                          <p:spTgt spid="13">
                                            <p:txEl>
                                              <p:pRg st="4" end="4"/>
                                            </p:txEl>
                                          </p:spTgt>
                                        </p:tgtEl>
                                      </p:cBhvr>
                                    </p:animEffect>
                                    <p:anim calcmode="lin" valueType="num">
                                      <p:cBhvr>
                                        <p:cTn id="34"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1905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7" name="Freeform 7"/>
          <p:cNvSpPr/>
          <p:nvPr/>
        </p:nvSpPr>
        <p:spPr>
          <a:xfrm>
            <a:off x="16383000" y="47902"/>
            <a:ext cx="1635494" cy="1623060"/>
          </a:xfrm>
          <a:custGeom>
            <a:avLst/>
            <a:gdLst/>
            <a:ahLst/>
            <a:cxnLst/>
            <a:rect l="l" t="t" r="r" b="b"/>
            <a:pathLst>
              <a:path w="3083294" h="3083294">
                <a:moveTo>
                  <a:pt x="0" y="0"/>
                </a:moveTo>
                <a:lnTo>
                  <a:pt x="3083294" y="0"/>
                </a:lnTo>
                <a:lnTo>
                  <a:pt x="3083294" y="3083294"/>
                </a:lnTo>
                <a:lnTo>
                  <a:pt x="0" y="3083294"/>
                </a:lnTo>
                <a:lnTo>
                  <a:pt x="0" y="0"/>
                </a:lnTo>
                <a:close/>
              </a:path>
            </a:pathLst>
          </a:custGeom>
          <a:blipFill>
            <a:blip r:embed="rId3">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0" y="8648700"/>
            <a:ext cx="1659422" cy="1524000"/>
          </a:xfrm>
          <a:custGeom>
            <a:avLst/>
            <a:gdLst/>
            <a:ahLst/>
            <a:cxnLst/>
            <a:rect l="l" t="t" r="r" b="b"/>
            <a:pathLst>
              <a:path w="2353261" h="2182115">
                <a:moveTo>
                  <a:pt x="0" y="0"/>
                </a:moveTo>
                <a:lnTo>
                  <a:pt x="2353261" y="0"/>
                </a:lnTo>
                <a:lnTo>
                  <a:pt x="2353261" y="2182115"/>
                </a:lnTo>
                <a:lnTo>
                  <a:pt x="0" y="2182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3"/>
          <p:cNvSpPr/>
          <p:nvPr/>
        </p:nvSpPr>
        <p:spPr>
          <a:xfrm flipH="1">
            <a:off x="-653633" y="0"/>
            <a:ext cx="4015508" cy="1600200"/>
          </a:xfrm>
          <a:custGeom>
            <a:avLst/>
            <a:gdLst/>
            <a:ahLst/>
            <a:cxnLst/>
            <a:rect l="l" t="t" r="r" b="b"/>
            <a:pathLst>
              <a:path w="4947445" h="1942997">
                <a:moveTo>
                  <a:pt x="4947445" y="0"/>
                </a:moveTo>
                <a:lnTo>
                  <a:pt x="0" y="0"/>
                </a:lnTo>
                <a:lnTo>
                  <a:pt x="0" y="1942997"/>
                </a:lnTo>
                <a:lnTo>
                  <a:pt x="4947445" y="1942997"/>
                </a:lnTo>
                <a:lnTo>
                  <a:pt x="4947445" y="0"/>
                </a:lnTo>
                <a:close/>
              </a:path>
            </a:pathLst>
          </a:custGeom>
          <a:blipFill>
            <a:blip r:embed="rId10">
              <a:extLst>
                <a:ext uri="{96DAC541-7B7A-43D3-8B79-37D633B846F1}">
                  <asvg:svgBlip xmlns="" xmlns:asvg="http://schemas.microsoft.com/office/drawing/2016/SVG/main" r:embed="rId4"/>
                </a:ext>
              </a:extLst>
            </a:blip>
            <a:stretch>
              <a:fillRect/>
            </a:stretch>
          </a:blipFill>
        </p:spPr>
      </p:sp>
      <p:sp>
        <p:nvSpPr>
          <p:cNvPr id="11" name="ZoneTexte 10"/>
          <p:cNvSpPr txBox="1"/>
          <p:nvPr/>
        </p:nvSpPr>
        <p:spPr>
          <a:xfrm>
            <a:off x="2755867" y="81239"/>
            <a:ext cx="13117545" cy="830997"/>
          </a:xfrm>
          <a:prstGeom prst="rect">
            <a:avLst/>
          </a:prstGeom>
          <a:noFill/>
        </p:spPr>
        <p:txBody>
          <a:bodyPr wrap="square" rtlCol="0">
            <a:spAutoFit/>
          </a:bodyPr>
          <a:lstStyle/>
          <a:p>
            <a:pPr algn="r" rtl="1"/>
            <a:r>
              <a:rPr lang="ar-DZ" sz="4800" b="1" dirty="0" smtClean="0">
                <a:solidFill>
                  <a:srgbClr val="FF99CC"/>
                </a:solidFill>
                <a:effectLst>
                  <a:outerShdw blurRad="38100" dist="38100" dir="2700000" algn="tl">
                    <a:srgbClr val="000000">
                      <a:alpha val="43137"/>
                    </a:srgbClr>
                  </a:outerShdw>
                </a:effectLst>
              </a:rPr>
              <a:t>ثالثا: </a:t>
            </a:r>
            <a:r>
              <a:rPr lang="ar-DZ" sz="4800" b="1" dirty="0" smtClean="0">
                <a:solidFill>
                  <a:srgbClr val="FFFF00"/>
                </a:solidFill>
                <a:effectLst>
                  <a:outerShdw blurRad="38100" dist="38100" dir="2700000" algn="tl">
                    <a:srgbClr val="000000">
                      <a:alpha val="43137"/>
                    </a:srgbClr>
                  </a:outerShdw>
                </a:effectLst>
              </a:rPr>
              <a:t>الإضراب</a:t>
            </a:r>
            <a:r>
              <a:rPr lang="ar-DZ" sz="4800" b="1" dirty="0" smtClean="0">
                <a:solidFill>
                  <a:srgbClr val="FF99CC"/>
                </a:solidFill>
                <a:effectLst>
                  <a:outerShdw blurRad="38100" dist="38100" dir="2700000" algn="tl">
                    <a:srgbClr val="000000">
                      <a:alpha val="43137"/>
                    </a:srgbClr>
                  </a:outerShdw>
                </a:effectLst>
              </a:rPr>
              <a:t> كآلية </a:t>
            </a:r>
            <a:r>
              <a:rPr lang="ar-DZ" sz="4800" b="1" dirty="0" smtClean="0">
                <a:solidFill>
                  <a:srgbClr val="FFFF00"/>
                </a:solidFill>
                <a:effectLst>
                  <a:outerShdw blurRad="38100" dist="38100" dir="2700000" algn="tl">
                    <a:srgbClr val="000000">
                      <a:alpha val="43137"/>
                    </a:srgbClr>
                  </a:outerShdw>
                </a:effectLst>
              </a:rPr>
              <a:t>ضاغطة</a:t>
            </a:r>
            <a:r>
              <a:rPr lang="ar-DZ" sz="4800" b="1" dirty="0" smtClean="0">
                <a:solidFill>
                  <a:srgbClr val="FF99CC"/>
                </a:solidFill>
                <a:effectLst>
                  <a:outerShdw blurRad="38100" dist="38100" dir="2700000" algn="tl">
                    <a:srgbClr val="000000">
                      <a:alpha val="43137"/>
                    </a:srgbClr>
                  </a:outerShdw>
                </a:effectLst>
              </a:rPr>
              <a:t> لتسوية النزاعات الجماعية في العمل</a:t>
            </a:r>
            <a:endParaRPr lang="ar-DZ" sz="4800" dirty="0" smtClean="0">
              <a:solidFill>
                <a:srgbClr val="FF99CC"/>
              </a:solidFill>
            </a:endParaRPr>
          </a:p>
        </p:txBody>
      </p:sp>
      <p:sp>
        <p:nvSpPr>
          <p:cNvPr id="12" name="ZoneTexte 11"/>
          <p:cNvSpPr txBox="1"/>
          <p:nvPr/>
        </p:nvSpPr>
        <p:spPr>
          <a:xfrm>
            <a:off x="4542022" y="1113884"/>
            <a:ext cx="90678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DZ" sz="3600" b="1" dirty="0">
                <a:effectLst>
                  <a:outerShdw blurRad="38100" dist="38100" dir="2700000" algn="tl">
                    <a:srgbClr val="000000">
                      <a:alpha val="43137"/>
                    </a:srgbClr>
                  </a:outerShdw>
                </a:effectLst>
              </a:rPr>
              <a:t>3</a:t>
            </a:r>
            <a:r>
              <a:rPr lang="ar-DZ" sz="3600" b="1" dirty="0">
                <a:effectLst>
                  <a:outerShdw blurRad="38100" dist="38100" dir="2700000" algn="tl">
                    <a:srgbClr val="000000">
                      <a:alpha val="43137"/>
                    </a:srgbClr>
                  </a:outerShdw>
                </a:effectLst>
              </a:rPr>
              <a:t>. تسوية الإضراب والأحكام الجزائية المتعلقة بممارسته:</a:t>
            </a:r>
            <a:endParaRPr lang="ar-DZ" sz="6000" b="1" dirty="0" smtClean="0">
              <a:effectLst>
                <a:outerShdw blurRad="38100" dist="38100" dir="2700000" algn="tl">
                  <a:srgbClr val="000000">
                    <a:alpha val="43137"/>
                  </a:srgbClr>
                </a:outerShdw>
              </a:effectLst>
            </a:endParaRPr>
          </a:p>
        </p:txBody>
      </p:sp>
      <p:sp>
        <p:nvSpPr>
          <p:cNvPr id="3" name="ZoneTexte 2"/>
          <p:cNvSpPr txBox="1"/>
          <p:nvPr/>
        </p:nvSpPr>
        <p:spPr>
          <a:xfrm>
            <a:off x="4343400" y="2026651"/>
            <a:ext cx="8649010" cy="646331"/>
          </a:xfrm>
          <a:prstGeom prst="rect">
            <a:avLst/>
          </a:prstGeom>
          <a:noFill/>
        </p:spPr>
        <p:txBody>
          <a:bodyPr wrap="square" rtlCol="0">
            <a:spAutoFit/>
          </a:bodyPr>
          <a:lstStyle/>
          <a:p>
            <a:pPr algn="r" rtl="1"/>
            <a:r>
              <a:rPr lang="ar-DZ" sz="3600" b="1" dirty="0" smtClean="0">
                <a:solidFill>
                  <a:schemeClr val="bg1"/>
                </a:solidFill>
                <a:effectLst>
                  <a:outerShdw blurRad="38100" dist="38100" dir="2700000" algn="tl">
                    <a:srgbClr val="000000">
                      <a:alpha val="43137"/>
                    </a:srgbClr>
                  </a:outerShdw>
                </a:effectLst>
              </a:rPr>
              <a:t>الأحكام الجزائية المتعلقة بممارسة حق الإضراب: </a:t>
            </a:r>
            <a:endParaRPr lang="fr-FR" sz="3600" b="1" dirty="0">
              <a:solidFill>
                <a:schemeClr val="bg1"/>
              </a:solidFill>
              <a:effectLst>
                <a:outerShdw blurRad="38100" dist="38100" dir="2700000" algn="tl">
                  <a:srgbClr val="000000">
                    <a:alpha val="43137"/>
                  </a:srgbClr>
                </a:outerShdw>
              </a:effectLst>
            </a:endParaRPr>
          </a:p>
        </p:txBody>
      </p:sp>
      <p:graphicFrame>
        <p:nvGraphicFramePr>
          <p:cNvPr id="5" name="Tableau 4"/>
          <p:cNvGraphicFramePr>
            <a:graphicFrameLocks noGrp="1"/>
          </p:cNvGraphicFramePr>
          <p:nvPr>
            <p:extLst>
              <p:ext uri="{D42A27DB-BD31-4B8C-83A1-F6EECF244321}">
                <p14:modId xmlns:p14="http://schemas.microsoft.com/office/powerpoint/2010/main" val="328188730"/>
              </p:ext>
            </p:extLst>
          </p:nvPr>
        </p:nvGraphicFramePr>
        <p:xfrm>
          <a:off x="2067150" y="3128069"/>
          <a:ext cx="14494978" cy="6128525"/>
        </p:xfrm>
        <a:graphic>
          <a:graphicData uri="http://schemas.openxmlformats.org/drawingml/2006/table">
            <a:tbl>
              <a:tblPr firstRow="1" bandRow="1">
                <a:tableStyleId>{C4B1156A-380E-4F78-BDF5-A606A8083BF9}</a:tableStyleId>
              </a:tblPr>
              <a:tblGrid>
                <a:gridCol w="7247489">
                  <a:extLst>
                    <a:ext uri="{9D8B030D-6E8A-4147-A177-3AD203B41FA5}">
                      <a16:colId xmlns:a16="http://schemas.microsoft.com/office/drawing/2014/main" val="1047862825"/>
                    </a:ext>
                  </a:extLst>
                </a:gridCol>
                <a:gridCol w="7247489">
                  <a:extLst>
                    <a:ext uri="{9D8B030D-6E8A-4147-A177-3AD203B41FA5}">
                      <a16:colId xmlns:a16="http://schemas.microsoft.com/office/drawing/2014/main" val="1630164916"/>
                    </a:ext>
                  </a:extLst>
                </a:gridCol>
              </a:tblGrid>
              <a:tr h="999203">
                <a:tc>
                  <a:txBody>
                    <a:bodyPr/>
                    <a:lstStyle/>
                    <a:p>
                      <a:pPr algn="ctr" rtl="1">
                        <a:lnSpc>
                          <a:spcPct val="150000"/>
                        </a:lnSpc>
                      </a:pPr>
                      <a:r>
                        <a:rPr lang="ar-DZ" sz="4000" dirty="0" smtClean="0">
                          <a:effectLst>
                            <a:outerShdw blurRad="38100" dist="38100" dir="2700000" algn="tl">
                              <a:srgbClr val="000000">
                                <a:alpha val="43137"/>
                              </a:srgbClr>
                            </a:outerShdw>
                          </a:effectLst>
                        </a:rPr>
                        <a:t>العقوبة</a:t>
                      </a:r>
                      <a:endParaRPr lang="fr-FR" sz="4000" dirty="0">
                        <a:effectLst>
                          <a:outerShdw blurRad="38100" dist="38100" dir="2700000" algn="tl">
                            <a:srgbClr val="000000">
                              <a:alpha val="43137"/>
                            </a:srgbClr>
                          </a:outerShdw>
                        </a:effectLst>
                      </a:endParaRPr>
                    </a:p>
                  </a:txBody>
                  <a:tcPr/>
                </a:tc>
                <a:tc>
                  <a:txBody>
                    <a:bodyPr/>
                    <a:lstStyle/>
                    <a:p>
                      <a:pPr algn="ctr" rtl="1">
                        <a:lnSpc>
                          <a:spcPct val="150000"/>
                        </a:lnSpc>
                      </a:pPr>
                      <a:r>
                        <a:rPr lang="ar-DZ" sz="4000" dirty="0" smtClean="0">
                          <a:effectLst>
                            <a:outerShdw blurRad="38100" dist="38100" dir="2700000" algn="tl">
                              <a:srgbClr val="000000">
                                <a:alpha val="43137"/>
                              </a:srgbClr>
                            </a:outerShdw>
                          </a:effectLst>
                        </a:rPr>
                        <a:t>المخالفة</a:t>
                      </a:r>
                      <a:endParaRPr lang="fr-FR" sz="40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519456582"/>
                  </a:ext>
                </a:extLst>
              </a:tr>
              <a:tr h="1193061">
                <a:tc>
                  <a:txBody>
                    <a:bodyPr/>
                    <a:lstStyle/>
                    <a:p>
                      <a:pPr algn="r" rtl="1"/>
                      <a:r>
                        <a:rPr lang="ar-DZ" sz="2800" dirty="0" smtClean="0">
                          <a:solidFill>
                            <a:schemeClr val="tx1"/>
                          </a:solidFill>
                        </a:rPr>
                        <a:t>حسب </a:t>
                      </a:r>
                      <a:r>
                        <a:rPr lang="ar-DZ" sz="2800" dirty="0" smtClean="0">
                          <a:solidFill>
                            <a:schemeClr val="tx1"/>
                          </a:solidFill>
                          <a:effectLst>
                            <a:outerShdw blurRad="38100" dist="38100" dir="2700000" algn="tl">
                              <a:srgbClr val="000000">
                                <a:alpha val="43137"/>
                              </a:srgbClr>
                            </a:outerShdw>
                          </a:effectLst>
                        </a:rPr>
                        <a:t>نص المادة 82</a:t>
                      </a:r>
                      <a:r>
                        <a:rPr lang="ar-DZ" sz="2800" dirty="0" smtClean="0">
                          <a:solidFill>
                            <a:schemeClr val="tx1"/>
                          </a:solidFill>
                        </a:rPr>
                        <a:t> يعاقب بغرامه من </a:t>
                      </a:r>
                      <a:r>
                        <a:rPr lang="ar-DZ" sz="2800" dirty="0" smtClean="0">
                          <a:solidFill>
                            <a:schemeClr val="tx1"/>
                          </a:solidFill>
                          <a:effectLst>
                            <a:outerShdw blurRad="38100" dist="38100" dir="2700000" algn="tl">
                              <a:srgbClr val="000000">
                                <a:alpha val="43137"/>
                              </a:srgbClr>
                            </a:outerShdw>
                          </a:effectLst>
                        </a:rPr>
                        <a:t>50,000 دج الى 100,000 دج  </a:t>
                      </a:r>
                      <a:r>
                        <a:rPr lang="ar-DZ" sz="2800" dirty="0" smtClean="0">
                          <a:solidFill>
                            <a:schemeClr val="tx1"/>
                          </a:solidFill>
                        </a:rPr>
                        <a:t>او احدى العقوبتين.</a:t>
                      </a:r>
                      <a:endParaRPr lang="fr-FR" sz="2800" dirty="0">
                        <a:solidFill>
                          <a:schemeClr val="tx1"/>
                        </a:solidFill>
                      </a:endParaRPr>
                    </a:p>
                  </a:txBody>
                  <a:tcPr/>
                </a:tc>
                <a:tc>
                  <a:txBody>
                    <a:bodyPr/>
                    <a:lstStyle/>
                    <a:p>
                      <a:pPr algn="r" rtl="1"/>
                      <a:r>
                        <a:rPr lang="ar-DZ" sz="2800" dirty="0" smtClean="0">
                          <a:solidFill>
                            <a:schemeClr val="tx1"/>
                          </a:solidFill>
                        </a:rPr>
                        <a:t>عدم احترام اجال الاجتماعات الدورية وعدم حضور جلسات واجتماعات المصالحة والوساطة والتحكيم.</a:t>
                      </a:r>
                      <a:endParaRPr lang="fr-FR" sz="2800" dirty="0">
                        <a:solidFill>
                          <a:schemeClr val="tx1"/>
                        </a:solidFill>
                      </a:endParaRPr>
                    </a:p>
                  </a:txBody>
                  <a:tcPr/>
                </a:tc>
                <a:extLst>
                  <a:ext uri="{0D108BD9-81ED-4DB2-BD59-A6C34878D82A}">
                    <a16:rowId xmlns:a16="http://schemas.microsoft.com/office/drawing/2014/main" val="548121897"/>
                  </a:ext>
                </a:extLst>
              </a:tr>
              <a:tr h="1550139">
                <a:tc>
                  <a:txBody>
                    <a:bodyPr/>
                    <a:lstStyle/>
                    <a:p>
                      <a:pPr algn="r" rtl="1"/>
                      <a:r>
                        <a:rPr lang="ar-DZ" sz="2800" dirty="0" smtClean="0">
                          <a:solidFill>
                            <a:schemeClr val="tx1"/>
                          </a:solidFill>
                          <a:effectLst>
                            <a:outerShdw blurRad="38100" dist="38100" dir="2700000" algn="tl">
                              <a:srgbClr val="000000">
                                <a:alpha val="43137"/>
                              </a:srgbClr>
                            </a:outerShdw>
                          </a:effectLst>
                        </a:rPr>
                        <a:t>نص المادة 85 </a:t>
                      </a:r>
                      <a:r>
                        <a:rPr lang="ar-DZ" sz="2800" dirty="0" smtClean="0">
                          <a:solidFill>
                            <a:schemeClr val="tx1"/>
                          </a:solidFill>
                        </a:rPr>
                        <a:t>يعاقب بحبس من ثلاثة الى ستة اشهر وبغرامة </a:t>
                      </a:r>
                      <a:r>
                        <a:rPr lang="ar-DZ" sz="2800" dirty="0" smtClean="0">
                          <a:solidFill>
                            <a:schemeClr val="tx1"/>
                          </a:solidFill>
                          <a:effectLst>
                            <a:outerShdw blurRad="38100" dist="38100" dir="2700000" algn="tl">
                              <a:srgbClr val="000000">
                                <a:alpha val="43137"/>
                              </a:srgbClr>
                            </a:outerShdw>
                          </a:effectLst>
                        </a:rPr>
                        <a:t>من 50,000 دج الى 100,000 دج </a:t>
                      </a:r>
                      <a:r>
                        <a:rPr lang="ar-DZ" sz="2800" dirty="0" smtClean="0">
                          <a:solidFill>
                            <a:schemeClr val="tx1"/>
                          </a:solidFill>
                        </a:rPr>
                        <a:t>او احدى العقوبتين.</a:t>
                      </a:r>
                    </a:p>
                    <a:p>
                      <a:pPr algn="r" rtl="1"/>
                      <a:endParaRPr lang="fr-FR" sz="2800" dirty="0">
                        <a:solidFill>
                          <a:schemeClr val="tx1"/>
                        </a:solidFill>
                      </a:endParaRPr>
                    </a:p>
                  </a:txBody>
                  <a:tcPr/>
                </a:tc>
                <a:tc>
                  <a:txBody>
                    <a:bodyPr/>
                    <a:lstStyle/>
                    <a:p>
                      <a:pPr algn="r" rtl="1"/>
                      <a:r>
                        <a:rPr lang="ar-DZ" sz="2800" dirty="0" smtClean="0">
                          <a:solidFill>
                            <a:schemeClr val="tx1"/>
                          </a:solidFill>
                        </a:rPr>
                        <a:t>وقف عن العمل بصفة مخالفة لأحكام هذا القانون او عمل على استمرار هذا التوقف او صاحب التوقف عنف او اعتدى على الاشخاص والممتلكات.</a:t>
                      </a:r>
                      <a:endParaRPr lang="fr-FR" sz="2800" dirty="0">
                        <a:solidFill>
                          <a:schemeClr val="tx1"/>
                        </a:solidFill>
                      </a:endParaRPr>
                    </a:p>
                  </a:txBody>
                  <a:tcPr/>
                </a:tc>
                <a:extLst>
                  <a:ext uri="{0D108BD9-81ED-4DB2-BD59-A6C34878D82A}">
                    <a16:rowId xmlns:a16="http://schemas.microsoft.com/office/drawing/2014/main" val="2217646944"/>
                  </a:ext>
                </a:extLst>
              </a:tr>
              <a:tr h="1193061">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DZ" sz="2800" dirty="0" smtClean="0">
                          <a:solidFill>
                            <a:schemeClr val="tx1"/>
                          </a:solidFill>
                        </a:rPr>
                        <a:t>حسب </a:t>
                      </a:r>
                      <a:r>
                        <a:rPr lang="ar-DZ" sz="2800" dirty="0" smtClean="0">
                          <a:solidFill>
                            <a:schemeClr val="tx1"/>
                          </a:solidFill>
                          <a:effectLst>
                            <a:outerShdw blurRad="38100" dist="38100" dir="2700000" algn="tl">
                              <a:srgbClr val="000000">
                                <a:alpha val="43137"/>
                              </a:srgbClr>
                            </a:outerShdw>
                          </a:effectLst>
                        </a:rPr>
                        <a:t>مادة 86</a:t>
                      </a:r>
                      <a:r>
                        <a:rPr lang="ar-DZ" sz="2800" dirty="0" smtClean="0">
                          <a:solidFill>
                            <a:schemeClr val="tx1"/>
                          </a:solidFill>
                        </a:rPr>
                        <a:t> يعاقب بغرامة </a:t>
                      </a:r>
                      <a:r>
                        <a:rPr lang="ar-DZ" sz="2800" dirty="0" smtClean="0">
                          <a:solidFill>
                            <a:schemeClr val="tx1"/>
                          </a:solidFill>
                          <a:effectLst>
                            <a:outerShdw blurRad="38100" dist="38100" dir="2700000" algn="tl">
                              <a:srgbClr val="000000">
                                <a:alpha val="43137"/>
                              </a:srgbClr>
                            </a:outerShdw>
                          </a:effectLst>
                        </a:rPr>
                        <a:t>من 20000 إلى 50000.</a:t>
                      </a:r>
                      <a:endParaRPr lang="fr-FR" sz="2800" dirty="0" smtClean="0">
                        <a:solidFill>
                          <a:schemeClr val="tx1"/>
                        </a:solidFill>
                        <a:effectLst>
                          <a:outerShdw blurRad="38100" dist="38100" dir="2700000" algn="tl">
                            <a:srgbClr val="000000">
                              <a:alpha val="43137"/>
                            </a:srgbClr>
                          </a:outerShdw>
                        </a:effectLst>
                      </a:endParaRPr>
                    </a:p>
                  </a:txBody>
                  <a:tcPr/>
                </a:tc>
                <a:tc>
                  <a:txBody>
                    <a:bodyPr/>
                    <a:lstStyle/>
                    <a:p>
                      <a:pPr algn="r" rtl="1"/>
                      <a:r>
                        <a:rPr lang="ar-DZ" sz="2800" dirty="0" smtClean="0">
                          <a:solidFill>
                            <a:schemeClr val="tx1"/>
                          </a:solidFill>
                        </a:rPr>
                        <a:t>فض قرار التسخير أو عدم تنفيذ التدابير المتعلقة بالحد الأدنى من الخدمة.</a:t>
                      </a:r>
                    </a:p>
                  </a:txBody>
                  <a:tcPr/>
                </a:tc>
                <a:extLst>
                  <a:ext uri="{0D108BD9-81ED-4DB2-BD59-A6C34878D82A}">
                    <a16:rowId xmlns:a16="http://schemas.microsoft.com/office/drawing/2014/main" val="3982193687"/>
                  </a:ext>
                </a:extLst>
              </a:tr>
              <a:tr h="1193061">
                <a:tc>
                  <a:txBody>
                    <a:bodyPr/>
                    <a:lstStyle/>
                    <a:p>
                      <a:pPr algn="r" rtl="1"/>
                      <a:r>
                        <a:rPr lang="ar-DZ" sz="2800" dirty="0" smtClean="0">
                          <a:solidFill>
                            <a:schemeClr val="tx1"/>
                          </a:solidFill>
                        </a:rPr>
                        <a:t>حبس من </a:t>
                      </a:r>
                      <a:r>
                        <a:rPr lang="ar-DZ" sz="2800" dirty="0" smtClean="0">
                          <a:solidFill>
                            <a:schemeClr val="tx1"/>
                          </a:solidFill>
                          <a:effectLst>
                            <a:outerShdw blurRad="38100" dist="38100" dir="2700000" algn="tl">
                              <a:srgbClr val="000000">
                                <a:alpha val="43137"/>
                              </a:srgbClr>
                            </a:outerShdw>
                          </a:effectLst>
                        </a:rPr>
                        <a:t>ثلاثة الى ستة</a:t>
                      </a:r>
                      <a:r>
                        <a:rPr lang="ar-DZ" sz="2800" baseline="0" dirty="0" smtClean="0">
                          <a:solidFill>
                            <a:schemeClr val="tx1"/>
                          </a:solidFill>
                          <a:effectLst>
                            <a:outerShdw blurRad="38100" dist="38100" dir="2700000" algn="tl">
                              <a:srgbClr val="000000">
                                <a:alpha val="43137"/>
                              </a:srgbClr>
                            </a:outerShdw>
                          </a:effectLst>
                        </a:rPr>
                        <a:t> أ</a:t>
                      </a:r>
                      <a:r>
                        <a:rPr lang="ar-DZ" sz="2800" dirty="0" smtClean="0">
                          <a:solidFill>
                            <a:schemeClr val="tx1"/>
                          </a:solidFill>
                          <a:effectLst>
                            <a:outerShdw blurRad="38100" dist="38100" dir="2700000" algn="tl">
                              <a:srgbClr val="000000">
                                <a:alpha val="43137"/>
                              </a:srgbClr>
                            </a:outerShdw>
                          </a:effectLst>
                        </a:rPr>
                        <a:t>شهر </a:t>
                      </a:r>
                      <a:r>
                        <a:rPr lang="ar-DZ" sz="2800" dirty="0" smtClean="0">
                          <a:solidFill>
                            <a:schemeClr val="tx1"/>
                          </a:solidFill>
                        </a:rPr>
                        <a:t>وغرامه ماليه </a:t>
                      </a:r>
                      <a:r>
                        <a:rPr lang="ar-DZ" sz="2800" b="1" dirty="0" smtClean="0">
                          <a:solidFill>
                            <a:schemeClr val="tx1"/>
                          </a:solidFill>
                        </a:rPr>
                        <a:t>20,000 دج إلى 50,000 دج </a:t>
                      </a:r>
                      <a:r>
                        <a:rPr lang="ar-DZ" sz="2800" dirty="0" smtClean="0">
                          <a:solidFill>
                            <a:schemeClr val="tx1"/>
                          </a:solidFill>
                        </a:rPr>
                        <a:t>أو بإحدى العقوبتين.</a:t>
                      </a:r>
                      <a:endParaRPr lang="fr-FR" sz="2800" dirty="0">
                        <a:solidFill>
                          <a:schemeClr val="tx1"/>
                        </a:solidFill>
                      </a:endParaRPr>
                    </a:p>
                  </a:txBody>
                  <a:tcPr/>
                </a:tc>
                <a:tc>
                  <a:txBody>
                    <a:bodyPr/>
                    <a:lstStyle/>
                    <a:p>
                      <a:pPr algn="r" rtl="1"/>
                      <a:r>
                        <a:rPr lang="ar-DZ" sz="2800" dirty="0" smtClean="0">
                          <a:solidFill>
                            <a:schemeClr val="tx1"/>
                          </a:solidFill>
                        </a:rPr>
                        <a:t>محاولة إتلاف الأغراض والآلات والمواد والسلع أثناء الإضراب.</a:t>
                      </a:r>
                    </a:p>
                  </a:txBody>
                  <a:tcPr/>
                </a:tc>
                <a:extLst>
                  <a:ext uri="{0D108BD9-81ED-4DB2-BD59-A6C34878D82A}">
                    <a16:rowId xmlns:a16="http://schemas.microsoft.com/office/drawing/2014/main" val="1829626247"/>
                  </a:ext>
                </a:extLst>
              </a:tr>
            </a:tbl>
          </a:graphicData>
        </a:graphic>
      </p:graphicFrame>
    </p:spTree>
    <p:extLst>
      <p:ext uri="{BB962C8B-B14F-4D97-AF65-F5344CB8AC3E}">
        <p14:creationId xmlns:p14="http://schemas.microsoft.com/office/powerpoint/2010/main" val="10048671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7" name="Freeform 7"/>
          <p:cNvSpPr/>
          <p:nvPr/>
        </p:nvSpPr>
        <p:spPr>
          <a:xfrm rot="1353809">
            <a:off x="15587796" y="640983"/>
            <a:ext cx="1665386" cy="1729602"/>
          </a:xfrm>
          <a:custGeom>
            <a:avLst/>
            <a:gdLst/>
            <a:ahLst/>
            <a:cxnLst/>
            <a:rect l="l" t="t" r="r" b="b"/>
            <a:pathLst>
              <a:path w="1665386" h="1729602">
                <a:moveTo>
                  <a:pt x="0" y="0"/>
                </a:moveTo>
                <a:lnTo>
                  <a:pt x="1665386" y="0"/>
                </a:lnTo>
                <a:lnTo>
                  <a:pt x="1665386" y="1729602"/>
                </a:lnTo>
                <a:lnTo>
                  <a:pt x="0" y="1729602"/>
                </a:lnTo>
                <a:lnTo>
                  <a:pt x="0" y="0"/>
                </a:lnTo>
                <a:close/>
              </a:path>
            </a:pathLst>
          </a:custGeom>
          <a:blipFill>
            <a:blip r:embed="rId3">
              <a:extLst>
                <a:ext uri="{96DAC541-7B7A-43D3-8B79-37D633B846F1}">
                  <asvg:svgBlip xmlns="" xmlns:asvg="http://schemas.microsoft.com/office/drawing/2016/SVG/main" r:embed="rId5"/>
                </a:ext>
              </a:extLst>
            </a:blip>
            <a:stretch>
              <a:fillRect/>
            </a:stretch>
          </a:blipFill>
        </p:spPr>
      </p:sp>
      <p:sp>
        <p:nvSpPr>
          <p:cNvPr id="8" name="Freeform 8"/>
          <p:cNvSpPr/>
          <p:nvPr/>
        </p:nvSpPr>
        <p:spPr>
          <a:xfrm rot="-787847">
            <a:off x="15785827" y="7890536"/>
            <a:ext cx="1594990" cy="1420131"/>
          </a:xfrm>
          <a:custGeom>
            <a:avLst/>
            <a:gdLst/>
            <a:ahLst/>
            <a:cxnLst/>
            <a:rect l="l" t="t" r="r" b="b"/>
            <a:pathLst>
              <a:path w="1902177" h="1859369">
                <a:moveTo>
                  <a:pt x="0" y="0"/>
                </a:moveTo>
                <a:lnTo>
                  <a:pt x="1902176" y="0"/>
                </a:lnTo>
                <a:lnTo>
                  <a:pt x="1902176" y="1859369"/>
                </a:lnTo>
                <a:lnTo>
                  <a:pt x="0" y="185936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11" name="ZoneTexte 10"/>
          <p:cNvSpPr txBox="1"/>
          <p:nvPr/>
        </p:nvSpPr>
        <p:spPr>
          <a:xfrm>
            <a:off x="9999906" y="1385329"/>
            <a:ext cx="5486400" cy="1446550"/>
          </a:xfrm>
          <a:prstGeom prst="rect">
            <a:avLst/>
          </a:prstGeom>
          <a:noFill/>
        </p:spPr>
        <p:txBody>
          <a:bodyPr wrap="square" rtlCol="0">
            <a:spAutoFit/>
          </a:bodyPr>
          <a:lstStyle/>
          <a:p>
            <a:pPr algn="r" rtl="1"/>
            <a:r>
              <a:rPr lang="ar-DZ" sz="8800" b="1"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خاتمة</a:t>
            </a:r>
            <a:r>
              <a:rPr lang="ar-DZ" sz="8800" b="1"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a:t>
            </a:r>
            <a:endParaRPr lang="fr-FR" sz="8800" b="1" dirty="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 name="ZoneTexte 4"/>
          <p:cNvSpPr txBox="1"/>
          <p:nvPr/>
        </p:nvSpPr>
        <p:spPr>
          <a:xfrm>
            <a:off x="6400800" y="3011568"/>
            <a:ext cx="9829800" cy="3785652"/>
          </a:xfrm>
          <a:prstGeom prst="rect">
            <a:avLst/>
          </a:prstGeom>
          <a:noFill/>
        </p:spPr>
        <p:txBody>
          <a:bodyPr wrap="square" rtlCol="0">
            <a:spAutoFit/>
          </a:bodyPr>
          <a:lstStyle/>
          <a:p>
            <a:pPr algn="r" rtl="1"/>
            <a:r>
              <a:rPr lang="ar-DZ" sz="4000" dirty="0">
                <a:solidFill>
                  <a:schemeClr val="bg1"/>
                </a:solidFill>
              </a:rPr>
              <a:t>تناولت الدراسة نزاعات العمل الجماعية في الجزائر وفقًا </a:t>
            </a:r>
            <a:r>
              <a:rPr lang="ar-DZ" sz="4000" dirty="0">
                <a:solidFill>
                  <a:srgbClr val="FF99CC"/>
                </a:solidFill>
              </a:rPr>
              <a:t>للقانون 23-08،</a:t>
            </a:r>
            <a:r>
              <a:rPr lang="ar-DZ" sz="4000" dirty="0">
                <a:solidFill>
                  <a:schemeClr val="bg1"/>
                </a:solidFill>
              </a:rPr>
              <a:t> الذي وضع آليات </a:t>
            </a:r>
            <a:r>
              <a:rPr lang="ar-DZ" sz="4000" dirty="0">
                <a:solidFill>
                  <a:srgbClr val="FF99CC"/>
                </a:solidFill>
              </a:rPr>
              <a:t>وقائية</a:t>
            </a:r>
            <a:r>
              <a:rPr lang="ar-DZ" sz="4000" dirty="0">
                <a:solidFill>
                  <a:schemeClr val="bg1"/>
                </a:solidFill>
              </a:rPr>
              <a:t> مثل التفاوض الجماعي واللجان المشتركة، وآليات </a:t>
            </a:r>
            <a:r>
              <a:rPr lang="ar-DZ" sz="4000" dirty="0">
                <a:solidFill>
                  <a:srgbClr val="FF99CC"/>
                </a:solidFill>
              </a:rPr>
              <a:t>علاجية</a:t>
            </a:r>
            <a:r>
              <a:rPr lang="ar-DZ" sz="4000" dirty="0">
                <a:solidFill>
                  <a:schemeClr val="bg1"/>
                </a:solidFill>
              </a:rPr>
              <a:t> تشمل الوساطة والمصالحة والتحكيم. كما أقرّ حق </a:t>
            </a:r>
            <a:r>
              <a:rPr lang="ar-DZ" sz="4000" dirty="0">
                <a:solidFill>
                  <a:srgbClr val="FF99CC"/>
                </a:solidFill>
              </a:rPr>
              <a:t>الإضراب</a:t>
            </a:r>
            <a:r>
              <a:rPr lang="ar-DZ" sz="4000" dirty="0">
                <a:solidFill>
                  <a:schemeClr val="bg1"/>
                </a:solidFill>
              </a:rPr>
              <a:t> كخيار أخير في حال فشل الحلول الأخرى، مما يعكس جهود المشرع لتحقيق توازن بين حقوق العمال واستقرار بيئة العمل.</a:t>
            </a:r>
            <a:endParaRPr lang="fr-FR" sz="4000" dirty="0">
              <a:solidFill>
                <a:schemeClr val="bg1"/>
              </a:solidFill>
            </a:endParaRPr>
          </a:p>
        </p:txBody>
      </p:sp>
      <p:pic>
        <p:nvPicPr>
          <p:cNvPr id="6" name="Image 5"/>
          <p:cNvPicPr>
            <a:picLocks noChangeAspect="1"/>
          </p:cNvPicPr>
          <p:nvPr/>
        </p:nvPicPr>
        <p:blipFill>
          <a:blip r:embed="rId8"/>
          <a:stretch>
            <a:fillRect/>
          </a:stretch>
        </p:blipFill>
        <p:spPr>
          <a:xfrm>
            <a:off x="0" y="-33338"/>
            <a:ext cx="5902006" cy="10287000"/>
          </a:xfrm>
          <a:prstGeom prst="rect">
            <a:avLst/>
          </a:prstGeom>
        </p:spPr>
      </p:pic>
      <p:sp>
        <p:nvSpPr>
          <p:cNvPr id="12" name="Freeform 9"/>
          <p:cNvSpPr/>
          <p:nvPr/>
        </p:nvSpPr>
        <p:spPr>
          <a:xfrm rot="763488">
            <a:off x="5140944" y="609934"/>
            <a:ext cx="1627739" cy="1550791"/>
          </a:xfrm>
          <a:custGeom>
            <a:avLst/>
            <a:gdLst/>
            <a:ahLst/>
            <a:cxnLst/>
            <a:rect l="l" t="t" r="r" b="b"/>
            <a:pathLst>
              <a:path w="1627739" h="1550791">
                <a:moveTo>
                  <a:pt x="0" y="0"/>
                </a:moveTo>
                <a:lnTo>
                  <a:pt x="1627739" y="0"/>
                </a:lnTo>
                <a:lnTo>
                  <a:pt x="1627739" y="1550791"/>
                </a:lnTo>
                <a:lnTo>
                  <a:pt x="0" y="1550791"/>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r>
              <a:rPr lang="ar-DZ" dirty="0" smtClean="0"/>
              <a:t>  </a:t>
            </a:r>
            <a:endParaRPr lang="fr-FR" dirty="0"/>
          </a:p>
        </p:txBody>
      </p:sp>
      <p:sp>
        <p:nvSpPr>
          <p:cNvPr id="13" name="Freeform 10"/>
          <p:cNvSpPr/>
          <p:nvPr/>
        </p:nvSpPr>
        <p:spPr>
          <a:xfrm>
            <a:off x="2693156" y="8980253"/>
            <a:ext cx="5257800" cy="1121516"/>
          </a:xfrm>
          <a:custGeom>
            <a:avLst/>
            <a:gdLst/>
            <a:ahLst/>
            <a:cxnLst/>
            <a:rect l="l" t="t" r="r" b="b"/>
            <a:pathLst>
              <a:path w="6632619" h="1121516">
                <a:moveTo>
                  <a:pt x="0" y="0"/>
                </a:moveTo>
                <a:lnTo>
                  <a:pt x="6632619" y="0"/>
                </a:lnTo>
                <a:lnTo>
                  <a:pt x="6632619" y="1121516"/>
                </a:lnTo>
                <a:lnTo>
                  <a:pt x="0" y="1121516"/>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Tree>
    <p:extLst>
      <p:ext uri="{BB962C8B-B14F-4D97-AF65-F5344CB8AC3E}">
        <p14:creationId xmlns:p14="http://schemas.microsoft.com/office/powerpoint/2010/main" val="23600138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3" name="Freeform 3"/>
          <p:cNvSpPr/>
          <p:nvPr/>
        </p:nvSpPr>
        <p:spPr>
          <a:xfrm rot="1463826">
            <a:off x="11537191" y="1778400"/>
            <a:ext cx="1947347" cy="1338359"/>
          </a:xfrm>
          <a:custGeom>
            <a:avLst/>
            <a:gdLst/>
            <a:ahLst/>
            <a:cxnLst/>
            <a:rect l="l" t="t" r="r" b="b"/>
            <a:pathLst>
              <a:path w="1947347" h="1338359">
                <a:moveTo>
                  <a:pt x="0" y="0"/>
                </a:moveTo>
                <a:lnTo>
                  <a:pt x="1947347" y="0"/>
                </a:lnTo>
                <a:lnTo>
                  <a:pt x="1947347" y="1338358"/>
                </a:lnTo>
                <a:lnTo>
                  <a:pt x="0" y="133835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rot="-4107262">
            <a:off x="-865704" y="-473050"/>
            <a:ext cx="3387936" cy="2297637"/>
          </a:xfrm>
          <a:custGeom>
            <a:avLst/>
            <a:gdLst/>
            <a:ahLst/>
            <a:cxnLst/>
            <a:rect l="l" t="t" r="r" b="b"/>
            <a:pathLst>
              <a:path w="3387936" h="2297637">
                <a:moveTo>
                  <a:pt x="0" y="0"/>
                </a:moveTo>
                <a:lnTo>
                  <a:pt x="3387936" y="0"/>
                </a:lnTo>
                <a:lnTo>
                  <a:pt x="3387936" y="2297637"/>
                </a:lnTo>
                <a:lnTo>
                  <a:pt x="0" y="2297637"/>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5" name="Freeform 5"/>
          <p:cNvSpPr/>
          <p:nvPr/>
        </p:nvSpPr>
        <p:spPr>
          <a:xfrm rot="6829267">
            <a:off x="15774367" y="8189225"/>
            <a:ext cx="3715300" cy="2519649"/>
          </a:xfrm>
          <a:custGeom>
            <a:avLst/>
            <a:gdLst/>
            <a:ahLst/>
            <a:cxnLst/>
            <a:rect l="l" t="t" r="r" b="b"/>
            <a:pathLst>
              <a:path w="3715300" h="2519649">
                <a:moveTo>
                  <a:pt x="0" y="0"/>
                </a:moveTo>
                <a:lnTo>
                  <a:pt x="3715301" y="0"/>
                </a:lnTo>
                <a:lnTo>
                  <a:pt x="3715301" y="2519649"/>
                </a:lnTo>
                <a:lnTo>
                  <a:pt x="0" y="2519649"/>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6" name="Freeform 6"/>
          <p:cNvSpPr/>
          <p:nvPr/>
        </p:nvSpPr>
        <p:spPr>
          <a:xfrm rot="-1391118">
            <a:off x="14634691" y="-2104991"/>
            <a:ext cx="3665666" cy="3796829"/>
          </a:xfrm>
          <a:custGeom>
            <a:avLst/>
            <a:gdLst/>
            <a:ahLst/>
            <a:cxnLst/>
            <a:rect l="l" t="t" r="r" b="b"/>
            <a:pathLst>
              <a:path w="3665666" h="3796829">
                <a:moveTo>
                  <a:pt x="0" y="0"/>
                </a:moveTo>
                <a:lnTo>
                  <a:pt x="3665665" y="0"/>
                </a:lnTo>
                <a:lnTo>
                  <a:pt x="3665665" y="3796829"/>
                </a:lnTo>
                <a:lnTo>
                  <a:pt x="0" y="379682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7" name="Freeform 7"/>
          <p:cNvSpPr/>
          <p:nvPr/>
        </p:nvSpPr>
        <p:spPr>
          <a:xfrm rot="-6979330">
            <a:off x="-712187" y="8552632"/>
            <a:ext cx="3453702" cy="1902676"/>
          </a:xfrm>
          <a:custGeom>
            <a:avLst/>
            <a:gdLst/>
            <a:ahLst/>
            <a:cxnLst/>
            <a:rect l="l" t="t" r="r" b="b"/>
            <a:pathLst>
              <a:path w="3453702" h="1902676">
                <a:moveTo>
                  <a:pt x="0" y="0"/>
                </a:moveTo>
                <a:lnTo>
                  <a:pt x="3453703" y="0"/>
                </a:lnTo>
                <a:lnTo>
                  <a:pt x="3453703" y="1902676"/>
                </a:lnTo>
                <a:lnTo>
                  <a:pt x="0" y="1902676"/>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8" name="Freeform 8"/>
          <p:cNvSpPr/>
          <p:nvPr/>
        </p:nvSpPr>
        <p:spPr>
          <a:xfrm rot="-2699999">
            <a:off x="3677137" y="2203427"/>
            <a:ext cx="2068144" cy="1756042"/>
          </a:xfrm>
          <a:custGeom>
            <a:avLst/>
            <a:gdLst/>
            <a:ahLst/>
            <a:cxnLst/>
            <a:rect l="l" t="t" r="r" b="b"/>
            <a:pathLst>
              <a:path w="2068144" h="1756042">
                <a:moveTo>
                  <a:pt x="0" y="0"/>
                </a:moveTo>
                <a:lnTo>
                  <a:pt x="2068145" y="0"/>
                </a:lnTo>
                <a:lnTo>
                  <a:pt x="2068145" y="1756043"/>
                </a:lnTo>
                <a:lnTo>
                  <a:pt x="0" y="1756043"/>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9" name="Freeform 9"/>
          <p:cNvSpPr/>
          <p:nvPr/>
        </p:nvSpPr>
        <p:spPr>
          <a:xfrm rot="7334544">
            <a:off x="13001227" y="5822549"/>
            <a:ext cx="2068144" cy="1756042"/>
          </a:xfrm>
          <a:custGeom>
            <a:avLst/>
            <a:gdLst/>
            <a:ahLst/>
            <a:cxnLst/>
            <a:rect l="l" t="t" r="r" b="b"/>
            <a:pathLst>
              <a:path w="2068144" h="1756042">
                <a:moveTo>
                  <a:pt x="0" y="0"/>
                </a:moveTo>
                <a:lnTo>
                  <a:pt x="2068144" y="0"/>
                </a:lnTo>
                <a:lnTo>
                  <a:pt x="2068144" y="1756043"/>
                </a:lnTo>
                <a:lnTo>
                  <a:pt x="0" y="1756043"/>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10" name="Freeform 10"/>
          <p:cNvSpPr/>
          <p:nvPr/>
        </p:nvSpPr>
        <p:spPr>
          <a:xfrm rot="2342060">
            <a:off x="6292314" y="3696068"/>
            <a:ext cx="5703373" cy="4904900"/>
          </a:xfrm>
          <a:custGeom>
            <a:avLst/>
            <a:gdLst/>
            <a:ahLst/>
            <a:cxnLst/>
            <a:rect l="l" t="t" r="r" b="b"/>
            <a:pathLst>
              <a:path w="5703373" h="4904900">
                <a:moveTo>
                  <a:pt x="0" y="0"/>
                </a:moveTo>
                <a:lnTo>
                  <a:pt x="5703372" y="0"/>
                </a:lnTo>
                <a:lnTo>
                  <a:pt x="5703372" y="4904900"/>
                </a:lnTo>
                <a:lnTo>
                  <a:pt x="0" y="4904900"/>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11" name="TextBox 11"/>
          <p:cNvSpPr txBox="1"/>
          <p:nvPr/>
        </p:nvSpPr>
        <p:spPr>
          <a:xfrm>
            <a:off x="5278903" y="3198570"/>
            <a:ext cx="7730195" cy="4042259"/>
          </a:xfrm>
          <a:prstGeom prst="rect">
            <a:avLst/>
          </a:prstGeom>
        </p:spPr>
        <p:txBody>
          <a:bodyPr lIns="0" tIns="0" rIns="0" bIns="0" rtlCol="0" anchor="t">
            <a:spAutoFit/>
          </a:bodyPr>
          <a:lstStyle/>
          <a:p>
            <a:pPr algn="ctr">
              <a:lnSpc>
                <a:spcPts val="15021"/>
              </a:lnSpc>
            </a:pPr>
            <a:r>
              <a:rPr lang="en-US" sz="15021" dirty="0">
                <a:solidFill>
                  <a:srgbClr val="FFFFFF"/>
                </a:solidFill>
                <a:latin typeface="Bryndan Write"/>
                <a:ea typeface="Bryndan Write"/>
                <a:cs typeface="Bryndan Write"/>
                <a:sym typeface="Bryndan Write"/>
              </a:rPr>
              <a:t>THANK YOU</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grpSp>
        <p:nvGrpSpPr>
          <p:cNvPr id="3" name="Group 3"/>
          <p:cNvGrpSpPr/>
          <p:nvPr/>
        </p:nvGrpSpPr>
        <p:grpSpPr>
          <a:xfrm>
            <a:off x="-81941" y="0"/>
            <a:ext cx="5527813" cy="10435018"/>
            <a:chOff x="0" y="0"/>
            <a:chExt cx="7370417" cy="13913357"/>
          </a:xfrm>
        </p:grpSpPr>
        <p:pic>
          <p:nvPicPr>
            <p:cNvPr id="4" name="Picture 4"/>
            <p:cNvPicPr>
              <a:picLocks noChangeAspect="1"/>
            </p:cNvPicPr>
            <p:nvPr/>
          </p:nvPicPr>
          <p:blipFill>
            <a:blip r:embed="rId3"/>
            <a:srcRect l="32353" r="32353"/>
            <a:stretch>
              <a:fillRect/>
            </a:stretch>
          </p:blipFill>
          <p:spPr>
            <a:xfrm>
              <a:off x="0" y="0"/>
              <a:ext cx="7370417" cy="13913357"/>
            </a:xfrm>
            <a:prstGeom prst="rect">
              <a:avLst/>
            </a:prstGeom>
          </p:spPr>
        </p:pic>
      </p:grpSp>
      <p:sp>
        <p:nvSpPr>
          <p:cNvPr id="7" name="Freeform 7"/>
          <p:cNvSpPr/>
          <p:nvPr/>
        </p:nvSpPr>
        <p:spPr>
          <a:xfrm rot="1353809">
            <a:off x="15587796" y="640983"/>
            <a:ext cx="1665386" cy="1729602"/>
          </a:xfrm>
          <a:custGeom>
            <a:avLst/>
            <a:gdLst/>
            <a:ahLst/>
            <a:cxnLst/>
            <a:rect l="l" t="t" r="r" b="b"/>
            <a:pathLst>
              <a:path w="1665386" h="1729602">
                <a:moveTo>
                  <a:pt x="0" y="0"/>
                </a:moveTo>
                <a:lnTo>
                  <a:pt x="1665386" y="0"/>
                </a:lnTo>
                <a:lnTo>
                  <a:pt x="1665386" y="1729602"/>
                </a:lnTo>
                <a:lnTo>
                  <a:pt x="0" y="1729602"/>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rot="-787847">
            <a:off x="15785827" y="7890536"/>
            <a:ext cx="1594990" cy="1420131"/>
          </a:xfrm>
          <a:custGeom>
            <a:avLst/>
            <a:gdLst/>
            <a:ahLst/>
            <a:cxnLst/>
            <a:rect l="l" t="t" r="r" b="b"/>
            <a:pathLst>
              <a:path w="1902177" h="1859369">
                <a:moveTo>
                  <a:pt x="0" y="0"/>
                </a:moveTo>
                <a:lnTo>
                  <a:pt x="1902176" y="0"/>
                </a:lnTo>
                <a:lnTo>
                  <a:pt x="1902176" y="1859369"/>
                </a:lnTo>
                <a:lnTo>
                  <a:pt x="0" y="1859369"/>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rot="763488">
            <a:off x="4200371" y="941233"/>
            <a:ext cx="1627739" cy="1550791"/>
          </a:xfrm>
          <a:custGeom>
            <a:avLst/>
            <a:gdLst/>
            <a:ahLst/>
            <a:cxnLst/>
            <a:rect l="l" t="t" r="r" b="b"/>
            <a:pathLst>
              <a:path w="1627739" h="1550791">
                <a:moveTo>
                  <a:pt x="0" y="0"/>
                </a:moveTo>
                <a:lnTo>
                  <a:pt x="1627739" y="0"/>
                </a:lnTo>
                <a:lnTo>
                  <a:pt x="1627739" y="1550791"/>
                </a:lnTo>
                <a:lnTo>
                  <a:pt x="0" y="1550791"/>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Freeform 10"/>
          <p:cNvSpPr/>
          <p:nvPr/>
        </p:nvSpPr>
        <p:spPr>
          <a:xfrm>
            <a:off x="4049565" y="7639245"/>
            <a:ext cx="6632619" cy="1121516"/>
          </a:xfrm>
          <a:custGeom>
            <a:avLst/>
            <a:gdLst/>
            <a:ahLst/>
            <a:cxnLst/>
            <a:rect l="l" t="t" r="r" b="b"/>
            <a:pathLst>
              <a:path w="6632619" h="1121516">
                <a:moveTo>
                  <a:pt x="0" y="0"/>
                </a:moveTo>
                <a:lnTo>
                  <a:pt x="6632619" y="0"/>
                </a:lnTo>
                <a:lnTo>
                  <a:pt x="6632619" y="1121516"/>
                </a:lnTo>
                <a:lnTo>
                  <a:pt x="0" y="112151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11" name="ZoneTexte 10"/>
          <p:cNvSpPr txBox="1"/>
          <p:nvPr/>
        </p:nvSpPr>
        <p:spPr>
          <a:xfrm>
            <a:off x="9906000" y="1474781"/>
            <a:ext cx="5486400" cy="1200329"/>
          </a:xfrm>
          <a:prstGeom prst="rect">
            <a:avLst/>
          </a:prstGeom>
          <a:noFill/>
        </p:spPr>
        <p:txBody>
          <a:bodyPr wrap="square" rtlCol="0">
            <a:spAutoFit/>
          </a:bodyPr>
          <a:lstStyle/>
          <a:p>
            <a:pPr algn="r" rtl="1"/>
            <a:r>
              <a:rPr lang="ar-DZ" sz="7200" b="1"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مقدمة:</a:t>
            </a:r>
            <a:endParaRPr lang="fr-FR" sz="7200" b="1" dirty="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5" name="ZoneTexte 4"/>
          <p:cNvSpPr txBox="1"/>
          <p:nvPr/>
        </p:nvSpPr>
        <p:spPr>
          <a:xfrm>
            <a:off x="6477000" y="2979898"/>
            <a:ext cx="9601200" cy="4401205"/>
          </a:xfrm>
          <a:prstGeom prst="rect">
            <a:avLst/>
          </a:prstGeom>
          <a:noFill/>
        </p:spPr>
        <p:txBody>
          <a:bodyPr wrap="square" rtlCol="0">
            <a:spAutoFit/>
          </a:bodyPr>
          <a:lstStyle/>
          <a:p>
            <a:pPr algn="r" rtl="1"/>
            <a:r>
              <a:rPr lang="ar-DZ" sz="4000" dirty="0">
                <a:solidFill>
                  <a:schemeClr val="bg1"/>
                </a:solidFill>
              </a:rPr>
              <a:t>حظيت مسألة </a:t>
            </a:r>
            <a:r>
              <a:rPr lang="ar-DZ" sz="4000" dirty="0">
                <a:solidFill>
                  <a:srgbClr val="FF99CC"/>
                </a:solidFill>
              </a:rPr>
              <a:t>النزاعات الجماعية في العمل</a:t>
            </a:r>
            <a:r>
              <a:rPr lang="ar-DZ" sz="4000" dirty="0">
                <a:solidFill>
                  <a:schemeClr val="bg1"/>
                </a:solidFill>
              </a:rPr>
              <a:t> باهتمام كبير من قبل المشرع الجزائري، الذي عمل على وضع مجموعة من القوانين والإجراءات لتحديد الآليات القانونية لتسوية هذه النزاعات والحد منها في مختلف مراحلها. كان آخر هذه القوانين هو </a:t>
            </a:r>
            <a:r>
              <a:rPr lang="ar-DZ" sz="4000" dirty="0">
                <a:solidFill>
                  <a:srgbClr val="FF99CC"/>
                </a:solidFill>
              </a:rPr>
              <a:t>القانون رقم 23-08 </a:t>
            </a:r>
            <a:r>
              <a:rPr lang="ar-DZ" sz="4000" dirty="0">
                <a:solidFill>
                  <a:schemeClr val="bg1"/>
                </a:solidFill>
              </a:rPr>
              <a:t>المتعلق بالوقاية من النزاعات الجماعية للعمل وتسويتها وممارسة حق الإضراب.</a:t>
            </a:r>
            <a:endParaRPr lang="fr-FR" sz="40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grpSp>
        <p:nvGrpSpPr>
          <p:cNvPr id="3" name="Group 3"/>
          <p:cNvGrpSpPr/>
          <p:nvPr/>
        </p:nvGrpSpPr>
        <p:grpSpPr>
          <a:xfrm>
            <a:off x="-81941" y="0"/>
            <a:ext cx="5527813" cy="10435018"/>
            <a:chOff x="0" y="0"/>
            <a:chExt cx="7370417" cy="13913357"/>
          </a:xfrm>
        </p:grpSpPr>
        <p:pic>
          <p:nvPicPr>
            <p:cNvPr id="4" name="Picture 4"/>
            <p:cNvPicPr>
              <a:picLocks noChangeAspect="1"/>
            </p:cNvPicPr>
            <p:nvPr/>
          </p:nvPicPr>
          <p:blipFill>
            <a:blip r:embed="rId3"/>
            <a:srcRect l="16181" r="48502"/>
            <a:stretch>
              <a:fillRect/>
            </a:stretch>
          </p:blipFill>
          <p:spPr>
            <a:xfrm>
              <a:off x="0" y="0"/>
              <a:ext cx="7370417" cy="13913357"/>
            </a:xfrm>
            <a:prstGeom prst="rect">
              <a:avLst/>
            </a:prstGeom>
          </p:spPr>
        </p:pic>
      </p:grpSp>
      <p:sp>
        <p:nvSpPr>
          <p:cNvPr id="7" name="Freeform 7"/>
          <p:cNvSpPr/>
          <p:nvPr/>
        </p:nvSpPr>
        <p:spPr>
          <a:xfrm flipH="1">
            <a:off x="2972149" y="625038"/>
            <a:ext cx="4947445" cy="1942997"/>
          </a:xfrm>
          <a:custGeom>
            <a:avLst/>
            <a:gdLst/>
            <a:ahLst/>
            <a:cxnLst/>
            <a:rect l="l" t="t" r="r" b="b"/>
            <a:pathLst>
              <a:path w="4947445" h="1942997">
                <a:moveTo>
                  <a:pt x="4947445" y="0"/>
                </a:moveTo>
                <a:lnTo>
                  <a:pt x="0" y="0"/>
                </a:lnTo>
                <a:lnTo>
                  <a:pt x="0" y="1942997"/>
                </a:lnTo>
                <a:lnTo>
                  <a:pt x="4947445" y="1942997"/>
                </a:lnTo>
                <a:lnTo>
                  <a:pt x="4947445"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8" name="Freeform 8"/>
          <p:cNvSpPr/>
          <p:nvPr/>
        </p:nvSpPr>
        <p:spPr>
          <a:xfrm>
            <a:off x="15717653" y="8108592"/>
            <a:ext cx="3083294" cy="3083294"/>
          </a:xfrm>
          <a:custGeom>
            <a:avLst/>
            <a:gdLst/>
            <a:ahLst/>
            <a:cxnLst/>
            <a:rect l="l" t="t" r="r" b="b"/>
            <a:pathLst>
              <a:path w="3083294" h="3083294">
                <a:moveTo>
                  <a:pt x="0" y="0"/>
                </a:moveTo>
                <a:lnTo>
                  <a:pt x="3083294" y="0"/>
                </a:lnTo>
                <a:lnTo>
                  <a:pt x="3083294" y="3083294"/>
                </a:lnTo>
                <a:lnTo>
                  <a:pt x="0" y="308329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4049565" y="7639245"/>
            <a:ext cx="6632619" cy="1121516"/>
          </a:xfrm>
          <a:custGeom>
            <a:avLst/>
            <a:gdLst/>
            <a:ahLst/>
            <a:cxnLst/>
            <a:rect l="l" t="t" r="r" b="b"/>
            <a:pathLst>
              <a:path w="6632619" h="1121516">
                <a:moveTo>
                  <a:pt x="0" y="0"/>
                </a:moveTo>
                <a:lnTo>
                  <a:pt x="6632619" y="0"/>
                </a:lnTo>
                <a:lnTo>
                  <a:pt x="6632619" y="1121516"/>
                </a:lnTo>
                <a:lnTo>
                  <a:pt x="0" y="1121516"/>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ZoneTexte 9"/>
          <p:cNvSpPr txBox="1"/>
          <p:nvPr/>
        </p:nvSpPr>
        <p:spPr>
          <a:xfrm>
            <a:off x="13563600" y="1257300"/>
            <a:ext cx="2649353" cy="1200329"/>
          </a:xfrm>
          <a:prstGeom prst="rect">
            <a:avLst/>
          </a:prstGeom>
          <a:noFill/>
        </p:spPr>
        <p:txBody>
          <a:bodyPr wrap="square" rtlCol="0">
            <a:spAutoFit/>
          </a:bodyPr>
          <a:lstStyle/>
          <a:p>
            <a:pPr algn="r" rtl="1"/>
            <a:r>
              <a:rPr lang="ar-DZ" sz="7200" b="1" dirty="0" smtClean="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الإشكالية:</a:t>
            </a:r>
            <a:endParaRPr lang="fr-FR" sz="7200" b="1" dirty="0">
              <a:solidFill>
                <a:srgbClr val="FFFF00"/>
              </a:solidFill>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11" name="ZoneTexte 10"/>
          <p:cNvSpPr txBox="1"/>
          <p:nvPr/>
        </p:nvSpPr>
        <p:spPr>
          <a:xfrm>
            <a:off x="5893203" y="2586687"/>
            <a:ext cx="11658599" cy="5632311"/>
          </a:xfrm>
          <a:prstGeom prst="rect">
            <a:avLst/>
          </a:prstGeom>
          <a:noFill/>
        </p:spPr>
        <p:txBody>
          <a:bodyPr wrap="square" rtlCol="0">
            <a:spAutoFit/>
          </a:bodyPr>
          <a:lstStyle/>
          <a:p>
            <a:pPr algn="r" rtl="1"/>
            <a:r>
              <a:rPr lang="ar-DZ" sz="6000" dirty="0" smtClean="0">
                <a:solidFill>
                  <a:schemeClr val="bg1"/>
                </a:solidFill>
              </a:rPr>
              <a:t>إلى </a:t>
            </a:r>
            <a:r>
              <a:rPr lang="ar-DZ" sz="6000" dirty="0">
                <a:solidFill>
                  <a:schemeClr val="bg1"/>
                </a:solidFill>
              </a:rPr>
              <a:t>أي </a:t>
            </a:r>
            <a:r>
              <a:rPr lang="ar-DZ" sz="6000" dirty="0" smtClean="0">
                <a:solidFill>
                  <a:schemeClr val="bg1"/>
                </a:solidFill>
              </a:rPr>
              <a:t>مدى ساهم </a:t>
            </a:r>
            <a:r>
              <a:rPr lang="ar-DZ" sz="6000" dirty="0">
                <a:solidFill>
                  <a:schemeClr val="bg1"/>
                </a:solidFill>
              </a:rPr>
              <a:t>هذا القانون من خلال نصوصه في تعزيز آليات الحوار الاجتماعي كوسيلة لتبني حلول مشتركة وتوافقية تساهم في تحسين العلاقات المهنية وإرساء الاستقرار الاقتصادي والاجتماعي وذلك </a:t>
            </a:r>
            <a:r>
              <a:rPr lang="ar-DZ" sz="6000" dirty="0" smtClean="0">
                <a:solidFill>
                  <a:schemeClr val="bg1"/>
                </a:solidFill>
              </a:rPr>
              <a:t>لتفادي النزاعات </a:t>
            </a:r>
            <a:r>
              <a:rPr lang="ar-DZ" sz="6000" dirty="0">
                <a:solidFill>
                  <a:schemeClr val="bg1"/>
                </a:solidFill>
              </a:rPr>
              <a:t>الجماعية للعمل ؟.   </a:t>
            </a:r>
            <a:endParaRPr lang="fr-FR" sz="6000" dirty="0">
              <a:solidFill>
                <a:schemeClr val="bg1"/>
              </a:solidFill>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p:cTn id="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316363"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5" name="TextBox 5"/>
          <p:cNvSpPr txBox="1"/>
          <p:nvPr/>
        </p:nvSpPr>
        <p:spPr>
          <a:xfrm>
            <a:off x="3429000" y="605152"/>
            <a:ext cx="11170343" cy="1795363"/>
          </a:xfrm>
          <a:prstGeom prst="rect">
            <a:avLst/>
          </a:prstGeom>
        </p:spPr>
        <p:txBody>
          <a:bodyPr wrap="square" lIns="0" tIns="0" rIns="0" bIns="0" rtlCol="0" anchor="t">
            <a:spAutoFit/>
          </a:bodyPr>
          <a:lstStyle/>
          <a:p>
            <a:pPr algn="ctr">
              <a:lnSpc>
                <a:spcPts val="6970"/>
              </a:lnSpc>
            </a:pPr>
            <a:r>
              <a:rPr lang="ar-DZ" sz="4800" b="1" dirty="0" smtClean="0">
                <a:solidFill>
                  <a:srgbClr val="FFFF00"/>
                </a:solidFill>
                <a:latin typeface="Gochi Hand"/>
                <a:ea typeface="Gochi Hand"/>
                <a:cs typeface="Gochi Hand"/>
                <a:sym typeface="Gochi Hand"/>
              </a:rPr>
              <a:t>آليات تسوية نزاعات العمل الجماعية في التشريع الجزائري</a:t>
            </a:r>
            <a:endParaRPr lang="en-US" sz="4800" b="1" dirty="0">
              <a:solidFill>
                <a:srgbClr val="FFFF00"/>
              </a:solidFill>
              <a:latin typeface="Gochi Hand"/>
              <a:ea typeface="Gochi Hand"/>
              <a:cs typeface="Gochi Hand"/>
              <a:sym typeface="Gochi Hand"/>
            </a:endParaRPr>
          </a:p>
        </p:txBody>
      </p:sp>
      <p:sp>
        <p:nvSpPr>
          <p:cNvPr id="6" name="Freeform 6"/>
          <p:cNvSpPr/>
          <p:nvPr/>
        </p:nvSpPr>
        <p:spPr>
          <a:xfrm>
            <a:off x="6958195" y="3239003"/>
            <a:ext cx="4368814" cy="6019297"/>
          </a:xfrm>
          <a:custGeom>
            <a:avLst/>
            <a:gdLst/>
            <a:ahLst/>
            <a:cxnLst/>
            <a:rect l="l" t="t" r="r" b="b"/>
            <a:pathLst>
              <a:path w="4368814" h="6019297">
                <a:moveTo>
                  <a:pt x="0" y="0"/>
                </a:moveTo>
                <a:lnTo>
                  <a:pt x="4368815" y="0"/>
                </a:lnTo>
                <a:lnTo>
                  <a:pt x="4368815" y="6019297"/>
                </a:lnTo>
                <a:lnTo>
                  <a:pt x="0" y="6019297"/>
                </a:lnTo>
                <a:lnTo>
                  <a:pt x="0" y="0"/>
                </a:lnTo>
                <a:close/>
              </a:path>
            </a:pathLst>
          </a:custGeom>
          <a:blipFill>
            <a:blip r:embed="rId3">
              <a:extLst>
                <a:ext uri="{96DAC541-7B7A-43D3-8B79-37D633B846F1}">
                  <asvg:svgBlip xmlns="" xmlns:asvg="http://schemas.microsoft.com/office/drawing/2016/SVG/main" r:embed="rId4"/>
                </a:ext>
              </a:extLst>
            </a:blip>
            <a:stretch>
              <a:fillRect r="-55779" b="-44261"/>
            </a:stretch>
          </a:blipFill>
        </p:spPr>
      </p:sp>
      <p:sp>
        <p:nvSpPr>
          <p:cNvPr id="8" name="Freeform 8"/>
          <p:cNvSpPr/>
          <p:nvPr/>
        </p:nvSpPr>
        <p:spPr>
          <a:xfrm>
            <a:off x="2065506" y="3239003"/>
            <a:ext cx="4368814" cy="6019297"/>
          </a:xfrm>
          <a:custGeom>
            <a:avLst/>
            <a:gdLst/>
            <a:ahLst/>
            <a:cxnLst/>
            <a:rect l="l" t="t" r="r" b="b"/>
            <a:pathLst>
              <a:path w="4368814" h="6019297">
                <a:moveTo>
                  <a:pt x="0" y="0"/>
                </a:moveTo>
                <a:lnTo>
                  <a:pt x="4368814" y="0"/>
                </a:lnTo>
                <a:lnTo>
                  <a:pt x="4368814" y="6019297"/>
                </a:lnTo>
                <a:lnTo>
                  <a:pt x="0" y="6019297"/>
                </a:lnTo>
                <a:lnTo>
                  <a:pt x="0" y="0"/>
                </a:lnTo>
                <a:close/>
              </a:path>
            </a:pathLst>
          </a:custGeom>
          <a:blipFill>
            <a:blip r:embed="rId3">
              <a:extLst>
                <a:ext uri="{96DAC541-7B7A-43D3-8B79-37D633B846F1}">
                  <asvg:svgBlip xmlns="" xmlns:asvg="http://schemas.microsoft.com/office/drawing/2016/SVG/main" r:embed="rId4"/>
                </a:ext>
              </a:extLst>
            </a:blip>
            <a:stretch>
              <a:fillRect r="-55779" b="-44261"/>
            </a:stretch>
          </a:blipFill>
        </p:spPr>
      </p:sp>
      <p:sp>
        <p:nvSpPr>
          <p:cNvPr id="10" name="TextBox 10"/>
          <p:cNvSpPr txBox="1"/>
          <p:nvPr/>
        </p:nvSpPr>
        <p:spPr>
          <a:xfrm>
            <a:off x="3272287" y="3431430"/>
            <a:ext cx="1955253" cy="991248"/>
          </a:xfrm>
          <a:prstGeom prst="rect">
            <a:avLst/>
          </a:prstGeom>
        </p:spPr>
        <p:txBody>
          <a:bodyPr lIns="0" tIns="0" rIns="0" bIns="0" rtlCol="0" anchor="t">
            <a:spAutoFit/>
          </a:bodyPr>
          <a:lstStyle/>
          <a:p>
            <a:pPr algn="ctr">
              <a:lnSpc>
                <a:spcPts val="6970"/>
              </a:lnSpc>
            </a:pPr>
            <a:r>
              <a:rPr lang="en-US" sz="8500" dirty="0" smtClean="0">
                <a:solidFill>
                  <a:srgbClr val="FFFFFF"/>
                </a:solidFill>
                <a:latin typeface="Gochi Hand"/>
                <a:ea typeface="Gochi Hand"/>
                <a:cs typeface="Gochi Hand"/>
                <a:sym typeface="Gochi Hand"/>
              </a:rPr>
              <a:t>1</a:t>
            </a:r>
            <a:endParaRPr lang="en-US" sz="8500" dirty="0">
              <a:solidFill>
                <a:srgbClr val="FFFFFF"/>
              </a:solidFill>
              <a:latin typeface="Gochi Hand"/>
              <a:ea typeface="Gochi Hand"/>
              <a:cs typeface="Gochi Hand"/>
              <a:sym typeface="Gochi Hand"/>
            </a:endParaRPr>
          </a:p>
        </p:txBody>
      </p:sp>
      <p:sp>
        <p:nvSpPr>
          <p:cNvPr id="11" name="TextBox 11"/>
          <p:cNvSpPr txBox="1"/>
          <p:nvPr/>
        </p:nvSpPr>
        <p:spPr>
          <a:xfrm>
            <a:off x="8164976" y="3431430"/>
            <a:ext cx="1955253" cy="991248"/>
          </a:xfrm>
          <a:prstGeom prst="rect">
            <a:avLst/>
          </a:prstGeom>
        </p:spPr>
        <p:txBody>
          <a:bodyPr lIns="0" tIns="0" rIns="0" bIns="0" rtlCol="0" anchor="t">
            <a:spAutoFit/>
          </a:bodyPr>
          <a:lstStyle/>
          <a:p>
            <a:pPr algn="ctr">
              <a:lnSpc>
                <a:spcPts val="6970"/>
              </a:lnSpc>
            </a:pPr>
            <a:r>
              <a:rPr lang="en-US" sz="8500" dirty="0" smtClean="0">
                <a:solidFill>
                  <a:srgbClr val="FFFFFF"/>
                </a:solidFill>
                <a:latin typeface="Gochi Hand"/>
                <a:ea typeface="Gochi Hand"/>
                <a:cs typeface="Gochi Hand"/>
                <a:sym typeface="Gochi Hand"/>
              </a:rPr>
              <a:t>2</a:t>
            </a:r>
            <a:endParaRPr lang="en-US" sz="8500" dirty="0">
              <a:solidFill>
                <a:srgbClr val="FFFFFF"/>
              </a:solidFill>
              <a:latin typeface="Gochi Hand"/>
              <a:ea typeface="Gochi Hand"/>
              <a:cs typeface="Gochi Hand"/>
              <a:sym typeface="Gochi Hand"/>
            </a:endParaRPr>
          </a:p>
        </p:txBody>
      </p:sp>
      <p:sp>
        <p:nvSpPr>
          <p:cNvPr id="12" name="TextBox 12"/>
          <p:cNvSpPr txBox="1"/>
          <p:nvPr/>
        </p:nvSpPr>
        <p:spPr>
          <a:xfrm>
            <a:off x="13060461" y="3431430"/>
            <a:ext cx="1955253" cy="991248"/>
          </a:xfrm>
          <a:prstGeom prst="rect">
            <a:avLst/>
          </a:prstGeom>
        </p:spPr>
        <p:txBody>
          <a:bodyPr lIns="0" tIns="0" rIns="0" bIns="0" rtlCol="0" anchor="t">
            <a:spAutoFit/>
          </a:bodyPr>
          <a:lstStyle/>
          <a:p>
            <a:pPr algn="ctr">
              <a:lnSpc>
                <a:spcPts val="6970"/>
              </a:lnSpc>
            </a:pPr>
            <a:endParaRPr lang="en-US" sz="8500" dirty="0">
              <a:solidFill>
                <a:srgbClr val="FFFFFF"/>
              </a:solidFill>
              <a:latin typeface="Gochi Hand"/>
              <a:ea typeface="Gochi Hand"/>
              <a:cs typeface="Gochi Hand"/>
              <a:sym typeface="Gochi Hand"/>
            </a:endParaRPr>
          </a:p>
        </p:txBody>
      </p:sp>
      <p:sp>
        <p:nvSpPr>
          <p:cNvPr id="13" name="Freeform 13"/>
          <p:cNvSpPr/>
          <p:nvPr/>
        </p:nvSpPr>
        <p:spPr>
          <a:xfrm flipH="1">
            <a:off x="-475825" y="581641"/>
            <a:ext cx="4418750" cy="1735364"/>
          </a:xfrm>
          <a:custGeom>
            <a:avLst/>
            <a:gdLst/>
            <a:ahLst/>
            <a:cxnLst/>
            <a:rect l="l" t="t" r="r" b="b"/>
            <a:pathLst>
              <a:path w="4418750" h="1735364">
                <a:moveTo>
                  <a:pt x="4418750" y="0"/>
                </a:moveTo>
                <a:lnTo>
                  <a:pt x="0" y="0"/>
                </a:lnTo>
                <a:lnTo>
                  <a:pt x="0" y="1735364"/>
                </a:lnTo>
                <a:lnTo>
                  <a:pt x="4418750" y="1735364"/>
                </a:lnTo>
                <a:lnTo>
                  <a:pt x="441875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14" name="Freeform 14"/>
          <p:cNvSpPr/>
          <p:nvPr/>
        </p:nvSpPr>
        <p:spPr>
          <a:xfrm>
            <a:off x="14401800" y="-141474"/>
            <a:ext cx="6632619" cy="1121516"/>
          </a:xfrm>
          <a:custGeom>
            <a:avLst/>
            <a:gdLst/>
            <a:ahLst/>
            <a:cxnLst/>
            <a:rect l="l" t="t" r="r" b="b"/>
            <a:pathLst>
              <a:path w="6632619" h="1121516">
                <a:moveTo>
                  <a:pt x="0" y="0"/>
                </a:moveTo>
                <a:lnTo>
                  <a:pt x="6632619" y="0"/>
                </a:lnTo>
                <a:lnTo>
                  <a:pt x="6632619" y="1121516"/>
                </a:lnTo>
                <a:lnTo>
                  <a:pt x="0" y="1121516"/>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17" name="ZoneTexte 16"/>
          <p:cNvSpPr txBox="1"/>
          <p:nvPr/>
        </p:nvSpPr>
        <p:spPr>
          <a:xfrm>
            <a:off x="8164976" y="3907436"/>
            <a:ext cx="1857693" cy="76944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r" rtl="1"/>
            <a:r>
              <a:rPr lang="ar-DZ" sz="4400" b="1" dirty="0" smtClean="0">
                <a:solidFill>
                  <a:srgbClr val="7030A0"/>
                </a:solidFill>
                <a:effectLst>
                  <a:outerShdw blurRad="38100" dist="38100" dir="2700000" algn="tl">
                    <a:srgbClr val="000000">
                      <a:alpha val="43137"/>
                    </a:srgbClr>
                  </a:outerShdw>
                </a:effectLst>
              </a:rPr>
              <a:t>العلاجية:</a:t>
            </a:r>
            <a:endParaRPr lang="fr-FR" sz="4400" b="1" dirty="0">
              <a:solidFill>
                <a:srgbClr val="7030A0"/>
              </a:solidFill>
              <a:effectLst>
                <a:outerShdw blurRad="38100" dist="38100" dir="2700000" algn="tl">
                  <a:srgbClr val="000000">
                    <a:alpha val="43137"/>
                  </a:srgbClr>
                </a:outerShdw>
              </a:effectLst>
            </a:endParaRPr>
          </a:p>
        </p:txBody>
      </p:sp>
      <p:sp>
        <p:nvSpPr>
          <p:cNvPr id="18" name="ZoneTexte 17"/>
          <p:cNvSpPr txBox="1"/>
          <p:nvPr/>
        </p:nvSpPr>
        <p:spPr>
          <a:xfrm>
            <a:off x="1870427" y="3907435"/>
            <a:ext cx="4657835" cy="76944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r" rtl="1"/>
            <a:r>
              <a:rPr lang="ar-DZ" sz="4400" b="1" dirty="0" smtClean="0">
                <a:solidFill>
                  <a:srgbClr val="7030A0"/>
                </a:solidFill>
                <a:effectLst>
                  <a:outerShdw blurRad="38100" dist="38100" dir="2700000" algn="tl">
                    <a:srgbClr val="000000">
                      <a:alpha val="43137"/>
                    </a:srgbClr>
                  </a:outerShdw>
                </a:effectLst>
              </a:rPr>
              <a:t>الإضراب كآلية ضاغطة:</a:t>
            </a:r>
            <a:endParaRPr lang="fr-FR" sz="4400" b="1" dirty="0">
              <a:solidFill>
                <a:srgbClr val="7030A0"/>
              </a:solidFill>
              <a:effectLst>
                <a:outerShdw blurRad="38100" dist="38100" dir="2700000" algn="tl">
                  <a:srgbClr val="000000">
                    <a:alpha val="43137"/>
                  </a:srgbClr>
                </a:outerShdw>
              </a:effectLst>
            </a:endParaRPr>
          </a:p>
        </p:txBody>
      </p:sp>
      <p:sp>
        <p:nvSpPr>
          <p:cNvPr id="20" name="Freeform 6"/>
          <p:cNvSpPr/>
          <p:nvPr/>
        </p:nvSpPr>
        <p:spPr>
          <a:xfrm>
            <a:off x="11975063" y="3239002"/>
            <a:ext cx="4368814" cy="6019297"/>
          </a:xfrm>
          <a:custGeom>
            <a:avLst/>
            <a:gdLst/>
            <a:ahLst/>
            <a:cxnLst/>
            <a:rect l="l" t="t" r="r" b="b"/>
            <a:pathLst>
              <a:path w="4368814" h="6019297">
                <a:moveTo>
                  <a:pt x="0" y="0"/>
                </a:moveTo>
                <a:lnTo>
                  <a:pt x="4368815" y="0"/>
                </a:lnTo>
                <a:lnTo>
                  <a:pt x="4368815" y="6019297"/>
                </a:lnTo>
                <a:lnTo>
                  <a:pt x="0" y="6019297"/>
                </a:lnTo>
                <a:lnTo>
                  <a:pt x="0" y="0"/>
                </a:lnTo>
                <a:close/>
              </a:path>
            </a:pathLst>
          </a:custGeom>
          <a:blipFill>
            <a:blip r:embed="rId3">
              <a:extLst>
                <a:ext uri="{96DAC541-7B7A-43D3-8B79-37D633B846F1}">
                  <asvg:svgBlip xmlns="" xmlns:asvg="http://schemas.microsoft.com/office/drawing/2016/SVG/main" r:embed="rId4"/>
                </a:ext>
              </a:extLst>
            </a:blip>
            <a:stretch>
              <a:fillRect r="-55779" b="-44261"/>
            </a:stretch>
          </a:blipFill>
        </p:spPr>
      </p:sp>
      <p:sp>
        <p:nvSpPr>
          <p:cNvPr id="21" name="ZoneTexte 20"/>
          <p:cNvSpPr txBox="1"/>
          <p:nvPr/>
        </p:nvSpPr>
        <p:spPr>
          <a:xfrm>
            <a:off x="13411200" y="3873738"/>
            <a:ext cx="1604514" cy="769441"/>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r" rtl="1"/>
            <a:r>
              <a:rPr lang="ar-DZ" sz="4400" b="1" dirty="0" smtClean="0">
                <a:solidFill>
                  <a:srgbClr val="7030A0"/>
                </a:solidFill>
                <a:effectLst>
                  <a:outerShdw blurRad="38100" dist="38100" dir="2700000" algn="tl">
                    <a:srgbClr val="000000">
                      <a:alpha val="43137"/>
                    </a:srgbClr>
                  </a:outerShdw>
                </a:effectLst>
              </a:rPr>
              <a:t>الوقاية:</a:t>
            </a:r>
            <a:endParaRPr lang="fr-FR" sz="4400" b="1" dirty="0">
              <a:solidFill>
                <a:srgbClr val="7030A0"/>
              </a:solidFill>
              <a:effectLst>
                <a:outerShdw blurRad="38100" dist="38100" dir="2700000" algn="tl">
                  <a:srgbClr val="000000">
                    <a:alpha val="43137"/>
                  </a:srgbClr>
                </a:outerShdw>
              </a:effectLst>
            </a:endParaRPr>
          </a:p>
        </p:txBody>
      </p:sp>
      <p:sp>
        <p:nvSpPr>
          <p:cNvPr id="22" name="ZoneTexte 21"/>
          <p:cNvSpPr txBox="1"/>
          <p:nvPr/>
        </p:nvSpPr>
        <p:spPr>
          <a:xfrm>
            <a:off x="11924429" y="5230391"/>
            <a:ext cx="4227316" cy="1754326"/>
          </a:xfrm>
          <a:prstGeom prst="rect">
            <a:avLst/>
          </a:prstGeom>
          <a:noFill/>
        </p:spPr>
        <p:txBody>
          <a:bodyPr wrap="square" rtlCol="0">
            <a:spAutoFit/>
          </a:bodyPr>
          <a:lstStyle/>
          <a:p>
            <a:pPr marL="571500" indent="-571500" algn="r" rtl="1">
              <a:buFont typeface="Wingdings" panose="05000000000000000000" pitchFamily="2" charset="2"/>
              <a:buChar char="q"/>
            </a:pPr>
            <a:r>
              <a:rPr lang="ar-DZ" sz="3600" dirty="0" smtClean="0">
                <a:effectLst>
                  <a:outerShdw blurRad="38100" dist="38100" dir="2700000" algn="tl">
                    <a:srgbClr val="000000">
                      <a:alpha val="43137"/>
                    </a:srgbClr>
                  </a:outerShdw>
                </a:effectLst>
              </a:rPr>
              <a:t>آلية التفاوض الجماعي.</a:t>
            </a:r>
          </a:p>
          <a:p>
            <a:pPr marL="571500" indent="-571500" algn="r" rtl="1">
              <a:buFont typeface="Wingdings" panose="05000000000000000000" pitchFamily="2" charset="2"/>
              <a:buChar char="q"/>
            </a:pPr>
            <a:endParaRPr lang="ar-DZ" sz="3600" dirty="0">
              <a:effectLst>
                <a:outerShdw blurRad="38100" dist="38100" dir="2700000" algn="tl">
                  <a:srgbClr val="000000">
                    <a:alpha val="43137"/>
                  </a:srgbClr>
                </a:outerShdw>
              </a:effectLst>
            </a:endParaRPr>
          </a:p>
          <a:p>
            <a:pPr marL="571500" indent="-571500" algn="r" rtl="1">
              <a:buFont typeface="Wingdings" panose="05000000000000000000" pitchFamily="2" charset="2"/>
              <a:buChar char="q"/>
            </a:pPr>
            <a:r>
              <a:rPr lang="ar-DZ" sz="3600" dirty="0" smtClean="0">
                <a:effectLst>
                  <a:outerShdw blurRad="38100" dist="38100" dir="2700000" algn="tl">
                    <a:srgbClr val="000000">
                      <a:alpha val="43137"/>
                    </a:srgbClr>
                  </a:outerShdw>
                </a:effectLst>
              </a:rPr>
              <a:t>آلية اللجان المشتركة.</a:t>
            </a:r>
            <a:endParaRPr lang="fr-FR" sz="3600" dirty="0">
              <a:effectLst>
                <a:outerShdw blurRad="38100" dist="38100" dir="2700000" algn="tl">
                  <a:srgbClr val="000000">
                    <a:alpha val="43137"/>
                  </a:srgbClr>
                </a:outerShdw>
              </a:effectLst>
            </a:endParaRPr>
          </a:p>
        </p:txBody>
      </p:sp>
      <p:sp>
        <p:nvSpPr>
          <p:cNvPr id="3" name="ZoneTexte 2"/>
          <p:cNvSpPr txBox="1"/>
          <p:nvPr/>
        </p:nvSpPr>
        <p:spPr>
          <a:xfrm>
            <a:off x="6864252" y="5261166"/>
            <a:ext cx="4565747" cy="2862322"/>
          </a:xfrm>
          <a:prstGeom prst="rect">
            <a:avLst/>
          </a:prstGeom>
          <a:noFill/>
        </p:spPr>
        <p:txBody>
          <a:bodyPr wrap="square" rtlCol="0">
            <a:spAutoFit/>
          </a:bodyPr>
          <a:lstStyle/>
          <a:p>
            <a:pPr marL="457200" indent="-457200" algn="r" rtl="1">
              <a:buFont typeface="Wingdings" panose="05000000000000000000" pitchFamily="2" charset="2"/>
              <a:buChar char="q"/>
            </a:pPr>
            <a:r>
              <a:rPr lang="ar-DZ" sz="3600" dirty="0">
                <a:effectLst>
                  <a:outerShdw blurRad="38100" dist="38100" dir="2700000" algn="tl">
                    <a:srgbClr val="000000">
                      <a:alpha val="43137"/>
                    </a:srgbClr>
                  </a:outerShdw>
                </a:effectLst>
              </a:rPr>
              <a:t>المصالحة كطريقة </a:t>
            </a:r>
            <a:r>
              <a:rPr lang="ar-DZ" sz="3600" dirty="0" smtClean="0">
                <a:effectLst>
                  <a:outerShdw blurRad="38100" dist="38100" dir="2700000" algn="tl">
                    <a:srgbClr val="000000">
                      <a:alpha val="43137"/>
                    </a:srgbClr>
                  </a:outerShdw>
                </a:effectLst>
              </a:rPr>
              <a:t>علاجية.</a:t>
            </a:r>
          </a:p>
          <a:p>
            <a:pPr algn="r" rtl="1"/>
            <a:endParaRPr lang="ar-DZ" sz="3600" dirty="0" smtClean="0">
              <a:effectLst>
                <a:outerShdw blurRad="38100" dist="38100" dir="2700000" algn="tl">
                  <a:srgbClr val="000000">
                    <a:alpha val="43137"/>
                  </a:srgbClr>
                </a:outerShdw>
              </a:effectLst>
            </a:endParaRPr>
          </a:p>
          <a:p>
            <a:pPr marL="457200" indent="-457200" algn="r" rtl="1">
              <a:buFont typeface="Wingdings" panose="05000000000000000000" pitchFamily="2" charset="2"/>
              <a:buChar char="q"/>
            </a:pPr>
            <a:r>
              <a:rPr lang="ar-DZ" sz="3600" dirty="0">
                <a:effectLst>
                  <a:outerShdw blurRad="38100" dist="38100" dir="2700000" algn="tl">
                    <a:srgbClr val="000000">
                      <a:alpha val="43137"/>
                    </a:srgbClr>
                  </a:outerShdw>
                </a:effectLst>
              </a:rPr>
              <a:t>الوساطة كآلية </a:t>
            </a:r>
            <a:r>
              <a:rPr lang="ar-DZ" sz="3600" dirty="0" smtClean="0">
                <a:effectLst>
                  <a:outerShdw blurRad="38100" dist="38100" dir="2700000" algn="tl">
                    <a:srgbClr val="000000">
                      <a:alpha val="43137"/>
                    </a:srgbClr>
                  </a:outerShdw>
                </a:effectLst>
              </a:rPr>
              <a:t>علاجية.</a:t>
            </a:r>
          </a:p>
          <a:p>
            <a:pPr algn="r" rtl="1"/>
            <a:endParaRPr lang="ar-DZ" sz="3600" dirty="0" smtClean="0">
              <a:effectLst>
                <a:outerShdw blurRad="38100" dist="38100" dir="2700000" algn="tl">
                  <a:srgbClr val="000000">
                    <a:alpha val="43137"/>
                  </a:srgbClr>
                </a:outerShdw>
              </a:effectLst>
            </a:endParaRPr>
          </a:p>
          <a:p>
            <a:pPr marL="457200" indent="-457200" algn="r" rtl="1">
              <a:buFont typeface="Wingdings" panose="05000000000000000000" pitchFamily="2" charset="2"/>
              <a:buChar char="q"/>
            </a:pPr>
            <a:r>
              <a:rPr lang="ar-DZ" sz="3600" dirty="0">
                <a:effectLst>
                  <a:outerShdw blurRad="38100" dist="38100" dir="2700000" algn="tl">
                    <a:srgbClr val="000000">
                      <a:alpha val="43137"/>
                    </a:srgbClr>
                  </a:outerShdw>
                </a:effectLst>
              </a:rPr>
              <a:t>التحكيم كآلية </a:t>
            </a:r>
            <a:r>
              <a:rPr lang="ar-DZ" sz="3600" dirty="0" smtClean="0">
                <a:effectLst>
                  <a:outerShdw blurRad="38100" dist="38100" dir="2700000" algn="tl">
                    <a:srgbClr val="000000">
                      <a:alpha val="43137"/>
                    </a:srgbClr>
                  </a:outerShdw>
                </a:effectLst>
              </a:rPr>
              <a:t>علاجية.</a:t>
            </a:r>
          </a:p>
        </p:txBody>
      </p:sp>
      <p:sp>
        <p:nvSpPr>
          <p:cNvPr id="7" name="ZoneTexte 6"/>
          <p:cNvSpPr txBox="1"/>
          <p:nvPr/>
        </p:nvSpPr>
        <p:spPr>
          <a:xfrm>
            <a:off x="1870427" y="5084524"/>
            <a:ext cx="4607201" cy="5078313"/>
          </a:xfrm>
          <a:prstGeom prst="rect">
            <a:avLst/>
          </a:prstGeom>
          <a:noFill/>
        </p:spPr>
        <p:txBody>
          <a:bodyPr wrap="square" rtlCol="0">
            <a:spAutoFit/>
          </a:bodyPr>
          <a:lstStyle/>
          <a:p>
            <a:pPr marL="285750" indent="-285750" algn="r" rtl="1">
              <a:buFont typeface="Wingdings" panose="05000000000000000000" pitchFamily="2" charset="2"/>
              <a:buChar char="q"/>
            </a:pPr>
            <a:r>
              <a:rPr lang="ar-DZ" sz="3600" dirty="0">
                <a:effectLst>
                  <a:outerShdw blurRad="38100" dist="38100" dir="2700000" algn="tl">
                    <a:srgbClr val="000000">
                      <a:alpha val="43137"/>
                    </a:srgbClr>
                  </a:outerShdw>
                </a:effectLst>
              </a:rPr>
              <a:t>شروط اللجوء </a:t>
            </a:r>
            <a:r>
              <a:rPr lang="ar-DZ" sz="3600" dirty="0" smtClean="0">
                <a:effectLst>
                  <a:outerShdw blurRad="38100" dist="38100" dir="2700000" algn="tl">
                    <a:srgbClr val="000000">
                      <a:alpha val="43137"/>
                    </a:srgbClr>
                  </a:outerShdw>
                </a:effectLst>
              </a:rPr>
              <a:t>للإضراب.</a:t>
            </a:r>
          </a:p>
          <a:p>
            <a:pPr algn="r" rtl="1"/>
            <a:endParaRPr lang="ar-DZ" sz="3600" dirty="0" smtClean="0">
              <a:effectLst>
                <a:outerShdw blurRad="38100" dist="38100" dir="2700000" algn="tl">
                  <a:srgbClr val="000000">
                    <a:alpha val="43137"/>
                  </a:srgbClr>
                </a:outerShdw>
              </a:effectLst>
            </a:endParaRPr>
          </a:p>
          <a:p>
            <a:pPr marL="285750" indent="-285750" algn="r" rtl="1">
              <a:buFont typeface="Wingdings" panose="05000000000000000000" pitchFamily="2" charset="2"/>
              <a:buChar char="q"/>
            </a:pPr>
            <a:r>
              <a:rPr lang="ar-DZ" sz="3600" dirty="0">
                <a:effectLst>
                  <a:outerShdw blurRad="38100" dist="38100" dir="2700000" algn="tl">
                    <a:srgbClr val="000000">
                      <a:alpha val="43137"/>
                    </a:srgbClr>
                  </a:outerShdw>
                </a:effectLst>
              </a:rPr>
              <a:t>القيود الواردة على ممارسة اللجوء إ</a:t>
            </a:r>
            <a:r>
              <a:rPr lang="ar-DZ" sz="3600" dirty="0" smtClean="0">
                <a:effectLst>
                  <a:outerShdw blurRad="38100" dist="38100" dir="2700000" algn="tl">
                    <a:srgbClr val="000000">
                      <a:alpha val="43137"/>
                    </a:srgbClr>
                  </a:outerShdw>
                </a:effectLst>
              </a:rPr>
              <a:t>لى الاضراب.</a:t>
            </a:r>
          </a:p>
          <a:p>
            <a:pPr algn="r" rtl="1"/>
            <a:endParaRPr lang="ar-DZ" sz="3600" dirty="0" smtClean="0">
              <a:effectLst>
                <a:outerShdw blurRad="38100" dist="38100" dir="2700000" algn="tl">
                  <a:srgbClr val="000000">
                    <a:alpha val="43137"/>
                  </a:srgbClr>
                </a:outerShdw>
              </a:effectLst>
            </a:endParaRPr>
          </a:p>
          <a:p>
            <a:pPr marL="285750" indent="-285750" algn="r" rtl="1">
              <a:buFont typeface="Wingdings" panose="05000000000000000000" pitchFamily="2" charset="2"/>
              <a:buChar char="q"/>
            </a:pPr>
            <a:r>
              <a:rPr lang="ar-DZ" sz="3600" dirty="0">
                <a:effectLst>
                  <a:outerShdw blurRad="38100" dist="38100" dir="2700000" algn="tl">
                    <a:srgbClr val="000000">
                      <a:alpha val="43137"/>
                    </a:srgbClr>
                  </a:outerShdw>
                </a:effectLst>
              </a:rPr>
              <a:t>تسوية الإضراب والأحكام الجزائية المتعلقة </a:t>
            </a:r>
            <a:r>
              <a:rPr lang="ar-DZ" sz="3600" dirty="0" smtClean="0">
                <a:effectLst>
                  <a:outerShdw blurRad="38100" dist="38100" dir="2700000" algn="tl">
                    <a:srgbClr val="000000">
                      <a:alpha val="43137"/>
                    </a:srgbClr>
                  </a:outerShdw>
                </a:effectLst>
              </a:rPr>
              <a:t>بممارسته.</a:t>
            </a:r>
            <a:endParaRPr lang="ar-DZ" sz="3600" dirty="0">
              <a:effectLst>
                <a:outerShdw blurRad="38100" dist="38100" dir="2700000" algn="tl">
                  <a:srgbClr val="000000">
                    <a:alpha val="43137"/>
                  </a:srgbClr>
                </a:outerShdw>
              </a:effectLst>
            </a:endParaRPr>
          </a:p>
          <a:p>
            <a:pPr marL="285750" indent="-285750" algn="r" rtl="1">
              <a:buFont typeface="Wingdings" panose="05000000000000000000" pitchFamily="2" charset="2"/>
              <a:buChar char="q"/>
            </a:pPr>
            <a:endParaRPr lang="ar-DZ" sz="3600" dirty="0">
              <a:effectLst>
                <a:outerShdw blurRad="38100" dist="38100" dir="2700000" algn="tl">
                  <a:srgbClr val="000000">
                    <a:alpha val="43137"/>
                  </a:srgbClr>
                </a:outerShdw>
              </a:effectLst>
            </a:endParaRPr>
          </a:p>
          <a:p>
            <a:pPr marL="285750" indent="-285750" algn="r" rtl="1">
              <a:buFont typeface="Wingdings" panose="05000000000000000000" pitchFamily="2" charset="2"/>
              <a:buChar char="q"/>
            </a:pPr>
            <a:endParaRPr lang="fr-FR" sz="3600"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2">
                                            <p:txEl>
                                              <p:pRg st="0" end="0"/>
                                            </p:txEl>
                                          </p:spTgt>
                                        </p:tgtEl>
                                        <p:attrNameLst>
                                          <p:attrName>style.visibility</p:attrName>
                                        </p:attrNameLst>
                                      </p:cBhvr>
                                      <p:to>
                                        <p:strVal val="visible"/>
                                      </p:to>
                                    </p:set>
                                    <p:anim calcmode="lin" valueType="num">
                                      <p:cBhvr>
                                        <p:cTn id="28" dur="5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22">
                                            <p:txEl>
                                              <p:pRg st="0" end="0"/>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22">
                                            <p:txEl>
                                              <p:pRg st="2" end="2"/>
                                            </p:txEl>
                                          </p:spTgt>
                                        </p:tgtEl>
                                        <p:attrNameLst>
                                          <p:attrName>style.visibility</p:attrName>
                                        </p:attrNameLst>
                                      </p:cBhvr>
                                      <p:to>
                                        <p:strVal val="visible"/>
                                      </p:to>
                                    </p:set>
                                    <p:anim calcmode="lin" valueType="num">
                                      <p:cBhvr>
                                        <p:cTn id="33" dur="500" fill="hold"/>
                                        <p:tgtEl>
                                          <p:spTgt spid="22">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22">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22">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 calcmode="lin" valueType="num">
                                      <p:cBhvr>
                                        <p:cTn id="4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41"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42" dur="500"/>
                                        <p:tgtEl>
                                          <p:spTgt spid="3">
                                            <p:txEl>
                                              <p:pRg st="0" end="0"/>
                                            </p:txEl>
                                          </p:spTgt>
                                        </p:tgtEl>
                                      </p:cBhvr>
                                    </p:animEffect>
                                  </p:childTnLst>
                                </p:cTn>
                              </p:par>
                              <p:par>
                                <p:cTn id="43" presetID="53" presetClass="entr" presetSubtype="16" fill="hold" nodeType="withEffect">
                                  <p:stCondLst>
                                    <p:cond delay="0"/>
                                  </p:stCondLst>
                                  <p:childTnLst>
                                    <p:set>
                                      <p:cBhvr>
                                        <p:cTn id="44" dur="1" fill="hold">
                                          <p:stCondLst>
                                            <p:cond delay="0"/>
                                          </p:stCondLst>
                                        </p:cTn>
                                        <p:tgtEl>
                                          <p:spTgt spid="3">
                                            <p:txEl>
                                              <p:pRg st="2" end="2"/>
                                            </p:txEl>
                                          </p:spTgt>
                                        </p:tgtEl>
                                        <p:attrNameLst>
                                          <p:attrName>style.visibility</p:attrName>
                                        </p:attrNameLst>
                                      </p:cBhvr>
                                      <p:to>
                                        <p:strVal val="visible"/>
                                      </p:to>
                                    </p:set>
                                    <p:anim calcmode="lin" valueType="num">
                                      <p:cBhvr>
                                        <p:cTn id="4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7" dur="500"/>
                                        <p:tgtEl>
                                          <p:spTgt spid="3">
                                            <p:txEl>
                                              <p:pRg st="2" end="2"/>
                                            </p:txEl>
                                          </p:spTgt>
                                        </p:tgtEl>
                                      </p:cBhvr>
                                    </p:animEffect>
                                  </p:childTnLst>
                                </p:cTn>
                              </p:par>
                              <p:par>
                                <p:cTn id="48" presetID="53" presetClass="entr" presetSubtype="16" fill="hold" nodeType="withEffect">
                                  <p:stCondLst>
                                    <p:cond delay="0"/>
                                  </p:stCondLst>
                                  <p:childTnLst>
                                    <p:set>
                                      <p:cBhvr>
                                        <p:cTn id="49" dur="1" fill="hold">
                                          <p:stCondLst>
                                            <p:cond delay="0"/>
                                          </p:stCondLst>
                                        </p:cTn>
                                        <p:tgtEl>
                                          <p:spTgt spid="3">
                                            <p:txEl>
                                              <p:pRg st="4" end="4"/>
                                            </p:txEl>
                                          </p:spTgt>
                                        </p:tgtEl>
                                        <p:attrNameLst>
                                          <p:attrName>style.visibility</p:attrName>
                                        </p:attrNameLst>
                                      </p:cBhvr>
                                      <p:to>
                                        <p:strVal val="visible"/>
                                      </p:to>
                                    </p:set>
                                    <p:anim calcmode="lin" valueType="num">
                                      <p:cBhvr>
                                        <p:cTn id="50"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2" dur="500"/>
                                        <p:tgtEl>
                                          <p:spTgt spid="3">
                                            <p:txEl>
                                              <p:pRg st="4" end="4"/>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 calcmode="lin" valueType="num">
                                      <p:cBhvr>
                                        <p:cTn id="5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59" dur="500"/>
                                        <p:tgtEl>
                                          <p:spTgt spid="7">
                                            <p:txEl>
                                              <p:pRg st="0" end="0"/>
                                            </p:txEl>
                                          </p:spTgt>
                                        </p:tgtEl>
                                      </p:cBhvr>
                                    </p:animEffect>
                                  </p:childTnLst>
                                </p:cTn>
                              </p:par>
                              <p:par>
                                <p:cTn id="60" presetID="53" presetClass="entr" presetSubtype="16" fill="hold" nodeType="withEffect">
                                  <p:stCondLst>
                                    <p:cond delay="0"/>
                                  </p:stCondLst>
                                  <p:childTnLst>
                                    <p:set>
                                      <p:cBhvr>
                                        <p:cTn id="61" dur="1" fill="hold">
                                          <p:stCondLst>
                                            <p:cond delay="0"/>
                                          </p:stCondLst>
                                        </p:cTn>
                                        <p:tgtEl>
                                          <p:spTgt spid="7">
                                            <p:txEl>
                                              <p:pRg st="2" end="2"/>
                                            </p:txEl>
                                          </p:spTgt>
                                        </p:tgtEl>
                                        <p:attrNameLst>
                                          <p:attrName>style.visibility</p:attrName>
                                        </p:attrNameLst>
                                      </p:cBhvr>
                                      <p:to>
                                        <p:strVal val="visible"/>
                                      </p:to>
                                    </p:set>
                                    <p:anim calcmode="lin" valueType="num">
                                      <p:cBhvr>
                                        <p:cTn id="6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6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64" dur="500"/>
                                        <p:tgtEl>
                                          <p:spTgt spid="7">
                                            <p:txEl>
                                              <p:pRg st="2" end="2"/>
                                            </p:txEl>
                                          </p:spTgt>
                                        </p:tgtEl>
                                      </p:cBhvr>
                                    </p:animEffect>
                                  </p:childTnLst>
                                </p:cTn>
                              </p:par>
                              <p:par>
                                <p:cTn id="65" presetID="53" presetClass="entr" presetSubtype="16" fill="hold" nodeType="with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 calcmode="lin" valueType="num">
                                      <p:cBhvr>
                                        <p:cTn id="67"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68"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6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7" name="Freeform 7"/>
          <p:cNvSpPr/>
          <p:nvPr/>
        </p:nvSpPr>
        <p:spPr>
          <a:xfrm>
            <a:off x="16384997" y="225901"/>
            <a:ext cx="1635494" cy="1623060"/>
          </a:xfrm>
          <a:custGeom>
            <a:avLst/>
            <a:gdLst/>
            <a:ahLst/>
            <a:cxnLst/>
            <a:rect l="l" t="t" r="r" b="b"/>
            <a:pathLst>
              <a:path w="3083294" h="3083294">
                <a:moveTo>
                  <a:pt x="0" y="0"/>
                </a:moveTo>
                <a:lnTo>
                  <a:pt x="3083294" y="0"/>
                </a:lnTo>
                <a:lnTo>
                  <a:pt x="3083294" y="3083294"/>
                </a:lnTo>
                <a:lnTo>
                  <a:pt x="0" y="3083294"/>
                </a:lnTo>
                <a:lnTo>
                  <a:pt x="0" y="0"/>
                </a:lnTo>
                <a:close/>
              </a:path>
            </a:pathLst>
          </a:custGeom>
          <a:blipFill>
            <a:blip r:embed="rId3">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52400" y="8953500"/>
            <a:ext cx="1186748" cy="1219200"/>
          </a:xfrm>
          <a:custGeom>
            <a:avLst/>
            <a:gdLst/>
            <a:ahLst/>
            <a:cxnLst/>
            <a:rect l="l" t="t" r="r" b="b"/>
            <a:pathLst>
              <a:path w="2353261" h="2182115">
                <a:moveTo>
                  <a:pt x="0" y="0"/>
                </a:moveTo>
                <a:lnTo>
                  <a:pt x="2353261" y="0"/>
                </a:lnTo>
                <a:lnTo>
                  <a:pt x="2353261" y="2182115"/>
                </a:lnTo>
                <a:lnTo>
                  <a:pt x="0" y="2182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3"/>
          <p:cNvSpPr/>
          <p:nvPr/>
        </p:nvSpPr>
        <p:spPr>
          <a:xfrm flipH="1">
            <a:off x="-304800" y="22860"/>
            <a:ext cx="4015508" cy="1600200"/>
          </a:xfrm>
          <a:custGeom>
            <a:avLst/>
            <a:gdLst/>
            <a:ahLst/>
            <a:cxnLst/>
            <a:rect l="l" t="t" r="r" b="b"/>
            <a:pathLst>
              <a:path w="4947445" h="1942997">
                <a:moveTo>
                  <a:pt x="4947445" y="0"/>
                </a:moveTo>
                <a:lnTo>
                  <a:pt x="0" y="0"/>
                </a:lnTo>
                <a:lnTo>
                  <a:pt x="0" y="1942997"/>
                </a:lnTo>
                <a:lnTo>
                  <a:pt x="4947445" y="1942997"/>
                </a:lnTo>
                <a:lnTo>
                  <a:pt x="4947445" y="0"/>
                </a:lnTo>
                <a:close/>
              </a:path>
            </a:pathLst>
          </a:custGeom>
          <a:blipFill>
            <a:blip r:embed="rId10">
              <a:extLst>
                <a:ext uri="{96DAC541-7B7A-43D3-8B79-37D633B846F1}">
                  <asvg:svgBlip xmlns="" xmlns:asvg="http://schemas.microsoft.com/office/drawing/2016/SVG/main" r:embed="rId4"/>
                </a:ext>
              </a:extLst>
            </a:blip>
            <a:stretch>
              <a:fillRect/>
            </a:stretch>
          </a:blipFill>
        </p:spPr>
      </p:sp>
      <p:sp>
        <p:nvSpPr>
          <p:cNvPr id="11" name="ZoneTexte 10"/>
          <p:cNvSpPr txBox="1"/>
          <p:nvPr/>
        </p:nvSpPr>
        <p:spPr>
          <a:xfrm>
            <a:off x="2883557" y="444896"/>
            <a:ext cx="13349040" cy="830997"/>
          </a:xfrm>
          <a:prstGeom prst="rect">
            <a:avLst/>
          </a:prstGeom>
          <a:noFill/>
        </p:spPr>
        <p:txBody>
          <a:bodyPr wrap="square" rtlCol="0">
            <a:spAutoFit/>
          </a:bodyPr>
          <a:lstStyle/>
          <a:p>
            <a:pPr algn="r" rtl="1"/>
            <a:r>
              <a:rPr lang="ar-DZ" sz="4800" b="1" dirty="0" smtClean="0">
                <a:solidFill>
                  <a:srgbClr val="FF99CC"/>
                </a:solidFill>
                <a:effectLst>
                  <a:outerShdw blurRad="38100" dist="38100" dir="2700000" algn="tl">
                    <a:srgbClr val="000000">
                      <a:alpha val="43137"/>
                    </a:srgbClr>
                  </a:outerShdw>
                </a:effectLst>
              </a:rPr>
              <a:t>أولا: الآليات و الوسائل </a:t>
            </a:r>
            <a:r>
              <a:rPr lang="ar-DZ" sz="4800" b="1" dirty="0" smtClean="0">
                <a:solidFill>
                  <a:srgbClr val="FFFF00"/>
                </a:solidFill>
                <a:effectLst>
                  <a:outerShdw blurRad="38100" dist="38100" dir="2700000" algn="tl">
                    <a:srgbClr val="000000">
                      <a:alpha val="43137"/>
                    </a:srgbClr>
                  </a:outerShdw>
                </a:effectLst>
              </a:rPr>
              <a:t>الوقائية</a:t>
            </a:r>
            <a:r>
              <a:rPr lang="ar-DZ" sz="4800" b="1" dirty="0" smtClean="0">
                <a:solidFill>
                  <a:srgbClr val="FF99CC"/>
                </a:solidFill>
                <a:effectLst>
                  <a:outerShdw blurRad="38100" dist="38100" dir="2700000" algn="tl">
                    <a:srgbClr val="000000">
                      <a:alpha val="43137"/>
                    </a:srgbClr>
                  </a:outerShdw>
                </a:effectLst>
              </a:rPr>
              <a:t> لتسوية النزاعات الجماعية للعمل</a:t>
            </a:r>
            <a:r>
              <a:rPr lang="ar-DZ" sz="4800" dirty="0" smtClean="0">
                <a:solidFill>
                  <a:srgbClr val="FF99CC"/>
                </a:solidFill>
              </a:rPr>
              <a:t>:</a:t>
            </a:r>
          </a:p>
        </p:txBody>
      </p:sp>
      <p:sp>
        <p:nvSpPr>
          <p:cNvPr id="12" name="ZoneTexte 11"/>
          <p:cNvSpPr txBox="1"/>
          <p:nvPr/>
        </p:nvSpPr>
        <p:spPr>
          <a:xfrm>
            <a:off x="7315200" y="1943100"/>
            <a:ext cx="4648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DZ" sz="3600" b="1" dirty="0" smtClean="0">
                <a:effectLst>
                  <a:outerShdw blurRad="38100" dist="38100" dir="2700000" algn="tl">
                    <a:srgbClr val="000000">
                      <a:alpha val="43137"/>
                    </a:srgbClr>
                  </a:outerShdw>
                </a:effectLst>
              </a:rPr>
              <a:t>1.آلية التفاوض الجماعي:</a:t>
            </a:r>
            <a:endParaRPr lang="fr-FR" sz="3600" b="1" dirty="0">
              <a:effectLst>
                <a:outerShdw blurRad="38100" dist="38100" dir="2700000" algn="tl">
                  <a:srgbClr val="000000">
                    <a:alpha val="43137"/>
                  </a:srgbClr>
                </a:outerShdw>
              </a:effectLst>
            </a:endParaRPr>
          </a:p>
        </p:txBody>
      </p:sp>
      <p:sp>
        <p:nvSpPr>
          <p:cNvPr id="26" name="ZoneTexte 25"/>
          <p:cNvSpPr txBox="1"/>
          <p:nvPr/>
        </p:nvSpPr>
        <p:spPr>
          <a:xfrm>
            <a:off x="13679853" y="3131781"/>
            <a:ext cx="1543816" cy="584775"/>
          </a:xfrm>
          <a:prstGeom prst="rect">
            <a:avLst/>
          </a:prstGeom>
          <a:noFill/>
        </p:spPr>
        <p:txBody>
          <a:bodyPr wrap="square" rtlCol="0">
            <a:spAutoFit/>
          </a:bodyPr>
          <a:lstStyle/>
          <a:p>
            <a:pPr algn="r" rtl="1"/>
            <a:r>
              <a:rPr lang="ar-DZ" sz="3200" b="1" dirty="0" smtClean="0">
                <a:solidFill>
                  <a:schemeClr val="bg1"/>
                </a:solidFill>
                <a:effectLst>
                  <a:outerShdw blurRad="38100" dist="38100" dir="2700000" algn="tl">
                    <a:srgbClr val="000000">
                      <a:alpha val="43137"/>
                    </a:srgbClr>
                  </a:outerShdw>
                </a:effectLst>
              </a:rPr>
              <a:t>تعريفها:</a:t>
            </a:r>
            <a:endParaRPr lang="fr-FR" sz="3200" b="1" dirty="0">
              <a:solidFill>
                <a:schemeClr val="bg1"/>
              </a:solidFill>
              <a:effectLst>
                <a:outerShdw blurRad="38100" dist="38100" dir="2700000" algn="tl">
                  <a:srgbClr val="000000">
                    <a:alpha val="43137"/>
                  </a:srgbClr>
                </a:outerShdw>
              </a:effectLst>
            </a:endParaRPr>
          </a:p>
        </p:txBody>
      </p:sp>
      <p:sp>
        <p:nvSpPr>
          <p:cNvPr id="27" name="ZoneTexte 26"/>
          <p:cNvSpPr txBox="1"/>
          <p:nvPr/>
        </p:nvSpPr>
        <p:spPr>
          <a:xfrm>
            <a:off x="5655126" y="2848125"/>
            <a:ext cx="1543816" cy="584775"/>
          </a:xfrm>
          <a:prstGeom prst="rect">
            <a:avLst/>
          </a:prstGeom>
          <a:noFill/>
        </p:spPr>
        <p:txBody>
          <a:bodyPr wrap="square" rtlCol="0">
            <a:spAutoFit/>
          </a:bodyPr>
          <a:lstStyle/>
          <a:p>
            <a:pPr algn="r" rtl="1"/>
            <a:r>
              <a:rPr lang="ar-DZ" sz="3200" b="1" dirty="0" smtClean="0">
                <a:solidFill>
                  <a:schemeClr val="bg1"/>
                </a:solidFill>
                <a:effectLst>
                  <a:outerShdw blurRad="38100" dist="38100" dir="2700000" algn="tl">
                    <a:srgbClr val="000000">
                      <a:alpha val="43137"/>
                    </a:srgbClr>
                  </a:outerShdw>
                </a:effectLst>
              </a:rPr>
              <a:t>أهميتها:</a:t>
            </a:r>
            <a:endParaRPr lang="fr-FR" sz="3200" b="1" dirty="0">
              <a:solidFill>
                <a:schemeClr val="bg1"/>
              </a:solidFill>
              <a:effectLst>
                <a:outerShdw blurRad="38100" dist="38100" dir="2700000" algn="tl">
                  <a:srgbClr val="000000">
                    <a:alpha val="43137"/>
                  </a:srgbClr>
                </a:outerShdw>
              </a:effectLst>
            </a:endParaRPr>
          </a:p>
        </p:txBody>
      </p:sp>
      <p:sp>
        <p:nvSpPr>
          <p:cNvPr id="29" name="Rectangle à coins arrondis 28"/>
          <p:cNvSpPr/>
          <p:nvPr/>
        </p:nvSpPr>
        <p:spPr>
          <a:xfrm>
            <a:off x="2640548" y="3601207"/>
            <a:ext cx="7848600" cy="618842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457200" indent="-457200" algn="r" rtl="1">
              <a:buFont typeface="Arial" panose="020B0604020202020204" pitchFamily="34" charset="0"/>
              <a:buChar char="•"/>
            </a:pPr>
            <a:r>
              <a:rPr lang="ar-DZ" sz="3200" dirty="0"/>
              <a:t>التفاوض الجماعي يُعزز الحوار الديمقراطي داخل المجتمع العمالي.</a:t>
            </a:r>
          </a:p>
          <a:p>
            <a:pPr marL="457200" indent="-457200" algn="r" rtl="1">
              <a:buFont typeface="Arial" panose="020B0604020202020204" pitchFamily="34" charset="0"/>
              <a:buChar char="•"/>
            </a:pPr>
            <a:r>
              <a:rPr lang="ar-DZ" sz="3200" dirty="0"/>
              <a:t>يسهم في صياغة أو تعديل اتفاقيات جماعية دون اللجوء إلى صراعات طويلة.</a:t>
            </a:r>
          </a:p>
          <a:p>
            <a:pPr marL="457200" indent="-457200" algn="r" rtl="1">
              <a:buFont typeface="Arial" panose="020B0604020202020204" pitchFamily="34" charset="0"/>
              <a:buChar char="•"/>
            </a:pPr>
            <a:r>
              <a:rPr lang="ar-DZ" sz="3200" dirty="0"/>
              <a:t>يعتبر وسيلة أساسية لنيل حقوق العمال وتحقيق مطالبهم المشروعة.</a:t>
            </a:r>
          </a:p>
          <a:p>
            <a:pPr marL="457200" indent="-457200" algn="r" rtl="1">
              <a:buFont typeface="Arial" panose="020B0604020202020204" pitchFamily="34" charset="0"/>
              <a:buChar char="•"/>
            </a:pPr>
            <a:r>
              <a:rPr lang="ar-DZ" sz="3200" dirty="0"/>
              <a:t>يساعد على تحقيق السلم الاجتماعي داخل المؤسسة من خلال العدالة والمساواة.</a:t>
            </a:r>
          </a:p>
          <a:p>
            <a:pPr marL="457200" indent="-457200" algn="r" rtl="1">
              <a:buFont typeface="Arial" panose="020B0604020202020204" pitchFamily="34" charset="0"/>
              <a:buChar char="•"/>
            </a:pPr>
            <a:r>
              <a:rPr lang="ar-DZ" sz="3200" dirty="0"/>
              <a:t>يكرس مشاركة العمال في وضع القواعد المهنية، ما يعزز الشعور بالإنصاف.</a:t>
            </a:r>
          </a:p>
          <a:p>
            <a:pPr marL="457200" indent="-457200" algn="r" rtl="1">
              <a:buFont typeface="Arial" panose="020B0604020202020204" pitchFamily="34" charset="0"/>
              <a:buChar char="•"/>
            </a:pPr>
            <a:r>
              <a:rPr lang="ar-DZ" sz="3200" dirty="0"/>
              <a:t>يساهم في تحسين العلاقات المهنية والاجتماعية بين العمال وأرباب العمل.</a:t>
            </a:r>
            <a:endParaRPr lang="fr-FR" sz="3200" dirty="0"/>
          </a:p>
        </p:txBody>
      </p:sp>
      <p:sp>
        <p:nvSpPr>
          <p:cNvPr id="31" name="Rectangle à coins arrondis 30"/>
          <p:cNvSpPr/>
          <p:nvPr/>
        </p:nvSpPr>
        <p:spPr>
          <a:xfrm>
            <a:off x="11790548" y="3923844"/>
            <a:ext cx="5715000" cy="3020259"/>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r>
              <a:rPr lang="ar-DZ" sz="3200" dirty="0"/>
              <a:t>تعني المفاوضات المباشرة بين ممثلي العمال وأصحاب العمل، بهدف تبادل الآراء وطرح الحلول للوصول إلى حل مشترك للنزاعات المتعلقة بالأوضاع المهنية والاجتماعية وظروف العمل</a:t>
            </a:r>
            <a:endParaRPr lang="fr-FR" sz="3200" dirty="0"/>
          </a:p>
        </p:txBody>
      </p:sp>
      <p:pic>
        <p:nvPicPr>
          <p:cNvPr id="13" name="Imag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2179" y="1592364"/>
            <a:ext cx="2579486" cy="2084943"/>
          </a:xfrm>
          <a:prstGeom prst="ellipse">
            <a:avLst/>
          </a:prstGeom>
          <a:ln>
            <a:noFill/>
          </a:ln>
          <a:effectLst>
            <a:softEdge rad="112500"/>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xEl>
                                              <p:pRg st="0" end="0"/>
                                            </p:txEl>
                                          </p:spTgt>
                                        </p:tgtEl>
                                        <p:attrNameLst>
                                          <p:attrName>style.visibility</p:attrName>
                                        </p:attrNameLst>
                                      </p:cBhvr>
                                      <p:to>
                                        <p:strVal val="visible"/>
                                      </p:to>
                                    </p:set>
                                    <p:animEffect transition="in" filter="fade">
                                      <p:cBhvr>
                                        <p:cTn id="14" dur="1000"/>
                                        <p:tgtEl>
                                          <p:spTgt spid="31">
                                            <p:txEl>
                                              <p:pRg st="0" end="0"/>
                                            </p:txEl>
                                          </p:spTgt>
                                        </p:tgtEl>
                                      </p:cBhvr>
                                    </p:animEffect>
                                    <p:anim calcmode="lin" valueType="num">
                                      <p:cBhvr>
                                        <p:cTn id="15"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9">
                                            <p:txEl>
                                              <p:pRg st="0" end="0"/>
                                            </p:txEl>
                                          </p:spTgt>
                                        </p:tgtEl>
                                        <p:attrNameLst>
                                          <p:attrName>style.visibility</p:attrName>
                                        </p:attrNameLst>
                                      </p:cBhvr>
                                      <p:to>
                                        <p:strVal val="visible"/>
                                      </p:to>
                                    </p:set>
                                    <p:animEffect transition="in" filter="fade">
                                      <p:cBhvr>
                                        <p:cTn id="21" dur="1000"/>
                                        <p:tgtEl>
                                          <p:spTgt spid="29">
                                            <p:txEl>
                                              <p:pRg st="0" end="0"/>
                                            </p:txEl>
                                          </p:spTgt>
                                        </p:tgtEl>
                                      </p:cBhvr>
                                    </p:animEffect>
                                    <p:anim calcmode="lin" valueType="num">
                                      <p:cBhvr>
                                        <p:cTn id="2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
                                            <p:txEl>
                                              <p:pRg st="1" end="1"/>
                                            </p:txEl>
                                          </p:spTgt>
                                        </p:tgtEl>
                                        <p:attrNameLst>
                                          <p:attrName>style.visibility</p:attrName>
                                        </p:attrNameLst>
                                      </p:cBhvr>
                                      <p:to>
                                        <p:strVal val="visible"/>
                                      </p:to>
                                    </p:set>
                                    <p:animEffect transition="in" filter="fade">
                                      <p:cBhvr>
                                        <p:cTn id="28" dur="1000"/>
                                        <p:tgtEl>
                                          <p:spTgt spid="29">
                                            <p:txEl>
                                              <p:pRg st="1" end="1"/>
                                            </p:txEl>
                                          </p:spTgt>
                                        </p:tgtEl>
                                      </p:cBhvr>
                                    </p:animEffect>
                                    <p:anim calcmode="lin" valueType="num">
                                      <p:cBhvr>
                                        <p:cTn id="29"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9">
                                            <p:txEl>
                                              <p:pRg st="2" end="2"/>
                                            </p:txEl>
                                          </p:spTgt>
                                        </p:tgtEl>
                                        <p:attrNameLst>
                                          <p:attrName>style.visibility</p:attrName>
                                        </p:attrNameLst>
                                      </p:cBhvr>
                                      <p:to>
                                        <p:strVal val="visible"/>
                                      </p:to>
                                    </p:set>
                                    <p:animEffect transition="in" filter="fade">
                                      <p:cBhvr>
                                        <p:cTn id="35" dur="1000"/>
                                        <p:tgtEl>
                                          <p:spTgt spid="29">
                                            <p:txEl>
                                              <p:pRg st="2" end="2"/>
                                            </p:txEl>
                                          </p:spTgt>
                                        </p:tgtEl>
                                      </p:cBhvr>
                                    </p:animEffect>
                                    <p:anim calcmode="lin" valueType="num">
                                      <p:cBhvr>
                                        <p:cTn id="36"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9">
                                            <p:txEl>
                                              <p:pRg st="3" end="3"/>
                                            </p:txEl>
                                          </p:spTgt>
                                        </p:tgtEl>
                                        <p:attrNameLst>
                                          <p:attrName>style.visibility</p:attrName>
                                        </p:attrNameLst>
                                      </p:cBhvr>
                                      <p:to>
                                        <p:strVal val="visible"/>
                                      </p:to>
                                    </p:set>
                                    <p:animEffect transition="in" filter="fade">
                                      <p:cBhvr>
                                        <p:cTn id="42" dur="1000"/>
                                        <p:tgtEl>
                                          <p:spTgt spid="29">
                                            <p:txEl>
                                              <p:pRg st="3" end="3"/>
                                            </p:txEl>
                                          </p:spTgt>
                                        </p:tgtEl>
                                      </p:cBhvr>
                                    </p:animEffect>
                                    <p:anim calcmode="lin" valueType="num">
                                      <p:cBhvr>
                                        <p:cTn id="43"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9">
                                            <p:txEl>
                                              <p:pRg st="4" end="4"/>
                                            </p:txEl>
                                          </p:spTgt>
                                        </p:tgtEl>
                                        <p:attrNameLst>
                                          <p:attrName>style.visibility</p:attrName>
                                        </p:attrNameLst>
                                      </p:cBhvr>
                                      <p:to>
                                        <p:strVal val="visible"/>
                                      </p:to>
                                    </p:set>
                                    <p:animEffect transition="in" filter="fade">
                                      <p:cBhvr>
                                        <p:cTn id="49" dur="1000"/>
                                        <p:tgtEl>
                                          <p:spTgt spid="29">
                                            <p:txEl>
                                              <p:pRg st="4" end="4"/>
                                            </p:txEl>
                                          </p:spTgt>
                                        </p:tgtEl>
                                      </p:cBhvr>
                                    </p:animEffect>
                                    <p:anim calcmode="lin" valueType="num">
                                      <p:cBhvr>
                                        <p:cTn id="5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9">
                                            <p:txEl>
                                              <p:pRg st="5" end="5"/>
                                            </p:txEl>
                                          </p:spTgt>
                                        </p:tgtEl>
                                        <p:attrNameLst>
                                          <p:attrName>style.visibility</p:attrName>
                                        </p:attrNameLst>
                                      </p:cBhvr>
                                      <p:to>
                                        <p:strVal val="visible"/>
                                      </p:to>
                                    </p:set>
                                    <p:animEffect transition="in" filter="fade">
                                      <p:cBhvr>
                                        <p:cTn id="56" dur="1000"/>
                                        <p:tgtEl>
                                          <p:spTgt spid="29">
                                            <p:txEl>
                                              <p:pRg st="5" end="5"/>
                                            </p:txEl>
                                          </p:spTgt>
                                        </p:tgtEl>
                                      </p:cBhvr>
                                    </p:animEffect>
                                    <p:anim calcmode="lin" valueType="num">
                                      <p:cBhvr>
                                        <p:cTn id="5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5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7" name="Freeform 7"/>
          <p:cNvSpPr/>
          <p:nvPr/>
        </p:nvSpPr>
        <p:spPr>
          <a:xfrm>
            <a:off x="16907730" y="773294"/>
            <a:ext cx="1198748" cy="1245870"/>
          </a:xfrm>
          <a:custGeom>
            <a:avLst/>
            <a:gdLst/>
            <a:ahLst/>
            <a:cxnLst/>
            <a:rect l="l" t="t" r="r" b="b"/>
            <a:pathLst>
              <a:path w="3083294" h="3083294">
                <a:moveTo>
                  <a:pt x="0" y="0"/>
                </a:moveTo>
                <a:lnTo>
                  <a:pt x="3083294" y="0"/>
                </a:lnTo>
                <a:lnTo>
                  <a:pt x="3083294" y="3083294"/>
                </a:lnTo>
                <a:lnTo>
                  <a:pt x="0" y="3083294"/>
                </a:lnTo>
                <a:lnTo>
                  <a:pt x="0" y="0"/>
                </a:lnTo>
                <a:close/>
              </a:path>
            </a:pathLst>
          </a:custGeom>
          <a:blipFill>
            <a:blip r:embed="rId3">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359441" y="8551307"/>
            <a:ext cx="1659422" cy="1524000"/>
          </a:xfrm>
          <a:custGeom>
            <a:avLst/>
            <a:gdLst/>
            <a:ahLst/>
            <a:cxnLst/>
            <a:rect l="l" t="t" r="r" b="b"/>
            <a:pathLst>
              <a:path w="2353261" h="2182115">
                <a:moveTo>
                  <a:pt x="0" y="0"/>
                </a:moveTo>
                <a:lnTo>
                  <a:pt x="2353261" y="0"/>
                </a:lnTo>
                <a:lnTo>
                  <a:pt x="2353261" y="2182115"/>
                </a:lnTo>
                <a:lnTo>
                  <a:pt x="0" y="2182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3"/>
          <p:cNvSpPr/>
          <p:nvPr/>
        </p:nvSpPr>
        <p:spPr>
          <a:xfrm flipH="1">
            <a:off x="-818602" y="-88182"/>
            <a:ext cx="2542779" cy="1269120"/>
          </a:xfrm>
          <a:custGeom>
            <a:avLst/>
            <a:gdLst/>
            <a:ahLst/>
            <a:cxnLst/>
            <a:rect l="l" t="t" r="r" b="b"/>
            <a:pathLst>
              <a:path w="4947445" h="1942997">
                <a:moveTo>
                  <a:pt x="4947445" y="0"/>
                </a:moveTo>
                <a:lnTo>
                  <a:pt x="0" y="0"/>
                </a:lnTo>
                <a:lnTo>
                  <a:pt x="0" y="1942997"/>
                </a:lnTo>
                <a:lnTo>
                  <a:pt x="4947445" y="1942997"/>
                </a:lnTo>
                <a:lnTo>
                  <a:pt x="4947445" y="0"/>
                </a:lnTo>
                <a:close/>
              </a:path>
            </a:pathLst>
          </a:custGeom>
          <a:blipFill>
            <a:blip r:embed="rId10">
              <a:extLst>
                <a:ext uri="{96DAC541-7B7A-43D3-8B79-37D633B846F1}">
                  <asvg:svgBlip xmlns="" xmlns:asvg="http://schemas.microsoft.com/office/drawing/2016/SVG/main" r:embed="rId4"/>
                </a:ext>
              </a:extLst>
            </a:blip>
            <a:stretch>
              <a:fillRect/>
            </a:stretch>
          </a:blipFill>
        </p:spPr>
      </p:sp>
      <p:sp>
        <p:nvSpPr>
          <p:cNvPr id="12" name="ZoneTexte 11"/>
          <p:cNvSpPr txBox="1"/>
          <p:nvPr/>
        </p:nvSpPr>
        <p:spPr>
          <a:xfrm>
            <a:off x="7086600" y="1943046"/>
            <a:ext cx="46482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DZ" sz="3600" b="1" dirty="0" smtClean="0">
                <a:effectLst>
                  <a:outerShdw blurRad="38100" dist="38100" dir="2700000" algn="tl">
                    <a:srgbClr val="000000">
                      <a:alpha val="43137"/>
                    </a:srgbClr>
                  </a:outerShdw>
                </a:effectLst>
              </a:rPr>
              <a:t>2. آلية اللجان المشتركة:</a:t>
            </a:r>
            <a:endParaRPr lang="fr-FR" sz="3600" b="1" dirty="0">
              <a:effectLst>
                <a:outerShdw blurRad="38100" dist="38100" dir="2700000" algn="tl">
                  <a:srgbClr val="000000">
                    <a:alpha val="43137"/>
                  </a:srgbClr>
                </a:outerShdw>
              </a:effectLst>
            </a:endParaRPr>
          </a:p>
        </p:txBody>
      </p:sp>
      <p:sp>
        <p:nvSpPr>
          <p:cNvPr id="26" name="ZoneTexte 25"/>
          <p:cNvSpPr txBox="1"/>
          <p:nvPr/>
        </p:nvSpPr>
        <p:spPr>
          <a:xfrm>
            <a:off x="11125200" y="3554819"/>
            <a:ext cx="6172201" cy="1077218"/>
          </a:xfrm>
          <a:prstGeom prst="rect">
            <a:avLst/>
          </a:prstGeom>
          <a:noFill/>
        </p:spPr>
        <p:txBody>
          <a:bodyPr wrap="square" rtlCol="0">
            <a:spAutoFit/>
          </a:bodyPr>
          <a:lstStyle/>
          <a:p>
            <a:pPr marL="457200" indent="-457200" algn="r" rtl="1">
              <a:buFont typeface="Wingdings" panose="05000000000000000000" pitchFamily="2" charset="2"/>
              <a:buChar char="ü"/>
            </a:pPr>
            <a:r>
              <a:rPr lang="ar-DZ" sz="3200" b="1" dirty="0">
                <a:solidFill>
                  <a:schemeClr val="bg1"/>
                </a:solidFill>
                <a:effectLst>
                  <a:outerShdw blurRad="38100" dist="38100" dir="2700000" algn="tl">
                    <a:srgbClr val="000000">
                      <a:alpha val="43137"/>
                    </a:srgbClr>
                  </a:outerShdw>
                </a:effectLst>
              </a:rPr>
              <a:t>دور اللجنة المشتركة في </a:t>
            </a:r>
            <a:r>
              <a:rPr lang="ar-DZ" sz="3200" b="1" u="sng" dirty="0">
                <a:solidFill>
                  <a:srgbClr val="FFFF00"/>
                </a:solidFill>
                <a:effectLst>
                  <a:outerShdw blurRad="38100" dist="38100" dir="2700000" algn="tl">
                    <a:srgbClr val="000000">
                      <a:alpha val="43137"/>
                    </a:srgbClr>
                  </a:outerShdw>
                </a:effectLst>
              </a:rPr>
              <a:t>تفسير</a:t>
            </a:r>
            <a:r>
              <a:rPr lang="ar-DZ" sz="3200" b="1" dirty="0">
                <a:solidFill>
                  <a:schemeClr val="bg1"/>
                </a:solidFill>
                <a:effectLst>
                  <a:outerShdw blurRad="38100" dist="38100" dir="2700000" algn="tl">
                    <a:srgbClr val="000000">
                      <a:alpha val="43137"/>
                    </a:srgbClr>
                  </a:outerShdw>
                </a:effectLst>
              </a:rPr>
              <a:t> احكام الاتفاقية الجماعية:</a:t>
            </a:r>
            <a:endParaRPr lang="fr-FR" sz="3200" b="1" dirty="0">
              <a:solidFill>
                <a:schemeClr val="bg1"/>
              </a:solidFill>
              <a:effectLst>
                <a:outerShdw blurRad="38100" dist="38100" dir="2700000" algn="tl">
                  <a:srgbClr val="000000">
                    <a:alpha val="43137"/>
                  </a:srgbClr>
                </a:outerShdw>
              </a:effectLst>
            </a:endParaRPr>
          </a:p>
        </p:txBody>
      </p:sp>
      <p:sp>
        <p:nvSpPr>
          <p:cNvPr id="27" name="ZoneTexte 26"/>
          <p:cNvSpPr txBox="1"/>
          <p:nvPr/>
        </p:nvSpPr>
        <p:spPr>
          <a:xfrm>
            <a:off x="2194560" y="3471356"/>
            <a:ext cx="6017823" cy="1077218"/>
          </a:xfrm>
          <a:prstGeom prst="rect">
            <a:avLst/>
          </a:prstGeom>
          <a:noFill/>
        </p:spPr>
        <p:txBody>
          <a:bodyPr wrap="square" rtlCol="0">
            <a:spAutoFit/>
          </a:bodyPr>
          <a:lstStyle/>
          <a:p>
            <a:pPr marL="457200" indent="-457200" algn="r" rtl="1">
              <a:buFont typeface="Wingdings" panose="05000000000000000000" pitchFamily="2" charset="2"/>
              <a:buChar char="ü"/>
            </a:pPr>
            <a:r>
              <a:rPr lang="ar-DZ" sz="3200" b="1" dirty="0">
                <a:solidFill>
                  <a:schemeClr val="bg1"/>
                </a:solidFill>
                <a:effectLst>
                  <a:outerShdw blurRad="38100" dist="38100" dir="2700000" algn="tl">
                    <a:srgbClr val="000000">
                      <a:alpha val="43137"/>
                    </a:srgbClr>
                  </a:outerShdw>
                </a:effectLst>
              </a:rPr>
              <a:t>دور </a:t>
            </a:r>
            <a:r>
              <a:rPr lang="ar-DZ" sz="3200" b="1" dirty="0" smtClean="0">
                <a:solidFill>
                  <a:schemeClr val="bg1"/>
                </a:solidFill>
                <a:effectLst>
                  <a:outerShdw blurRad="38100" dist="38100" dir="2700000" algn="tl">
                    <a:srgbClr val="000000">
                      <a:alpha val="43137"/>
                    </a:srgbClr>
                  </a:outerShdw>
                </a:effectLst>
              </a:rPr>
              <a:t>اللجنة </a:t>
            </a:r>
            <a:r>
              <a:rPr lang="ar-DZ" sz="3200" b="1" dirty="0">
                <a:solidFill>
                  <a:schemeClr val="bg1"/>
                </a:solidFill>
                <a:effectLst>
                  <a:outerShdw blurRad="38100" dist="38100" dir="2700000" algn="tl">
                    <a:srgbClr val="000000">
                      <a:alpha val="43137"/>
                    </a:srgbClr>
                  </a:outerShdw>
                </a:effectLst>
              </a:rPr>
              <a:t>في</a:t>
            </a:r>
            <a:r>
              <a:rPr lang="ar-DZ" sz="3200" b="1" dirty="0">
                <a:solidFill>
                  <a:srgbClr val="FFFF00"/>
                </a:solidFill>
                <a:effectLst>
                  <a:outerShdw blurRad="38100" dist="38100" dir="2700000" algn="tl">
                    <a:srgbClr val="000000">
                      <a:alpha val="43137"/>
                    </a:srgbClr>
                  </a:outerShdw>
                </a:effectLst>
              </a:rPr>
              <a:t> </a:t>
            </a:r>
            <a:r>
              <a:rPr lang="ar-DZ" sz="3200" b="1" u="sng" dirty="0">
                <a:solidFill>
                  <a:srgbClr val="FFFF00"/>
                </a:solidFill>
                <a:effectLst>
                  <a:outerShdw blurRad="38100" dist="38100" dir="2700000" algn="tl">
                    <a:srgbClr val="000000">
                      <a:alpha val="43137"/>
                    </a:srgbClr>
                  </a:outerShdw>
                </a:effectLst>
              </a:rPr>
              <a:t>تطبيق</a:t>
            </a:r>
            <a:r>
              <a:rPr lang="ar-DZ" sz="3200" b="1" dirty="0">
                <a:solidFill>
                  <a:srgbClr val="FFFF00"/>
                </a:solidFill>
                <a:effectLst>
                  <a:outerShdw blurRad="38100" dist="38100" dir="2700000" algn="tl">
                    <a:srgbClr val="000000">
                      <a:alpha val="43137"/>
                    </a:srgbClr>
                  </a:outerShdw>
                </a:effectLst>
              </a:rPr>
              <a:t> </a:t>
            </a:r>
            <a:r>
              <a:rPr lang="ar-DZ" sz="3200" b="1" dirty="0">
                <a:solidFill>
                  <a:schemeClr val="bg1"/>
                </a:solidFill>
                <a:effectLst>
                  <a:outerShdw blurRad="38100" dist="38100" dir="2700000" algn="tl">
                    <a:srgbClr val="000000">
                      <a:alpha val="43137"/>
                    </a:srgbClr>
                  </a:outerShdw>
                </a:effectLst>
              </a:rPr>
              <a:t>احكام </a:t>
            </a:r>
            <a:r>
              <a:rPr lang="ar-DZ" sz="3200" b="1" dirty="0" smtClean="0">
                <a:solidFill>
                  <a:schemeClr val="bg1"/>
                </a:solidFill>
                <a:effectLst>
                  <a:outerShdw blurRad="38100" dist="38100" dir="2700000" algn="tl">
                    <a:srgbClr val="000000">
                      <a:alpha val="43137"/>
                    </a:srgbClr>
                  </a:outerShdw>
                </a:effectLst>
              </a:rPr>
              <a:t>الاتفاقية </a:t>
            </a:r>
            <a:r>
              <a:rPr lang="ar-DZ" sz="3200" b="1" dirty="0">
                <a:solidFill>
                  <a:schemeClr val="bg1"/>
                </a:solidFill>
                <a:effectLst>
                  <a:outerShdw blurRad="38100" dist="38100" dir="2700000" algn="tl">
                    <a:srgbClr val="000000">
                      <a:alpha val="43137"/>
                    </a:srgbClr>
                  </a:outerShdw>
                </a:effectLst>
              </a:rPr>
              <a:t>الجماعية:</a:t>
            </a:r>
            <a:endParaRPr lang="fr-FR" sz="3200" b="1" dirty="0">
              <a:solidFill>
                <a:schemeClr val="bg1"/>
              </a:solidFill>
              <a:effectLst>
                <a:outerShdw blurRad="38100" dist="38100" dir="2700000" algn="tl">
                  <a:srgbClr val="000000">
                    <a:alpha val="43137"/>
                  </a:srgbClr>
                </a:outerShdw>
              </a:effectLst>
            </a:endParaRPr>
          </a:p>
        </p:txBody>
      </p:sp>
      <p:sp>
        <p:nvSpPr>
          <p:cNvPr id="29" name="Rectangle à coins arrondis 28"/>
          <p:cNvSpPr/>
          <p:nvPr/>
        </p:nvSpPr>
        <p:spPr>
          <a:xfrm>
            <a:off x="1952796" y="4698301"/>
            <a:ext cx="7191204" cy="472851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31" name="Rectangle à coins arrondis 30"/>
          <p:cNvSpPr/>
          <p:nvPr/>
        </p:nvSpPr>
        <p:spPr>
          <a:xfrm>
            <a:off x="11734800" y="4698301"/>
            <a:ext cx="5573145" cy="4468059"/>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r" rtl="1"/>
            <a:r>
              <a:rPr lang="ar-DZ" sz="3200" dirty="0"/>
              <a:t>تعتبر اللجنة المشتركة من العناصر الأساسية في الاتفاقية الجماعية حيث تلعب دورا مهما في تفسير الأحكام وفهمها بشكل صحيح من قبل جميع الأطراف المعنية، تتولى اللجنة مسؤوليات أخرى وهي متابعه الخدمات الاجتماعية ومراجعه الكشوف المالية للهيئة المستخدمة.</a:t>
            </a:r>
            <a:endParaRPr lang="fr-FR" sz="3200" dirty="0"/>
          </a:p>
        </p:txBody>
      </p:sp>
      <p:sp>
        <p:nvSpPr>
          <p:cNvPr id="32" name="ZoneTexte 31"/>
          <p:cNvSpPr txBox="1"/>
          <p:nvPr/>
        </p:nvSpPr>
        <p:spPr>
          <a:xfrm>
            <a:off x="2194560" y="4843374"/>
            <a:ext cx="6676427" cy="4524315"/>
          </a:xfrm>
          <a:prstGeom prst="rect">
            <a:avLst/>
          </a:prstGeom>
          <a:noFill/>
        </p:spPr>
        <p:txBody>
          <a:bodyPr wrap="square" rtlCol="0">
            <a:spAutoFit/>
          </a:bodyPr>
          <a:lstStyle/>
          <a:p>
            <a:pPr marL="457200" indent="-457200" algn="r" rtl="1">
              <a:buFont typeface="Arial" panose="020B0604020202020204" pitchFamily="34" charset="0"/>
              <a:buChar char="•"/>
            </a:pPr>
            <a:r>
              <a:rPr lang="ar-DZ" sz="3200" dirty="0"/>
              <a:t>تلقي المعلومات التي يبلغها اليها المستخدم كل ثلاث أشهر على الأقل. </a:t>
            </a:r>
          </a:p>
          <a:p>
            <a:pPr marL="457200" indent="-457200" algn="r" rtl="1">
              <a:buFont typeface="Arial" panose="020B0604020202020204" pitchFamily="34" charset="0"/>
              <a:buChar char="•"/>
            </a:pPr>
            <a:r>
              <a:rPr lang="ar-DZ" sz="3200" dirty="0"/>
              <a:t>مراقبه الأحكام المطبقة في ميدان الشغل والوقاية الصحية والأمن والضمان الاجتماعي.</a:t>
            </a:r>
          </a:p>
          <a:p>
            <a:pPr algn="r" rtl="1"/>
            <a:endParaRPr lang="ar-DZ" sz="3200" dirty="0"/>
          </a:p>
          <a:p>
            <a:pPr algn="r" rtl="1"/>
            <a:r>
              <a:rPr lang="ar-DZ" sz="3200" dirty="0"/>
              <a:t>     وحسب المادة </a:t>
            </a:r>
            <a:r>
              <a:rPr lang="ar-DZ" sz="3200" dirty="0">
                <a:effectLst>
                  <a:outerShdw blurRad="38100" dist="38100" dir="2700000" algn="tl">
                    <a:srgbClr val="000000">
                      <a:alpha val="43137"/>
                    </a:srgbClr>
                  </a:outerShdw>
                </a:effectLst>
              </a:rPr>
              <a:t>07 من القانون 08/23 </a:t>
            </a:r>
            <a:r>
              <a:rPr lang="ar-DZ" sz="3200" dirty="0"/>
              <a:t>والمادة </a:t>
            </a:r>
            <a:r>
              <a:rPr lang="ar-DZ" sz="3200" dirty="0">
                <a:effectLst>
                  <a:outerShdw blurRad="38100" dist="38100" dir="2700000" algn="tl">
                    <a:srgbClr val="000000">
                      <a:alpha val="43137"/>
                    </a:srgbClr>
                  </a:outerShdw>
                </a:effectLst>
              </a:rPr>
              <a:t>120 من القانون 90/ 11  </a:t>
            </a:r>
            <a:r>
              <a:rPr lang="ar-DZ" sz="3200" dirty="0"/>
              <a:t>الذي ينص على تشكيل لجنه مصالحة داخلية تتولى مهمة التسوية لما يعرض عليها من نزاعات جماعية</a:t>
            </a:r>
            <a:endParaRPr lang="fr-FR" sz="3200" dirty="0"/>
          </a:p>
        </p:txBody>
      </p:sp>
      <p:sp>
        <p:nvSpPr>
          <p:cNvPr id="5" name="ZoneTexte 4"/>
          <p:cNvSpPr txBox="1"/>
          <p:nvPr/>
        </p:nvSpPr>
        <p:spPr>
          <a:xfrm>
            <a:off x="1905699" y="257608"/>
            <a:ext cx="14782803" cy="923330"/>
          </a:xfrm>
          <a:prstGeom prst="rect">
            <a:avLst/>
          </a:prstGeom>
          <a:noFill/>
        </p:spPr>
        <p:txBody>
          <a:bodyPr wrap="square" rtlCol="0">
            <a:spAutoFit/>
          </a:bodyPr>
          <a:lstStyle/>
          <a:p>
            <a:pPr algn="r" rtl="1"/>
            <a:r>
              <a:rPr lang="ar-DZ" sz="5400" b="1" dirty="0">
                <a:solidFill>
                  <a:srgbClr val="FF99CC"/>
                </a:solidFill>
                <a:effectLst>
                  <a:outerShdw blurRad="38100" dist="38100" dir="2700000" algn="tl">
                    <a:srgbClr val="000000">
                      <a:alpha val="43137"/>
                    </a:srgbClr>
                  </a:outerShdw>
                </a:effectLst>
              </a:rPr>
              <a:t>أولا: الآليات و الوسائل </a:t>
            </a:r>
            <a:r>
              <a:rPr lang="ar-DZ" sz="5400" b="1" dirty="0">
                <a:solidFill>
                  <a:srgbClr val="FFFF00"/>
                </a:solidFill>
                <a:effectLst>
                  <a:outerShdw blurRad="38100" dist="38100" dir="2700000" algn="tl">
                    <a:srgbClr val="000000">
                      <a:alpha val="43137"/>
                    </a:srgbClr>
                  </a:outerShdw>
                </a:effectLst>
              </a:rPr>
              <a:t>الوقائية</a:t>
            </a:r>
            <a:r>
              <a:rPr lang="ar-DZ" sz="5400" b="1" dirty="0">
                <a:solidFill>
                  <a:srgbClr val="FF99CC"/>
                </a:solidFill>
                <a:effectLst>
                  <a:outerShdw blurRad="38100" dist="38100" dir="2700000" algn="tl">
                    <a:srgbClr val="000000">
                      <a:alpha val="43137"/>
                    </a:srgbClr>
                  </a:outerShdw>
                </a:effectLst>
              </a:rPr>
              <a:t> لتسوية النزاعات الجماعية للعمل</a:t>
            </a:r>
            <a:r>
              <a:rPr lang="ar-DZ" sz="5400" dirty="0">
                <a:solidFill>
                  <a:srgbClr val="FF99CC"/>
                </a:solidFill>
              </a:rPr>
              <a:t>:</a:t>
            </a:r>
            <a:endParaRPr lang="fr-FR" sz="5400" dirty="0"/>
          </a:p>
        </p:txBody>
      </p:sp>
      <p:pic>
        <p:nvPicPr>
          <p:cNvPr id="13" name="Imag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1772" y="1333499"/>
            <a:ext cx="2398557" cy="22213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0230433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1000"/>
                                        <p:tgtEl>
                                          <p:spTgt spid="26">
                                            <p:txEl>
                                              <p:pRg st="0" end="0"/>
                                            </p:txEl>
                                          </p:spTgt>
                                        </p:tgtEl>
                                      </p:cBhvr>
                                    </p:animEffect>
                                    <p:anim calcmode="lin" valueType="num">
                                      <p:cBhvr>
                                        <p:cTn id="15"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xEl>
                                              <p:pRg st="0" end="0"/>
                                            </p:txEl>
                                          </p:spTgt>
                                        </p:tgtEl>
                                        <p:attrNameLst>
                                          <p:attrName>style.visibility</p:attrName>
                                        </p:attrNameLst>
                                      </p:cBhvr>
                                      <p:to>
                                        <p:strVal val="visible"/>
                                      </p:to>
                                    </p:set>
                                    <p:animEffect transition="in" filter="fade">
                                      <p:cBhvr>
                                        <p:cTn id="21" dur="1000"/>
                                        <p:tgtEl>
                                          <p:spTgt spid="31">
                                            <p:txEl>
                                              <p:pRg st="0" end="0"/>
                                            </p:txEl>
                                          </p:spTgt>
                                        </p:tgtEl>
                                      </p:cBhvr>
                                    </p:animEffect>
                                    <p:anim calcmode="lin" valueType="num">
                                      <p:cBhvr>
                                        <p:cTn id="22"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xEl>
                                              <p:pRg st="0" end="0"/>
                                            </p:txEl>
                                          </p:spTgt>
                                        </p:tgtEl>
                                        <p:attrNameLst>
                                          <p:attrName>style.visibility</p:attrName>
                                        </p:attrNameLst>
                                      </p:cBhvr>
                                      <p:to>
                                        <p:strVal val="visible"/>
                                      </p:to>
                                    </p:set>
                                    <p:animEffect transition="in" filter="fade">
                                      <p:cBhvr>
                                        <p:cTn id="28" dur="1000"/>
                                        <p:tgtEl>
                                          <p:spTgt spid="27">
                                            <p:txEl>
                                              <p:pRg st="0" end="0"/>
                                            </p:txEl>
                                          </p:spTgt>
                                        </p:tgtEl>
                                      </p:cBhvr>
                                    </p:animEffect>
                                    <p:anim calcmode="lin" valueType="num">
                                      <p:cBhvr>
                                        <p:cTn id="2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2">
                                            <p:txEl>
                                              <p:pRg st="0" end="0"/>
                                            </p:txEl>
                                          </p:spTgt>
                                        </p:tgtEl>
                                        <p:attrNameLst>
                                          <p:attrName>style.visibility</p:attrName>
                                        </p:attrNameLst>
                                      </p:cBhvr>
                                      <p:to>
                                        <p:strVal val="visible"/>
                                      </p:to>
                                    </p:set>
                                    <p:animEffect transition="in" filter="fade">
                                      <p:cBhvr>
                                        <p:cTn id="35" dur="1000"/>
                                        <p:tgtEl>
                                          <p:spTgt spid="32">
                                            <p:txEl>
                                              <p:pRg st="0" end="0"/>
                                            </p:txEl>
                                          </p:spTgt>
                                        </p:tgtEl>
                                      </p:cBhvr>
                                    </p:animEffect>
                                    <p:anim calcmode="lin" valueType="num">
                                      <p:cBhvr>
                                        <p:cTn id="36"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32">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2">
                                            <p:txEl>
                                              <p:pRg st="1" end="1"/>
                                            </p:txEl>
                                          </p:spTgt>
                                        </p:tgtEl>
                                        <p:attrNameLst>
                                          <p:attrName>style.visibility</p:attrName>
                                        </p:attrNameLst>
                                      </p:cBhvr>
                                      <p:to>
                                        <p:strVal val="visible"/>
                                      </p:to>
                                    </p:set>
                                    <p:animEffect transition="in" filter="fade">
                                      <p:cBhvr>
                                        <p:cTn id="40" dur="1000"/>
                                        <p:tgtEl>
                                          <p:spTgt spid="32">
                                            <p:txEl>
                                              <p:pRg st="1" end="1"/>
                                            </p:txEl>
                                          </p:spTgt>
                                        </p:tgtEl>
                                      </p:cBhvr>
                                    </p:animEffect>
                                    <p:anim calcmode="lin" valueType="num">
                                      <p:cBhvr>
                                        <p:cTn id="41"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32">
                                            <p:txEl>
                                              <p:pRg st="1" end="1"/>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2">
                                            <p:txEl>
                                              <p:pRg st="3" end="3"/>
                                            </p:txEl>
                                          </p:spTgt>
                                        </p:tgtEl>
                                        <p:attrNameLst>
                                          <p:attrName>style.visibility</p:attrName>
                                        </p:attrNameLst>
                                      </p:cBhvr>
                                      <p:to>
                                        <p:strVal val="visible"/>
                                      </p:to>
                                    </p:set>
                                    <p:animEffect transition="in" filter="fade">
                                      <p:cBhvr>
                                        <p:cTn id="45" dur="1000"/>
                                        <p:tgtEl>
                                          <p:spTgt spid="32">
                                            <p:txEl>
                                              <p:pRg st="3" end="3"/>
                                            </p:txEl>
                                          </p:spTgt>
                                        </p:tgtEl>
                                      </p:cBhvr>
                                    </p:animEffect>
                                    <p:anim calcmode="lin" valueType="num">
                                      <p:cBhvr>
                                        <p:cTn id="46"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7" name="Freeform 7"/>
          <p:cNvSpPr/>
          <p:nvPr/>
        </p:nvSpPr>
        <p:spPr>
          <a:xfrm>
            <a:off x="15870054" y="342900"/>
            <a:ext cx="1635494" cy="1623060"/>
          </a:xfrm>
          <a:custGeom>
            <a:avLst/>
            <a:gdLst/>
            <a:ahLst/>
            <a:cxnLst/>
            <a:rect l="l" t="t" r="r" b="b"/>
            <a:pathLst>
              <a:path w="3083294" h="3083294">
                <a:moveTo>
                  <a:pt x="0" y="0"/>
                </a:moveTo>
                <a:lnTo>
                  <a:pt x="3083294" y="0"/>
                </a:lnTo>
                <a:lnTo>
                  <a:pt x="3083294" y="3083294"/>
                </a:lnTo>
                <a:lnTo>
                  <a:pt x="0" y="3083294"/>
                </a:lnTo>
                <a:lnTo>
                  <a:pt x="0" y="0"/>
                </a:lnTo>
                <a:close/>
              </a:path>
            </a:pathLst>
          </a:custGeom>
          <a:blipFill>
            <a:blip r:embed="rId3">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0" y="8648700"/>
            <a:ext cx="1659422" cy="1524000"/>
          </a:xfrm>
          <a:custGeom>
            <a:avLst/>
            <a:gdLst/>
            <a:ahLst/>
            <a:cxnLst/>
            <a:rect l="l" t="t" r="r" b="b"/>
            <a:pathLst>
              <a:path w="2353261" h="2182115">
                <a:moveTo>
                  <a:pt x="0" y="0"/>
                </a:moveTo>
                <a:lnTo>
                  <a:pt x="2353261" y="0"/>
                </a:lnTo>
                <a:lnTo>
                  <a:pt x="2353261" y="2182115"/>
                </a:lnTo>
                <a:lnTo>
                  <a:pt x="0" y="2182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3"/>
          <p:cNvSpPr/>
          <p:nvPr/>
        </p:nvSpPr>
        <p:spPr>
          <a:xfrm flipH="1">
            <a:off x="-304800" y="22860"/>
            <a:ext cx="4015508" cy="1600200"/>
          </a:xfrm>
          <a:custGeom>
            <a:avLst/>
            <a:gdLst/>
            <a:ahLst/>
            <a:cxnLst/>
            <a:rect l="l" t="t" r="r" b="b"/>
            <a:pathLst>
              <a:path w="4947445" h="1942997">
                <a:moveTo>
                  <a:pt x="4947445" y="0"/>
                </a:moveTo>
                <a:lnTo>
                  <a:pt x="0" y="0"/>
                </a:lnTo>
                <a:lnTo>
                  <a:pt x="0" y="1942997"/>
                </a:lnTo>
                <a:lnTo>
                  <a:pt x="4947445" y="1942997"/>
                </a:lnTo>
                <a:lnTo>
                  <a:pt x="4947445" y="0"/>
                </a:lnTo>
                <a:close/>
              </a:path>
            </a:pathLst>
          </a:custGeom>
          <a:blipFill>
            <a:blip r:embed="rId10">
              <a:extLst>
                <a:ext uri="{96DAC541-7B7A-43D3-8B79-37D633B846F1}">
                  <asvg:svgBlip xmlns="" xmlns:asvg="http://schemas.microsoft.com/office/drawing/2016/SVG/main" r:embed="rId4"/>
                </a:ext>
              </a:extLst>
            </a:blip>
            <a:stretch>
              <a:fillRect/>
            </a:stretch>
          </a:blipFill>
        </p:spPr>
      </p:sp>
      <p:sp>
        <p:nvSpPr>
          <p:cNvPr id="11" name="ZoneTexte 10"/>
          <p:cNvSpPr txBox="1"/>
          <p:nvPr/>
        </p:nvSpPr>
        <p:spPr>
          <a:xfrm>
            <a:off x="2995949" y="342900"/>
            <a:ext cx="12721705" cy="1569660"/>
          </a:xfrm>
          <a:prstGeom prst="rect">
            <a:avLst/>
          </a:prstGeom>
          <a:noFill/>
        </p:spPr>
        <p:txBody>
          <a:bodyPr wrap="square" rtlCol="0">
            <a:spAutoFit/>
          </a:bodyPr>
          <a:lstStyle/>
          <a:p>
            <a:pPr algn="r" rtl="1"/>
            <a:r>
              <a:rPr lang="ar-DZ" sz="4800" b="1" dirty="0" smtClean="0">
                <a:solidFill>
                  <a:srgbClr val="FF99CC"/>
                </a:solidFill>
                <a:effectLst>
                  <a:outerShdw blurRad="38100" dist="38100" dir="2700000" algn="tl">
                    <a:srgbClr val="000000">
                      <a:alpha val="43137"/>
                    </a:srgbClr>
                  </a:outerShdw>
                </a:effectLst>
              </a:rPr>
              <a:t>ثانيا: الآليات و الوسائل </a:t>
            </a:r>
            <a:r>
              <a:rPr lang="ar-DZ" sz="4800" b="1" dirty="0" smtClean="0">
                <a:solidFill>
                  <a:srgbClr val="FFFF00"/>
                </a:solidFill>
                <a:effectLst>
                  <a:outerShdw blurRad="38100" dist="38100" dir="2700000" algn="tl">
                    <a:srgbClr val="000000">
                      <a:alpha val="43137"/>
                    </a:srgbClr>
                  </a:outerShdw>
                </a:effectLst>
              </a:rPr>
              <a:t>العلاجية</a:t>
            </a:r>
            <a:r>
              <a:rPr lang="ar-DZ" sz="4800" b="1" dirty="0" smtClean="0">
                <a:solidFill>
                  <a:srgbClr val="FF99CC"/>
                </a:solidFill>
                <a:effectLst>
                  <a:outerShdw blurRad="38100" dist="38100" dir="2700000" algn="tl">
                    <a:srgbClr val="000000">
                      <a:alpha val="43137"/>
                    </a:srgbClr>
                  </a:outerShdw>
                </a:effectLst>
              </a:rPr>
              <a:t> لتسوية النزاعات الجماعية للعمل</a:t>
            </a:r>
            <a:r>
              <a:rPr lang="ar-DZ" sz="4800" dirty="0" smtClean="0">
                <a:solidFill>
                  <a:srgbClr val="FF99CC"/>
                </a:solidFill>
              </a:rPr>
              <a:t>:</a:t>
            </a:r>
          </a:p>
        </p:txBody>
      </p:sp>
      <p:sp>
        <p:nvSpPr>
          <p:cNvPr id="12" name="ZoneTexte 11"/>
          <p:cNvSpPr txBox="1"/>
          <p:nvPr/>
        </p:nvSpPr>
        <p:spPr>
          <a:xfrm>
            <a:off x="7315200" y="1935480"/>
            <a:ext cx="463296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DZ" sz="3600" b="1" dirty="0" smtClean="0">
                <a:effectLst>
                  <a:outerShdw blurRad="38100" dist="38100" dir="2700000" algn="tl">
                    <a:srgbClr val="000000">
                      <a:alpha val="43137"/>
                    </a:srgbClr>
                  </a:outerShdw>
                </a:effectLst>
              </a:rPr>
              <a:t>1. المصالحة </a:t>
            </a:r>
            <a:r>
              <a:rPr lang="ar-DZ" sz="3600" b="1" dirty="0">
                <a:effectLst>
                  <a:outerShdw blurRad="38100" dist="38100" dir="2700000" algn="tl">
                    <a:srgbClr val="000000">
                      <a:alpha val="43137"/>
                    </a:srgbClr>
                  </a:outerShdw>
                </a:effectLst>
              </a:rPr>
              <a:t>كطريقة علاجية </a:t>
            </a:r>
            <a:endParaRPr lang="ar-DZ" sz="6000" b="1" dirty="0" smtClean="0">
              <a:effectLst>
                <a:outerShdw blurRad="38100" dist="38100" dir="2700000" algn="tl">
                  <a:srgbClr val="000000">
                    <a:alpha val="43137"/>
                  </a:srgbClr>
                </a:outerShdw>
              </a:effectLst>
            </a:endParaRPr>
          </a:p>
        </p:txBody>
      </p:sp>
      <p:sp>
        <p:nvSpPr>
          <p:cNvPr id="26" name="ZoneTexte 25"/>
          <p:cNvSpPr txBox="1"/>
          <p:nvPr/>
        </p:nvSpPr>
        <p:spPr>
          <a:xfrm>
            <a:off x="12657349" y="2948827"/>
            <a:ext cx="3468849" cy="646331"/>
          </a:xfrm>
          <a:prstGeom prst="rect">
            <a:avLst/>
          </a:prstGeom>
          <a:noFill/>
        </p:spPr>
        <p:txBody>
          <a:bodyPr wrap="square" rtlCol="0">
            <a:spAutoFit/>
          </a:bodyPr>
          <a:lstStyle/>
          <a:p>
            <a:pPr algn="r" rtl="1"/>
            <a:r>
              <a:rPr lang="ar-DZ" sz="3600" b="1" dirty="0" smtClean="0">
                <a:solidFill>
                  <a:schemeClr val="bg1"/>
                </a:solidFill>
                <a:effectLst>
                  <a:outerShdw blurRad="38100" dist="38100" dir="2700000" algn="tl">
                    <a:srgbClr val="000000">
                      <a:alpha val="43137"/>
                    </a:srgbClr>
                  </a:outerShdw>
                </a:effectLst>
              </a:rPr>
              <a:t>تعريفها وأنواعها:</a:t>
            </a:r>
            <a:endParaRPr lang="fr-FR" sz="3600" b="1" dirty="0">
              <a:solidFill>
                <a:schemeClr val="bg1"/>
              </a:solidFill>
              <a:effectLst>
                <a:outerShdw blurRad="38100" dist="38100" dir="2700000" algn="tl">
                  <a:srgbClr val="000000">
                    <a:alpha val="43137"/>
                  </a:srgbClr>
                </a:outerShdw>
              </a:effectLst>
            </a:endParaRPr>
          </a:p>
        </p:txBody>
      </p:sp>
      <p:sp>
        <p:nvSpPr>
          <p:cNvPr id="27" name="ZoneTexte 26"/>
          <p:cNvSpPr txBox="1"/>
          <p:nvPr/>
        </p:nvSpPr>
        <p:spPr>
          <a:xfrm>
            <a:off x="4054926" y="2786568"/>
            <a:ext cx="3260274" cy="646331"/>
          </a:xfrm>
          <a:prstGeom prst="rect">
            <a:avLst/>
          </a:prstGeom>
          <a:noFill/>
        </p:spPr>
        <p:txBody>
          <a:bodyPr wrap="square" rtlCol="0">
            <a:spAutoFit/>
          </a:bodyPr>
          <a:lstStyle/>
          <a:p>
            <a:pPr algn="r" rtl="1"/>
            <a:r>
              <a:rPr lang="ar-DZ" sz="3600" b="1" dirty="0" smtClean="0">
                <a:solidFill>
                  <a:schemeClr val="bg1"/>
                </a:solidFill>
                <a:effectLst>
                  <a:outerShdw blurRad="38100" dist="38100" dir="2700000" algn="tl">
                    <a:srgbClr val="000000">
                      <a:alpha val="43137"/>
                    </a:srgbClr>
                  </a:outerShdw>
                </a:effectLst>
              </a:rPr>
              <a:t>إجراءات المصالحة:</a:t>
            </a:r>
            <a:endParaRPr lang="fr-FR" sz="3600" b="1" dirty="0">
              <a:solidFill>
                <a:schemeClr val="bg1"/>
              </a:solidFill>
              <a:effectLst>
                <a:outerShdw blurRad="38100" dist="38100" dir="2700000" algn="tl">
                  <a:srgbClr val="000000">
                    <a:alpha val="43137"/>
                  </a:srgbClr>
                </a:outerShdw>
              </a:effectLst>
            </a:endParaRPr>
          </a:p>
        </p:txBody>
      </p:sp>
      <p:sp>
        <p:nvSpPr>
          <p:cNvPr id="29" name="Rectangle à coins arrondis 28"/>
          <p:cNvSpPr/>
          <p:nvPr/>
        </p:nvSpPr>
        <p:spPr>
          <a:xfrm>
            <a:off x="1233880" y="3595158"/>
            <a:ext cx="9434119" cy="618842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r"/>
            <a:r>
              <a:rPr lang="ar-DZ" sz="3200" dirty="0"/>
              <a:t>في الجزائر، تُعرض المنازعات الاقتصادية على مفتش العمل الذي يتولى المصالحة بين الأطراف. يجب استدعاء الأطراف خلال ثمانية أيام من الإخطار، حيث يبدأ المفتش التحقيق ويطلب الوثائق اللازمة. بعد </a:t>
            </a:r>
            <a:r>
              <a:rPr lang="ar-DZ" sz="3200" dirty="0">
                <a:effectLst>
                  <a:outerShdw blurRad="38100" dist="38100" dir="2700000" algn="tl">
                    <a:srgbClr val="000000">
                      <a:alpha val="43137"/>
                    </a:srgbClr>
                  </a:outerShdw>
                </a:effectLst>
              </a:rPr>
              <a:t>15 يومًا</a:t>
            </a:r>
            <a:r>
              <a:rPr lang="ar-DZ" sz="3200" dirty="0"/>
              <a:t> من الجلسة الأولى، يُعد المفتش محضرًا يتضمن المسائل المتفق عليها وتلك التي لا تزال محل نزاع وهذا ما نصت عليه </a:t>
            </a:r>
            <a:r>
              <a:rPr lang="ar-DZ" sz="3200" dirty="0" smtClean="0">
                <a:effectLst>
                  <a:outerShdw blurRad="38100" dist="38100" dir="2700000" algn="tl">
                    <a:srgbClr val="000000">
                      <a:alpha val="43137"/>
                    </a:srgbClr>
                  </a:outerShdw>
                </a:effectLst>
              </a:rPr>
              <a:t>المادة11من </a:t>
            </a:r>
            <a:r>
              <a:rPr lang="ar-DZ" sz="3200" dirty="0">
                <a:effectLst>
                  <a:outerShdw blurRad="38100" dist="38100" dir="2700000" algn="tl">
                    <a:srgbClr val="000000">
                      <a:alpha val="43137"/>
                    </a:srgbClr>
                  </a:outerShdw>
                </a:effectLst>
              </a:rPr>
              <a:t>قانون23-08</a:t>
            </a:r>
            <a:r>
              <a:rPr lang="ar-DZ" sz="3200" dirty="0"/>
              <a:t>. </a:t>
            </a:r>
            <a:r>
              <a:rPr lang="ar-DZ" sz="3200" dirty="0" smtClean="0"/>
              <a:t>إذا </a:t>
            </a:r>
            <a:r>
              <a:rPr lang="ar-DZ" sz="3200" dirty="0"/>
              <a:t>فشلت المصالحة، يُحرر محضر بعدم المصالحة ويرسل للسلطات المعنية .</a:t>
            </a:r>
            <a:endParaRPr lang="fr-FR" sz="4000" dirty="0"/>
          </a:p>
          <a:p>
            <a:pPr algn="r" rtl="1"/>
            <a:r>
              <a:rPr lang="ar-DZ" sz="3200" dirty="0"/>
              <a:t>عند حدوث منازعات في المؤسسات والإدارات العمومية، يُقدم ممثلو العمال طعنًا للسلطات المختصة على مستوى البلدية أو الولاية. تُستدعى الأطراف خلال ثمانية أيام للاجتماع بحضور مفتش العمل وممثل الوظيفة العمومية. يتم إعداد محضر يتضمن الاتفاق الموقع من الطرفين خلال </a:t>
            </a:r>
            <a:r>
              <a:rPr lang="ar-DZ" sz="3200" dirty="0">
                <a:effectLst>
                  <a:outerShdw blurRad="38100" dist="38100" dir="2700000" algn="tl">
                    <a:srgbClr val="000000">
                      <a:alpha val="43137"/>
                    </a:srgbClr>
                  </a:outerShdw>
                </a:effectLst>
              </a:rPr>
              <a:t>15 يومًا </a:t>
            </a:r>
            <a:r>
              <a:rPr lang="ar-DZ" sz="3200" dirty="0"/>
              <a:t>من الاجتماع الأول</a:t>
            </a:r>
            <a:r>
              <a:rPr lang="fr-FR" sz="3200" dirty="0"/>
              <a:t>.</a:t>
            </a:r>
            <a:endParaRPr lang="fr-FR" sz="4000" dirty="0"/>
          </a:p>
        </p:txBody>
      </p:sp>
      <p:sp>
        <p:nvSpPr>
          <p:cNvPr id="31" name="Rectangle à coins arrondis 30"/>
          <p:cNvSpPr/>
          <p:nvPr/>
        </p:nvSpPr>
        <p:spPr>
          <a:xfrm>
            <a:off x="11790548" y="3923844"/>
            <a:ext cx="5715000" cy="451009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r" rtl="1"/>
            <a:r>
              <a:rPr lang="ar-DZ" sz="3200" dirty="0"/>
              <a:t>تعتبر المصالحة وسيلة لتسوية النزاعات الجماعية بين رب العمل والعمال، تُستخدم بعد فشل المفاوضات الأولية، حيث يتدخل طرف ثالث يُسمى "قائم بالمصالحة" لإيجاد حلول ترضي الأطراف</a:t>
            </a:r>
            <a:r>
              <a:rPr lang="fr-FR" sz="3200" dirty="0"/>
              <a:t>.</a:t>
            </a:r>
            <a:r>
              <a:rPr lang="ar-DZ" sz="3200" dirty="0"/>
              <a:t> وهي نوعان </a:t>
            </a:r>
            <a:r>
              <a:rPr lang="ar-DZ" sz="3200" u="sng" dirty="0"/>
              <a:t>المصالحة الاتفاقية</a:t>
            </a:r>
            <a:r>
              <a:rPr lang="ar-DZ" sz="3200" dirty="0"/>
              <a:t> و </a:t>
            </a:r>
            <a:r>
              <a:rPr lang="ar-DZ" sz="3200" u="sng" dirty="0"/>
              <a:t>المصالحة القانونية</a:t>
            </a:r>
            <a:r>
              <a:rPr lang="ar-DZ" sz="3200" dirty="0"/>
              <a:t> .</a:t>
            </a:r>
            <a:endParaRPr lang="fr-FR" sz="3200" dirty="0"/>
          </a:p>
        </p:txBody>
      </p:sp>
    </p:spTree>
    <p:extLst>
      <p:ext uri="{BB962C8B-B14F-4D97-AF65-F5344CB8AC3E}">
        <p14:creationId xmlns:p14="http://schemas.microsoft.com/office/powerpoint/2010/main" val="5777403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1000"/>
                                        <p:tgtEl>
                                          <p:spTgt spid="26">
                                            <p:txEl>
                                              <p:pRg st="0" end="0"/>
                                            </p:txEl>
                                          </p:spTgt>
                                        </p:tgtEl>
                                      </p:cBhvr>
                                    </p:animEffect>
                                    <p:anim calcmode="lin" valueType="num">
                                      <p:cBhvr>
                                        <p:cTn id="15"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xEl>
                                              <p:pRg st="0" end="0"/>
                                            </p:txEl>
                                          </p:spTgt>
                                        </p:tgtEl>
                                        <p:attrNameLst>
                                          <p:attrName>style.visibility</p:attrName>
                                        </p:attrNameLst>
                                      </p:cBhvr>
                                      <p:to>
                                        <p:strVal val="visible"/>
                                      </p:to>
                                    </p:set>
                                    <p:animEffect transition="in" filter="fade">
                                      <p:cBhvr>
                                        <p:cTn id="21" dur="1000"/>
                                        <p:tgtEl>
                                          <p:spTgt spid="31">
                                            <p:txEl>
                                              <p:pRg st="0" end="0"/>
                                            </p:txEl>
                                          </p:spTgt>
                                        </p:tgtEl>
                                      </p:cBhvr>
                                    </p:animEffect>
                                    <p:anim calcmode="lin" valueType="num">
                                      <p:cBhvr>
                                        <p:cTn id="22"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xEl>
                                              <p:pRg st="0" end="0"/>
                                            </p:txEl>
                                          </p:spTgt>
                                        </p:tgtEl>
                                        <p:attrNameLst>
                                          <p:attrName>style.visibility</p:attrName>
                                        </p:attrNameLst>
                                      </p:cBhvr>
                                      <p:to>
                                        <p:strVal val="visible"/>
                                      </p:to>
                                    </p:set>
                                    <p:animEffect transition="in" filter="fade">
                                      <p:cBhvr>
                                        <p:cTn id="28" dur="1000"/>
                                        <p:tgtEl>
                                          <p:spTgt spid="27">
                                            <p:txEl>
                                              <p:pRg st="0" end="0"/>
                                            </p:txEl>
                                          </p:spTgt>
                                        </p:tgtEl>
                                      </p:cBhvr>
                                    </p:animEffect>
                                    <p:anim calcmode="lin" valueType="num">
                                      <p:cBhvr>
                                        <p:cTn id="2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fade">
                                      <p:cBhvr>
                                        <p:cTn id="35" dur="1000"/>
                                        <p:tgtEl>
                                          <p:spTgt spid="29">
                                            <p:txEl>
                                              <p:pRg st="0" end="0"/>
                                            </p:txEl>
                                          </p:spTgt>
                                        </p:tgtEl>
                                      </p:cBhvr>
                                    </p:animEffect>
                                    <p:anim calcmode="lin" valueType="num">
                                      <p:cBhvr>
                                        <p:cTn id="36"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9">
                                            <p:txEl>
                                              <p:pRg st="0" end="0"/>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29">
                                            <p:txEl>
                                              <p:pRg st="1" end="1"/>
                                            </p:txEl>
                                          </p:spTgt>
                                        </p:tgtEl>
                                        <p:attrNameLst>
                                          <p:attrName>style.visibility</p:attrName>
                                        </p:attrNameLst>
                                      </p:cBhvr>
                                      <p:to>
                                        <p:strVal val="visible"/>
                                      </p:to>
                                    </p:set>
                                    <p:animEffect transition="in" filter="fade">
                                      <p:cBhvr>
                                        <p:cTn id="40" dur="1000"/>
                                        <p:tgtEl>
                                          <p:spTgt spid="29">
                                            <p:txEl>
                                              <p:pRg st="1" end="1"/>
                                            </p:txEl>
                                          </p:spTgt>
                                        </p:tgtEl>
                                      </p:cBhvr>
                                    </p:animEffect>
                                    <p:anim calcmode="lin" valueType="num">
                                      <p:cBhvr>
                                        <p:cTn id="41"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42"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7" name="Freeform 7"/>
          <p:cNvSpPr/>
          <p:nvPr/>
        </p:nvSpPr>
        <p:spPr>
          <a:xfrm>
            <a:off x="15870054" y="342900"/>
            <a:ext cx="1635494" cy="1623060"/>
          </a:xfrm>
          <a:custGeom>
            <a:avLst/>
            <a:gdLst/>
            <a:ahLst/>
            <a:cxnLst/>
            <a:rect l="l" t="t" r="r" b="b"/>
            <a:pathLst>
              <a:path w="3083294" h="3083294">
                <a:moveTo>
                  <a:pt x="0" y="0"/>
                </a:moveTo>
                <a:lnTo>
                  <a:pt x="3083294" y="0"/>
                </a:lnTo>
                <a:lnTo>
                  <a:pt x="3083294" y="3083294"/>
                </a:lnTo>
                <a:lnTo>
                  <a:pt x="0" y="3083294"/>
                </a:lnTo>
                <a:lnTo>
                  <a:pt x="0" y="0"/>
                </a:lnTo>
                <a:close/>
              </a:path>
            </a:pathLst>
          </a:custGeom>
          <a:blipFill>
            <a:blip r:embed="rId3">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0" y="8648700"/>
            <a:ext cx="1659422" cy="1524000"/>
          </a:xfrm>
          <a:custGeom>
            <a:avLst/>
            <a:gdLst/>
            <a:ahLst/>
            <a:cxnLst/>
            <a:rect l="l" t="t" r="r" b="b"/>
            <a:pathLst>
              <a:path w="2353261" h="2182115">
                <a:moveTo>
                  <a:pt x="0" y="0"/>
                </a:moveTo>
                <a:lnTo>
                  <a:pt x="2353261" y="0"/>
                </a:lnTo>
                <a:lnTo>
                  <a:pt x="2353261" y="2182115"/>
                </a:lnTo>
                <a:lnTo>
                  <a:pt x="0" y="2182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3"/>
          <p:cNvSpPr/>
          <p:nvPr/>
        </p:nvSpPr>
        <p:spPr>
          <a:xfrm flipH="1">
            <a:off x="-304800" y="22860"/>
            <a:ext cx="4015508" cy="1600200"/>
          </a:xfrm>
          <a:custGeom>
            <a:avLst/>
            <a:gdLst/>
            <a:ahLst/>
            <a:cxnLst/>
            <a:rect l="l" t="t" r="r" b="b"/>
            <a:pathLst>
              <a:path w="4947445" h="1942997">
                <a:moveTo>
                  <a:pt x="4947445" y="0"/>
                </a:moveTo>
                <a:lnTo>
                  <a:pt x="0" y="0"/>
                </a:lnTo>
                <a:lnTo>
                  <a:pt x="0" y="1942997"/>
                </a:lnTo>
                <a:lnTo>
                  <a:pt x="4947445" y="1942997"/>
                </a:lnTo>
                <a:lnTo>
                  <a:pt x="4947445" y="0"/>
                </a:lnTo>
                <a:close/>
              </a:path>
            </a:pathLst>
          </a:custGeom>
          <a:blipFill>
            <a:blip r:embed="rId10">
              <a:extLst>
                <a:ext uri="{96DAC541-7B7A-43D3-8B79-37D633B846F1}">
                  <asvg:svgBlip xmlns="" xmlns:asvg="http://schemas.microsoft.com/office/drawing/2016/SVG/main" r:embed="rId4"/>
                </a:ext>
              </a:extLst>
            </a:blip>
            <a:stretch>
              <a:fillRect/>
            </a:stretch>
          </a:blipFill>
        </p:spPr>
      </p:sp>
      <p:sp>
        <p:nvSpPr>
          <p:cNvPr id="11" name="ZoneTexte 10"/>
          <p:cNvSpPr txBox="1"/>
          <p:nvPr/>
        </p:nvSpPr>
        <p:spPr>
          <a:xfrm>
            <a:off x="2995949" y="342900"/>
            <a:ext cx="12721705" cy="1569660"/>
          </a:xfrm>
          <a:prstGeom prst="rect">
            <a:avLst/>
          </a:prstGeom>
          <a:noFill/>
        </p:spPr>
        <p:txBody>
          <a:bodyPr wrap="square" rtlCol="0">
            <a:spAutoFit/>
          </a:bodyPr>
          <a:lstStyle/>
          <a:p>
            <a:pPr algn="r" rtl="1"/>
            <a:r>
              <a:rPr lang="ar-DZ" sz="4800" b="1" dirty="0" smtClean="0">
                <a:solidFill>
                  <a:srgbClr val="FF99CC"/>
                </a:solidFill>
                <a:effectLst>
                  <a:outerShdw blurRad="38100" dist="38100" dir="2700000" algn="tl">
                    <a:srgbClr val="000000">
                      <a:alpha val="43137"/>
                    </a:srgbClr>
                  </a:outerShdw>
                </a:effectLst>
              </a:rPr>
              <a:t>ثانيا: الآليات و الوسائل </a:t>
            </a:r>
            <a:r>
              <a:rPr lang="ar-DZ" sz="4800" b="1" dirty="0" smtClean="0">
                <a:solidFill>
                  <a:srgbClr val="FFFF00"/>
                </a:solidFill>
                <a:effectLst>
                  <a:outerShdw blurRad="38100" dist="38100" dir="2700000" algn="tl">
                    <a:srgbClr val="000000">
                      <a:alpha val="43137"/>
                    </a:srgbClr>
                  </a:outerShdw>
                </a:effectLst>
              </a:rPr>
              <a:t>العلاجية</a:t>
            </a:r>
            <a:r>
              <a:rPr lang="ar-DZ" sz="4800" b="1" dirty="0" smtClean="0">
                <a:solidFill>
                  <a:srgbClr val="FF99CC"/>
                </a:solidFill>
                <a:effectLst>
                  <a:outerShdw blurRad="38100" dist="38100" dir="2700000" algn="tl">
                    <a:srgbClr val="000000">
                      <a:alpha val="43137"/>
                    </a:srgbClr>
                  </a:outerShdw>
                </a:effectLst>
              </a:rPr>
              <a:t> لتسوية النزاعات الجماعية للعمل</a:t>
            </a:r>
            <a:r>
              <a:rPr lang="ar-DZ" sz="4800" dirty="0" smtClean="0">
                <a:solidFill>
                  <a:srgbClr val="FF99CC"/>
                </a:solidFill>
              </a:rPr>
              <a:t>:</a:t>
            </a:r>
          </a:p>
        </p:txBody>
      </p:sp>
      <p:sp>
        <p:nvSpPr>
          <p:cNvPr id="12" name="ZoneTexte 11"/>
          <p:cNvSpPr txBox="1"/>
          <p:nvPr/>
        </p:nvSpPr>
        <p:spPr>
          <a:xfrm>
            <a:off x="7315200" y="1935480"/>
            <a:ext cx="463296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DZ" sz="3600" b="1" dirty="0" smtClean="0">
                <a:effectLst>
                  <a:outerShdw blurRad="38100" dist="38100" dir="2700000" algn="tl">
                    <a:srgbClr val="000000">
                      <a:alpha val="43137"/>
                    </a:srgbClr>
                  </a:outerShdw>
                </a:effectLst>
              </a:rPr>
              <a:t>2. الوساطة كآلية علاجية</a:t>
            </a:r>
            <a:endParaRPr lang="ar-DZ" sz="6000" b="1" dirty="0" smtClean="0">
              <a:effectLst>
                <a:outerShdw blurRad="38100" dist="38100" dir="2700000" algn="tl">
                  <a:srgbClr val="000000">
                    <a:alpha val="43137"/>
                  </a:srgbClr>
                </a:outerShdw>
              </a:effectLst>
            </a:endParaRPr>
          </a:p>
        </p:txBody>
      </p:sp>
      <p:sp>
        <p:nvSpPr>
          <p:cNvPr id="26" name="ZoneTexte 25"/>
          <p:cNvSpPr txBox="1"/>
          <p:nvPr/>
        </p:nvSpPr>
        <p:spPr>
          <a:xfrm>
            <a:off x="13335000" y="2952510"/>
            <a:ext cx="2209800" cy="646331"/>
          </a:xfrm>
          <a:prstGeom prst="rect">
            <a:avLst/>
          </a:prstGeom>
          <a:noFill/>
        </p:spPr>
        <p:txBody>
          <a:bodyPr wrap="square" rtlCol="0">
            <a:spAutoFit/>
          </a:bodyPr>
          <a:lstStyle/>
          <a:p>
            <a:pPr algn="r" rtl="1"/>
            <a:r>
              <a:rPr lang="ar-DZ" sz="3600" b="1" dirty="0" smtClean="0">
                <a:solidFill>
                  <a:schemeClr val="bg1"/>
                </a:solidFill>
                <a:effectLst>
                  <a:outerShdw blurRad="38100" dist="38100" dir="2700000" algn="tl">
                    <a:srgbClr val="000000">
                      <a:alpha val="43137"/>
                    </a:srgbClr>
                  </a:outerShdw>
                </a:effectLst>
              </a:rPr>
              <a:t>تعريفها:</a:t>
            </a:r>
          </a:p>
        </p:txBody>
      </p:sp>
      <p:sp>
        <p:nvSpPr>
          <p:cNvPr id="27" name="ZoneTexte 26"/>
          <p:cNvSpPr txBox="1"/>
          <p:nvPr/>
        </p:nvSpPr>
        <p:spPr>
          <a:xfrm>
            <a:off x="3505200" y="3024990"/>
            <a:ext cx="3260274" cy="646331"/>
          </a:xfrm>
          <a:prstGeom prst="rect">
            <a:avLst/>
          </a:prstGeom>
          <a:noFill/>
        </p:spPr>
        <p:txBody>
          <a:bodyPr wrap="square" rtlCol="0">
            <a:spAutoFit/>
          </a:bodyPr>
          <a:lstStyle/>
          <a:p>
            <a:pPr algn="r" rtl="1"/>
            <a:r>
              <a:rPr lang="ar-DZ" sz="3600" b="1" dirty="0" smtClean="0">
                <a:solidFill>
                  <a:schemeClr val="bg1"/>
                </a:solidFill>
                <a:effectLst>
                  <a:outerShdw blurRad="38100" dist="38100" dir="2700000" algn="tl">
                    <a:srgbClr val="000000">
                      <a:alpha val="43137"/>
                    </a:srgbClr>
                  </a:outerShdw>
                </a:effectLst>
              </a:rPr>
              <a:t>صلاحيات الوسيط :</a:t>
            </a:r>
            <a:endParaRPr lang="fr-FR" sz="3600" b="1" dirty="0">
              <a:solidFill>
                <a:schemeClr val="bg1"/>
              </a:solidFill>
              <a:effectLst>
                <a:outerShdw blurRad="38100" dist="38100" dir="2700000" algn="tl">
                  <a:srgbClr val="000000">
                    <a:alpha val="43137"/>
                  </a:srgbClr>
                </a:outerShdw>
              </a:effectLst>
            </a:endParaRPr>
          </a:p>
        </p:txBody>
      </p:sp>
      <p:sp>
        <p:nvSpPr>
          <p:cNvPr id="29" name="Rectangle à coins arrondis 28"/>
          <p:cNvSpPr/>
          <p:nvPr/>
        </p:nvSpPr>
        <p:spPr>
          <a:xfrm>
            <a:off x="1735622" y="3839166"/>
            <a:ext cx="6705601" cy="342900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r"/>
            <a:r>
              <a:rPr lang="ar-DZ" sz="3200" dirty="0"/>
              <a:t>يتمتع الوسيط بعدة صلاحيات لحل النزاع، ويقوم </a:t>
            </a:r>
            <a:r>
              <a:rPr lang="ar-DZ" sz="3200" dirty="0" smtClean="0"/>
              <a:t>باقتراح </a:t>
            </a:r>
            <a:r>
              <a:rPr lang="ar-DZ" sz="3200" dirty="0"/>
              <a:t>الحلول للنزاع المطروح بعد تلقيه المعلومات وقيامه بالتحقيقات وسماعه للأطراف المتنازعة وذلك في شكل توصيات </a:t>
            </a:r>
            <a:r>
              <a:rPr lang="ar-DZ" sz="4000" dirty="0"/>
              <a:t>. </a:t>
            </a:r>
            <a:endParaRPr lang="fr-FR" sz="4000" dirty="0"/>
          </a:p>
        </p:txBody>
      </p:sp>
      <p:sp>
        <p:nvSpPr>
          <p:cNvPr id="31" name="Rectangle à coins arrondis 30"/>
          <p:cNvSpPr/>
          <p:nvPr/>
        </p:nvSpPr>
        <p:spPr>
          <a:xfrm>
            <a:off x="11582400" y="3652241"/>
            <a:ext cx="5715000" cy="451009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algn="r" rtl="1"/>
            <a:r>
              <a:rPr lang="ar-DZ" sz="3200" dirty="0" smtClean="0"/>
              <a:t>هي </a:t>
            </a:r>
            <a:r>
              <a:rPr lang="ar-DZ" sz="3200" dirty="0"/>
              <a:t>اجراء ذو طبيعة اتفاقية يلجأ اليه الاطراف المتنازعة بموجب نص في الاتفاقية الجماعية او بموجب </a:t>
            </a:r>
            <a:r>
              <a:rPr lang="ar-DZ" sz="3200" dirty="0" err="1"/>
              <a:t>إتفاق</a:t>
            </a:r>
            <a:r>
              <a:rPr lang="ar-DZ" sz="3200" dirty="0"/>
              <a:t> لاحق لفشل المصالحة ، تستند المهمة إلى شخص محايد (الوسيط). قد يلتزم الأطراف مسبقا بقبول اقتراحه كما يمكنهم عدم الالتزام بها حيث </a:t>
            </a:r>
            <a:r>
              <a:rPr lang="ar-DZ" sz="3200" dirty="0" err="1"/>
              <a:t>لايملك</a:t>
            </a:r>
            <a:r>
              <a:rPr lang="ar-DZ" sz="3200" dirty="0"/>
              <a:t> سلطة على أطراف النزاع .</a:t>
            </a:r>
            <a:endParaRPr lang="fr-FR" sz="3200" dirty="0"/>
          </a:p>
        </p:txBody>
      </p:sp>
    </p:spTree>
    <p:extLst>
      <p:ext uri="{BB962C8B-B14F-4D97-AF65-F5344CB8AC3E}">
        <p14:creationId xmlns:p14="http://schemas.microsoft.com/office/powerpoint/2010/main" val="37424393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1000"/>
                                        <p:tgtEl>
                                          <p:spTgt spid="26">
                                            <p:txEl>
                                              <p:pRg st="0" end="0"/>
                                            </p:txEl>
                                          </p:spTgt>
                                        </p:tgtEl>
                                      </p:cBhvr>
                                    </p:animEffect>
                                    <p:anim calcmode="lin" valueType="num">
                                      <p:cBhvr>
                                        <p:cTn id="15"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1">
                                            <p:txEl>
                                              <p:pRg st="0" end="0"/>
                                            </p:txEl>
                                          </p:spTgt>
                                        </p:tgtEl>
                                        <p:attrNameLst>
                                          <p:attrName>style.visibility</p:attrName>
                                        </p:attrNameLst>
                                      </p:cBhvr>
                                      <p:to>
                                        <p:strVal val="visible"/>
                                      </p:to>
                                    </p:set>
                                    <p:animEffect transition="in" filter="fade">
                                      <p:cBhvr>
                                        <p:cTn id="21" dur="1000"/>
                                        <p:tgtEl>
                                          <p:spTgt spid="31">
                                            <p:txEl>
                                              <p:pRg st="0" end="0"/>
                                            </p:txEl>
                                          </p:spTgt>
                                        </p:tgtEl>
                                      </p:cBhvr>
                                    </p:animEffect>
                                    <p:anim calcmode="lin" valueType="num">
                                      <p:cBhvr>
                                        <p:cTn id="22"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7">
                                            <p:txEl>
                                              <p:pRg st="0" end="0"/>
                                            </p:txEl>
                                          </p:spTgt>
                                        </p:tgtEl>
                                        <p:attrNameLst>
                                          <p:attrName>style.visibility</p:attrName>
                                        </p:attrNameLst>
                                      </p:cBhvr>
                                      <p:to>
                                        <p:strVal val="visible"/>
                                      </p:to>
                                    </p:set>
                                    <p:animEffect transition="in" filter="fade">
                                      <p:cBhvr>
                                        <p:cTn id="28" dur="1000"/>
                                        <p:tgtEl>
                                          <p:spTgt spid="27">
                                            <p:txEl>
                                              <p:pRg st="0" end="0"/>
                                            </p:txEl>
                                          </p:spTgt>
                                        </p:tgtEl>
                                      </p:cBhvr>
                                    </p:animEffect>
                                    <p:anim calcmode="lin" valueType="num">
                                      <p:cBhvr>
                                        <p:cTn id="2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fade">
                                      <p:cBhvr>
                                        <p:cTn id="35" dur="1000"/>
                                        <p:tgtEl>
                                          <p:spTgt spid="29">
                                            <p:txEl>
                                              <p:pRg st="0" end="0"/>
                                            </p:txEl>
                                          </p:spTgt>
                                        </p:tgtEl>
                                      </p:cBhvr>
                                    </p:animEffect>
                                    <p:anim calcmode="lin" valueType="num">
                                      <p:cBhvr>
                                        <p:cTn id="36"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77" b="-9277"/>
            </a:stretch>
          </a:blipFill>
        </p:spPr>
      </p:sp>
      <p:sp>
        <p:nvSpPr>
          <p:cNvPr id="7" name="Freeform 7"/>
          <p:cNvSpPr/>
          <p:nvPr/>
        </p:nvSpPr>
        <p:spPr>
          <a:xfrm>
            <a:off x="15870054" y="342900"/>
            <a:ext cx="1635494" cy="1623060"/>
          </a:xfrm>
          <a:custGeom>
            <a:avLst/>
            <a:gdLst/>
            <a:ahLst/>
            <a:cxnLst/>
            <a:rect l="l" t="t" r="r" b="b"/>
            <a:pathLst>
              <a:path w="3083294" h="3083294">
                <a:moveTo>
                  <a:pt x="0" y="0"/>
                </a:moveTo>
                <a:lnTo>
                  <a:pt x="3083294" y="0"/>
                </a:lnTo>
                <a:lnTo>
                  <a:pt x="3083294" y="3083294"/>
                </a:lnTo>
                <a:lnTo>
                  <a:pt x="0" y="3083294"/>
                </a:lnTo>
                <a:lnTo>
                  <a:pt x="0" y="0"/>
                </a:lnTo>
                <a:close/>
              </a:path>
            </a:pathLst>
          </a:custGeom>
          <a:blipFill>
            <a:blip r:embed="rId3">
              <a:extLst>
                <a:ext uri="{96DAC541-7B7A-43D3-8B79-37D633B846F1}">
                  <asvg:svgBlip xmlns="" xmlns:asvg="http://schemas.microsoft.com/office/drawing/2016/SVG/main" r:embed="rId7"/>
                </a:ext>
              </a:extLst>
            </a:blip>
            <a:stretch>
              <a:fillRect/>
            </a:stretch>
          </a:blipFill>
        </p:spPr>
      </p:sp>
      <p:sp>
        <p:nvSpPr>
          <p:cNvPr id="8" name="Freeform 8"/>
          <p:cNvSpPr/>
          <p:nvPr/>
        </p:nvSpPr>
        <p:spPr>
          <a:xfrm>
            <a:off x="106679" y="9098280"/>
            <a:ext cx="1219200" cy="1143000"/>
          </a:xfrm>
          <a:custGeom>
            <a:avLst/>
            <a:gdLst/>
            <a:ahLst/>
            <a:cxnLst/>
            <a:rect l="l" t="t" r="r" b="b"/>
            <a:pathLst>
              <a:path w="2353261" h="2182115">
                <a:moveTo>
                  <a:pt x="0" y="0"/>
                </a:moveTo>
                <a:lnTo>
                  <a:pt x="2353261" y="0"/>
                </a:lnTo>
                <a:lnTo>
                  <a:pt x="2353261" y="2182115"/>
                </a:lnTo>
                <a:lnTo>
                  <a:pt x="0" y="2182115"/>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9" name="Freeform 3"/>
          <p:cNvSpPr/>
          <p:nvPr/>
        </p:nvSpPr>
        <p:spPr>
          <a:xfrm flipH="1">
            <a:off x="-304800" y="22860"/>
            <a:ext cx="4015508" cy="1600200"/>
          </a:xfrm>
          <a:custGeom>
            <a:avLst/>
            <a:gdLst/>
            <a:ahLst/>
            <a:cxnLst/>
            <a:rect l="l" t="t" r="r" b="b"/>
            <a:pathLst>
              <a:path w="4947445" h="1942997">
                <a:moveTo>
                  <a:pt x="4947445" y="0"/>
                </a:moveTo>
                <a:lnTo>
                  <a:pt x="0" y="0"/>
                </a:lnTo>
                <a:lnTo>
                  <a:pt x="0" y="1942997"/>
                </a:lnTo>
                <a:lnTo>
                  <a:pt x="4947445" y="1942997"/>
                </a:lnTo>
                <a:lnTo>
                  <a:pt x="4947445" y="0"/>
                </a:lnTo>
                <a:close/>
              </a:path>
            </a:pathLst>
          </a:custGeom>
          <a:blipFill>
            <a:blip r:embed="rId10">
              <a:extLst>
                <a:ext uri="{96DAC541-7B7A-43D3-8B79-37D633B846F1}">
                  <asvg:svgBlip xmlns="" xmlns:asvg="http://schemas.microsoft.com/office/drawing/2016/SVG/main" r:embed="rId4"/>
                </a:ext>
              </a:extLst>
            </a:blip>
            <a:stretch>
              <a:fillRect/>
            </a:stretch>
          </a:blipFill>
        </p:spPr>
      </p:sp>
      <p:sp>
        <p:nvSpPr>
          <p:cNvPr id="11" name="ZoneTexte 10"/>
          <p:cNvSpPr txBox="1"/>
          <p:nvPr/>
        </p:nvSpPr>
        <p:spPr>
          <a:xfrm>
            <a:off x="2995949" y="342900"/>
            <a:ext cx="12721705" cy="1569660"/>
          </a:xfrm>
          <a:prstGeom prst="rect">
            <a:avLst/>
          </a:prstGeom>
          <a:noFill/>
        </p:spPr>
        <p:txBody>
          <a:bodyPr wrap="square" rtlCol="0">
            <a:spAutoFit/>
          </a:bodyPr>
          <a:lstStyle/>
          <a:p>
            <a:pPr algn="r" rtl="1"/>
            <a:r>
              <a:rPr lang="ar-DZ" sz="4800" b="1" dirty="0" smtClean="0">
                <a:solidFill>
                  <a:srgbClr val="FF99CC"/>
                </a:solidFill>
                <a:effectLst>
                  <a:outerShdw blurRad="38100" dist="38100" dir="2700000" algn="tl">
                    <a:srgbClr val="000000">
                      <a:alpha val="43137"/>
                    </a:srgbClr>
                  </a:outerShdw>
                </a:effectLst>
              </a:rPr>
              <a:t>ثانيا: الآليات و الوسائل </a:t>
            </a:r>
            <a:r>
              <a:rPr lang="ar-DZ" sz="4800" b="1" dirty="0" smtClean="0">
                <a:solidFill>
                  <a:srgbClr val="FFFF00"/>
                </a:solidFill>
                <a:effectLst>
                  <a:outerShdw blurRad="38100" dist="38100" dir="2700000" algn="tl">
                    <a:srgbClr val="000000">
                      <a:alpha val="43137"/>
                    </a:srgbClr>
                  </a:outerShdw>
                </a:effectLst>
              </a:rPr>
              <a:t>العلاجية</a:t>
            </a:r>
            <a:r>
              <a:rPr lang="ar-DZ" sz="4800" b="1" dirty="0" smtClean="0">
                <a:solidFill>
                  <a:srgbClr val="FF99CC"/>
                </a:solidFill>
                <a:effectLst>
                  <a:outerShdw blurRad="38100" dist="38100" dir="2700000" algn="tl">
                    <a:srgbClr val="000000">
                      <a:alpha val="43137"/>
                    </a:srgbClr>
                  </a:outerShdw>
                </a:effectLst>
              </a:rPr>
              <a:t> لتسوية النزاعات الجماعية للعمل</a:t>
            </a:r>
            <a:r>
              <a:rPr lang="ar-DZ" sz="4800" dirty="0" smtClean="0">
                <a:solidFill>
                  <a:srgbClr val="FF99CC"/>
                </a:solidFill>
              </a:rPr>
              <a:t>:</a:t>
            </a:r>
          </a:p>
        </p:txBody>
      </p:sp>
      <p:sp>
        <p:nvSpPr>
          <p:cNvPr id="12" name="ZoneTexte 11"/>
          <p:cNvSpPr txBox="1"/>
          <p:nvPr/>
        </p:nvSpPr>
        <p:spPr>
          <a:xfrm>
            <a:off x="7315200" y="1935480"/>
            <a:ext cx="463296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r" rtl="1"/>
            <a:r>
              <a:rPr lang="ar-DZ" sz="3600" b="1" dirty="0" smtClean="0">
                <a:effectLst>
                  <a:outerShdw blurRad="38100" dist="38100" dir="2700000" algn="tl">
                    <a:srgbClr val="000000">
                      <a:alpha val="43137"/>
                    </a:srgbClr>
                  </a:outerShdw>
                </a:effectLst>
              </a:rPr>
              <a:t>2. الوساطة كآلية علاجية</a:t>
            </a:r>
            <a:endParaRPr lang="ar-DZ" sz="6000" b="1" dirty="0" smtClean="0">
              <a:effectLst>
                <a:outerShdw blurRad="38100" dist="38100" dir="2700000" algn="tl">
                  <a:srgbClr val="000000">
                    <a:alpha val="43137"/>
                  </a:srgbClr>
                </a:outerShdw>
              </a:effectLst>
            </a:endParaRPr>
          </a:p>
        </p:txBody>
      </p:sp>
      <p:sp>
        <p:nvSpPr>
          <p:cNvPr id="26" name="ZoneTexte 25"/>
          <p:cNvSpPr txBox="1"/>
          <p:nvPr/>
        </p:nvSpPr>
        <p:spPr>
          <a:xfrm>
            <a:off x="7284720" y="3079747"/>
            <a:ext cx="3352800" cy="646331"/>
          </a:xfrm>
          <a:prstGeom prst="rect">
            <a:avLst/>
          </a:prstGeom>
          <a:noFill/>
        </p:spPr>
        <p:txBody>
          <a:bodyPr wrap="square" rtlCol="0">
            <a:spAutoFit/>
          </a:bodyPr>
          <a:lstStyle/>
          <a:p>
            <a:pPr algn="r" rtl="1"/>
            <a:r>
              <a:rPr lang="ar-DZ" sz="3600" b="1" dirty="0" smtClean="0">
                <a:solidFill>
                  <a:schemeClr val="bg1"/>
                </a:solidFill>
                <a:effectLst>
                  <a:outerShdw blurRad="38100" dist="38100" dir="2700000" algn="tl">
                    <a:srgbClr val="000000">
                      <a:alpha val="43137"/>
                    </a:srgbClr>
                  </a:outerShdw>
                </a:effectLst>
              </a:rPr>
              <a:t>إجراءات الوساطة:</a:t>
            </a:r>
          </a:p>
        </p:txBody>
      </p:sp>
      <p:sp>
        <p:nvSpPr>
          <p:cNvPr id="29" name="Rectangle à coins arrondis 28"/>
          <p:cNvSpPr/>
          <p:nvPr/>
        </p:nvSpPr>
        <p:spPr>
          <a:xfrm>
            <a:off x="380999" y="4038572"/>
            <a:ext cx="8799812" cy="5067328"/>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457200" indent="-457200" algn="r" rtl="1">
              <a:buFont typeface="Arial" panose="020B0604020202020204" pitchFamily="34" charset="0"/>
              <a:buChar char="•"/>
            </a:pPr>
            <a:r>
              <a:rPr lang="ar-DZ" sz="3200" dirty="0"/>
              <a:t>يجب على الوسيط إرسال نسخة إلى السلطة المكلفة بالوظيفة العمومية وإلى الوزير المعني بالقطاع والوالي ورئيس المجاس ومفتش العمل المختص إقليميا إذا كان النزاع يخص المؤسسات والإدارات العمومية . </a:t>
            </a:r>
            <a:endParaRPr lang="ar-DZ" sz="3200" dirty="0" smtClean="0"/>
          </a:p>
          <a:p>
            <a:pPr marL="457200" indent="-457200" algn="r" rtl="1">
              <a:buFont typeface="Arial" panose="020B0604020202020204" pitchFamily="34" charset="0"/>
              <a:buChar char="•"/>
            </a:pPr>
            <a:r>
              <a:rPr lang="ar-DZ" sz="3200" dirty="0" smtClean="0"/>
              <a:t>التوصية </a:t>
            </a:r>
            <a:r>
              <a:rPr lang="ar-DZ" sz="3200" dirty="0"/>
              <a:t>التي يقترحها الوسيط تعد مجرد </a:t>
            </a:r>
            <a:r>
              <a:rPr lang="ar-DZ" sz="3200" dirty="0" smtClean="0"/>
              <a:t>اقتراح </a:t>
            </a:r>
            <a:r>
              <a:rPr lang="ar-DZ" sz="3200" dirty="0"/>
              <a:t>لتسوية النزاع القائم فهي لا تمثل لا امرا ولا حكما ولا تتمتع بقوة إلزامية . </a:t>
            </a:r>
            <a:endParaRPr lang="ar-DZ" sz="3200" dirty="0" smtClean="0"/>
          </a:p>
          <a:p>
            <a:pPr marL="457200" indent="-457200" algn="r" rtl="1">
              <a:buFont typeface="Arial" panose="020B0604020202020204" pitchFamily="34" charset="0"/>
              <a:buChar char="•"/>
            </a:pPr>
            <a:r>
              <a:rPr lang="ar-DZ" sz="3200" dirty="0" smtClean="0"/>
              <a:t> </a:t>
            </a:r>
            <a:r>
              <a:rPr lang="ar-DZ" sz="3200" dirty="0"/>
              <a:t>لم يعتني المشرع الجزائري بالجوانب التنظيمية المتعلقة بكيفية تنفيذ </a:t>
            </a:r>
            <a:r>
              <a:rPr lang="ar-DZ" sz="3200" dirty="0" smtClean="0"/>
              <a:t>الاقتراحات </a:t>
            </a:r>
            <a:r>
              <a:rPr lang="ar-DZ" sz="3200" dirty="0"/>
              <a:t>والتوصيات، كذلك إجراء قبول أو رفض هذه التوصيات</a:t>
            </a:r>
            <a:endParaRPr lang="fr-FR" sz="3200" dirty="0"/>
          </a:p>
        </p:txBody>
      </p:sp>
      <p:sp>
        <p:nvSpPr>
          <p:cNvPr id="31" name="Rectangle à coins arrondis 30"/>
          <p:cNvSpPr/>
          <p:nvPr/>
        </p:nvSpPr>
        <p:spPr>
          <a:xfrm>
            <a:off x="9485611" y="4038572"/>
            <a:ext cx="8497589" cy="4914928"/>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tlCol="0" anchor="ctr"/>
          <a:lstStyle/>
          <a:p>
            <a:pPr marL="457200" indent="-457200" algn="r" rtl="1">
              <a:buFont typeface="Arial" panose="020B0604020202020204" pitchFamily="34" charset="0"/>
              <a:buChar char="•"/>
            </a:pPr>
            <a:r>
              <a:rPr lang="ar-DZ" sz="3200" dirty="0"/>
              <a:t> تقوم مفتشية العمل بتسليم الوسيط ملف النزاع الجماعي في غضون </a:t>
            </a:r>
            <a:r>
              <a:rPr lang="ar-DZ" sz="3200" dirty="0">
                <a:effectLst>
                  <a:outerShdw blurRad="38100" dist="38100" dir="2700000" algn="tl">
                    <a:srgbClr val="000000">
                      <a:alpha val="43137"/>
                    </a:srgbClr>
                  </a:outerShdw>
                </a:effectLst>
              </a:rPr>
              <a:t>15 يوم </a:t>
            </a:r>
            <a:r>
              <a:rPr lang="ar-DZ" sz="3200" dirty="0"/>
              <a:t>، على ان يقوم بتقديم التوصيات في مدة </a:t>
            </a:r>
            <a:r>
              <a:rPr lang="ar-DZ" sz="3200" dirty="0">
                <a:effectLst>
                  <a:outerShdw blurRad="38100" dist="38100" dir="2700000" algn="tl">
                    <a:srgbClr val="000000">
                      <a:alpha val="43137"/>
                    </a:srgbClr>
                  </a:outerShdw>
                </a:effectLst>
              </a:rPr>
              <a:t>10 ايام </a:t>
            </a:r>
            <a:r>
              <a:rPr lang="ar-DZ" sz="3200" dirty="0"/>
              <a:t>ويمكن أن تمدد إلى</a:t>
            </a:r>
            <a:r>
              <a:rPr lang="ar-DZ" sz="3200" dirty="0">
                <a:effectLst>
                  <a:outerShdw blurRad="38100" dist="38100" dir="2700000" algn="tl">
                    <a:srgbClr val="000000">
                      <a:alpha val="43137"/>
                    </a:srgbClr>
                  </a:outerShdw>
                </a:effectLst>
              </a:rPr>
              <a:t> 8 أيام </a:t>
            </a:r>
            <a:r>
              <a:rPr lang="ar-DZ" sz="3200" dirty="0"/>
              <a:t>كحد أقصى ، ويجب على الوسيط أن يقوم بإرسال نسخة كتابية  </a:t>
            </a:r>
          </a:p>
          <a:p>
            <a:pPr marL="457200" indent="-457200" algn="r" rtl="1">
              <a:buFont typeface="Arial" panose="020B0604020202020204" pitchFamily="34" charset="0"/>
              <a:buChar char="•"/>
            </a:pPr>
            <a:r>
              <a:rPr lang="ar-DZ" sz="3200" dirty="0" smtClean="0"/>
              <a:t> </a:t>
            </a:r>
            <a:r>
              <a:rPr lang="ar-DZ" sz="3200" dirty="0"/>
              <a:t>على الطرفين أن يبلغ الوسيط بقبول </a:t>
            </a:r>
            <a:r>
              <a:rPr lang="ar-DZ" sz="3200" dirty="0" smtClean="0"/>
              <a:t>اقتراحاته </a:t>
            </a:r>
            <a:r>
              <a:rPr lang="ar-DZ" sz="3200" dirty="0"/>
              <a:t>أو رفضها في غضون </a:t>
            </a:r>
            <a:r>
              <a:rPr lang="ar-DZ" sz="3200" dirty="0">
                <a:effectLst>
                  <a:outerShdw blurRad="38100" dist="38100" dir="2700000" algn="tl">
                    <a:srgbClr val="000000">
                      <a:alpha val="43137"/>
                    </a:srgbClr>
                  </a:outerShdw>
                </a:effectLst>
              </a:rPr>
              <a:t>8</a:t>
            </a:r>
            <a:r>
              <a:rPr lang="ar-DZ" sz="3200" dirty="0"/>
              <a:t> ايام وفي حالة عدم الرد تعتبر مرفوضة ، وفي حالة الاتفاق على القبول يحرر اتفاق جماعي ويوقع عليه الطرفين ويجب ايداعه لدى مفتشية العمل . </a:t>
            </a:r>
          </a:p>
        </p:txBody>
      </p:sp>
    </p:spTree>
    <p:extLst>
      <p:ext uri="{BB962C8B-B14F-4D97-AF65-F5344CB8AC3E}">
        <p14:creationId xmlns:p14="http://schemas.microsoft.com/office/powerpoint/2010/main" val="17196502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1000"/>
                                        <p:tgtEl>
                                          <p:spTgt spid="26">
                                            <p:txEl>
                                              <p:pRg st="0" end="0"/>
                                            </p:txEl>
                                          </p:spTgt>
                                        </p:tgtEl>
                                      </p:cBhvr>
                                    </p:animEffect>
                                    <p:anim calcmode="lin" valueType="num">
                                      <p:cBhvr>
                                        <p:cTn id="8" dur="10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xEl>
                                              <p:pRg st="0" end="0"/>
                                            </p:txEl>
                                          </p:spTgt>
                                        </p:tgtEl>
                                        <p:attrNameLst>
                                          <p:attrName>style.visibility</p:attrName>
                                        </p:attrNameLst>
                                      </p:cBhvr>
                                      <p:to>
                                        <p:strVal val="visible"/>
                                      </p:to>
                                    </p:set>
                                    <p:animEffect transition="in" filter="fade">
                                      <p:cBhvr>
                                        <p:cTn id="14" dur="1000"/>
                                        <p:tgtEl>
                                          <p:spTgt spid="31">
                                            <p:txEl>
                                              <p:pRg st="0" end="0"/>
                                            </p:txEl>
                                          </p:spTgt>
                                        </p:tgtEl>
                                      </p:cBhvr>
                                    </p:animEffect>
                                    <p:anim calcmode="lin" valueType="num">
                                      <p:cBhvr>
                                        <p:cTn id="15"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1">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1">
                                            <p:txEl>
                                              <p:pRg st="1" end="1"/>
                                            </p:txEl>
                                          </p:spTgt>
                                        </p:tgtEl>
                                        <p:attrNameLst>
                                          <p:attrName>style.visibility</p:attrName>
                                        </p:attrNameLst>
                                      </p:cBhvr>
                                      <p:to>
                                        <p:strVal val="visible"/>
                                      </p:to>
                                    </p:set>
                                    <p:animEffect transition="in" filter="fade">
                                      <p:cBhvr>
                                        <p:cTn id="19" dur="1000"/>
                                        <p:tgtEl>
                                          <p:spTgt spid="31">
                                            <p:txEl>
                                              <p:pRg st="1" end="1"/>
                                            </p:txEl>
                                          </p:spTgt>
                                        </p:tgtEl>
                                      </p:cBhvr>
                                    </p:animEffect>
                                    <p:anim calcmode="lin" valueType="num">
                                      <p:cBhvr>
                                        <p:cTn id="20"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fade">
                                      <p:cBhvr>
                                        <p:cTn id="26" dur="1000"/>
                                        <p:tgtEl>
                                          <p:spTgt spid="29">
                                            <p:txEl>
                                              <p:pRg st="0" end="0"/>
                                            </p:txEl>
                                          </p:spTgt>
                                        </p:tgtEl>
                                      </p:cBhvr>
                                    </p:animEffect>
                                    <p:anim calcmode="lin" valueType="num">
                                      <p:cBhvr>
                                        <p:cTn id="2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29">
                                            <p:txEl>
                                              <p:pRg st="0" end="0"/>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9">
                                            <p:txEl>
                                              <p:pRg st="1" end="1"/>
                                            </p:txEl>
                                          </p:spTgt>
                                        </p:tgtEl>
                                        <p:attrNameLst>
                                          <p:attrName>style.visibility</p:attrName>
                                        </p:attrNameLst>
                                      </p:cBhvr>
                                      <p:to>
                                        <p:strVal val="visible"/>
                                      </p:to>
                                    </p:set>
                                    <p:animEffect transition="in" filter="fade">
                                      <p:cBhvr>
                                        <p:cTn id="31" dur="1000"/>
                                        <p:tgtEl>
                                          <p:spTgt spid="29">
                                            <p:txEl>
                                              <p:pRg st="1" end="1"/>
                                            </p:txEl>
                                          </p:spTgt>
                                        </p:tgtEl>
                                      </p:cBhvr>
                                    </p:animEffect>
                                    <p:anim calcmode="lin" valueType="num">
                                      <p:cBhvr>
                                        <p:cTn id="32"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29">
                                            <p:txEl>
                                              <p:pRg st="1" end="1"/>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9">
                                            <p:txEl>
                                              <p:pRg st="2" end="2"/>
                                            </p:txEl>
                                          </p:spTgt>
                                        </p:tgtEl>
                                        <p:attrNameLst>
                                          <p:attrName>style.visibility</p:attrName>
                                        </p:attrNameLst>
                                      </p:cBhvr>
                                      <p:to>
                                        <p:strVal val="visible"/>
                                      </p:to>
                                    </p:set>
                                    <p:animEffect transition="in" filter="fade">
                                      <p:cBhvr>
                                        <p:cTn id="36" dur="1000"/>
                                        <p:tgtEl>
                                          <p:spTgt spid="29">
                                            <p:txEl>
                                              <p:pRg st="2" end="2"/>
                                            </p:txEl>
                                          </p:spTgt>
                                        </p:tgtEl>
                                      </p:cBhvr>
                                    </p:animEffect>
                                    <p:anim calcmode="lin" valueType="num">
                                      <p:cBhvr>
                                        <p:cTn id="37" dur="1000" fill="hold"/>
                                        <p:tgtEl>
                                          <p:spTgt spid="29">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468</TotalTime>
  <Words>1938</Words>
  <Application>Microsoft Office PowerPoint</Application>
  <PresentationFormat>Personnalisé</PresentationFormat>
  <Paragraphs>163</Paragraphs>
  <Slides>19</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19</vt:i4>
      </vt:variant>
    </vt:vector>
  </HeadingPairs>
  <TitlesOfParts>
    <vt:vector size="28" baseType="lpstr">
      <vt:lpstr>Arial</vt:lpstr>
      <vt:lpstr>Wingdings</vt:lpstr>
      <vt:lpstr>Bryndan Write</vt:lpstr>
      <vt:lpstr>Andalus</vt:lpstr>
      <vt:lpstr>Calibri</vt:lpstr>
      <vt:lpstr>Arabic Typesetting</vt:lpstr>
      <vt:lpstr>Courier New</vt:lpstr>
      <vt:lpstr>Gochi Hand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WINDOWS</dc:creator>
  <cp:lastModifiedBy>WINDOWS</cp:lastModifiedBy>
  <cp:revision>43</cp:revision>
  <dcterms:created xsi:type="dcterms:W3CDTF">2006-08-16T00:00:00Z</dcterms:created>
  <dcterms:modified xsi:type="dcterms:W3CDTF">2024-10-12T13:23:40Z</dcterms:modified>
  <dc:identifier>DAGSsTUz_ck</dc:identifier>
</cp:coreProperties>
</file>