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0" r:id="rId5"/>
    <p:sldId id="261" r:id="rId6"/>
    <p:sldId id="267" r:id="rId7"/>
    <p:sldId id="269" r:id="rId8"/>
    <p:sldId id="270" r:id="rId9"/>
    <p:sldId id="271" r:id="rId10"/>
    <p:sldId id="272" r:id="rId11"/>
    <p:sldId id="273" r:id="rId12"/>
    <p:sldId id="274" r:id="rId13"/>
    <p:sldId id="275" r:id="rId14"/>
    <p:sldId id="276" r:id="rId15"/>
    <p:sldId id="277" r:id="rId16"/>
    <p:sldId id="278" r:id="rId17"/>
    <p:sldId id="279" r:id="rId18"/>
    <p:sldId id="281" r:id="rId19"/>
    <p:sldId id="266" r:id="rId20"/>
  </p:sldIdLst>
  <p:sldSz cx="18288000" cy="10287000"/>
  <p:notesSz cx="6858000" cy="9144000"/>
  <p:embeddedFontLst>
    <p:embeddedFont>
      <p:font typeface="Bryndan Write" panose="020B0604020202020204" charset="0"/>
      <p:regular r:id="rId21"/>
    </p:embeddedFont>
    <p:embeddedFont>
      <p:font typeface="Andalus" panose="02020603050405020304" pitchFamily="18" charset="-78"/>
      <p:regular r:id="rId22"/>
    </p:embeddedFont>
    <p:embeddedFont>
      <p:font typeface="Calibri" panose="020F0502020204030204" pitchFamily="34" charset="0"/>
      <p:regular r:id="rId23"/>
      <p:bold r:id="rId24"/>
      <p:italic r:id="rId25"/>
      <p:boldItalic r:id="rId26"/>
    </p:embeddedFont>
    <p:embeddedFont>
      <p:font typeface="Arabic Typesetting" panose="03020402040406030203" pitchFamily="66" charset="-78"/>
      <p:regular r:id="rId27"/>
    </p:embeddedFont>
    <p:embeddedFont>
      <p:font typeface="Gochi Hand"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3883" autoAdjust="0"/>
  </p:normalViewPr>
  <p:slideViewPr>
    <p:cSldViewPr>
      <p:cViewPr varScale="1">
        <p:scale>
          <a:sx n="45" d="100"/>
          <a:sy n="45" d="100"/>
        </p:scale>
        <p:origin x="620"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png"/><Relationship Id="rId18" Type="http://schemas.openxmlformats.org/officeDocument/2006/relationships/image" Target="../media/image17.sv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17" Type="http://schemas.openxmlformats.org/officeDocument/2006/relationships/image" Target="../media/image9.png"/><Relationship Id="rId2" Type="http://schemas.openxmlformats.org/officeDocument/2006/relationships/image" Target="../media/image1.jpe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1" Type="http://schemas.openxmlformats.org/officeDocument/2006/relationships/image" Target="../media/image24.png"/><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1.png"/><Relationship Id="rId7" Type="http://schemas.openxmlformats.org/officeDocument/2006/relationships/image" Target="../media/image22.svg"/><Relationship Id="rId12" Type="http://schemas.openxmlformats.org/officeDocument/2006/relationships/image" Target="../media/image2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4.png"/><Relationship Id="rId5" Type="http://schemas.openxmlformats.org/officeDocument/2006/relationships/image" Target="../media/image20.svg"/><Relationship Id="rId10" Type="http://schemas.openxmlformats.org/officeDocument/2006/relationships/image" Target="../media/image24.svg"/><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27.png"/><Relationship Id="rId3" Type="http://schemas.openxmlformats.org/officeDocument/2006/relationships/image" Target="../media/image26.png"/><Relationship Id="rId7" Type="http://schemas.openxmlformats.org/officeDocument/2006/relationships/image" Target="../media/image5.png"/><Relationship Id="rId12" Type="http://schemas.openxmlformats.org/officeDocument/2006/relationships/image" Target="../media/image17.svg"/><Relationship Id="rId2" Type="http://schemas.openxmlformats.org/officeDocument/2006/relationships/image" Target="../media/image1.jpeg"/><Relationship Id="rId16"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9.png"/><Relationship Id="rId5" Type="http://schemas.openxmlformats.org/officeDocument/2006/relationships/image" Target="../media/image4.png"/><Relationship Id="rId15" Type="http://schemas.openxmlformats.org/officeDocument/2006/relationships/image" Target="../media/image2.png"/><Relationship Id="rId10" Type="http://schemas.openxmlformats.org/officeDocument/2006/relationships/image" Target="../media/image15.svg"/><Relationship Id="rId4" Type="http://schemas.openxmlformats.org/officeDocument/2006/relationships/image" Target="../media/image81.svg"/><Relationship Id="rId9" Type="http://schemas.openxmlformats.org/officeDocument/2006/relationships/image" Target="../media/image8.png"/><Relationship Id="rId14" Type="http://schemas.openxmlformats.org/officeDocument/2006/relationships/image" Target="../media/image83.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openxmlformats.org/officeDocument/2006/relationships/image" Target="../media/image2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24.sv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jpe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9.svg"/><Relationship Id="rId4" Type="http://schemas.openxmlformats.org/officeDocument/2006/relationships/image" Target="../media/image16.png"/><Relationship Id="rId9" Type="http://schemas.openxmlformats.org/officeDocument/2006/relationships/image" Target="../media/image33.svg"/></Relationships>
</file>

<file path=ppt/slides/_rels/slide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19.png"/><Relationship Id="rId7"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20.png"/><Relationship Id="rId4" Type="http://schemas.openxmlformats.org/officeDocument/2006/relationships/image" Target="../media/image42.sv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1" Type="http://schemas.openxmlformats.org/officeDocument/2006/relationships/image" Target="../media/image22.jpg"/><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1" Type="http://schemas.openxmlformats.org/officeDocument/2006/relationships/image" Target="../media/image23.jpg"/><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16.png"/><Relationship Id="rId9" Type="http://schemas.openxmlformats.org/officeDocument/2006/relationships/image" Target="../media/image47.svg"/><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r>
              <a:rPr lang="ar-DZ" dirty="0" smtClean="0"/>
              <a:t>  </a:t>
            </a:r>
            <a:endParaRPr lang="fr-FR" dirty="0"/>
          </a:p>
        </p:txBody>
      </p:sp>
      <p:sp>
        <p:nvSpPr>
          <p:cNvPr id="3" name="Freeform 3"/>
          <p:cNvSpPr/>
          <p:nvPr/>
        </p:nvSpPr>
        <p:spPr>
          <a:xfrm rot="2342060">
            <a:off x="4081233" y="-521516"/>
            <a:ext cx="11004508" cy="9434680"/>
          </a:xfrm>
          <a:custGeom>
            <a:avLst/>
            <a:gdLst/>
            <a:ahLst/>
            <a:cxnLst/>
            <a:rect l="l" t="t" r="r" b="b"/>
            <a:pathLst>
              <a:path w="7325040" h="6299535">
                <a:moveTo>
                  <a:pt x="0" y="0"/>
                </a:moveTo>
                <a:lnTo>
                  <a:pt x="7325040" y="0"/>
                </a:lnTo>
                <a:lnTo>
                  <a:pt x="7325040" y="6299534"/>
                </a:lnTo>
                <a:lnTo>
                  <a:pt x="0" y="629953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rot="1097523">
            <a:off x="13711106" y="1297867"/>
            <a:ext cx="1593818" cy="1060456"/>
          </a:xfrm>
          <a:custGeom>
            <a:avLst/>
            <a:gdLst/>
            <a:ahLst/>
            <a:cxnLst/>
            <a:rect l="l" t="t" r="r" b="b"/>
            <a:pathLst>
              <a:path w="1885747" h="1296022">
                <a:moveTo>
                  <a:pt x="0" y="0"/>
                </a:moveTo>
                <a:lnTo>
                  <a:pt x="1885746" y="0"/>
                </a:lnTo>
                <a:lnTo>
                  <a:pt x="1885746" y="1296022"/>
                </a:lnTo>
                <a:lnTo>
                  <a:pt x="0" y="1296022"/>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6" name="Freeform 6"/>
          <p:cNvSpPr/>
          <p:nvPr/>
        </p:nvSpPr>
        <p:spPr>
          <a:xfrm rot="-4107262">
            <a:off x="-865704" y="-473050"/>
            <a:ext cx="3387936" cy="2297637"/>
          </a:xfrm>
          <a:custGeom>
            <a:avLst/>
            <a:gdLst/>
            <a:ahLst/>
            <a:cxnLst/>
            <a:rect l="l" t="t" r="r" b="b"/>
            <a:pathLst>
              <a:path w="3387936" h="2297637">
                <a:moveTo>
                  <a:pt x="0" y="0"/>
                </a:moveTo>
                <a:lnTo>
                  <a:pt x="3387936" y="0"/>
                </a:lnTo>
                <a:lnTo>
                  <a:pt x="3387936" y="2297637"/>
                </a:lnTo>
                <a:lnTo>
                  <a:pt x="0" y="2297637"/>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7" name="Freeform 7"/>
          <p:cNvSpPr/>
          <p:nvPr/>
        </p:nvSpPr>
        <p:spPr>
          <a:xfrm rot="6829267">
            <a:off x="16382705" y="8140685"/>
            <a:ext cx="3715300" cy="2519649"/>
          </a:xfrm>
          <a:custGeom>
            <a:avLst/>
            <a:gdLst/>
            <a:ahLst/>
            <a:cxnLst/>
            <a:rect l="l" t="t" r="r" b="b"/>
            <a:pathLst>
              <a:path w="3715300" h="2519649">
                <a:moveTo>
                  <a:pt x="0" y="0"/>
                </a:moveTo>
                <a:lnTo>
                  <a:pt x="3715301" y="0"/>
                </a:lnTo>
                <a:lnTo>
                  <a:pt x="3715301" y="2519649"/>
                </a:lnTo>
                <a:lnTo>
                  <a:pt x="0" y="25196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8" name="Freeform 8"/>
          <p:cNvSpPr/>
          <p:nvPr/>
        </p:nvSpPr>
        <p:spPr>
          <a:xfrm rot="-1559470">
            <a:off x="1300405" y="947459"/>
            <a:ext cx="2195245" cy="2279892"/>
          </a:xfrm>
          <a:custGeom>
            <a:avLst/>
            <a:gdLst/>
            <a:ahLst/>
            <a:cxnLst/>
            <a:rect l="l" t="t" r="r" b="b"/>
            <a:pathLst>
              <a:path w="2195245" h="2279892">
                <a:moveTo>
                  <a:pt x="0" y="0"/>
                </a:moveTo>
                <a:lnTo>
                  <a:pt x="2195245" y="0"/>
                </a:lnTo>
                <a:lnTo>
                  <a:pt x="2195245" y="2279892"/>
                </a:lnTo>
                <a:lnTo>
                  <a:pt x="0" y="227989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9" name="Freeform 9"/>
          <p:cNvSpPr/>
          <p:nvPr/>
        </p:nvSpPr>
        <p:spPr>
          <a:xfrm rot="280170">
            <a:off x="16177438" y="4009381"/>
            <a:ext cx="1349511" cy="1883967"/>
          </a:xfrm>
          <a:custGeom>
            <a:avLst/>
            <a:gdLst/>
            <a:ahLst/>
            <a:cxnLst/>
            <a:rect l="l" t="t" r="r" b="b"/>
            <a:pathLst>
              <a:path w="1664513" h="2142851">
                <a:moveTo>
                  <a:pt x="0" y="0"/>
                </a:moveTo>
                <a:lnTo>
                  <a:pt x="1664513" y="0"/>
                </a:lnTo>
                <a:lnTo>
                  <a:pt x="1664513" y="2142851"/>
                </a:lnTo>
                <a:lnTo>
                  <a:pt x="0" y="2142851"/>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0" name="Freeform 10"/>
          <p:cNvSpPr/>
          <p:nvPr/>
        </p:nvSpPr>
        <p:spPr>
          <a:xfrm rot="-1391118">
            <a:off x="14634691" y="-2104991"/>
            <a:ext cx="3665666" cy="3796829"/>
          </a:xfrm>
          <a:custGeom>
            <a:avLst/>
            <a:gdLst/>
            <a:ahLst/>
            <a:cxnLst/>
            <a:rect l="l" t="t" r="r" b="b"/>
            <a:pathLst>
              <a:path w="3665666" h="3796829">
                <a:moveTo>
                  <a:pt x="0" y="0"/>
                </a:moveTo>
                <a:lnTo>
                  <a:pt x="3665665" y="0"/>
                </a:lnTo>
                <a:lnTo>
                  <a:pt x="3665665" y="3796829"/>
                </a:lnTo>
                <a:lnTo>
                  <a:pt x="0" y="3796829"/>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1" name="Freeform 11"/>
          <p:cNvSpPr/>
          <p:nvPr/>
        </p:nvSpPr>
        <p:spPr>
          <a:xfrm rot="-6979330">
            <a:off x="-712187" y="8552632"/>
            <a:ext cx="3453702" cy="1902676"/>
          </a:xfrm>
          <a:custGeom>
            <a:avLst/>
            <a:gdLst/>
            <a:ahLst/>
            <a:cxnLst/>
            <a:rect l="l" t="t" r="r" b="b"/>
            <a:pathLst>
              <a:path w="3453702" h="1902676">
                <a:moveTo>
                  <a:pt x="0" y="0"/>
                </a:moveTo>
                <a:lnTo>
                  <a:pt x="3453703" y="0"/>
                </a:lnTo>
                <a:lnTo>
                  <a:pt x="3453703" y="1902676"/>
                </a:lnTo>
                <a:lnTo>
                  <a:pt x="0" y="1902676"/>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5" name="ZoneTexte 14"/>
          <p:cNvSpPr txBox="1"/>
          <p:nvPr/>
        </p:nvSpPr>
        <p:spPr>
          <a:xfrm>
            <a:off x="5624251" y="313249"/>
            <a:ext cx="7086600" cy="2000548"/>
          </a:xfrm>
          <a:prstGeom prst="rect">
            <a:avLst/>
          </a:prstGeom>
          <a:noFill/>
        </p:spPr>
        <p:txBody>
          <a:bodyPr wrap="square" rtlCol="0">
            <a:spAutoFit/>
          </a:bodyPr>
          <a:lstStyle/>
          <a:p>
            <a:pPr algn="ctr"/>
            <a:r>
              <a:rPr lang="ar-DZ" sz="8800" dirty="0" smtClean="0">
                <a:solidFill>
                  <a:schemeClr val="bg1"/>
                </a:solidFill>
                <a:latin typeface="Andalus" panose="02020603050405020304" pitchFamily="18" charset="-78"/>
                <a:cs typeface="Andalus" panose="02020603050405020304" pitchFamily="18" charset="-78"/>
              </a:rPr>
              <a:t>تحليل مقال:</a:t>
            </a:r>
          </a:p>
          <a:p>
            <a:pPr algn="r"/>
            <a:r>
              <a:rPr lang="ar-DZ" sz="3600" dirty="0" smtClean="0">
                <a:solidFill>
                  <a:schemeClr val="bg1"/>
                </a:solidFill>
              </a:rPr>
              <a:t> </a:t>
            </a:r>
            <a:endParaRPr lang="fr-FR" sz="3600" dirty="0">
              <a:solidFill>
                <a:schemeClr val="bg1"/>
              </a:solidFill>
            </a:endParaRPr>
          </a:p>
        </p:txBody>
      </p:sp>
      <p:sp>
        <p:nvSpPr>
          <p:cNvPr id="18" name="ZoneTexte 17"/>
          <p:cNvSpPr txBox="1"/>
          <p:nvPr/>
        </p:nvSpPr>
        <p:spPr>
          <a:xfrm>
            <a:off x="4411032" y="2974661"/>
            <a:ext cx="10714313" cy="2862322"/>
          </a:xfrm>
          <a:prstGeom prst="rect">
            <a:avLst/>
          </a:prstGeom>
          <a:noFill/>
        </p:spPr>
        <p:txBody>
          <a:bodyPr wrap="square" rtlCol="0">
            <a:spAutoFit/>
          </a:bodyPr>
          <a:lstStyle/>
          <a:p>
            <a:pPr algn="ctr" rtl="1"/>
            <a:r>
              <a:rPr lang="ar-DZ" sz="6000" b="1" dirty="0" smtClean="0">
                <a:solidFill>
                  <a:schemeClr val="bg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آليات تسوية </a:t>
            </a:r>
            <a:r>
              <a:rPr lang="ar-DZ" sz="6000" b="1"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نزاعات العمل الجماعية</a:t>
            </a:r>
            <a:r>
              <a:rPr lang="ar-DZ" sz="6000" b="1" dirty="0" smtClean="0">
                <a:solidFill>
                  <a:schemeClr val="bg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في التشريع الجزائري</a:t>
            </a:r>
          </a:p>
          <a:p>
            <a:pPr algn="ctr" rtl="1"/>
            <a:r>
              <a:rPr lang="ar-DZ" sz="6000" b="1" dirty="0" smtClean="0">
                <a:solidFill>
                  <a:schemeClr val="bg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دراسة على ضوء القانون الجديد </a:t>
            </a:r>
            <a:r>
              <a:rPr lang="ar-DZ" sz="6000" b="1"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رقم 23_08 </a:t>
            </a:r>
            <a:r>
              <a:rPr lang="ar-DZ" sz="6000" b="1" dirty="0" smtClean="0">
                <a:solidFill>
                  <a:schemeClr val="bg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المتعلق بالوقاية من النزاعات الجماعية.</a:t>
            </a:r>
            <a:endParaRPr lang="fr-FR" sz="6000" b="1" dirty="0">
              <a:solidFill>
                <a:schemeClr val="bg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19" name="ZoneTexte 18"/>
          <p:cNvSpPr txBox="1"/>
          <p:nvPr/>
        </p:nvSpPr>
        <p:spPr>
          <a:xfrm>
            <a:off x="13411199" y="6169165"/>
            <a:ext cx="2707033" cy="3785652"/>
          </a:xfrm>
          <a:prstGeom prst="rect">
            <a:avLst/>
          </a:prstGeom>
          <a:noFill/>
        </p:spPr>
        <p:txBody>
          <a:bodyPr wrap="square" rtlCol="0">
            <a:spAutoFit/>
          </a:bodyPr>
          <a:lstStyle/>
          <a:p>
            <a:pPr algn="r" rtl="1"/>
            <a:r>
              <a:rPr lang="ar-DZ" sz="4800" dirty="0" smtClean="0">
                <a:solidFill>
                  <a:srgbClr val="FFFF00"/>
                </a:solidFill>
                <a:latin typeface="Arabic Typesetting" panose="03020402040406030203" pitchFamily="66" charset="-78"/>
                <a:cs typeface="Arabic Typesetting" panose="03020402040406030203" pitchFamily="66" charset="-78"/>
              </a:rPr>
              <a:t>من إعداد:</a:t>
            </a:r>
          </a:p>
          <a:p>
            <a:pPr marL="685800" indent="-685800" algn="r" rtl="1">
              <a:buFont typeface="Courier New" panose="02070309020205020404" pitchFamily="49" charset="0"/>
              <a:buChar char="o"/>
            </a:pPr>
            <a:r>
              <a:rPr lang="ar-DZ" sz="4800" dirty="0" smtClean="0">
                <a:solidFill>
                  <a:srgbClr val="FFFF00"/>
                </a:solidFill>
                <a:latin typeface="Arabic Typesetting" panose="03020402040406030203" pitchFamily="66" charset="-78"/>
                <a:cs typeface="Arabic Typesetting" panose="03020402040406030203" pitchFamily="66" charset="-78"/>
              </a:rPr>
              <a:t>خيار عبير</a:t>
            </a:r>
          </a:p>
          <a:p>
            <a:pPr marL="685800" indent="-685800" algn="r" rtl="1">
              <a:buFont typeface="Courier New" panose="02070309020205020404" pitchFamily="49" charset="0"/>
              <a:buChar char="o"/>
            </a:pPr>
            <a:r>
              <a:rPr lang="ar-DZ" sz="4800" dirty="0" err="1" smtClean="0">
                <a:solidFill>
                  <a:srgbClr val="FFFF00"/>
                </a:solidFill>
                <a:latin typeface="Arabic Typesetting" panose="03020402040406030203" pitchFamily="66" charset="-78"/>
                <a:cs typeface="Arabic Typesetting" panose="03020402040406030203" pitchFamily="66" charset="-78"/>
              </a:rPr>
              <a:t>دودو</a:t>
            </a:r>
            <a:r>
              <a:rPr lang="ar-DZ" sz="4800" dirty="0" smtClean="0">
                <a:solidFill>
                  <a:srgbClr val="FFFF00"/>
                </a:solidFill>
                <a:latin typeface="Arabic Typesetting" panose="03020402040406030203" pitchFamily="66" charset="-78"/>
                <a:cs typeface="Arabic Typesetting" panose="03020402040406030203" pitchFamily="66" charset="-78"/>
              </a:rPr>
              <a:t> دنيا </a:t>
            </a:r>
          </a:p>
          <a:p>
            <a:pPr marL="685800" indent="-685800" algn="r" rtl="1">
              <a:buFont typeface="Courier New" panose="02070309020205020404" pitchFamily="49" charset="0"/>
              <a:buChar char="o"/>
            </a:pPr>
            <a:r>
              <a:rPr lang="ar-DZ" sz="4800" dirty="0" smtClean="0">
                <a:solidFill>
                  <a:srgbClr val="FFFF00"/>
                </a:solidFill>
                <a:latin typeface="Arabic Typesetting" panose="03020402040406030203" pitchFamily="66" charset="-78"/>
                <a:cs typeface="Arabic Typesetting" panose="03020402040406030203" pitchFamily="66" charset="-78"/>
              </a:rPr>
              <a:t>سعودي سارة</a:t>
            </a:r>
          </a:p>
          <a:p>
            <a:pPr marL="685800" indent="-685800" algn="r" rtl="1">
              <a:buFont typeface="Courier New" panose="02070309020205020404" pitchFamily="49" charset="0"/>
              <a:buChar char="o"/>
            </a:pPr>
            <a:r>
              <a:rPr lang="ar-DZ" sz="4800" dirty="0" smtClean="0">
                <a:solidFill>
                  <a:srgbClr val="FFFF00"/>
                </a:solidFill>
                <a:latin typeface="Arabic Typesetting" panose="03020402040406030203" pitchFamily="66" charset="-78"/>
                <a:cs typeface="Arabic Typesetting" panose="03020402040406030203" pitchFamily="66" charset="-78"/>
              </a:rPr>
              <a:t>رحال </a:t>
            </a:r>
            <a:r>
              <a:rPr lang="ar-DZ" sz="4800" dirty="0" err="1" smtClean="0">
                <a:solidFill>
                  <a:srgbClr val="FFFF00"/>
                </a:solidFill>
                <a:latin typeface="Arabic Typesetting" panose="03020402040406030203" pitchFamily="66" charset="-78"/>
                <a:cs typeface="Arabic Typesetting" panose="03020402040406030203" pitchFamily="66" charset="-78"/>
              </a:rPr>
              <a:t>رميساء</a:t>
            </a:r>
            <a:endParaRPr lang="ar-DZ" sz="4400" dirty="0" smtClean="0">
              <a:solidFill>
                <a:srgbClr val="FFFF00"/>
              </a:solidFill>
              <a:latin typeface="Arabic Typesetting" panose="03020402040406030203" pitchFamily="66" charset="-78"/>
              <a:cs typeface="Arabic Typesetting" panose="03020402040406030203" pitchFamily="66" charset="-78"/>
            </a:endParaRPr>
          </a:p>
        </p:txBody>
      </p:sp>
      <p:sp>
        <p:nvSpPr>
          <p:cNvPr id="13" name="ZoneTexte 12"/>
          <p:cNvSpPr txBox="1"/>
          <p:nvPr/>
        </p:nvSpPr>
        <p:spPr>
          <a:xfrm>
            <a:off x="1828800" y="7158712"/>
            <a:ext cx="4384238" cy="1569660"/>
          </a:xfrm>
          <a:prstGeom prst="rect">
            <a:avLst/>
          </a:prstGeom>
          <a:noFill/>
        </p:spPr>
        <p:txBody>
          <a:bodyPr wrap="square" rtlCol="0">
            <a:spAutoFit/>
          </a:bodyPr>
          <a:lstStyle/>
          <a:p>
            <a:pPr algn="r" rtl="1"/>
            <a:r>
              <a:rPr lang="ar-DZ" sz="4800"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تحت إشراف الأستاذ الفاضل:</a:t>
            </a:r>
          </a:p>
          <a:p>
            <a:pPr marL="685800" indent="-685800" algn="r" rtl="1">
              <a:buFont typeface="Courier New" panose="02070309020205020404" pitchFamily="49" charset="0"/>
              <a:buChar char="o"/>
            </a:pPr>
            <a:r>
              <a:rPr lang="ar-DZ" sz="4800"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دبلة فاتح</a:t>
            </a:r>
            <a:endParaRPr lang="ar-DZ" sz="4800" dirty="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5870054" y="342900"/>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21705"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ثانيا: الآليات و الوسائل </a:t>
            </a:r>
            <a:r>
              <a:rPr lang="ar-DZ" sz="4800" b="1" dirty="0" smtClean="0">
                <a:solidFill>
                  <a:srgbClr val="FFFF00"/>
                </a:solidFill>
                <a:effectLst>
                  <a:outerShdw blurRad="38100" dist="38100" dir="2700000" algn="tl">
                    <a:srgbClr val="000000">
                      <a:alpha val="43137"/>
                    </a:srgbClr>
                  </a:outerShdw>
                </a:effectLst>
              </a:rPr>
              <a:t>العلاجية</a:t>
            </a:r>
            <a:r>
              <a:rPr lang="ar-DZ" sz="4800" b="1" dirty="0" smtClean="0">
                <a:solidFill>
                  <a:srgbClr val="FF99CC"/>
                </a:solidFill>
                <a:effectLst>
                  <a:outerShdw blurRad="38100" dist="38100" dir="2700000" algn="tl">
                    <a:srgbClr val="000000">
                      <a:alpha val="43137"/>
                    </a:srgbClr>
                  </a:outerShdw>
                </a:effectLst>
              </a:rPr>
              <a:t> لتسوية النزاعات الجماعية للعمل</a:t>
            </a:r>
            <a:r>
              <a:rPr lang="ar-DZ" sz="4800" dirty="0" smtClean="0">
                <a:solidFill>
                  <a:srgbClr val="FF99CC"/>
                </a:solidFill>
              </a:rPr>
              <a:t>:</a:t>
            </a:r>
          </a:p>
        </p:txBody>
      </p:sp>
      <p:sp>
        <p:nvSpPr>
          <p:cNvPr id="12" name="ZoneTexte 11"/>
          <p:cNvSpPr txBox="1"/>
          <p:nvPr/>
        </p:nvSpPr>
        <p:spPr>
          <a:xfrm>
            <a:off x="7315200" y="1935480"/>
            <a:ext cx="463296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smtClean="0">
                <a:effectLst>
                  <a:outerShdw blurRad="38100" dist="38100" dir="2700000" algn="tl">
                    <a:srgbClr val="000000">
                      <a:alpha val="43137"/>
                    </a:srgbClr>
                  </a:outerShdw>
                </a:effectLst>
              </a:rPr>
              <a:t>3. التحكيم كآلية </a:t>
            </a:r>
            <a:r>
              <a:rPr lang="ar-DZ" sz="3600" b="1" dirty="0" smtClean="0">
                <a:effectLst>
                  <a:outerShdw blurRad="38100" dist="38100" dir="2700000" algn="tl">
                    <a:srgbClr val="000000">
                      <a:alpha val="43137"/>
                    </a:srgbClr>
                  </a:outerShdw>
                </a:effectLst>
              </a:rPr>
              <a:t>علاجية:</a:t>
            </a:r>
            <a:endParaRPr lang="ar-DZ" sz="6000" b="1" dirty="0" smtClean="0">
              <a:effectLst>
                <a:outerShdw blurRad="38100" dist="38100" dir="2700000" algn="tl">
                  <a:srgbClr val="000000">
                    <a:alpha val="43137"/>
                  </a:srgbClr>
                </a:outerShdw>
              </a:effectLst>
            </a:endParaRPr>
          </a:p>
        </p:txBody>
      </p:sp>
      <p:sp>
        <p:nvSpPr>
          <p:cNvPr id="26" name="ZoneTexte 25"/>
          <p:cNvSpPr txBox="1"/>
          <p:nvPr/>
        </p:nvSpPr>
        <p:spPr>
          <a:xfrm>
            <a:off x="13335000" y="2952510"/>
            <a:ext cx="2209800"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تعريفه:</a:t>
            </a:r>
          </a:p>
        </p:txBody>
      </p:sp>
      <p:sp>
        <p:nvSpPr>
          <p:cNvPr id="27" name="ZoneTexte 26"/>
          <p:cNvSpPr txBox="1"/>
          <p:nvPr/>
        </p:nvSpPr>
        <p:spPr>
          <a:xfrm>
            <a:off x="3407226" y="2952510"/>
            <a:ext cx="3260274"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أهميته:</a:t>
            </a:r>
            <a:endParaRPr lang="fr-FR" sz="3600" b="1" dirty="0">
              <a:solidFill>
                <a:schemeClr val="bg1"/>
              </a:solidFill>
              <a:effectLst>
                <a:outerShdw blurRad="38100" dist="38100" dir="2700000" algn="tl">
                  <a:srgbClr val="000000">
                    <a:alpha val="43137"/>
                  </a:srgbClr>
                </a:outerShdw>
              </a:effectLst>
            </a:endParaRPr>
          </a:p>
        </p:txBody>
      </p:sp>
      <p:sp>
        <p:nvSpPr>
          <p:cNvPr id="29" name="Rectangle à coins arrondis 28"/>
          <p:cNvSpPr/>
          <p:nvPr/>
        </p:nvSpPr>
        <p:spPr>
          <a:xfrm>
            <a:off x="1363111" y="3722342"/>
            <a:ext cx="8856178" cy="5424126"/>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marL="457200" indent="-457200" algn="r" rtl="1">
              <a:buFont typeface="Arial" panose="020B0604020202020204" pitchFamily="34" charset="0"/>
              <a:buChar char="•"/>
            </a:pPr>
            <a:r>
              <a:rPr lang="ar-DZ" sz="3200" dirty="0" smtClean="0"/>
              <a:t>التحكيم </a:t>
            </a:r>
            <a:r>
              <a:rPr lang="ar-DZ" sz="3200" dirty="0"/>
              <a:t>يمثل أداة قانونية لحسم النزاع بشكل متميز عن الإجراءات </a:t>
            </a:r>
            <a:r>
              <a:rPr lang="ar-DZ" sz="3200" dirty="0" smtClean="0"/>
              <a:t>القضائية.</a:t>
            </a:r>
          </a:p>
          <a:p>
            <a:pPr marL="457200" indent="-457200" algn="r" rtl="1">
              <a:buFont typeface="Arial" panose="020B0604020202020204" pitchFamily="34" charset="0"/>
              <a:buChar char="•"/>
            </a:pPr>
            <a:r>
              <a:rPr lang="ar-DZ" sz="3200" dirty="0" smtClean="0"/>
              <a:t>يعتبر </a:t>
            </a:r>
            <a:r>
              <a:rPr lang="ar-DZ" sz="3200" dirty="0"/>
              <a:t>اللجوء إلى التحكيم حتميًا في بعض الحالات كونه الوسيلة الأخيرة لتسوية النزاع </a:t>
            </a:r>
            <a:r>
              <a:rPr lang="ar-DZ" sz="3200" dirty="0" smtClean="0"/>
              <a:t>سلمياً.</a:t>
            </a:r>
          </a:p>
          <a:p>
            <a:pPr marL="457200" indent="-457200" algn="r" rtl="1">
              <a:buFont typeface="Arial" panose="020B0604020202020204" pitchFamily="34" charset="0"/>
              <a:buChar char="•"/>
            </a:pPr>
            <a:r>
              <a:rPr lang="ar-DZ" sz="3200" dirty="0" smtClean="0"/>
              <a:t>يساهم </a:t>
            </a:r>
            <a:r>
              <a:rPr lang="ar-DZ" sz="3200" dirty="0"/>
              <a:t>التحكيم في تفادي تطور النزاع نحو الحلول غير السلمية مثل الإضراب أو غلق المؤسسة</a:t>
            </a:r>
            <a:r>
              <a:rPr lang="ar-DZ" sz="3200" dirty="0" smtClean="0"/>
              <a:t>.</a:t>
            </a:r>
            <a:endParaRPr lang="ar-DZ" sz="3200" dirty="0"/>
          </a:p>
          <a:p>
            <a:pPr algn="r" rtl="1"/>
            <a:r>
              <a:rPr lang="ar-DZ" sz="3200" dirty="0"/>
              <a:t>قد يكون التحكيم إجباريًا بناءً على</a:t>
            </a:r>
            <a:r>
              <a:rPr lang="ar-DZ" sz="3200" dirty="0" smtClean="0"/>
              <a:t>:</a:t>
            </a:r>
            <a:endParaRPr lang="ar-DZ" sz="3200" dirty="0"/>
          </a:p>
          <a:p>
            <a:pPr algn="r" rtl="1"/>
            <a:r>
              <a:rPr lang="ar-DZ" sz="3200" dirty="0"/>
              <a:t>نص قانوني</a:t>
            </a:r>
            <a:r>
              <a:rPr lang="ar-DZ" sz="3200" dirty="0" smtClean="0"/>
              <a:t>.</a:t>
            </a:r>
            <a:endParaRPr lang="ar-DZ" sz="3200" dirty="0"/>
          </a:p>
          <a:p>
            <a:pPr algn="r" rtl="1"/>
            <a:r>
              <a:rPr lang="ar-DZ" sz="3200" dirty="0"/>
              <a:t>اتفاق جماعي يسبق النزاع</a:t>
            </a:r>
            <a:r>
              <a:rPr lang="ar-DZ" sz="3200" dirty="0" smtClean="0"/>
              <a:t>.</a:t>
            </a:r>
            <a:endParaRPr lang="ar-DZ" sz="3200" dirty="0"/>
          </a:p>
          <a:p>
            <a:pPr algn="r" rtl="1"/>
            <a:r>
              <a:rPr lang="ar-DZ" sz="3200" dirty="0"/>
              <a:t>قرار من السلطة الوصية.</a:t>
            </a:r>
            <a:endParaRPr lang="fr-FR" sz="4000" dirty="0"/>
          </a:p>
        </p:txBody>
      </p:sp>
      <p:sp>
        <p:nvSpPr>
          <p:cNvPr id="31" name="Rectangle à coins arrondis 30"/>
          <p:cNvSpPr/>
          <p:nvPr/>
        </p:nvSpPr>
        <p:spPr>
          <a:xfrm>
            <a:off x="11582400" y="3928795"/>
            <a:ext cx="5715000" cy="4009431"/>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3200" dirty="0" smtClean="0"/>
              <a:t>التحكيم </a:t>
            </a:r>
            <a:r>
              <a:rPr lang="ar-DZ" sz="3200" dirty="0"/>
              <a:t>هو طريقة يتم بموجبها تفويض المحكم أو هيئة التحكيم ومنحه سلطة النظر في المنازعة القائمة أو التي ستنشأ وذلك بناء على اتفاق بين الأطراف المتنازعة وعزوفهم عن اللجوء إلى القضاء لتجنب بطيء إجراءاته.</a:t>
            </a:r>
            <a:endParaRPr lang="fr-FR" sz="3200" dirty="0"/>
          </a:p>
        </p:txBody>
      </p:sp>
    </p:spTree>
    <p:extLst>
      <p:ext uri="{BB962C8B-B14F-4D97-AF65-F5344CB8AC3E}">
        <p14:creationId xmlns:p14="http://schemas.microsoft.com/office/powerpoint/2010/main" val="28159647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fade">
                                      <p:cBhvr>
                                        <p:cTn id="14" dur="1000"/>
                                        <p:tgtEl>
                                          <p:spTgt spid="26">
                                            <p:txEl>
                                              <p:pRg st="0" end="0"/>
                                            </p:txEl>
                                          </p:spTgt>
                                        </p:tgtEl>
                                      </p:cBhvr>
                                    </p:animEffect>
                                    <p:anim calcmode="lin" valueType="num">
                                      <p:cBhvr>
                                        <p:cTn id="15"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1">
                                            <p:txEl>
                                              <p:pRg st="0" end="0"/>
                                            </p:txEl>
                                          </p:spTgt>
                                        </p:tgtEl>
                                        <p:attrNameLst>
                                          <p:attrName>style.visibility</p:attrName>
                                        </p:attrNameLst>
                                      </p:cBhvr>
                                      <p:to>
                                        <p:strVal val="visible"/>
                                      </p:to>
                                    </p:set>
                                    <p:animEffect transition="in" filter="fade">
                                      <p:cBhvr>
                                        <p:cTn id="21" dur="1000"/>
                                        <p:tgtEl>
                                          <p:spTgt spid="31">
                                            <p:txEl>
                                              <p:pRg st="0" end="0"/>
                                            </p:txEl>
                                          </p:spTgt>
                                        </p:tgtEl>
                                      </p:cBhvr>
                                    </p:animEffect>
                                    <p:anim calcmode="lin" valueType="num">
                                      <p:cBhvr>
                                        <p:cTn id="22"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7">
                                            <p:txEl>
                                              <p:pRg st="0" end="0"/>
                                            </p:txEl>
                                          </p:spTgt>
                                        </p:tgtEl>
                                        <p:attrNameLst>
                                          <p:attrName>style.visibility</p:attrName>
                                        </p:attrNameLst>
                                      </p:cBhvr>
                                      <p:to>
                                        <p:strVal val="visible"/>
                                      </p:to>
                                    </p:set>
                                    <p:animEffect transition="in" filter="fade">
                                      <p:cBhvr>
                                        <p:cTn id="28" dur="1000"/>
                                        <p:tgtEl>
                                          <p:spTgt spid="27">
                                            <p:txEl>
                                              <p:pRg st="0" end="0"/>
                                            </p:txEl>
                                          </p:spTgt>
                                        </p:tgtEl>
                                      </p:cBhvr>
                                    </p:animEffect>
                                    <p:anim calcmode="lin" valueType="num">
                                      <p:cBhvr>
                                        <p:cTn id="29"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9">
                                            <p:txEl>
                                              <p:pRg st="0" end="0"/>
                                            </p:txEl>
                                          </p:spTgt>
                                        </p:tgtEl>
                                        <p:attrNameLst>
                                          <p:attrName>style.visibility</p:attrName>
                                        </p:attrNameLst>
                                      </p:cBhvr>
                                      <p:to>
                                        <p:strVal val="visible"/>
                                      </p:to>
                                    </p:set>
                                    <p:animEffect transition="in" filter="fade">
                                      <p:cBhvr>
                                        <p:cTn id="35" dur="1000"/>
                                        <p:tgtEl>
                                          <p:spTgt spid="29">
                                            <p:txEl>
                                              <p:pRg st="0" end="0"/>
                                            </p:txEl>
                                          </p:spTgt>
                                        </p:tgtEl>
                                      </p:cBhvr>
                                    </p:animEffect>
                                    <p:anim calcmode="lin" valueType="num">
                                      <p:cBhvr>
                                        <p:cTn id="36"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9">
                                            <p:txEl>
                                              <p:pRg st="1" end="1"/>
                                            </p:txEl>
                                          </p:spTgt>
                                        </p:tgtEl>
                                        <p:attrNameLst>
                                          <p:attrName>style.visibility</p:attrName>
                                        </p:attrNameLst>
                                      </p:cBhvr>
                                      <p:to>
                                        <p:strVal val="visible"/>
                                      </p:to>
                                    </p:set>
                                    <p:animEffect transition="in" filter="fade">
                                      <p:cBhvr>
                                        <p:cTn id="42" dur="1000"/>
                                        <p:tgtEl>
                                          <p:spTgt spid="29">
                                            <p:txEl>
                                              <p:pRg st="1" end="1"/>
                                            </p:txEl>
                                          </p:spTgt>
                                        </p:tgtEl>
                                      </p:cBhvr>
                                    </p:animEffect>
                                    <p:anim calcmode="lin" valueType="num">
                                      <p:cBhvr>
                                        <p:cTn id="43" dur="1000" fill="hold"/>
                                        <p:tgtEl>
                                          <p:spTgt spid="29">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2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9">
                                            <p:txEl>
                                              <p:pRg st="2" end="2"/>
                                            </p:txEl>
                                          </p:spTgt>
                                        </p:tgtEl>
                                        <p:attrNameLst>
                                          <p:attrName>style.visibility</p:attrName>
                                        </p:attrNameLst>
                                      </p:cBhvr>
                                      <p:to>
                                        <p:strVal val="visible"/>
                                      </p:to>
                                    </p:set>
                                    <p:animEffect transition="in" filter="fade">
                                      <p:cBhvr>
                                        <p:cTn id="49" dur="1000"/>
                                        <p:tgtEl>
                                          <p:spTgt spid="29">
                                            <p:txEl>
                                              <p:pRg st="2" end="2"/>
                                            </p:txEl>
                                          </p:spTgt>
                                        </p:tgtEl>
                                      </p:cBhvr>
                                    </p:animEffect>
                                    <p:anim calcmode="lin" valueType="num">
                                      <p:cBhvr>
                                        <p:cTn id="50" dur="1000" fill="hold"/>
                                        <p:tgtEl>
                                          <p:spTgt spid="29">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2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9">
                                            <p:txEl>
                                              <p:pRg st="3" end="3"/>
                                            </p:txEl>
                                          </p:spTgt>
                                        </p:tgtEl>
                                        <p:attrNameLst>
                                          <p:attrName>style.visibility</p:attrName>
                                        </p:attrNameLst>
                                      </p:cBhvr>
                                      <p:to>
                                        <p:strVal val="visible"/>
                                      </p:to>
                                    </p:set>
                                    <p:animEffect transition="in" filter="fade">
                                      <p:cBhvr>
                                        <p:cTn id="56" dur="1000"/>
                                        <p:tgtEl>
                                          <p:spTgt spid="29">
                                            <p:txEl>
                                              <p:pRg st="3" end="3"/>
                                            </p:txEl>
                                          </p:spTgt>
                                        </p:tgtEl>
                                      </p:cBhvr>
                                    </p:animEffect>
                                    <p:anim calcmode="lin" valueType="num">
                                      <p:cBhvr>
                                        <p:cTn id="57" dur="1000" fill="hold"/>
                                        <p:tgtEl>
                                          <p:spTgt spid="29">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2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9">
                                            <p:txEl>
                                              <p:pRg st="4" end="4"/>
                                            </p:txEl>
                                          </p:spTgt>
                                        </p:tgtEl>
                                        <p:attrNameLst>
                                          <p:attrName>style.visibility</p:attrName>
                                        </p:attrNameLst>
                                      </p:cBhvr>
                                      <p:to>
                                        <p:strVal val="visible"/>
                                      </p:to>
                                    </p:set>
                                    <p:animEffect transition="in" filter="fade">
                                      <p:cBhvr>
                                        <p:cTn id="63" dur="1000"/>
                                        <p:tgtEl>
                                          <p:spTgt spid="29">
                                            <p:txEl>
                                              <p:pRg st="4" end="4"/>
                                            </p:txEl>
                                          </p:spTgt>
                                        </p:tgtEl>
                                      </p:cBhvr>
                                    </p:animEffect>
                                    <p:anim calcmode="lin" valueType="num">
                                      <p:cBhvr>
                                        <p:cTn id="64" dur="1000" fill="hold"/>
                                        <p:tgtEl>
                                          <p:spTgt spid="29">
                                            <p:txEl>
                                              <p:pRg st="4" end="4"/>
                                            </p:txEl>
                                          </p:spTgt>
                                        </p:tgtEl>
                                        <p:attrNameLst>
                                          <p:attrName>ppt_x</p:attrName>
                                        </p:attrNameLst>
                                      </p:cBhvr>
                                      <p:tavLst>
                                        <p:tav tm="0">
                                          <p:val>
                                            <p:strVal val="#ppt_x"/>
                                          </p:val>
                                        </p:tav>
                                        <p:tav tm="100000">
                                          <p:val>
                                            <p:strVal val="#ppt_x"/>
                                          </p:val>
                                        </p:tav>
                                      </p:tavLst>
                                    </p:anim>
                                    <p:anim calcmode="lin" valueType="num">
                                      <p:cBhvr>
                                        <p:cTn id="65" dur="1000" fill="hold"/>
                                        <p:tgtEl>
                                          <p:spTgt spid="29">
                                            <p:txEl>
                                              <p:pRg st="4" end="4"/>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29">
                                            <p:txEl>
                                              <p:pRg st="5" end="5"/>
                                            </p:txEl>
                                          </p:spTgt>
                                        </p:tgtEl>
                                        <p:attrNameLst>
                                          <p:attrName>style.visibility</p:attrName>
                                        </p:attrNameLst>
                                      </p:cBhvr>
                                      <p:to>
                                        <p:strVal val="visible"/>
                                      </p:to>
                                    </p:set>
                                    <p:animEffect transition="in" filter="fade">
                                      <p:cBhvr>
                                        <p:cTn id="68" dur="1000"/>
                                        <p:tgtEl>
                                          <p:spTgt spid="29">
                                            <p:txEl>
                                              <p:pRg st="5" end="5"/>
                                            </p:txEl>
                                          </p:spTgt>
                                        </p:tgtEl>
                                      </p:cBhvr>
                                    </p:animEffect>
                                    <p:anim calcmode="lin" valueType="num">
                                      <p:cBhvr>
                                        <p:cTn id="69" dur="1000" fill="hold"/>
                                        <p:tgtEl>
                                          <p:spTgt spid="29">
                                            <p:txEl>
                                              <p:pRg st="5" end="5"/>
                                            </p:txEl>
                                          </p:spTgt>
                                        </p:tgtEl>
                                        <p:attrNameLst>
                                          <p:attrName>ppt_x</p:attrName>
                                        </p:attrNameLst>
                                      </p:cBhvr>
                                      <p:tavLst>
                                        <p:tav tm="0">
                                          <p:val>
                                            <p:strVal val="#ppt_x"/>
                                          </p:val>
                                        </p:tav>
                                        <p:tav tm="100000">
                                          <p:val>
                                            <p:strVal val="#ppt_x"/>
                                          </p:val>
                                        </p:tav>
                                      </p:tavLst>
                                    </p:anim>
                                    <p:anim calcmode="lin" valueType="num">
                                      <p:cBhvr>
                                        <p:cTn id="70" dur="1000" fill="hold"/>
                                        <p:tgtEl>
                                          <p:spTgt spid="29">
                                            <p:txEl>
                                              <p:pRg st="5" end="5"/>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29">
                                            <p:txEl>
                                              <p:pRg st="6" end="6"/>
                                            </p:txEl>
                                          </p:spTgt>
                                        </p:tgtEl>
                                        <p:attrNameLst>
                                          <p:attrName>style.visibility</p:attrName>
                                        </p:attrNameLst>
                                      </p:cBhvr>
                                      <p:to>
                                        <p:strVal val="visible"/>
                                      </p:to>
                                    </p:set>
                                    <p:animEffect transition="in" filter="fade">
                                      <p:cBhvr>
                                        <p:cTn id="73" dur="1000"/>
                                        <p:tgtEl>
                                          <p:spTgt spid="29">
                                            <p:txEl>
                                              <p:pRg st="6" end="6"/>
                                            </p:txEl>
                                          </p:spTgt>
                                        </p:tgtEl>
                                      </p:cBhvr>
                                    </p:animEffect>
                                    <p:anim calcmode="lin" valueType="num">
                                      <p:cBhvr>
                                        <p:cTn id="74" dur="1000" fill="hold"/>
                                        <p:tgtEl>
                                          <p:spTgt spid="29">
                                            <p:txEl>
                                              <p:pRg st="6" end="6"/>
                                            </p:txEl>
                                          </p:spTgt>
                                        </p:tgtEl>
                                        <p:attrNameLst>
                                          <p:attrName>ppt_x</p:attrName>
                                        </p:attrNameLst>
                                      </p:cBhvr>
                                      <p:tavLst>
                                        <p:tav tm="0">
                                          <p:val>
                                            <p:strVal val="#ppt_x"/>
                                          </p:val>
                                        </p:tav>
                                        <p:tav tm="100000">
                                          <p:val>
                                            <p:strVal val="#ppt_x"/>
                                          </p:val>
                                        </p:tav>
                                      </p:tavLst>
                                    </p:anim>
                                    <p:anim calcmode="lin" valueType="num">
                                      <p:cBhvr>
                                        <p:cTn id="75" dur="1000" fill="hold"/>
                                        <p:tgtEl>
                                          <p:spTgt spid="2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5870054" y="342900"/>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21705"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ثانيا: الآليات و الوسائل </a:t>
            </a:r>
            <a:r>
              <a:rPr lang="ar-DZ" sz="4800" b="1" dirty="0" smtClean="0">
                <a:solidFill>
                  <a:srgbClr val="FFFF00"/>
                </a:solidFill>
                <a:effectLst>
                  <a:outerShdw blurRad="38100" dist="38100" dir="2700000" algn="tl">
                    <a:srgbClr val="000000">
                      <a:alpha val="43137"/>
                    </a:srgbClr>
                  </a:outerShdw>
                </a:effectLst>
              </a:rPr>
              <a:t>العلاجية</a:t>
            </a:r>
            <a:r>
              <a:rPr lang="ar-DZ" sz="4800" b="1" dirty="0" smtClean="0">
                <a:solidFill>
                  <a:srgbClr val="FF99CC"/>
                </a:solidFill>
                <a:effectLst>
                  <a:outerShdw blurRad="38100" dist="38100" dir="2700000" algn="tl">
                    <a:srgbClr val="000000">
                      <a:alpha val="43137"/>
                    </a:srgbClr>
                  </a:outerShdw>
                </a:effectLst>
              </a:rPr>
              <a:t> لتسوية النزاعات الجماعية للعمل</a:t>
            </a:r>
            <a:r>
              <a:rPr lang="ar-DZ" sz="4800" dirty="0" smtClean="0">
                <a:solidFill>
                  <a:srgbClr val="FF99CC"/>
                </a:solidFill>
              </a:rPr>
              <a:t>:</a:t>
            </a:r>
          </a:p>
        </p:txBody>
      </p:sp>
      <p:sp>
        <p:nvSpPr>
          <p:cNvPr id="12" name="ZoneTexte 11"/>
          <p:cNvSpPr txBox="1"/>
          <p:nvPr/>
        </p:nvSpPr>
        <p:spPr>
          <a:xfrm>
            <a:off x="7315200" y="1630153"/>
            <a:ext cx="463296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smtClean="0">
                <a:effectLst>
                  <a:outerShdw blurRad="38100" dist="38100" dir="2700000" algn="tl">
                    <a:srgbClr val="000000">
                      <a:alpha val="43137"/>
                    </a:srgbClr>
                  </a:outerShdw>
                </a:effectLst>
              </a:rPr>
              <a:t>3. التحكيم كآلية علاجية</a:t>
            </a:r>
            <a:endParaRPr lang="ar-DZ" sz="6000" b="1" dirty="0" smtClean="0">
              <a:effectLst>
                <a:outerShdw blurRad="38100" dist="38100" dir="2700000" algn="tl">
                  <a:srgbClr val="000000">
                    <a:alpha val="43137"/>
                  </a:srgbClr>
                </a:outerShdw>
              </a:effectLst>
            </a:endParaRPr>
          </a:p>
        </p:txBody>
      </p:sp>
      <p:sp>
        <p:nvSpPr>
          <p:cNvPr id="26" name="ZoneTexte 25"/>
          <p:cNvSpPr txBox="1"/>
          <p:nvPr/>
        </p:nvSpPr>
        <p:spPr>
          <a:xfrm>
            <a:off x="6858000" y="2688337"/>
            <a:ext cx="10841522"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إجراءات </a:t>
            </a:r>
            <a:r>
              <a:rPr lang="ar-DZ" sz="3600" b="1" dirty="0">
                <a:solidFill>
                  <a:schemeClr val="bg1"/>
                </a:solidFill>
                <a:effectLst>
                  <a:outerShdw blurRad="38100" dist="38100" dir="2700000" algn="tl">
                    <a:srgbClr val="000000">
                      <a:alpha val="43137"/>
                    </a:srgbClr>
                  </a:outerShdw>
                </a:effectLst>
              </a:rPr>
              <a:t>عرض النزاع الجماعي للعمل على التحكيم والفصل فيه:</a:t>
            </a:r>
            <a:endParaRPr lang="ar-DZ" sz="3600" b="1" dirty="0" smtClean="0">
              <a:solidFill>
                <a:schemeClr val="bg1"/>
              </a:solidFill>
              <a:effectLst>
                <a:outerShdw blurRad="38100" dist="38100" dir="2700000" algn="tl">
                  <a:srgbClr val="000000">
                    <a:alpha val="43137"/>
                  </a:srgbClr>
                </a:outerShdw>
              </a:effectLst>
            </a:endParaRPr>
          </a:p>
        </p:txBody>
      </p:sp>
      <p:sp>
        <p:nvSpPr>
          <p:cNvPr id="27" name="ZoneTexte 26"/>
          <p:cNvSpPr txBox="1"/>
          <p:nvPr/>
        </p:nvSpPr>
        <p:spPr>
          <a:xfrm>
            <a:off x="1798863" y="2935069"/>
            <a:ext cx="3260274" cy="646331"/>
          </a:xfrm>
          <a:prstGeom prst="rect">
            <a:avLst/>
          </a:prstGeom>
          <a:noFill/>
        </p:spPr>
        <p:txBody>
          <a:bodyPr wrap="square" rtlCol="0">
            <a:spAutoFit/>
          </a:bodyPr>
          <a:lstStyle/>
          <a:p>
            <a:pPr algn="r" rtl="1"/>
            <a:r>
              <a:rPr lang="ar-DZ" sz="3600" b="1" dirty="0">
                <a:solidFill>
                  <a:schemeClr val="bg1"/>
                </a:solidFill>
                <a:effectLst>
                  <a:outerShdw blurRad="38100" dist="38100" dir="2700000" algn="tl">
                    <a:srgbClr val="000000">
                      <a:alpha val="43137"/>
                    </a:srgbClr>
                  </a:outerShdw>
                </a:effectLst>
              </a:rPr>
              <a:t>تنفيذ قرار </a:t>
            </a:r>
            <a:r>
              <a:rPr lang="ar-DZ" sz="3600" b="1" dirty="0" smtClean="0">
                <a:solidFill>
                  <a:schemeClr val="bg1"/>
                </a:solidFill>
                <a:effectLst>
                  <a:outerShdw blurRad="38100" dist="38100" dir="2700000" algn="tl">
                    <a:srgbClr val="000000">
                      <a:alpha val="43137"/>
                    </a:srgbClr>
                  </a:outerShdw>
                </a:effectLst>
              </a:rPr>
              <a:t>التحكيم:</a:t>
            </a:r>
            <a:endParaRPr lang="ar-DZ" sz="3600" b="1" dirty="0">
              <a:solidFill>
                <a:schemeClr val="bg1"/>
              </a:solidFill>
              <a:effectLst>
                <a:outerShdw blurRad="38100" dist="38100" dir="2700000" algn="tl">
                  <a:srgbClr val="000000">
                    <a:alpha val="43137"/>
                  </a:srgbClr>
                </a:outerShdw>
              </a:effectLst>
            </a:endParaRPr>
          </a:p>
        </p:txBody>
      </p:sp>
      <p:sp>
        <p:nvSpPr>
          <p:cNvPr id="29" name="Rectangle à coins arrondis 28"/>
          <p:cNvSpPr/>
          <p:nvPr/>
        </p:nvSpPr>
        <p:spPr>
          <a:xfrm>
            <a:off x="810661" y="4084051"/>
            <a:ext cx="5791200" cy="46482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3200" dirty="0" smtClean="0"/>
              <a:t>1</a:t>
            </a:r>
            <a:r>
              <a:rPr lang="ar-DZ" sz="3200" dirty="0"/>
              <a:t>. نفاذ الحكم: يصبح حكم التحكيم نافذًا بموجب أمر من رئيس المحكمة في دائرة الاختصاص</a:t>
            </a:r>
            <a:r>
              <a:rPr lang="ar-DZ" sz="3200" dirty="0" smtClean="0"/>
              <a:t>.</a:t>
            </a:r>
            <a:endParaRPr lang="ar-DZ" sz="3200" dirty="0"/>
          </a:p>
          <a:p>
            <a:pPr algn="r" rtl="1"/>
            <a:r>
              <a:rPr lang="ar-DZ" sz="3200" dirty="0"/>
              <a:t>2. الحصول على النسخة التنفيذية.</a:t>
            </a:r>
          </a:p>
          <a:p>
            <a:pPr algn="r" rtl="1"/>
            <a:r>
              <a:rPr lang="ar-DZ" sz="3200" dirty="0"/>
              <a:t>3. وجوبية الإجراءات.</a:t>
            </a:r>
          </a:p>
          <a:p>
            <a:pPr algn="r" rtl="1"/>
            <a:r>
              <a:rPr lang="ar-DZ" sz="3200" dirty="0"/>
              <a:t>4. عقوبات التغيب.</a:t>
            </a:r>
          </a:p>
          <a:p>
            <a:pPr algn="r" rtl="1"/>
            <a:r>
              <a:rPr lang="ar-DZ" sz="3200" dirty="0"/>
              <a:t>5. عدم تنفيذ القرارات.</a:t>
            </a:r>
          </a:p>
          <a:p>
            <a:pPr algn="r" rtl="1"/>
            <a:r>
              <a:rPr lang="ar-DZ" sz="3200" dirty="0"/>
              <a:t>6. تقديم معلومات مضللة.</a:t>
            </a:r>
            <a:endParaRPr lang="fr-FR" sz="3200" dirty="0"/>
          </a:p>
        </p:txBody>
      </p:sp>
      <p:sp>
        <p:nvSpPr>
          <p:cNvPr id="31" name="Rectangle à coins arrondis 30"/>
          <p:cNvSpPr/>
          <p:nvPr/>
        </p:nvSpPr>
        <p:spPr>
          <a:xfrm>
            <a:off x="7848600" y="3746521"/>
            <a:ext cx="10210800" cy="642618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endParaRPr lang="ar-DZ" sz="3200" dirty="0"/>
          </a:p>
          <a:p>
            <a:pPr algn="r" rtl="1"/>
            <a:r>
              <a:rPr lang="ar-DZ" sz="3200" dirty="0"/>
              <a:t>بالرجوع إلى نص المادة 20 من القانون 23-08 والتي تنص "عندما يتفق الطرفان على عرض نزاعهما على التحكيم بعد فشل محاولتي المصالحة والوساطة، يطبق أحكام قانون الإجراءات المدنية والإدارية المتعلقة بالتحكيم مع مراعاة الأحكام الخاصة المنصوص عليها في هذا القانون</a:t>
            </a:r>
            <a:r>
              <a:rPr lang="ar-DZ" sz="3200" dirty="0" smtClean="0"/>
              <a:t>...."</a:t>
            </a:r>
            <a:endParaRPr lang="ar-DZ" sz="3200" dirty="0"/>
          </a:p>
          <a:p>
            <a:pPr algn="r" rtl="1"/>
            <a:r>
              <a:rPr lang="ar-DZ" sz="3200" dirty="0"/>
              <a:t>النقاط الرئيسية</a:t>
            </a:r>
            <a:r>
              <a:rPr lang="ar-DZ" sz="3200" dirty="0" smtClean="0"/>
              <a:t>:</a:t>
            </a:r>
            <a:endParaRPr lang="ar-DZ" sz="3200" dirty="0"/>
          </a:p>
          <a:p>
            <a:pPr algn="r" rtl="1"/>
            <a:r>
              <a:rPr lang="ar-DZ" sz="3200" dirty="0"/>
              <a:t>1. الإحالة إلى قانون الإجراءات المدنية والإدارية.</a:t>
            </a:r>
          </a:p>
          <a:p>
            <a:pPr algn="r" rtl="1"/>
            <a:r>
              <a:rPr lang="ar-DZ" sz="3200" dirty="0"/>
              <a:t>2. شرط التحكيم</a:t>
            </a:r>
          </a:p>
          <a:p>
            <a:pPr algn="r" rtl="1"/>
            <a:r>
              <a:rPr lang="ar-DZ" sz="3200" dirty="0"/>
              <a:t>3. اتفاق التحكيم </a:t>
            </a:r>
          </a:p>
          <a:p>
            <a:pPr algn="r" rtl="1"/>
            <a:r>
              <a:rPr lang="ar-DZ" sz="3200" dirty="0"/>
              <a:t>4. تعيين المحكمين</a:t>
            </a:r>
          </a:p>
          <a:p>
            <a:pPr algn="r" rtl="1"/>
            <a:r>
              <a:rPr lang="ar-DZ" sz="3200" dirty="0"/>
              <a:t>5. مدة التحكيم </a:t>
            </a:r>
          </a:p>
          <a:p>
            <a:pPr algn="r" rtl="1"/>
            <a:r>
              <a:rPr lang="ar-DZ" sz="3200" dirty="0"/>
              <a:t>6. حضور الأطراف</a:t>
            </a:r>
          </a:p>
          <a:p>
            <a:pPr algn="r" rtl="1"/>
            <a:r>
              <a:rPr lang="ar-DZ" sz="3200" dirty="0"/>
              <a:t>7. إصدار الحكم</a:t>
            </a:r>
            <a:endParaRPr lang="fr-FR" sz="3200" dirty="0"/>
          </a:p>
        </p:txBody>
      </p:sp>
    </p:spTree>
    <p:extLst>
      <p:ext uri="{BB962C8B-B14F-4D97-AF65-F5344CB8AC3E}">
        <p14:creationId xmlns:p14="http://schemas.microsoft.com/office/powerpoint/2010/main" val="41650846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xEl>
                                              <p:pRg st="1" end="1"/>
                                            </p:txEl>
                                          </p:spTgt>
                                        </p:tgtEl>
                                        <p:attrNameLst>
                                          <p:attrName>style.visibility</p:attrName>
                                        </p:attrNameLst>
                                      </p:cBhvr>
                                      <p:to>
                                        <p:strVal val="visible"/>
                                      </p:to>
                                    </p:set>
                                    <p:animEffect transition="in" filter="fade">
                                      <p:cBhvr>
                                        <p:cTn id="7" dur="1000"/>
                                        <p:tgtEl>
                                          <p:spTgt spid="31">
                                            <p:txEl>
                                              <p:pRg st="1" end="1"/>
                                            </p:txEl>
                                          </p:spTgt>
                                        </p:tgtEl>
                                      </p:cBhvr>
                                    </p:animEffect>
                                    <p:anim calcmode="lin" valueType="num">
                                      <p:cBhvr>
                                        <p:cTn id="8" dur="1000" fill="hold"/>
                                        <p:tgtEl>
                                          <p:spTgt spid="3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1">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1">
                                            <p:txEl>
                                              <p:pRg st="2" end="2"/>
                                            </p:txEl>
                                          </p:spTgt>
                                        </p:tgtEl>
                                        <p:attrNameLst>
                                          <p:attrName>style.visibility</p:attrName>
                                        </p:attrNameLst>
                                      </p:cBhvr>
                                      <p:to>
                                        <p:strVal val="visible"/>
                                      </p:to>
                                    </p:set>
                                    <p:animEffect transition="in" filter="fade">
                                      <p:cBhvr>
                                        <p:cTn id="12" dur="1000"/>
                                        <p:tgtEl>
                                          <p:spTgt spid="31">
                                            <p:txEl>
                                              <p:pRg st="2" end="2"/>
                                            </p:txEl>
                                          </p:spTgt>
                                        </p:tgtEl>
                                      </p:cBhvr>
                                    </p:animEffect>
                                    <p:anim calcmode="lin" valueType="num">
                                      <p:cBhvr>
                                        <p:cTn id="13" dur="1000" fill="hold"/>
                                        <p:tgtEl>
                                          <p:spTgt spid="31">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1">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1">
                                            <p:txEl>
                                              <p:pRg st="3" end="3"/>
                                            </p:txEl>
                                          </p:spTgt>
                                        </p:tgtEl>
                                        <p:attrNameLst>
                                          <p:attrName>style.visibility</p:attrName>
                                        </p:attrNameLst>
                                      </p:cBhvr>
                                      <p:to>
                                        <p:strVal val="visible"/>
                                      </p:to>
                                    </p:set>
                                    <p:animEffect transition="in" filter="fade">
                                      <p:cBhvr>
                                        <p:cTn id="17" dur="1000"/>
                                        <p:tgtEl>
                                          <p:spTgt spid="31">
                                            <p:txEl>
                                              <p:pRg st="3" end="3"/>
                                            </p:txEl>
                                          </p:spTgt>
                                        </p:tgtEl>
                                      </p:cBhvr>
                                    </p:animEffect>
                                    <p:anim calcmode="lin" valueType="num">
                                      <p:cBhvr>
                                        <p:cTn id="18" dur="1000" fill="hold"/>
                                        <p:tgtEl>
                                          <p:spTgt spid="31">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1">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1">
                                            <p:txEl>
                                              <p:pRg st="4" end="4"/>
                                            </p:txEl>
                                          </p:spTgt>
                                        </p:tgtEl>
                                        <p:attrNameLst>
                                          <p:attrName>style.visibility</p:attrName>
                                        </p:attrNameLst>
                                      </p:cBhvr>
                                      <p:to>
                                        <p:strVal val="visible"/>
                                      </p:to>
                                    </p:set>
                                    <p:animEffect transition="in" filter="fade">
                                      <p:cBhvr>
                                        <p:cTn id="22" dur="1000"/>
                                        <p:tgtEl>
                                          <p:spTgt spid="31">
                                            <p:txEl>
                                              <p:pRg st="4" end="4"/>
                                            </p:txEl>
                                          </p:spTgt>
                                        </p:tgtEl>
                                      </p:cBhvr>
                                    </p:animEffect>
                                    <p:anim calcmode="lin" valueType="num">
                                      <p:cBhvr>
                                        <p:cTn id="23" dur="1000" fill="hold"/>
                                        <p:tgtEl>
                                          <p:spTgt spid="31">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1">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1">
                                            <p:txEl>
                                              <p:pRg st="5" end="5"/>
                                            </p:txEl>
                                          </p:spTgt>
                                        </p:tgtEl>
                                        <p:attrNameLst>
                                          <p:attrName>style.visibility</p:attrName>
                                        </p:attrNameLst>
                                      </p:cBhvr>
                                      <p:to>
                                        <p:strVal val="visible"/>
                                      </p:to>
                                    </p:set>
                                    <p:animEffect transition="in" filter="fade">
                                      <p:cBhvr>
                                        <p:cTn id="27" dur="1000"/>
                                        <p:tgtEl>
                                          <p:spTgt spid="31">
                                            <p:txEl>
                                              <p:pRg st="5" end="5"/>
                                            </p:txEl>
                                          </p:spTgt>
                                        </p:tgtEl>
                                      </p:cBhvr>
                                    </p:animEffect>
                                    <p:anim calcmode="lin" valueType="num">
                                      <p:cBhvr>
                                        <p:cTn id="28" dur="1000" fill="hold"/>
                                        <p:tgtEl>
                                          <p:spTgt spid="31">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1">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1">
                                            <p:txEl>
                                              <p:pRg st="6" end="6"/>
                                            </p:txEl>
                                          </p:spTgt>
                                        </p:tgtEl>
                                        <p:attrNameLst>
                                          <p:attrName>style.visibility</p:attrName>
                                        </p:attrNameLst>
                                      </p:cBhvr>
                                      <p:to>
                                        <p:strVal val="visible"/>
                                      </p:to>
                                    </p:set>
                                    <p:animEffect transition="in" filter="fade">
                                      <p:cBhvr>
                                        <p:cTn id="32" dur="1000"/>
                                        <p:tgtEl>
                                          <p:spTgt spid="31">
                                            <p:txEl>
                                              <p:pRg st="6" end="6"/>
                                            </p:txEl>
                                          </p:spTgt>
                                        </p:tgtEl>
                                      </p:cBhvr>
                                    </p:animEffect>
                                    <p:anim calcmode="lin" valueType="num">
                                      <p:cBhvr>
                                        <p:cTn id="33" dur="1000" fill="hold"/>
                                        <p:tgtEl>
                                          <p:spTgt spid="31">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1">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1">
                                            <p:txEl>
                                              <p:pRg st="7" end="7"/>
                                            </p:txEl>
                                          </p:spTgt>
                                        </p:tgtEl>
                                        <p:attrNameLst>
                                          <p:attrName>style.visibility</p:attrName>
                                        </p:attrNameLst>
                                      </p:cBhvr>
                                      <p:to>
                                        <p:strVal val="visible"/>
                                      </p:to>
                                    </p:set>
                                    <p:animEffect transition="in" filter="fade">
                                      <p:cBhvr>
                                        <p:cTn id="37" dur="1000"/>
                                        <p:tgtEl>
                                          <p:spTgt spid="31">
                                            <p:txEl>
                                              <p:pRg st="7" end="7"/>
                                            </p:txEl>
                                          </p:spTgt>
                                        </p:tgtEl>
                                      </p:cBhvr>
                                    </p:animEffect>
                                    <p:anim calcmode="lin" valueType="num">
                                      <p:cBhvr>
                                        <p:cTn id="38" dur="1000" fill="hold"/>
                                        <p:tgtEl>
                                          <p:spTgt spid="31">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1">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1">
                                            <p:txEl>
                                              <p:pRg st="8" end="8"/>
                                            </p:txEl>
                                          </p:spTgt>
                                        </p:tgtEl>
                                        <p:attrNameLst>
                                          <p:attrName>style.visibility</p:attrName>
                                        </p:attrNameLst>
                                      </p:cBhvr>
                                      <p:to>
                                        <p:strVal val="visible"/>
                                      </p:to>
                                    </p:set>
                                    <p:animEffect transition="in" filter="fade">
                                      <p:cBhvr>
                                        <p:cTn id="42" dur="1000"/>
                                        <p:tgtEl>
                                          <p:spTgt spid="31">
                                            <p:txEl>
                                              <p:pRg st="8" end="8"/>
                                            </p:txEl>
                                          </p:spTgt>
                                        </p:tgtEl>
                                      </p:cBhvr>
                                    </p:animEffect>
                                    <p:anim calcmode="lin" valueType="num">
                                      <p:cBhvr>
                                        <p:cTn id="43" dur="1000" fill="hold"/>
                                        <p:tgtEl>
                                          <p:spTgt spid="31">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7">
                                            <p:txEl>
                                              <p:pRg st="0" end="0"/>
                                            </p:txEl>
                                          </p:spTgt>
                                        </p:tgtEl>
                                        <p:attrNameLst>
                                          <p:attrName>style.visibility</p:attrName>
                                        </p:attrNameLst>
                                      </p:cBhvr>
                                      <p:to>
                                        <p:strVal val="visible"/>
                                      </p:to>
                                    </p:set>
                                    <p:animEffect transition="in" filter="fade">
                                      <p:cBhvr>
                                        <p:cTn id="49" dur="1000"/>
                                        <p:tgtEl>
                                          <p:spTgt spid="27">
                                            <p:txEl>
                                              <p:pRg st="0" end="0"/>
                                            </p:txEl>
                                          </p:spTgt>
                                        </p:tgtEl>
                                      </p:cBhvr>
                                    </p:animEffect>
                                    <p:anim calcmode="lin" valueType="num">
                                      <p:cBhvr>
                                        <p:cTn id="50"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27">
                                            <p:txEl>
                                              <p:pRg st="0" end="0"/>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1">
                                            <p:txEl>
                                              <p:pRg st="9" end="9"/>
                                            </p:txEl>
                                          </p:spTgt>
                                        </p:tgtEl>
                                        <p:attrNameLst>
                                          <p:attrName>style.visibility</p:attrName>
                                        </p:attrNameLst>
                                      </p:cBhvr>
                                      <p:to>
                                        <p:strVal val="visible"/>
                                      </p:to>
                                    </p:set>
                                    <p:animEffect transition="in" filter="fade">
                                      <p:cBhvr>
                                        <p:cTn id="54" dur="1000"/>
                                        <p:tgtEl>
                                          <p:spTgt spid="31">
                                            <p:txEl>
                                              <p:pRg st="9" end="9"/>
                                            </p:txEl>
                                          </p:spTgt>
                                        </p:tgtEl>
                                      </p:cBhvr>
                                    </p:animEffect>
                                    <p:anim calcmode="lin" valueType="num">
                                      <p:cBhvr>
                                        <p:cTn id="55" dur="1000" fill="hold"/>
                                        <p:tgtEl>
                                          <p:spTgt spid="31">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29">
                                            <p:txEl>
                                              <p:pRg st="0" end="0"/>
                                            </p:txEl>
                                          </p:spTgt>
                                        </p:tgtEl>
                                        <p:attrNameLst>
                                          <p:attrName>style.visibility</p:attrName>
                                        </p:attrNameLst>
                                      </p:cBhvr>
                                      <p:to>
                                        <p:strVal val="visible"/>
                                      </p:to>
                                    </p:set>
                                    <p:animEffect transition="in" filter="fade">
                                      <p:cBhvr>
                                        <p:cTn id="61" dur="1000"/>
                                        <p:tgtEl>
                                          <p:spTgt spid="29">
                                            <p:txEl>
                                              <p:pRg st="0" end="0"/>
                                            </p:txEl>
                                          </p:spTgt>
                                        </p:tgtEl>
                                      </p:cBhvr>
                                    </p:animEffect>
                                    <p:anim calcmode="lin" valueType="num">
                                      <p:cBhvr>
                                        <p:cTn id="62"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29">
                                            <p:txEl>
                                              <p:pRg st="1" end="1"/>
                                            </p:txEl>
                                          </p:spTgt>
                                        </p:tgtEl>
                                        <p:attrNameLst>
                                          <p:attrName>style.visibility</p:attrName>
                                        </p:attrNameLst>
                                      </p:cBhvr>
                                      <p:to>
                                        <p:strVal val="visible"/>
                                      </p:to>
                                    </p:set>
                                    <p:animEffect transition="in" filter="fade">
                                      <p:cBhvr>
                                        <p:cTn id="68" dur="1000"/>
                                        <p:tgtEl>
                                          <p:spTgt spid="29">
                                            <p:txEl>
                                              <p:pRg st="1" end="1"/>
                                            </p:txEl>
                                          </p:spTgt>
                                        </p:tgtEl>
                                      </p:cBhvr>
                                    </p:animEffect>
                                    <p:anim calcmode="lin" valueType="num">
                                      <p:cBhvr>
                                        <p:cTn id="69" dur="1000" fill="hold"/>
                                        <p:tgtEl>
                                          <p:spTgt spid="29">
                                            <p:txEl>
                                              <p:pRg st="1" end="1"/>
                                            </p:txEl>
                                          </p:spTgt>
                                        </p:tgtEl>
                                        <p:attrNameLst>
                                          <p:attrName>ppt_x</p:attrName>
                                        </p:attrNameLst>
                                      </p:cBhvr>
                                      <p:tavLst>
                                        <p:tav tm="0">
                                          <p:val>
                                            <p:strVal val="#ppt_x"/>
                                          </p:val>
                                        </p:tav>
                                        <p:tav tm="100000">
                                          <p:val>
                                            <p:strVal val="#ppt_x"/>
                                          </p:val>
                                        </p:tav>
                                      </p:tavLst>
                                    </p:anim>
                                    <p:anim calcmode="lin" valueType="num">
                                      <p:cBhvr>
                                        <p:cTn id="70" dur="1000" fill="hold"/>
                                        <p:tgtEl>
                                          <p:spTgt spid="2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29">
                                            <p:txEl>
                                              <p:pRg st="2" end="2"/>
                                            </p:txEl>
                                          </p:spTgt>
                                        </p:tgtEl>
                                        <p:attrNameLst>
                                          <p:attrName>style.visibility</p:attrName>
                                        </p:attrNameLst>
                                      </p:cBhvr>
                                      <p:to>
                                        <p:strVal val="visible"/>
                                      </p:to>
                                    </p:set>
                                    <p:animEffect transition="in" filter="fade">
                                      <p:cBhvr>
                                        <p:cTn id="75" dur="1000"/>
                                        <p:tgtEl>
                                          <p:spTgt spid="29">
                                            <p:txEl>
                                              <p:pRg st="2" end="2"/>
                                            </p:txEl>
                                          </p:spTgt>
                                        </p:tgtEl>
                                      </p:cBhvr>
                                    </p:animEffect>
                                    <p:anim calcmode="lin" valueType="num">
                                      <p:cBhvr>
                                        <p:cTn id="76" dur="1000" fill="hold"/>
                                        <p:tgtEl>
                                          <p:spTgt spid="29">
                                            <p:txEl>
                                              <p:pRg st="2" end="2"/>
                                            </p:txEl>
                                          </p:spTgt>
                                        </p:tgtEl>
                                        <p:attrNameLst>
                                          <p:attrName>ppt_x</p:attrName>
                                        </p:attrNameLst>
                                      </p:cBhvr>
                                      <p:tavLst>
                                        <p:tav tm="0">
                                          <p:val>
                                            <p:strVal val="#ppt_x"/>
                                          </p:val>
                                        </p:tav>
                                        <p:tav tm="100000">
                                          <p:val>
                                            <p:strVal val="#ppt_x"/>
                                          </p:val>
                                        </p:tav>
                                      </p:tavLst>
                                    </p:anim>
                                    <p:anim calcmode="lin" valueType="num">
                                      <p:cBhvr>
                                        <p:cTn id="77" dur="1000" fill="hold"/>
                                        <p:tgtEl>
                                          <p:spTgt spid="2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9">
                                            <p:txEl>
                                              <p:pRg st="3" end="3"/>
                                            </p:txEl>
                                          </p:spTgt>
                                        </p:tgtEl>
                                        <p:attrNameLst>
                                          <p:attrName>style.visibility</p:attrName>
                                        </p:attrNameLst>
                                      </p:cBhvr>
                                      <p:to>
                                        <p:strVal val="visible"/>
                                      </p:to>
                                    </p:set>
                                    <p:animEffect transition="in" filter="fade">
                                      <p:cBhvr>
                                        <p:cTn id="82" dur="1000"/>
                                        <p:tgtEl>
                                          <p:spTgt spid="29">
                                            <p:txEl>
                                              <p:pRg st="3" end="3"/>
                                            </p:txEl>
                                          </p:spTgt>
                                        </p:tgtEl>
                                      </p:cBhvr>
                                    </p:animEffect>
                                    <p:anim calcmode="lin" valueType="num">
                                      <p:cBhvr>
                                        <p:cTn id="83" dur="1000" fill="hold"/>
                                        <p:tgtEl>
                                          <p:spTgt spid="29">
                                            <p:txEl>
                                              <p:pRg st="3" end="3"/>
                                            </p:txEl>
                                          </p:spTgt>
                                        </p:tgtEl>
                                        <p:attrNameLst>
                                          <p:attrName>ppt_x</p:attrName>
                                        </p:attrNameLst>
                                      </p:cBhvr>
                                      <p:tavLst>
                                        <p:tav tm="0">
                                          <p:val>
                                            <p:strVal val="#ppt_x"/>
                                          </p:val>
                                        </p:tav>
                                        <p:tav tm="100000">
                                          <p:val>
                                            <p:strVal val="#ppt_x"/>
                                          </p:val>
                                        </p:tav>
                                      </p:tavLst>
                                    </p:anim>
                                    <p:anim calcmode="lin" valueType="num">
                                      <p:cBhvr>
                                        <p:cTn id="84" dur="1000" fill="hold"/>
                                        <p:tgtEl>
                                          <p:spTgt spid="2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29">
                                            <p:txEl>
                                              <p:pRg st="4" end="4"/>
                                            </p:txEl>
                                          </p:spTgt>
                                        </p:tgtEl>
                                        <p:attrNameLst>
                                          <p:attrName>style.visibility</p:attrName>
                                        </p:attrNameLst>
                                      </p:cBhvr>
                                      <p:to>
                                        <p:strVal val="visible"/>
                                      </p:to>
                                    </p:set>
                                    <p:animEffect transition="in" filter="fade">
                                      <p:cBhvr>
                                        <p:cTn id="89" dur="1000"/>
                                        <p:tgtEl>
                                          <p:spTgt spid="29">
                                            <p:txEl>
                                              <p:pRg st="4" end="4"/>
                                            </p:txEl>
                                          </p:spTgt>
                                        </p:tgtEl>
                                      </p:cBhvr>
                                    </p:animEffect>
                                    <p:anim calcmode="lin" valueType="num">
                                      <p:cBhvr>
                                        <p:cTn id="90" dur="1000" fill="hold"/>
                                        <p:tgtEl>
                                          <p:spTgt spid="29">
                                            <p:txEl>
                                              <p:pRg st="4" end="4"/>
                                            </p:txEl>
                                          </p:spTgt>
                                        </p:tgtEl>
                                        <p:attrNameLst>
                                          <p:attrName>ppt_x</p:attrName>
                                        </p:attrNameLst>
                                      </p:cBhvr>
                                      <p:tavLst>
                                        <p:tav tm="0">
                                          <p:val>
                                            <p:strVal val="#ppt_x"/>
                                          </p:val>
                                        </p:tav>
                                        <p:tav tm="100000">
                                          <p:val>
                                            <p:strVal val="#ppt_x"/>
                                          </p:val>
                                        </p:tav>
                                      </p:tavLst>
                                    </p:anim>
                                    <p:anim calcmode="lin" valueType="num">
                                      <p:cBhvr>
                                        <p:cTn id="91" dur="1000" fill="hold"/>
                                        <p:tgtEl>
                                          <p:spTgt spid="2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29">
                                            <p:txEl>
                                              <p:pRg st="5" end="5"/>
                                            </p:txEl>
                                          </p:spTgt>
                                        </p:tgtEl>
                                        <p:attrNameLst>
                                          <p:attrName>style.visibility</p:attrName>
                                        </p:attrNameLst>
                                      </p:cBhvr>
                                      <p:to>
                                        <p:strVal val="visible"/>
                                      </p:to>
                                    </p:set>
                                    <p:animEffect transition="in" filter="fade">
                                      <p:cBhvr>
                                        <p:cTn id="96" dur="1000"/>
                                        <p:tgtEl>
                                          <p:spTgt spid="29">
                                            <p:txEl>
                                              <p:pRg st="5" end="5"/>
                                            </p:txEl>
                                          </p:spTgt>
                                        </p:tgtEl>
                                      </p:cBhvr>
                                    </p:animEffect>
                                    <p:anim calcmode="lin" valueType="num">
                                      <p:cBhvr>
                                        <p:cTn id="97" dur="1000" fill="hold"/>
                                        <p:tgtEl>
                                          <p:spTgt spid="29">
                                            <p:txEl>
                                              <p:pRg st="5" end="5"/>
                                            </p:txEl>
                                          </p:spTgt>
                                        </p:tgtEl>
                                        <p:attrNameLst>
                                          <p:attrName>ppt_x</p:attrName>
                                        </p:attrNameLst>
                                      </p:cBhvr>
                                      <p:tavLst>
                                        <p:tav tm="0">
                                          <p:val>
                                            <p:strVal val="#ppt_x"/>
                                          </p:val>
                                        </p:tav>
                                        <p:tav tm="100000">
                                          <p:val>
                                            <p:strVal val="#ppt_x"/>
                                          </p:val>
                                        </p:tav>
                                      </p:tavLst>
                                    </p:anim>
                                    <p:anim calcmode="lin" valueType="num">
                                      <p:cBhvr>
                                        <p:cTn id="98" dur="1000" fill="hold"/>
                                        <p:tgtEl>
                                          <p:spTgt spid="2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4300"/>
            <a:ext cx="18288000" cy="105156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6383000" y="47902"/>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01251"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ثالثا: </a:t>
            </a:r>
            <a:r>
              <a:rPr lang="ar-DZ" sz="4800" b="1" dirty="0" smtClean="0">
                <a:solidFill>
                  <a:srgbClr val="FFFF00"/>
                </a:solidFill>
                <a:effectLst>
                  <a:outerShdw blurRad="38100" dist="38100" dir="2700000" algn="tl">
                    <a:srgbClr val="000000">
                      <a:alpha val="43137"/>
                    </a:srgbClr>
                  </a:outerShdw>
                </a:effectLst>
              </a:rPr>
              <a:t>الإضراب</a:t>
            </a:r>
            <a:r>
              <a:rPr lang="ar-DZ" sz="4800" b="1" dirty="0" smtClean="0">
                <a:solidFill>
                  <a:srgbClr val="FF99CC"/>
                </a:solidFill>
                <a:effectLst>
                  <a:outerShdw blurRad="38100" dist="38100" dir="2700000" algn="tl">
                    <a:srgbClr val="000000">
                      <a:alpha val="43137"/>
                    </a:srgbClr>
                  </a:outerShdw>
                </a:effectLst>
              </a:rPr>
              <a:t> كآلية </a:t>
            </a:r>
            <a:r>
              <a:rPr lang="ar-DZ" sz="4800" b="1" dirty="0" smtClean="0">
                <a:solidFill>
                  <a:srgbClr val="FFFF00"/>
                </a:solidFill>
                <a:effectLst>
                  <a:outerShdw blurRad="38100" dist="38100" dir="2700000" algn="tl">
                    <a:srgbClr val="000000">
                      <a:alpha val="43137"/>
                    </a:srgbClr>
                  </a:outerShdw>
                </a:effectLst>
              </a:rPr>
              <a:t>ضاغطة</a:t>
            </a:r>
            <a:r>
              <a:rPr lang="ar-DZ" sz="4800" b="1" dirty="0" smtClean="0">
                <a:solidFill>
                  <a:srgbClr val="FF99CC"/>
                </a:solidFill>
                <a:effectLst>
                  <a:outerShdw blurRad="38100" dist="38100" dir="2700000" algn="tl">
                    <a:srgbClr val="000000">
                      <a:alpha val="43137"/>
                    </a:srgbClr>
                  </a:outerShdw>
                </a:effectLst>
              </a:rPr>
              <a:t> لتسوية النزاعات الجماعية في العمل</a:t>
            </a:r>
            <a:endParaRPr lang="ar-DZ" sz="4800" dirty="0" smtClean="0">
              <a:solidFill>
                <a:srgbClr val="FF99CC"/>
              </a:solidFill>
            </a:endParaRPr>
          </a:p>
        </p:txBody>
      </p:sp>
      <p:sp>
        <p:nvSpPr>
          <p:cNvPr id="12" name="ZoneTexte 11"/>
          <p:cNvSpPr txBox="1"/>
          <p:nvPr/>
        </p:nvSpPr>
        <p:spPr>
          <a:xfrm>
            <a:off x="7030094" y="1716682"/>
            <a:ext cx="463296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a:effectLst>
                  <a:outerShdw blurRad="38100" dist="38100" dir="2700000" algn="tl">
                    <a:srgbClr val="000000">
                      <a:alpha val="43137"/>
                    </a:srgbClr>
                  </a:outerShdw>
                </a:effectLst>
              </a:rPr>
              <a:t>1</a:t>
            </a:r>
            <a:r>
              <a:rPr lang="ar-DZ" sz="3600" b="1" dirty="0" smtClean="0">
                <a:effectLst>
                  <a:outerShdw blurRad="38100" dist="38100" dir="2700000" algn="tl">
                    <a:srgbClr val="000000">
                      <a:alpha val="43137"/>
                    </a:srgbClr>
                  </a:outerShdw>
                </a:effectLst>
              </a:rPr>
              <a:t>. شروط اللجوء </a:t>
            </a:r>
            <a:r>
              <a:rPr lang="ar-DZ" sz="3600" b="1" dirty="0" smtClean="0">
                <a:effectLst>
                  <a:outerShdw blurRad="38100" dist="38100" dir="2700000" algn="tl">
                    <a:srgbClr val="000000">
                      <a:alpha val="43137"/>
                    </a:srgbClr>
                  </a:outerShdw>
                </a:effectLst>
              </a:rPr>
              <a:t>للإضراب:</a:t>
            </a:r>
            <a:endParaRPr lang="ar-DZ" sz="6000" b="1" dirty="0" smtClean="0">
              <a:effectLst>
                <a:outerShdw blurRad="38100" dist="38100" dir="2700000" algn="tl">
                  <a:srgbClr val="000000">
                    <a:alpha val="43137"/>
                  </a:srgbClr>
                </a:outerShdw>
              </a:effectLst>
            </a:endParaRPr>
          </a:p>
        </p:txBody>
      </p:sp>
      <p:sp>
        <p:nvSpPr>
          <p:cNvPr id="27" name="ZoneTexte 26"/>
          <p:cNvSpPr txBox="1"/>
          <p:nvPr/>
        </p:nvSpPr>
        <p:spPr>
          <a:xfrm>
            <a:off x="8482146" y="2963176"/>
            <a:ext cx="7184574" cy="646331"/>
          </a:xfrm>
          <a:prstGeom prst="rect">
            <a:avLst/>
          </a:prstGeom>
          <a:noFill/>
        </p:spPr>
        <p:txBody>
          <a:bodyPr wrap="square" rtlCol="0">
            <a:spAutoFit/>
          </a:bodyPr>
          <a:lstStyle/>
          <a:p>
            <a:pPr algn="r" rtl="1"/>
            <a:r>
              <a:rPr lang="ar-DZ" sz="3600" b="1" dirty="0">
                <a:solidFill>
                  <a:schemeClr val="bg1"/>
                </a:solidFill>
                <a:effectLst>
                  <a:outerShdw blurRad="38100" dist="38100" dir="2700000" algn="tl">
                    <a:srgbClr val="000000">
                      <a:alpha val="43137"/>
                    </a:srgbClr>
                  </a:outerShdw>
                </a:effectLst>
              </a:rPr>
              <a:t>حسب </a:t>
            </a:r>
            <a:r>
              <a:rPr lang="ar-DZ" sz="3600" b="1" dirty="0" smtClean="0">
                <a:solidFill>
                  <a:schemeClr val="bg1"/>
                </a:solidFill>
                <a:effectLst>
                  <a:outerShdw blurRad="38100" dist="38100" dir="2700000" algn="tl">
                    <a:srgbClr val="000000">
                      <a:alpha val="43137"/>
                    </a:srgbClr>
                  </a:outerShdw>
                </a:effectLst>
              </a:rPr>
              <a:t>القانون 08/23</a:t>
            </a:r>
            <a:endParaRPr lang="ar-DZ" sz="3600" b="1" dirty="0">
              <a:solidFill>
                <a:schemeClr val="bg1"/>
              </a:solidFill>
              <a:effectLst>
                <a:outerShdw blurRad="38100" dist="38100" dir="2700000" algn="tl">
                  <a:srgbClr val="000000">
                    <a:alpha val="43137"/>
                  </a:srgbClr>
                </a:outerShdw>
              </a:effectLst>
            </a:endParaRPr>
          </a:p>
        </p:txBody>
      </p:sp>
      <p:sp>
        <p:nvSpPr>
          <p:cNvPr id="4" name="ZoneTexte 3"/>
          <p:cNvSpPr txBox="1"/>
          <p:nvPr/>
        </p:nvSpPr>
        <p:spPr>
          <a:xfrm>
            <a:off x="6248400" y="4000500"/>
            <a:ext cx="10363199" cy="5016758"/>
          </a:xfrm>
          <a:prstGeom prst="rect">
            <a:avLst/>
          </a:prstGeom>
          <a:noFill/>
        </p:spPr>
        <p:txBody>
          <a:bodyPr wrap="square" rtlCol="0">
            <a:spAutoFit/>
          </a:bodyPr>
          <a:lstStyle/>
          <a:p>
            <a:pPr marL="457200" indent="-457200" algn="r" rtl="1">
              <a:buFont typeface="Arial" panose="020B0604020202020204" pitchFamily="34" charset="0"/>
              <a:buChar char="•"/>
            </a:pPr>
            <a:r>
              <a:rPr lang="ar-DZ" sz="4000" dirty="0">
                <a:solidFill>
                  <a:schemeClr val="bg1"/>
                </a:solidFill>
              </a:rPr>
              <a:t>استنفاذ جميع </a:t>
            </a:r>
            <a:r>
              <a:rPr lang="ar-DZ" sz="4000" dirty="0" smtClean="0">
                <a:solidFill>
                  <a:schemeClr val="bg1"/>
                </a:solidFill>
              </a:rPr>
              <a:t>إجراءات </a:t>
            </a:r>
            <a:r>
              <a:rPr lang="ar-DZ" sz="4000" dirty="0">
                <a:solidFill>
                  <a:schemeClr val="bg1"/>
                </a:solidFill>
              </a:rPr>
              <a:t>التسوية الودية قبل اللجوء إلى </a:t>
            </a:r>
            <a:r>
              <a:rPr lang="ar-DZ" sz="4000" dirty="0" smtClean="0">
                <a:solidFill>
                  <a:schemeClr val="bg1"/>
                </a:solidFill>
              </a:rPr>
              <a:t>الإضراب.</a:t>
            </a:r>
            <a:endParaRPr lang="ar-DZ" sz="4000" dirty="0" smtClean="0">
              <a:solidFill>
                <a:schemeClr val="bg1"/>
              </a:solidFill>
            </a:endParaRPr>
          </a:p>
          <a:p>
            <a:pPr marL="457200" indent="-457200" algn="r" rtl="1">
              <a:buFont typeface="Arial" panose="020B0604020202020204" pitchFamily="34" charset="0"/>
              <a:buChar char="•"/>
            </a:pPr>
            <a:r>
              <a:rPr lang="ar-DZ" sz="4000" dirty="0">
                <a:solidFill>
                  <a:schemeClr val="bg1"/>
                </a:solidFill>
              </a:rPr>
              <a:t>يجب </a:t>
            </a:r>
            <a:r>
              <a:rPr lang="ar-DZ" sz="4000" dirty="0" smtClean="0">
                <a:solidFill>
                  <a:schemeClr val="bg1"/>
                </a:solidFill>
              </a:rPr>
              <a:t>أن </a:t>
            </a:r>
            <a:r>
              <a:rPr lang="ar-DZ" sz="4000" dirty="0">
                <a:solidFill>
                  <a:schemeClr val="bg1"/>
                </a:solidFill>
              </a:rPr>
              <a:t>يتم انعقاد </a:t>
            </a:r>
            <a:r>
              <a:rPr lang="ar-DZ" sz="4000" dirty="0" smtClean="0">
                <a:solidFill>
                  <a:schemeClr val="bg1"/>
                </a:solidFill>
              </a:rPr>
              <a:t>جمعية عامة.</a:t>
            </a:r>
            <a:endParaRPr lang="ar-DZ" sz="4000" dirty="0">
              <a:solidFill>
                <a:schemeClr val="bg1"/>
              </a:solidFill>
            </a:endParaRPr>
          </a:p>
          <a:p>
            <a:pPr marL="457200" indent="-457200" algn="r" rtl="1">
              <a:buFont typeface="Arial" panose="020B0604020202020204" pitchFamily="34" charset="0"/>
              <a:buChar char="•"/>
            </a:pPr>
            <a:r>
              <a:rPr lang="ar-DZ" sz="4000" dirty="0">
                <a:solidFill>
                  <a:schemeClr val="bg1"/>
                </a:solidFill>
              </a:rPr>
              <a:t>يجب </a:t>
            </a:r>
            <a:r>
              <a:rPr lang="ar-DZ" sz="4000" dirty="0">
                <a:solidFill>
                  <a:schemeClr val="bg1"/>
                </a:solidFill>
              </a:rPr>
              <a:t>أ</a:t>
            </a:r>
            <a:r>
              <a:rPr lang="ar-DZ" sz="4000" dirty="0" smtClean="0">
                <a:solidFill>
                  <a:schemeClr val="bg1"/>
                </a:solidFill>
              </a:rPr>
              <a:t>ن </a:t>
            </a:r>
            <a:r>
              <a:rPr lang="ar-DZ" sz="4000" dirty="0">
                <a:solidFill>
                  <a:schemeClr val="bg1"/>
                </a:solidFill>
              </a:rPr>
              <a:t>يكون  </a:t>
            </a:r>
            <a:r>
              <a:rPr lang="ar-DZ" sz="4000" dirty="0" smtClean="0">
                <a:solidFill>
                  <a:schemeClr val="bg1"/>
                </a:solidFill>
              </a:rPr>
              <a:t>الإضراب </a:t>
            </a:r>
            <a:r>
              <a:rPr lang="ar-DZ" sz="4000" dirty="0">
                <a:solidFill>
                  <a:schemeClr val="bg1"/>
                </a:solidFill>
              </a:rPr>
              <a:t>تحت اشراف هيئة </a:t>
            </a:r>
            <a:r>
              <a:rPr lang="ar-DZ" sz="4000" dirty="0" smtClean="0">
                <a:solidFill>
                  <a:schemeClr val="bg1"/>
                </a:solidFill>
              </a:rPr>
              <a:t>نقابية.</a:t>
            </a:r>
            <a:endParaRPr lang="ar-DZ" sz="4000" dirty="0">
              <a:solidFill>
                <a:schemeClr val="bg1"/>
              </a:solidFill>
            </a:endParaRPr>
          </a:p>
          <a:p>
            <a:pPr marL="457200" indent="-457200" algn="r" rtl="1">
              <a:buFont typeface="Arial" panose="020B0604020202020204" pitchFamily="34" charset="0"/>
              <a:buChar char="•"/>
            </a:pPr>
            <a:r>
              <a:rPr lang="ar-DZ" sz="4000" dirty="0">
                <a:solidFill>
                  <a:schemeClr val="bg1"/>
                </a:solidFill>
              </a:rPr>
              <a:t>التصويت العمالي على </a:t>
            </a:r>
            <a:r>
              <a:rPr lang="ar-DZ" sz="4000" dirty="0" smtClean="0">
                <a:solidFill>
                  <a:schemeClr val="bg1"/>
                </a:solidFill>
              </a:rPr>
              <a:t>الإضراب </a:t>
            </a:r>
            <a:r>
              <a:rPr lang="ar-DZ" sz="4000" dirty="0">
                <a:solidFill>
                  <a:schemeClr val="bg1"/>
                </a:solidFill>
              </a:rPr>
              <a:t>بالأغلبية </a:t>
            </a:r>
            <a:r>
              <a:rPr lang="ar-DZ" sz="4000" dirty="0" smtClean="0">
                <a:solidFill>
                  <a:schemeClr val="bg1"/>
                </a:solidFill>
              </a:rPr>
              <a:t>البسيطة.</a:t>
            </a:r>
            <a:endParaRPr lang="ar-DZ" sz="4000" dirty="0">
              <a:solidFill>
                <a:schemeClr val="bg1"/>
              </a:solidFill>
            </a:endParaRPr>
          </a:p>
          <a:p>
            <a:pPr marL="457200" indent="-457200" algn="r" rtl="1">
              <a:buFont typeface="Arial" panose="020B0604020202020204" pitchFamily="34" charset="0"/>
              <a:buChar char="•"/>
            </a:pPr>
            <a:r>
              <a:rPr lang="ar-DZ" sz="4000" dirty="0">
                <a:solidFill>
                  <a:schemeClr val="bg1"/>
                </a:solidFill>
              </a:rPr>
              <a:t>الاشعار المسبق للمؤسسة المستخدمة باللجوء إلى </a:t>
            </a:r>
            <a:r>
              <a:rPr lang="ar-DZ" sz="4000" dirty="0" smtClean="0">
                <a:solidFill>
                  <a:schemeClr val="bg1"/>
                </a:solidFill>
              </a:rPr>
              <a:t>الإضراب.</a:t>
            </a:r>
            <a:endParaRPr lang="fr-FR" sz="4000" dirty="0">
              <a:solidFill>
                <a:schemeClr val="bg1"/>
              </a:solidFill>
            </a:endParaRPr>
          </a:p>
          <a:p>
            <a:pPr marL="457200" indent="-457200" algn="r" rtl="1">
              <a:buFont typeface="Arial" panose="020B0604020202020204" pitchFamily="34" charset="0"/>
              <a:buChar char="•"/>
            </a:pPr>
            <a:endParaRPr lang="ar-DZ" sz="4000" dirty="0" smtClean="0">
              <a:solidFill>
                <a:schemeClr val="bg1"/>
              </a:solidFill>
            </a:endParaRPr>
          </a:p>
          <a:p>
            <a:pPr marL="457200" indent="-457200" algn="r" rtl="1">
              <a:buFont typeface="Arial" panose="020B0604020202020204" pitchFamily="34" charset="0"/>
              <a:buChar char="•"/>
            </a:pPr>
            <a:endParaRPr lang="ar-DZ" sz="4000" dirty="0">
              <a:solidFill>
                <a:schemeClr val="bg1"/>
              </a:solidFill>
            </a:endParaRPr>
          </a:p>
        </p:txBody>
      </p:sp>
      <p:pic>
        <p:nvPicPr>
          <p:cNvPr id="13" name="Image 0" descr="preencoded.png"/>
          <p:cNvPicPr>
            <a:picLocks noChangeAspect="1"/>
          </p:cNvPicPr>
          <p:nvPr/>
        </p:nvPicPr>
        <p:blipFill>
          <a:blip r:embed="rId11"/>
          <a:stretch>
            <a:fillRect/>
          </a:stretch>
        </p:blipFill>
        <p:spPr>
          <a:xfrm>
            <a:off x="1371600" y="2628900"/>
            <a:ext cx="3886200" cy="58293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583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80">
                                          <p:stCondLst>
                                            <p:cond delay="0"/>
                                          </p:stCondLst>
                                        </p:cTn>
                                        <p:tgtEl>
                                          <p:spTgt spid="13"/>
                                        </p:tgtEl>
                                      </p:cBhvr>
                                    </p:animEffect>
                                    <p:anim calcmode="lin" valueType="num">
                                      <p:cBhvr>
                                        <p:cTn id="1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0" dur="26">
                                          <p:stCondLst>
                                            <p:cond delay="650"/>
                                          </p:stCondLst>
                                        </p:cTn>
                                        <p:tgtEl>
                                          <p:spTgt spid="13"/>
                                        </p:tgtEl>
                                      </p:cBhvr>
                                      <p:to x="100000" y="60000"/>
                                    </p:animScale>
                                    <p:animScale>
                                      <p:cBhvr>
                                        <p:cTn id="21" dur="166" decel="50000">
                                          <p:stCondLst>
                                            <p:cond delay="676"/>
                                          </p:stCondLst>
                                        </p:cTn>
                                        <p:tgtEl>
                                          <p:spTgt spid="13"/>
                                        </p:tgtEl>
                                      </p:cBhvr>
                                      <p:to x="100000" y="100000"/>
                                    </p:animScale>
                                    <p:animScale>
                                      <p:cBhvr>
                                        <p:cTn id="22" dur="26">
                                          <p:stCondLst>
                                            <p:cond delay="1312"/>
                                          </p:stCondLst>
                                        </p:cTn>
                                        <p:tgtEl>
                                          <p:spTgt spid="13"/>
                                        </p:tgtEl>
                                      </p:cBhvr>
                                      <p:to x="100000" y="80000"/>
                                    </p:animScale>
                                    <p:animScale>
                                      <p:cBhvr>
                                        <p:cTn id="23" dur="166" decel="50000">
                                          <p:stCondLst>
                                            <p:cond delay="1338"/>
                                          </p:stCondLst>
                                        </p:cTn>
                                        <p:tgtEl>
                                          <p:spTgt spid="13"/>
                                        </p:tgtEl>
                                      </p:cBhvr>
                                      <p:to x="100000" y="100000"/>
                                    </p:animScale>
                                    <p:animScale>
                                      <p:cBhvr>
                                        <p:cTn id="24" dur="26">
                                          <p:stCondLst>
                                            <p:cond delay="1642"/>
                                          </p:stCondLst>
                                        </p:cTn>
                                        <p:tgtEl>
                                          <p:spTgt spid="13"/>
                                        </p:tgtEl>
                                      </p:cBhvr>
                                      <p:to x="100000" y="90000"/>
                                    </p:animScale>
                                    <p:animScale>
                                      <p:cBhvr>
                                        <p:cTn id="25" dur="166" decel="50000">
                                          <p:stCondLst>
                                            <p:cond delay="1668"/>
                                          </p:stCondLst>
                                        </p:cTn>
                                        <p:tgtEl>
                                          <p:spTgt spid="13"/>
                                        </p:tgtEl>
                                      </p:cBhvr>
                                      <p:to x="100000" y="100000"/>
                                    </p:animScale>
                                    <p:animScale>
                                      <p:cBhvr>
                                        <p:cTn id="26" dur="26">
                                          <p:stCondLst>
                                            <p:cond delay="1808"/>
                                          </p:stCondLst>
                                        </p:cTn>
                                        <p:tgtEl>
                                          <p:spTgt spid="13"/>
                                        </p:tgtEl>
                                      </p:cBhvr>
                                      <p:to x="100000" y="95000"/>
                                    </p:animScale>
                                    <p:animScale>
                                      <p:cBhvr>
                                        <p:cTn id="27" dur="166" decel="50000">
                                          <p:stCondLst>
                                            <p:cond delay="1834"/>
                                          </p:stCondLst>
                                        </p:cTn>
                                        <p:tgtEl>
                                          <p:spTgt spid="1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7">
                                            <p:txEl>
                                              <p:pRg st="0" end="0"/>
                                            </p:txEl>
                                          </p:spTgt>
                                        </p:tgtEl>
                                        <p:attrNameLst>
                                          <p:attrName>style.visibility</p:attrName>
                                        </p:attrNameLst>
                                      </p:cBhvr>
                                      <p:to>
                                        <p:strVal val="visible"/>
                                      </p:to>
                                    </p:set>
                                    <p:animEffect transition="in" filter="fade">
                                      <p:cBhvr>
                                        <p:cTn id="32" dur="1000"/>
                                        <p:tgtEl>
                                          <p:spTgt spid="27">
                                            <p:txEl>
                                              <p:pRg st="0" end="0"/>
                                            </p:txEl>
                                          </p:spTgt>
                                        </p:tgtEl>
                                      </p:cBhvr>
                                    </p:animEffect>
                                    <p:anim calcmode="lin" valueType="num">
                                      <p:cBhvr>
                                        <p:cTn id="33"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fade">
                                      <p:cBhvr>
                                        <p:cTn id="39" dur="1000"/>
                                        <p:tgtEl>
                                          <p:spTgt spid="4">
                                            <p:txEl>
                                              <p:pRg st="0" end="0"/>
                                            </p:txEl>
                                          </p:spTgt>
                                        </p:tgtEl>
                                      </p:cBhvr>
                                    </p:animEffect>
                                    <p:anim calcmode="lin" valueType="num">
                                      <p:cBhvr>
                                        <p:cTn id="4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4">
                                            <p:txEl>
                                              <p:pRg st="1" end="1"/>
                                            </p:txEl>
                                          </p:spTgt>
                                        </p:tgtEl>
                                        <p:attrNameLst>
                                          <p:attrName>style.visibility</p:attrName>
                                        </p:attrNameLst>
                                      </p:cBhvr>
                                      <p:to>
                                        <p:strVal val="visible"/>
                                      </p:to>
                                    </p:set>
                                    <p:animEffect transition="in" filter="fade">
                                      <p:cBhvr>
                                        <p:cTn id="46" dur="1000"/>
                                        <p:tgtEl>
                                          <p:spTgt spid="4">
                                            <p:txEl>
                                              <p:pRg st="1" end="1"/>
                                            </p:txEl>
                                          </p:spTgt>
                                        </p:tgtEl>
                                      </p:cBhvr>
                                    </p:animEffect>
                                    <p:anim calcmode="lin" valueType="num">
                                      <p:cBhvr>
                                        <p:cTn id="4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animEffect transition="in" filter="fade">
                                      <p:cBhvr>
                                        <p:cTn id="53" dur="1000"/>
                                        <p:tgtEl>
                                          <p:spTgt spid="4">
                                            <p:txEl>
                                              <p:pRg st="2" end="2"/>
                                            </p:txEl>
                                          </p:spTgt>
                                        </p:tgtEl>
                                      </p:cBhvr>
                                    </p:animEffect>
                                    <p:anim calcmode="lin" valueType="num">
                                      <p:cBhvr>
                                        <p:cTn id="5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4">
                                            <p:txEl>
                                              <p:pRg st="3" end="3"/>
                                            </p:txEl>
                                          </p:spTgt>
                                        </p:tgtEl>
                                        <p:attrNameLst>
                                          <p:attrName>style.visibility</p:attrName>
                                        </p:attrNameLst>
                                      </p:cBhvr>
                                      <p:to>
                                        <p:strVal val="visible"/>
                                      </p:to>
                                    </p:set>
                                    <p:animEffect transition="in" filter="fade">
                                      <p:cBhvr>
                                        <p:cTn id="60" dur="1000"/>
                                        <p:tgtEl>
                                          <p:spTgt spid="4">
                                            <p:txEl>
                                              <p:pRg st="3" end="3"/>
                                            </p:txEl>
                                          </p:spTgt>
                                        </p:tgtEl>
                                      </p:cBhvr>
                                    </p:animEffect>
                                    <p:anim calcmode="lin" valueType="num">
                                      <p:cBhvr>
                                        <p:cTn id="6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4">
                                            <p:txEl>
                                              <p:pRg st="4" end="4"/>
                                            </p:txEl>
                                          </p:spTgt>
                                        </p:tgtEl>
                                        <p:attrNameLst>
                                          <p:attrName>style.visibility</p:attrName>
                                        </p:attrNameLst>
                                      </p:cBhvr>
                                      <p:to>
                                        <p:strVal val="visible"/>
                                      </p:to>
                                    </p:set>
                                    <p:animEffect transition="in" filter="fade">
                                      <p:cBhvr>
                                        <p:cTn id="67" dur="1000"/>
                                        <p:tgtEl>
                                          <p:spTgt spid="4">
                                            <p:txEl>
                                              <p:pRg st="4" end="4"/>
                                            </p:txEl>
                                          </p:spTgt>
                                        </p:tgtEl>
                                      </p:cBhvr>
                                    </p:animEffect>
                                    <p:anim calcmode="lin" valueType="num">
                                      <p:cBhvr>
                                        <p:cTn id="6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6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30033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6383000" y="47902"/>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01251"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ثالثا: </a:t>
            </a:r>
            <a:r>
              <a:rPr lang="ar-DZ" sz="4800" b="1" dirty="0" smtClean="0">
                <a:solidFill>
                  <a:srgbClr val="FFFF00"/>
                </a:solidFill>
                <a:effectLst>
                  <a:outerShdw blurRad="38100" dist="38100" dir="2700000" algn="tl">
                    <a:srgbClr val="000000">
                      <a:alpha val="43137"/>
                    </a:srgbClr>
                  </a:outerShdw>
                </a:effectLst>
              </a:rPr>
              <a:t>الإضراب</a:t>
            </a:r>
            <a:r>
              <a:rPr lang="ar-DZ" sz="4800" b="1" dirty="0" smtClean="0">
                <a:solidFill>
                  <a:srgbClr val="FF99CC"/>
                </a:solidFill>
                <a:effectLst>
                  <a:outerShdw blurRad="38100" dist="38100" dir="2700000" algn="tl">
                    <a:srgbClr val="000000">
                      <a:alpha val="43137"/>
                    </a:srgbClr>
                  </a:outerShdw>
                </a:effectLst>
              </a:rPr>
              <a:t> كآلية </a:t>
            </a:r>
            <a:r>
              <a:rPr lang="ar-DZ" sz="4800" b="1" dirty="0" smtClean="0">
                <a:solidFill>
                  <a:srgbClr val="FFFF00"/>
                </a:solidFill>
                <a:effectLst>
                  <a:outerShdw blurRad="38100" dist="38100" dir="2700000" algn="tl">
                    <a:srgbClr val="000000">
                      <a:alpha val="43137"/>
                    </a:srgbClr>
                  </a:outerShdw>
                </a:effectLst>
              </a:rPr>
              <a:t>ضاغطة</a:t>
            </a:r>
            <a:r>
              <a:rPr lang="ar-DZ" sz="4800" b="1" dirty="0" smtClean="0">
                <a:solidFill>
                  <a:srgbClr val="FF99CC"/>
                </a:solidFill>
                <a:effectLst>
                  <a:outerShdw blurRad="38100" dist="38100" dir="2700000" algn="tl">
                    <a:srgbClr val="000000">
                      <a:alpha val="43137"/>
                    </a:srgbClr>
                  </a:outerShdw>
                </a:effectLst>
              </a:rPr>
              <a:t> لتسوية النزاعات الجماعية في العمل</a:t>
            </a:r>
            <a:endParaRPr lang="ar-DZ" sz="4800" dirty="0" smtClean="0">
              <a:solidFill>
                <a:srgbClr val="FF99CC"/>
              </a:solidFill>
            </a:endParaRPr>
          </a:p>
        </p:txBody>
      </p:sp>
      <p:sp>
        <p:nvSpPr>
          <p:cNvPr id="12" name="ZoneTexte 11"/>
          <p:cNvSpPr txBox="1"/>
          <p:nvPr/>
        </p:nvSpPr>
        <p:spPr>
          <a:xfrm>
            <a:off x="5355921" y="1912560"/>
            <a:ext cx="798130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smtClean="0">
                <a:effectLst>
                  <a:outerShdw blurRad="38100" dist="38100" dir="2700000" algn="tl">
                    <a:srgbClr val="000000">
                      <a:alpha val="43137"/>
                    </a:srgbClr>
                  </a:outerShdw>
                </a:effectLst>
              </a:rPr>
              <a:t>2. </a:t>
            </a:r>
            <a:r>
              <a:rPr lang="ar-DZ" sz="3600" b="1" dirty="0">
                <a:effectLst>
                  <a:outerShdw blurRad="38100" dist="38100" dir="2700000" algn="tl">
                    <a:srgbClr val="000000">
                      <a:alpha val="43137"/>
                    </a:srgbClr>
                  </a:outerShdw>
                </a:effectLst>
              </a:rPr>
              <a:t>القيود الواردة على ممارسة اللجوء الى </a:t>
            </a:r>
            <a:r>
              <a:rPr lang="ar-DZ" sz="3600" b="1" dirty="0" smtClean="0">
                <a:effectLst>
                  <a:outerShdw blurRad="38100" dist="38100" dir="2700000" algn="tl">
                    <a:srgbClr val="000000">
                      <a:alpha val="43137"/>
                    </a:srgbClr>
                  </a:outerShdw>
                </a:effectLst>
              </a:rPr>
              <a:t>الاضراب:</a:t>
            </a:r>
            <a:endParaRPr lang="ar-DZ" sz="6000" b="1" dirty="0" smtClean="0">
              <a:effectLst>
                <a:outerShdw blurRad="38100" dist="38100" dir="2700000" algn="tl">
                  <a:srgbClr val="000000">
                    <a:alpha val="43137"/>
                  </a:srgbClr>
                </a:outerShdw>
              </a:effectLst>
            </a:endParaRPr>
          </a:p>
        </p:txBody>
      </p:sp>
      <p:sp>
        <p:nvSpPr>
          <p:cNvPr id="3" name="ZoneTexte 2"/>
          <p:cNvSpPr txBox="1"/>
          <p:nvPr/>
        </p:nvSpPr>
        <p:spPr>
          <a:xfrm>
            <a:off x="12877800" y="2784864"/>
            <a:ext cx="3825240" cy="584775"/>
          </a:xfrm>
          <a:prstGeom prst="rect">
            <a:avLst/>
          </a:prstGeom>
          <a:noFill/>
        </p:spPr>
        <p:txBody>
          <a:bodyPr wrap="square" rtlCol="0">
            <a:spAutoFit/>
          </a:bodyPr>
          <a:lstStyle/>
          <a:p>
            <a:pPr algn="r" rtl="1"/>
            <a:r>
              <a:rPr lang="ar-DZ" sz="3200" b="1" dirty="0">
                <a:solidFill>
                  <a:schemeClr val="bg1"/>
                </a:solidFill>
                <a:effectLst>
                  <a:outerShdw blurRad="38100" dist="38100" dir="2700000" algn="tl">
                    <a:srgbClr val="000000">
                      <a:alpha val="43137"/>
                    </a:srgbClr>
                  </a:outerShdw>
                </a:effectLst>
              </a:rPr>
              <a:t>موانع اللجوء </a:t>
            </a:r>
            <a:r>
              <a:rPr lang="ar-DZ" sz="3200" b="1" dirty="0" smtClean="0">
                <a:solidFill>
                  <a:schemeClr val="bg1"/>
                </a:solidFill>
                <a:effectLst>
                  <a:outerShdw blurRad="38100" dist="38100" dir="2700000" algn="tl">
                    <a:srgbClr val="000000">
                      <a:alpha val="43137"/>
                    </a:srgbClr>
                  </a:outerShdw>
                </a:effectLst>
              </a:rPr>
              <a:t>إلى الاضراب:</a:t>
            </a:r>
            <a:endParaRPr lang="fr-FR" sz="3200" b="1" dirty="0">
              <a:solidFill>
                <a:schemeClr val="bg1"/>
              </a:solidFill>
              <a:effectLst>
                <a:outerShdw blurRad="38100" dist="38100" dir="2700000" algn="tl">
                  <a:srgbClr val="000000">
                    <a:alpha val="43137"/>
                  </a:srgbClr>
                </a:outerShdw>
              </a:effectLst>
            </a:endParaRPr>
          </a:p>
        </p:txBody>
      </p:sp>
      <p:sp>
        <p:nvSpPr>
          <p:cNvPr id="13" name="Rectangle à coins arrondis 12"/>
          <p:cNvSpPr/>
          <p:nvPr/>
        </p:nvSpPr>
        <p:spPr>
          <a:xfrm>
            <a:off x="5181600" y="3715119"/>
            <a:ext cx="9001300" cy="5669332"/>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2800" dirty="0" smtClean="0">
                <a:solidFill>
                  <a:schemeClr val="tx1"/>
                </a:solidFill>
              </a:rPr>
              <a:t>على الرغم </a:t>
            </a:r>
            <a:r>
              <a:rPr lang="ar-DZ" sz="2800" dirty="0">
                <a:solidFill>
                  <a:schemeClr val="tx1"/>
                </a:solidFill>
              </a:rPr>
              <a:t>من أن الاضراب يعد حقا مكفولا دستوريا إلا أنه مبدأ ممارسته في بعض القطاعات يعد مبدأ دستوريا، حيث يمنع على بعض الفئات من ممارسة هذا الحق وذلك بسبب حساسية المناصب التي يشغلونها، بالإضافة لخطورة الأضرار التي تصيب المرفق العام جراء توقف نشاطه، يمنع اللجوء إلى </a:t>
            </a:r>
            <a:r>
              <a:rPr lang="ar-DZ" sz="2800" dirty="0" smtClean="0">
                <a:solidFill>
                  <a:schemeClr val="tx1"/>
                </a:solidFill>
              </a:rPr>
              <a:t>الإضراب:</a:t>
            </a:r>
          </a:p>
          <a:p>
            <a:pPr marL="457200" indent="-457200" algn="r" rtl="1">
              <a:buFont typeface="Wingdings" panose="05000000000000000000" pitchFamily="2" charset="2"/>
              <a:buChar char="ü"/>
            </a:pPr>
            <a:r>
              <a:rPr lang="ar-DZ" sz="2800" dirty="0" smtClean="0">
                <a:solidFill>
                  <a:schemeClr val="tx1"/>
                </a:solidFill>
              </a:rPr>
              <a:t> </a:t>
            </a:r>
            <a:r>
              <a:rPr lang="ar-DZ" sz="2800" dirty="0">
                <a:solidFill>
                  <a:schemeClr val="tx1"/>
                </a:solidFill>
              </a:rPr>
              <a:t>للمستخدمين العاملين في مجالات الدفاع والأمن </a:t>
            </a:r>
            <a:r>
              <a:rPr lang="ar-DZ" sz="2800" dirty="0" smtClean="0">
                <a:solidFill>
                  <a:schemeClr val="tx1"/>
                </a:solidFill>
              </a:rPr>
              <a:t>.</a:t>
            </a:r>
          </a:p>
          <a:p>
            <a:pPr marL="457200" indent="-457200" algn="r" rtl="1">
              <a:buFont typeface="Wingdings" panose="05000000000000000000" pitchFamily="2" charset="2"/>
              <a:buChar char="ü"/>
            </a:pPr>
            <a:r>
              <a:rPr lang="ar-DZ" sz="2800" dirty="0" smtClean="0">
                <a:solidFill>
                  <a:schemeClr val="tx1"/>
                </a:solidFill>
              </a:rPr>
              <a:t>الذين </a:t>
            </a:r>
            <a:r>
              <a:rPr lang="ar-DZ" sz="2800" dirty="0">
                <a:solidFill>
                  <a:schemeClr val="tx1"/>
                </a:solidFill>
              </a:rPr>
              <a:t>يشغلون وظائف في قطاعات استراتيجية </a:t>
            </a:r>
            <a:r>
              <a:rPr lang="ar-DZ" sz="2800" dirty="0" smtClean="0">
                <a:solidFill>
                  <a:schemeClr val="tx1"/>
                </a:solidFill>
              </a:rPr>
              <a:t>وحساسة.</a:t>
            </a:r>
          </a:p>
          <a:p>
            <a:pPr marL="457200" indent="-457200" algn="r" rtl="1">
              <a:buFont typeface="Wingdings" panose="05000000000000000000" pitchFamily="2" charset="2"/>
              <a:buChar char="ü"/>
            </a:pPr>
            <a:r>
              <a:rPr lang="ar-DZ" sz="2800" dirty="0" smtClean="0">
                <a:solidFill>
                  <a:schemeClr val="tx1"/>
                </a:solidFill>
              </a:rPr>
              <a:t> </a:t>
            </a:r>
            <a:r>
              <a:rPr lang="ar-DZ" sz="2800" dirty="0">
                <a:solidFill>
                  <a:schemeClr val="tx1"/>
                </a:solidFill>
              </a:rPr>
              <a:t>كما تشمل مصالح العدل والداخلية والحماية المدنية والشؤون الخارجية </a:t>
            </a:r>
            <a:r>
              <a:rPr lang="ar-DZ" sz="2800" dirty="0" smtClean="0">
                <a:solidFill>
                  <a:schemeClr val="tx1"/>
                </a:solidFill>
              </a:rPr>
              <a:t>والقضاة.</a:t>
            </a:r>
          </a:p>
          <a:p>
            <a:pPr marL="457200" indent="-457200" algn="r" rtl="1">
              <a:buFont typeface="Wingdings" panose="05000000000000000000" pitchFamily="2" charset="2"/>
              <a:buChar char="ü"/>
            </a:pPr>
            <a:r>
              <a:rPr lang="ar-DZ" sz="2800" dirty="0" smtClean="0">
                <a:solidFill>
                  <a:schemeClr val="tx1"/>
                </a:solidFill>
              </a:rPr>
              <a:t>الذين يشغلون </a:t>
            </a:r>
            <a:r>
              <a:rPr lang="ar-DZ" sz="2800" dirty="0">
                <a:solidFill>
                  <a:schemeClr val="tx1"/>
                </a:solidFill>
              </a:rPr>
              <a:t>مناصب </a:t>
            </a:r>
            <a:r>
              <a:rPr lang="ar-DZ" sz="2800" dirty="0" smtClean="0">
                <a:solidFill>
                  <a:schemeClr val="tx1"/>
                </a:solidFill>
              </a:rPr>
              <a:t>في الخارج.</a:t>
            </a:r>
            <a:endParaRPr lang="ar-DZ" sz="2800" dirty="0">
              <a:solidFill>
                <a:schemeClr val="tx1"/>
              </a:solidFill>
            </a:endParaRPr>
          </a:p>
        </p:txBody>
      </p:sp>
    </p:spTree>
    <p:extLst>
      <p:ext uri="{BB962C8B-B14F-4D97-AF65-F5344CB8AC3E}">
        <p14:creationId xmlns:p14="http://schemas.microsoft.com/office/powerpoint/2010/main" val="1170881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1000"/>
                                        <p:tgtEl>
                                          <p:spTgt spid="13">
                                            <p:txEl>
                                              <p:pRg st="1" end="1"/>
                                            </p:txEl>
                                          </p:spTgt>
                                        </p:tgtEl>
                                      </p:cBhvr>
                                    </p:animEffect>
                                    <p:anim calcmode="lin" valueType="num">
                                      <p:cBhvr>
                                        <p:cTn id="29"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2" end="2"/>
                                            </p:txEl>
                                          </p:spTgt>
                                        </p:tgtEl>
                                        <p:attrNameLst>
                                          <p:attrName>style.visibility</p:attrName>
                                        </p:attrNameLst>
                                      </p:cBhvr>
                                      <p:to>
                                        <p:strVal val="visible"/>
                                      </p:to>
                                    </p:set>
                                    <p:animEffect transition="in" filter="fade">
                                      <p:cBhvr>
                                        <p:cTn id="35" dur="1000"/>
                                        <p:tgtEl>
                                          <p:spTgt spid="13">
                                            <p:txEl>
                                              <p:pRg st="2" end="2"/>
                                            </p:txEl>
                                          </p:spTgt>
                                        </p:tgtEl>
                                      </p:cBhvr>
                                    </p:animEffect>
                                    <p:anim calcmode="lin" valueType="num">
                                      <p:cBhvr>
                                        <p:cTn id="36"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xEl>
                                              <p:pRg st="3" end="3"/>
                                            </p:txEl>
                                          </p:spTgt>
                                        </p:tgtEl>
                                        <p:attrNameLst>
                                          <p:attrName>style.visibility</p:attrName>
                                        </p:attrNameLst>
                                      </p:cBhvr>
                                      <p:to>
                                        <p:strVal val="visible"/>
                                      </p:to>
                                    </p:set>
                                    <p:animEffect transition="in" filter="fade">
                                      <p:cBhvr>
                                        <p:cTn id="42" dur="1000"/>
                                        <p:tgtEl>
                                          <p:spTgt spid="13">
                                            <p:txEl>
                                              <p:pRg st="3" end="3"/>
                                            </p:txEl>
                                          </p:spTgt>
                                        </p:tgtEl>
                                      </p:cBhvr>
                                    </p:animEffect>
                                    <p:anim calcmode="lin" valueType="num">
                                      <p:cBhvr>
                                        <p:cTn id="43"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3">
                                            <p:txEl>
                                              <p:pRg st="4" end="4"/>
                                            </p:txEl>
                                          </p:spTgt>
                                        </p:tgtEl>
                                        <p:attrNameLst>
                                          <p:attrName>style.visibility</p:attrName>
                                        </p:attrNameLst>
                                      </p:cBhvr>
                                      <p:to>
                                        <p:strVal val="visible"/>
                                      </p:to>
                                    </p:set>
                                    <p:animEffect transition="in" filter="fade">
                                      <p:cBhvr>
                                        <p:cTn id="49" dur="1000"/>
                                        <p:tgtEl>
                                          <p:spTgt spid="13">
                                            <p:txEl>
                                              <p:pRg st="4" end="4"/>
                                            </p:txEl>
                                          </p:spTgt>
                                        </p:tgtEl>
                                      </p:cBhvr>
                                    </p:animEffect>
                                    <p:anim calcmode="lin" valueType="num">
                                      <p:cBhvr>
                                        <p:cTn id="50"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200" y="-190500"/>
            <a:ext cx="18364200" cy="10477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6383000" y="47902"/>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01251"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ثالثا: </a:t>
            </a:r>
            <a:r>
              <a:rPr lang="ar-DZ" sz="4800" b="1" dirty="0" smtClean="0">
                <a:solidFill>
                  <a:srgbClr val="FFFF00"/>
                </a:solidFill>
                <a:effectLst>
                  <a:outerShdw blurRad="38100" dist="38100" dir="2700000" algn="tl">
                    <a:srgbClr val="000000">
                      <a:alpha val="43137"/>
                    </a:srgbClr>
                  </a:outerShdw>
                </a:effectLst>
              </a:rPr>
              <a:t>الإضراب</a:t>
            </a:r>
            <a:r>
              <a:rPr lang="ar-DZ" sz="4800" b="1" dirty="0" smtClean="0">
                <a:solidFill>
                  <a:srgbClr val="FF99CC"/>
                </a:solidFill>
                <a:effectLst>
                  <a:outerShdw blurRad="38100" dist="38100" dir="2700000" algn="tl">
                    <a:srgbClr val="000000">
                      <a:alpha val="43137"/>
                    </a:srgbClr>
                  </a:outerShdw>
                </a:effectLst>
              </a:rPr>
              <a:t> كآلية </a:t>
            </a:r>
            <a:r>
              <a:rPr lang="ar-DZ" sz="4800" b="1" dirty="0" smtClean="0">
                <a:solidFill>
                  <a:srgbClr val="FFFF00"/>
                </a:solidFill>
                <a:effectLst>
                  <a:outerShdw blurRad="38100" dist="38100" dir="2700000" algn="tl">
                    <a:srgbClr val="000000">
                      <a:alpha val="43137"/>
                    </a:srgbClr>
                  </a:outerShdw>
                </a:effectLst>
              </a:rPr>
              <a:t>ضاغطة</a:t>
            </a:r>
            <a:r>
              <a:rPr lang="ar-DZ" sz="4800" b="1" dirty="0" smtClean="0">
                <a:solidFill>
                  <a:srgbClr val="FF99CC"/>
                </a:solidFill>
                <a:effectLst>
                  <a:outerShdw blurRad="38100" dist="38100" dir="2700000" algn="tl">
                    <a:srgbClr val="000000">
                      <a:alpha val="43137"/>
                    </a:srgbClr>
                  </a:outerShdw>
                </a:effectLst>
              </a:rPr>
              <a:t> لتسوية النزاعات الجماعية في العمل</a:t>
            </a:r>
            <a:endParaRPr lang="ar-DZ" sz="4800" dirty="0" smtClean="0">
              <a:solidFill>
                <a:srgbClr val="FF99CC"/>
              </a:solidFill>
            </a:endParaRPr>
          </a:p>
        </p:txBody>
      </p:sp>
      <p:sp>
        <p:nvSpPr>
          <p:cNvPr id="12" name="ZoneTexte 11"/>
          <p:cNvSpPr txBox="1"/>
          <p:nvPr/>
        </p:nvSpPr>
        <p:spPr>
          <a:xfrm>
            <a:off x="5355921" y="1912560"/>
            <a:ext cx="798130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a:effectLst>
                  <a:outerShdw blurRad="38100" dist="38100" dir="2700000" algn="tl">
                    <a:srgbClr val="000000">
                      <a:alpha val="43137"/>
                    </a:srgbClr>
                  </a:outerShdw>
                </a:effectLst>
              </a:rPr>
              <a:t>2</a:t>
            </a:r>
            <a:r>
              <a:rPr lang="ar-DZ" sz="3600" b="1" dirty="0" smtClean="0">
                <a:effectLst>
                  <a:outerShdw blurRad="38100" dist="38100" dir="2700000" algn="tl">
                    <a:srgbClr val="000000">
                      <a:alpha val="43137"/>
                    </a:srgbClr>
                  </a:outerShdw>
                </a:effectLst>
              </a:rPr>
              <a:t>. </a:t>
            </a:r>
            <a:r>
              <a:rPr lang="ar-DZ" sz="3600" b="1" dirty="0">
                <a:effectLst>
                  <a:outerShdw blurRad="38100" dist="38100" dir="2700000" algn="tl">
                    <a:srgbClr val="000000">
                      <a:alpha val="43137"/>
                    </a:srgbClr>
                  </a:outerShdw>
                </a:effectLst>
              </a:rPr>
              <a:t>القيود الواردة على ممارسة اللجوء الى الاضراب</a:t>
            </a:r>
            <a:endParaRPr lang="ar-DZ" sz="6000" b="1" dirty="0" smtClean="0">
              <a:effectLst>
                <a:outerShdw blurRad="38100" dist="38100" dir="2700000" algn="tl">
                  <a:srgbClr val="000000">
                    <a:alpha val="43137"/>
                  </a:srgbClr>
                </a:outerShdw>
              </a:effectLst>
            </a:endParaRPr>
          </a:p>
        </p:txBody>
      </p:sp>
      <p:sp>
        <p:nvSpPr>
          <p:cNvPr id="3" name="ZoneTexte 2"/>
          <p:cNvSpPr txBox="1"/>
          <p:nvPr/>
        </p:nvSpPr>
        <p:spPr>
          <a:xfrm>
            <a:off x="11277600" y="3189832"/>
            <a:ext cx="5496099"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إجبارية </a:t>
            </a:r>
            <a:r>
              <a:rPr lang="ar-DZ" sz="3600" b="1" dirty="0">
                <a:solidFill>
                  <a:schemeClr val="bg1"/>
                </a:solidFill>
                <a:effectLst>
                  <a:outerShdw blurRad="38100" dist="38100" dir="2700000" algn="tl">
                    <a:srgbClr val="000000">
                      <a:alpha val="43137"/>
                    </a:srgbClr>
                  </a:outerShdw>
                </a:effectLst>
              </a:rPr>
              <a:t>الحد الأدنى من </a:t>
            </a:r>
            <a:r>
              <a:rPr lang="ar-DZ" sz="3600" b="1" dirty="0" smtClean="0">
                <a:solidFill>
                  <a:schemeClr val="bg1"/>
                </a:solidFill>
                <a:effectLst>
                  <a:outerShdw blurRad="38100" dist="38100" dir="2700000" algn="tl">
                    <a:srgbClr val="000000">
                      <a:alpha val="43137"/>
                    </a:srgbClr>
                  </a:outerShdw>
                </a:effectLst>
              </a:rPr>
              <a:t>الخدمة: </a:t>
            </a:r>
            <a:endParaRPr lang="fr-FR" sz="3600" b="1" dirty="0">
              <a:solidFill>
                <a:schemeClr val="bg1"/>
              </a:solidFill>
              <a:effectLst>
                <a:outerShdw blurRad="38100" dist="38100" dir="2700000" algn="tl">
                  <a:srgbClr val="000000">
                    <a:alpha val="43137"/>
                  </a:srgbClr>
                </a:outerShdw>
              </a:effectLst>
            </a:endParaRPr>
          </a:p>
        </p:txBody>
      </p:sp>
      <p:sp>
        <p:nvSpPr>
          <p:cNvPr id="13" name="Rectangle à coins arrondis 12"/>
          <p:cNvSpPr/>
          <p:nvPr/>
        </p:nvSpPr>
        <p:spPr>
          <a:xfrm>
            <a:off x="10363200" y="4241943"/>
            <a:ext cx="7248700" cy="4983532"/>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2800" dirty="0">
                <a:solidFill>
                  <a:schemeClr val="tx1"/>
                </a:solidFill>
              </a:rPr>
              <a:t>يتمثل في ضمان العامل أو الموظف المضرب بأداء كامل لعمله أو لجزء منه بالرغم من كونه مضرب، </a:t>
            </a:r>
            <a:r>
              <a:rPr lang="ar-DZ" sz="2800" dirty="0" smtClean="0">
                <a:solidFill>
                  <a:schemeClr val="tx1"/>
                </a:solidFill>
              </a:rPr>
              <a:t>ما جعله </a:t>
            </a:r>
            <a:r>
              <a:rPr lang="ar-DZ" sz="2800" dirty="0">
                <a:solidFill>
                  <a:schemeClr val="tx1"/>
                </a:solidFill>
              </a:rPr>
              <a:t>القانون إجباريا في القطاعات المتعلقة بالمرافق العامة والأساسية والأنشطة </a:t>
            </a:r>
            <a:r>
              <a:rPr lang="ar-DZ" sz="2800" dirty="0" smtClean="0">
                <a:solidFill>
                  <a:schemeClr val="tx1"/>
                </a:solidFill>
              </a:rPr>
              <a:t>الاقتصادية </a:t>
            </a:r>
            <a:r>
              <a:rPr lang="ar-DZ" sz="2800" dirty="0">
                <a:solidFill>
                  <a:schemeClr val="tx1"/>
                </a:solidFill>
              </a:rPr>
              <a:t>الحيوية لا سيما المتعلقة بتموين المواطنين بالمنتجات الغذائية ومصالح الصحة </a:t>
            </a:r>
            <a:r>
              <a:rPr lang="ar-DZ" sz="2800" dirty="0" smtClean="0">
                <a:solidFill>
                  <a:schemeClr val="tx1"/>
                </a:solidFill>
              </a:rPr>
              <a:t>والاستعمالات </a:t>
            </a:r>
            <a:r>
              <a:rPr lang="ar-DZ" sz="2800" dirty="0">
                <a:solidFill>
                  <a:schemeClr val="tx1"/>
                </a:solidFill>
              </a:rPr>
              <a:t>... </a:t>
            </a:r>
          </a:p>
          <a:p>
            <a:pPr algn="r" rtl="1"/>
            <a:r>
              <a:rPr lang="ar-DZ" sz="2800" dirty="0">
                <a:solidFill>
                  <a:schemeClr val="tx1"/>
                </a:solidFill>
              </a:rPr>
              <a:t>وقد حدد المشرع نسبة الحد الأدنى من الخدمة حيث </a:t>
            </a:r>
            <a:r>
              <a:rPr lang="ar-DZ" sz="2800" dirty="0" smtClean="0">
                <a:solidFill>
                  <a:schemeClr val="tx1"/>
                </a:solidFill>
              </a:rPr>
              <a:t>لا تقل </a:t>
            </a:r>
            <a:r>
              <a:rPr lang="ar-DZ" sz="2800" dirty="0">
                <a:solidFill>
                  <a:schemeClr val="tx1"/>
                </a:solidFill>
              </a:rPr>
              <a:t>على 30% من مجموع العمال </a:t>
            </a:r>
            <a:r>
              <a:rPr lang="ar-DZ" sz="2800" dirty="0" smtClean="0">
                <a:solidFill>
                  <a:schemeClr val="tx1"/>
                </a:solidFill>
              </a:rPr>
              <a:t>المضربين </a:t>
            </a:r>
            <a:r>
              <a:rPr lang="ar-DZ" sz="2800" dirty="0">
                <a:solidFill>
                  <a:schemeClr val="tx1"/>
                </a:solidFill>
              </a:rPr>
              <a:t>في قطاع </a:t>
            </a:r>
            <a:r>
              <a:rPr lang="ar-DZ" sz="2800" dirty="0" smtClean="0">
                <a:solidFill>
                  <a:schemeClr val="tx1"/>
                </a:solidFill>
              </a:rPr>
              <a:t>اقتصادي </a:t>
            </a:r>
            <a:r>
              <a:rPr lang="ar-DZ" sz="2800" dirty="0">
                <a:solidFill>
                  <a:schemeClr val="tx1"/>
                </a:solidFill>
              </a:rPr>
              <a:t>أو في مؤسسات العمومية ويقوم وزير القطاع بتحديد قائمة المناصب التي تتطلب حد أدنى من الخدمة </a:t>
            </a:r>
            <a:endParaRPr lang="ar-DZ" sz="2800" dirty="0">
              <a:solidFill>
                <a:schemeClr val="tx1"/>
              </a:solidFill>
            </a:endParaRPr>
          </a:p>
        </p:txBody>
      </p:sp>
      <p:sp>
        <p:nvSpPr>
          <p:cNvPr id="4" name="ZoneTexte 3"/>
          <p:cNvSpPr txBox="1"/>
          <p:nvPr/>
        </p:nvSpPr>
        <p:spPr>
          <a:xfrm>
            <a:off x="2438400" y="3189832"/>
            <a:ext cx="4038600" cy="707886"/>
          </a:xfrm>
          <a:prstGeom prst="rect">
            <a:avLst/>
          </a:prstGeom>
          <a:noFill/>
        </p:spPr>
        <p:txBody>
          <a:bodyPr wrap="square" rtlCol="0">
            <a:spAutoFit/>
          </a:bodyPr>
          <a:lstStyle/>
          <a:p>
            <a:pPr algn="r" rtl="1"/>
            <a:r>
              <a:rPr lang="ar-DZ" sz="4000" b="1" dirty="0" smtClean="0">
                <a:solidFill>
                  <a:schemeClr val="bg1"/>
                </a:solidFill>
                <a:effectLst>
                  <a:outerShdw blurRad="38100" dist="38100" dir="2700000" algn="tl">
                    <a:srgbClr val="000000">
                      <a:alpha val="43137"/>
                    </a:srgbClr>
                  </a:outerShdw>
                </a:effectLst>
              </a:rPr>
              <a:t>التسخير: </a:t>
            </a:r>
            <a:endParaRPr lang="fr-FR" sz="4000" b="1" dirty="0">
              <a:solidFill>
                <a:schemeClr val="bg1"/>
              </a:solidFill>
              <a:effectLst>
                <a:outerShdw blurRad="38100" dist="38100" dir="2700000" algn="tl">
                  <a:srgbClr val="000000">
                    <a:alpha val="43137"/>
                  </a:srgbClr>
                </a:outerShdw>
              </a:effectLst>
            </a:endParaRPr>
          </a:p>
        </p:txBody>
      </p:sp>
      <p:sp>
        <p:nvSpPr>
          <p:cNvPr id="14" name="Rectangle à coins arrondis 13"/>
          <p:cNvSpPr/>
          <p:nvPr/>
        </p:nvSpPr>
        <p:spPr>
          <a:xfrm>
            <a:off x="2014537" y="4280098"/>
            <a:ext cx="6400800" cy="4158175"/>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2800" dirty="0">
                <a:solidFill>
                  <a:schemeClr val="tx1"/>
                </a:solidFill>
              </a:rPr>
              <a:t>يجوز للسلطات تسخير العمال المضربين إذا </a:t>
            </a:r>
            <a:r>
              <a:rPr lang="ar-DZ" sz="2800" dirty="0" smtClean="0">
                <a:solidFill>
                  <a:schemeClr val="tx1"/>
                </a:solidFill>
              </a:rPr>
              <a:t>كانوا </a:t>
            </a:r>
            <a:r>
              <a:rPr lang="ar-DZ" sz="2800" dirty="0">
                <a:solidFill>
                  <a:schemeClr val="tx1"/>
                </a:solidFill>
              </a:rPr>
              <a:t>يشتغلون مناصب ضرورية متعلقة بأمن الأشخاص ومنشأتهم، </a:t>
            </a:r>
            <a:r>
              <a:rPr lang="ar-DZ" sz="2800" dirty="0" smtClean="0">
                <a:solidFill>
                  <a:schemeClr val="tx1"/>
                </a:solidFill>
              </a:rPr>
              <a:t>بغرض </a:t>
            </a:r>
            <a:r>
              <a:rPr lang="ar-DZ" sz="2800" dirty="0">
                <a:solidFill>
                  <a:schemeClr val="tx1"/>
                </a:solidFill>
              </a:rPr>
              <a:t>ضمان </a:t>
            </a:r>
            <a:r>
              <a:rPr lang="ar-DZ" sz="2800" dirty="0" smtClean="0">
                <a:solidFill>
                  <a:schemeClr val="tx1"/>
                </a:solidFill>
              </a:rPr>
              <a:t>استمرار </a:t>
            </a:r>
            <a:r>
              <a:rPr lang="ar-DZ" sz="2800" dirty="0">
                <a:solidFill>
                  <a:schemeClr val="tx1"/>
                </a:solidFill>
              </a:rPr>
              <a:t>المصالح العمومية، كتموين الأفراد ومواجهة حالة صحية. وكل  رفض للتسخير جعل له المشرع عقوبات حيث يعاقب بالحبس من </a:t>
            </a:r>
            <a:r>
              <a:rPr lang="ar-DZ" sz="2800" dirty="0">
                <a:solidFill>
                  <a:schemeClr val="tx1"/>
                </a:solidFill>
                <a:effectLst>
                  <a:outerShdw blurRad="38100" dist="38100" dir="2700000" algn="tl">
                    <a:srgbClr val="000000">
                      <a:alpha val="43137"/>
                    </a:srgbClr>
                  </a:outerShdw>
                </a:effectLst>
              </a:rPr>
              <a:t>شهرين </a:t>
            </a:r>
            <a:r>
              <a:rPr lang="ar-DZ" sz="2800" dirty="0">
                <a:solidFill>
                  <a:schemeClr val="tx1"/>
                </a:solidFill>
              </a:rPr>
              <a:t>إلى </a:t>
            </a:r>
            <a:r>
              <a:rPr lang="ar-DZ" sz="2800" dirty="0">
                <a:solidFill>
                  <a:schemeClr val="tx1"/>
                </a:solidFill>
                <a:effectLst>
                  <a:outerShdw blurRad="38100" dist="38100" dir="2700000" algn="tl">
                    <a:srgbClr val="000000">
                      <a:alpha val="43137"/>
                    </a:srgbClr>
                  </a:outerShdw>
                </a:effectLst>
              </a:rPr>
              <a:t>6 أشهر </a:t>
            </a:r>
            <a:r>
              <a:rPr lang="ar-DZ" sz="2800" dirty="0">
                <a:solidFill>
                  <a:schemeClr val="tx1"/>
                </a:solidFill>
              </a:rPr>
              <a:t>وبغرامة من </a:t>
            </a:r>
            <a:r>
              <a:rPr lang="ar-DZ" sz="2800" dirty="0">
                <a:solidFill>
                  <a:schemeClr val="tx1"/>
                </a:solidFill>
                <a:effectLst>
                  <a:outerShdw blurRad="38100" dist="38100" dir="2700000" algn="tl">
                    <a:srgbClr val="000000">
                      <a:alpha val="43137"/>
                    </a:srgbClr>
                  </a:outerShdw>
                </a:effectLst>
              </a:rPr>
              <a:t>20000إلى 100000 دج </a:t>
            </a:r>
            <a:r>
              <a:rPr lang="ar-DZ" sz="2800" dirty="0">
                <a:solidFill>
                  <a:schemeClr val="tx1"/>
                </a:solidFill>
              </a:rPr>
              <a:t>لكل من لا يمتثل لأمر التسخير </a:t>
            </a:r>
            <a:r>
              <a:rPr lang="ar-DZ" sz="2800" dirty="0" smtClean="0">
                <a:solidFill>
                  <a:schemeClr val="tx1"/>
                </a:solidFill>
              </a:rPr>
              <a:t>.</a:t>
            </a:r>
            <a:endParaRPr lang="ar-DZ" sz="2800" dirty="0">
              <a:solidFill>
                <a:schemeClr val="tx1"/>
              </a:solidFill>
            </a:endParaRPr>
          </a:p>
        </p:txBody>
      </p:sp>
    </p:spTree>
    <p:extLst>
      <p:ext uri="{BB962C8B-B14F-4D97-AF65-F5344CB8AC3E}">
        <p14:creationId xmlns:p14="http://schemas.microsoft.com/office/powerpoint/2010/main" val="41976124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1000"/>
                                        <p:tgtEl>
                                          <p:spTgt spid="13">
                                            <p:txEl>
                                              <p:pRg st="1" end="1"/>
                                            </p:txEl>
                                          </p:spTgt>
                                        </p:tgtEl>
                                      </p:cBhvr>
                                    </p:animEffect>
                                    <p:anim calcmode="lin" valueType="num">
                                      <p:cBhvr>
                                        <p:cTn id="20"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fade">
                                      <p:cBhvr>
                                        <p:cTn id="26" dur="1000"/>
                                        <p:tgtEl>
                                          <p:spTgt spid="4">
                                            <p:txEl>
                                              <p:pRg st="0" end="0"/>
                                            </p:txEl>
                                          </p:spTgt>
                                        </p:tgtEl>
                                      </p:cBhvr>
                                    </p:animEffect>
                                    <p:anim calcmode="lin" valueType="num">
                                      <p:cBhvr>
                                        <p:cTn id="2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1000"/>
                                        <p:tgtEl>
                                          <p:spTgt spid="14">
                                            <p:txEl>
                                              <p:pRg st="0" end="0"/>
                                            </p:txEl>
                                          </p:spTgt>
                                        </p:tgtEl>
                                      </p:cBhvr>
                                    </p:animEffect>
                                    <p:anim calcmode="lin" valueType="num">
                                      <p:cBhvr>
                                        <p:cTn id="34"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200" y="-190500"/>
            <a:ext cx="18211800" cy="105918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6383000" y="47902"/>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01251"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ثالثا: </a:t>
            </a:r>
            <a:r>
              <a:rPr lang="ar-DZ" sz="4800" b="1" dirty="0" smtClean="0">
                <a:solidFill>
                  <a:srgbClr val="FFFF00"/>
                </a:solidFill>
                <a:effectLst>
                  <a:outerShdw blurRad="38100" dist="38100" dir="2700000" algn="tl">
                    <a:srgbClr val="000000">
                      <a:alpha val="43137"/>
                    </a:srgbClr>
                  </a:outerShdw>
                </a:effectLst>
              </a:rPr>
              <a:t>الإضراب</a:t>
            </a:r>
            <a:r>
              <a:rPr lang="ar-DZ" sz="4800" b="1" dirty="0" smtClean="0">
                <a:solidFill>
                  <a:srgbClr val="FF99CC"/>
                </a:solidFill>
                <a:effectLst>
                  <a:outerShdw blurRad="38100" dist="38100" dir="2700000" algn="tl">
                    <a:srgbClr val="000000">
                      <a:alpha val="43137"/>
                    </a:srgbClr>
                  </a:outerShdw>
                </a:effectLst>
              </a:rPr>
              <a:t> كآلية </a:t>
            </a:r>
            <a:r>
              <a:rPr lang="ar-DZ" sz="4800" b="1" dirty="0" smtClean="0">
                <a:solidFill>
                  <a:srgbClr val="FFFF00"/>
                </a:solidFill>
                <a:effectLst>
                  <a:outerShdw blurRad="38100" dist="38100" dir="2700000" algn="tl">
                    <a:srgbClr val="000000">
                      <a:alpha val="43137"/>
                    </a:srgbClr>
                  </a:outerShdw>
                </a:effectLst>
              </a:rPr>
              <a:t>ضاغطة</a:t>
            </a:r>
            <a:r>
              <a:rPr lang="ar-DZ" sz="4800" b="1" dirty="0" smtClean="0">
                <a:solidFill>
                  <a:srgbClr val="FF99CC"/>
                </a:solidFill>
                <a:effectLst>
                  <a:outerShdw blurRad="38100" dist="38100" dir="2700000" algn="tl">
                    <a:srgbClr val="000000">
                      <a:alpha val="43137"/>
                    </a:srgbClr>
                  </a:outerShdw>
                </a:effectLst>
              </a:rPr>
              <a:t> لتسوية النزاعات الجماعية في العمل</a:t>
            </a:r>
            <a:endParaRPr lang="ar-DZ" sz="4800" dirty="0" smtClean="0">
              <a:solidFill>
                <a:srgbClr val="FF99CC"/>
              </a:solidFill>
            </a:endParaRPr>
          </a:p>
        </p:txBody>
      </p:sp>
      <p:sp>
        <p:nvSpPr>
          <p:cNvPr id="12" name="ZoneTexte 11"/>
          <p:cNvSpPr txBox="1"/>
          <p:nvPr/>
        </p:nvSpPr>
        <p:spPr>
          <a:xfrm>
            <a:off x="4191000" y="1798313"/>
            <a:ext cx="90678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a:effectLst>
                  <a:outerShdw blurRad="38100" dist="38100" dir="2700000" algn="tl">
                    <a:srgbClr val="000000">
                      <a:alpha val="43137"/>
                    </a:srgbClr>
                  </a:outerShdw>
                </a:effectLst>
              </a:rPr>
              <a:t>3</a:t>
            </a:r>
            <a:r>
              <a:rPr lang="ar-DZ" sz="3600" b="1" dirty="0">
                <a:effectLst>
                  <a:outerShdw blurRad="38100" dist="38100" dir="2700000" algn="tl">
                    <a:srgbClr val="000000">
                      <a:alpha val="43137"/>
                    </a:srgbClr>
                  </a:outerShdw>
                </a:effectLst>
              </a:rPr>
              <a:t>. تسوية الإضراب والأحكام الجزائية المتعلقة بممارسته:</a:t>
            </a:r>
            <a:endParaRPr lang="ar-DZ" sz="6000" b="1" dirty="0" smtClean="0">
              <a:effectLst>
                <a:outerShdw blurRad="38100" dist="38100" dir="2700000" algn="tl">
                  <a:srgbClr val="000000">
                    <a:alpha val="43137"/>
                  </a:srgbClr>
                </a:outerShdw>
              </a:effectLst>
            </a:endParaRPr>
          </a:p>
        </p:txBody>
      </p:sp>
      <p:sp>
        <p:nvSpPr>
          <p:cNvPr id="3" name="ZoneTexte 2"/>
          <p:cNvSpPr txBox="1"/>
          <p:nvPr/>
        </p:nvSpPr>
        <p:spPr>
          <a:xfrm>
            <a:off x="10886901" y="4629834"/>
            <a:ext cx="5496099"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التفاوض الجماعي: </a:t>
            </a:r>
            <a:endParaRPr lang="fr-FR" sz="3600" b="1" dirty="0">
              <a:solidFill>
                <a:schemeClr val="bg1"/>
              </a:solidFill>
              <a:effectLst>
                <a:outerShdw blurRad="38100" dist="38100" dir="2700000" algn="tl">
                  <a:srgbClr val="000000">
                    <a:alpha val="43137"/>
                  </a:srgbClr>
                </a:outerShdw>
              </a:effectLst>
            </a:endParaRPr>
          </a:p>
        </p:txBody>
      </p:sp>
      <p:sp>
        <p:nvSpPr>
          <p:cNvPr id="13" name="Rectangle à coins arrondis 12"/>
          <p:cNvSpPr/>
          <p:nvPr/>
        </p:nvSpPr>
        <p:spPr>
          <a:xfrm>
            <a:off x="11846294" y="5403516"/>
            <a:ext cx="6172200" cy="4174181"/>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2800" dirty="0">
                <a:solidFill>
                  <a:schemeClr val="tx1"/>
                </a:solidFill>
              </a:rPr>
              <a:t>حيث اعتبره المشرع الجزائري التزاما يقع على عاتق أطراف النزاع وذلك من خلال نص المادة </a:t>
            </a:r>
            <a:r>
              <a:rPr lang="ar-DZ" sz="2800" dirty="0">
                <a:solidFill>
                  <a:schemeClr val="tx1"/>
                </a:solidFill>
                <a:effectLst>
                  <a:outerShdw blurRad="38100" dist="38100" dir="2700000" algn="tl">
                    <a:srgbClr val="000000">
                      <a:alpha val="43137"/>
                    </a:srgbClr>
                  </a:outerShdw>
                </a:effectLst>
              </a:rPr>
              <a:t>69 من القانون 23-08</a:t>
            </a:r>
            <a:r>
              <a:rPr lang="ar-DZ" sz="2800" dirty="0">
                <a:solidFill>
                  <a:schemeClr val="tx1"/>
                </a:solidFill>
              </a:rPr>
              <a:t> حيث يتعين على طرفي النزاع الجماعي للعمل خلال فترة إشعار المسبق وبعد الشروع في الإضراب مواصلة مفاوضات جماعية لتسوية خلافهم.</a:t>
            </a:r>
          </a:p>
          <a:p>
            <a:pPr algn="r" rtl="1"/>
            <a:endParaRPr lang="ar-DZ" sz="2800" dirty="0">
              <a:solidFill>
                <a:schemeClr val="tx1"/>
              </a:solidFill>
            </a:endParaRPr>
          </a:p>
        </p:txBody>
      </p:sp>
      <p:sp>
        <p:nvSpPr>
          <p:cNvPr id="4" name="ZoneTexte 3"/>
          <p:cNvSpPr txBox="1"/>
          <p:nvPr/>
        </p:nvSpPr>
        <p:spPr>
          <a:xfrm>
            <a:off x="2133600" y="4688321"/>
            <a:ext cx="4038600" cy="707886"/>
          </a:xfrm>
          <a:prstGeom prst="rect">
            <a:avLst/>
          </a:prstGeom>
          <a:noFill/>
        </p:spPr>
        <p:txBody>
          <a:bodyPr wrap="square" rtlCol="0">
            <a:spAutoFit/>
          </a:bodyPr>
          <a:lstStyle/>
          <a:p>
            <a:pPr algn="r" rtl="1"/>
            <a:r>
              <a:rPr lang="ar-DZ" sz="4000" b="1" dirty="0" smtClean="0">
                <a:solidFill>
                  <a:schemeClr val="bg1"/>
                </a:solidFill>
                <a:effectLst>
                  <a:outerShdw blurRad="38100" dist="38100" dir="2700000" algn="tl">
                    <a:srgbClr val="000000">
                      <a:alpha val="43137"/>
                    </a:srgbClr>
                  </a:outerShdw>
                </a:effectLst>
              </a:rPr>
              <a:t>الوساطة: </a:t>
            </a:r>
            <a:endParaRPr lang="fr-FR" sz="4000" b="1" dirty="0">
              <a:solidFill>
                <a:schemeClr val="bg1"/>
              </a:solidFill>
              <a:effectLst>
                <a:outerShdw blurRad="38100" dist="38100" dir="2700000" algn="tl">
                  <a:srgbClr val="000000">
                    <a:alpha val="43137"/>
                  </a:srgbClr>
                </a:outerShdw>
              </a:effectLst>
            </a:endParaRPr>
          </a:p>
        </p:txBody>
      </p:sp>
      <p:sp>
        <p:nvSpPr>
          <p:cNvPr id="14" name="Rectangle à coins arrondis 13"/>
          <p:cNvSpPr/>
          <p:nvPr/>
        </p:nvSpPr>
        <p:spPr>
          <a:xfrm>
            <a:off x="1964222" y="5504169"/>
            <a:ext cx="6138863" cy="3599573"/>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2800" dirty="0">
                <a:solidFill>
                  <a:schemeClr val="tx1"/>
                </a:solidFill>
              </a:rPr>
              <a:t>في حالة عدم توصل الطرفين إلى اتفاق بينهما فانه يمكن للوزير المكلف بالقطاع أو الوالي أو رئيس المجلس الشعبي البلدي أن يعين وسيطا كفنا يعرض على الطرفين اقتراحات </a:t>
            </a:r>
            <a:r>
              <a:rPr lang="ar-DZ" sz="2800" dirty="0">
                <a:solidFill>
                  <a:schemeClr val="tx1"/>
                </a:solidFill>
                <a:effectLst>
                  <a:outerShdw blurRad="38100" dist="38100" dir="2700000" algn="tl">
                    <a:srgbClr val="000000">
                      <a:alpha val="43137"/>
                    </a:srgbClr>
                  </a:outerShdw>
                </a:effectLst>
              </a:rPr>
              <a:t>57</a:t>
            </a:r>
            <a:r>
              <a:rPr lang="ar-DZ" sz="2800" dirty="0">
                <a:solidFill>
                  <a:schemeClr val="tx1"/>
                </a:solidFill>
              </a:rPr>
              <a:t> لتسوية النزاع، وللطرفين أن يحددا له مدة زمنية لعرض اقتراحاته.</a:t>
            </a:r>
            <a:endParaRPr lang="ar-DZ" sz="2800" dirty="0">
              <a:solidFill>
                <a:schemeClr val="tx1"/>
              </a:solidFill>
            </a:endParaRPr>
          </a:p>
        </p:txBody>
      </p:sp>
      <p:sp>
        <p:nvSpPr>
          <p:cNvPr id="5" name="ZoneTexte 4"/>
          <p:cNvSpPr txBox="1"/>
          <p:nvPr/>
        </p:nvSpPr>
        <p:spPr>
          <a:xfrm>
            <a:off x="1905000" y="3018119"/>
            <a:ext cx="14173200" cy="1077218"/>
          </a:xfrm>
          <a:prstGeom prst="rect">
            <a:avLst/>
          </a:prstGeom>
          <a:noFill/>
        </p:spPr>
        <p:txBody>
          <a:bodyPr wrap="square" rtlCol="0">
            <a:spAutoFit/>
          </a:bodyPr>
          <a:lstStyle/>
          <a:p>
            <a:pPr algn="r" rtl="1"/>
            <a:r>
              <a:rPr lang="ar-DZ" sz="3200" dirty="0">
                <a:solidFill>
                  <a:schemeClr val="bg1"/>
                </a:solidFill>
              </a:rPr>
              <a:t>لقد نص </a:t>
            </a:r>
            <a:r>
              <a:rPr lang="ar-DZ" sz="3200" dirty="0">
                <a:solidFill>
                  <a:srgbClr val="FFFF00"/>
                </a:solidFill>
              </a:rPr>
              <a:t>القانون 23-08 </a:t>
            </a:r>
            <a:r>
              <a:rPr lang="ar-DZ" sz="3200" dirty="0">
                <a:solidFill>
                  <a:schemeClr val="bg1"/>
                </a:solidFill>
              </a:rPr>
              <a:t>على الطرق المتبعة لتسوية حق الإضراب حيث خصص نظاما إجرائيا لتسوية هذا الحق وذلك عبر عدة مراحل وجب إتباعها، كما تضمن عدة نصوص وأحكام جزائية متعلقة بممارسته.</a:t>
            </a:r>
          </a:p>
        </p:txBody>
      </p:sp>
    </p:spTree>
    <p:extLst>
      <p:ext uri="{BB962C8B-B14F-4D97-AF65-F5344CB8AC3E}">
        <p14:creationId xmlns:p14="http://schemas.microsoft.com/office/powerpoint/2010/main" val="20865862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1000"/>
                                        <p:tgtEl>
                                          <p:spTgt spid="4">
                                            <p:txEl>
                                              <p:pRg st="0" end="0"/>
                                            </p:txEl>
                                          </p:spTgt>
                                        </p:tgtEl>
                                      </p:cBhvr>
                                    </p:animEffect>
                                    <p:anim calcmode="lin" valueType="num">
                                      <p:cBhvr>
                                        <p:cTn id="2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animEffect transition="in" filter="fade">
                                      <p:cBhvr>
                                        <p:cTn id="35" dur="1000"/>
                                        <p:tgtEl>
                                          <p:spTgt spid="13">
                                            <p:txEl>
                                              <p:pRg st="0" end="0"/>
                                            </p:txEl>
                                          </p:spTgt>
                                        </p:tgtEl>
                                      </p:cBhvr>
                                    </p:animEffect>
                                    <p:anim calcmode="lin" valueType="num">
                                      <p:cBhvr>
                                        <p:cTn id="36"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4">
                                            <p:txEl>
                                              <p:pRg st="0" end="0"/>
                                            </p:txEl>
                                          </p:spTgt>
                                        </p:tgtEl>
                                        <p:attrNameLst>
                                          <p:attrName>style.visibility</p:attrName>
                                        </p:attrNameLst>
                                      </p:cBhvr>
                                      <p:to>
                                        <p:strVal val="visible"/>
                                      </p:to>
                                    </p:set>
                                    <p:animEffect transition="in" filter="fade">
                                      <p:cBhvr>
                                        <p:cTn id="42" dur="1000"/>
                                        <p:tgtEl>
                                          <p:spTgt spid="14">
                                            <p:txEl>
                                              <p:pRg st="0" end="0"/>
                                            </p:txEl>
                                          </p:spTgt>
                                        </p:tgtEl>
                                      </p:cBhvr>
                                    </p:animEffect>
                                    <p:anim calcmode="lin" valueType="num">
                                      <p:cBhvr>
                                        <p:cTn id="43"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90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6383000" y="47902"/>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01251"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ثالثا: </a:t>
            </a:r>
            <a:r>
              <a:rPr lang="ar-DZ" sz="4800" b="1" dirty="0" smtClean="0">
                <a:solidFill>
                  <a:srgbClr val="FFFF00"/>
                </a:solidFill>
                <a:effectLst>
                  <a:outerShdw blurRad="38100" dist="38100" dir="2700000" algn="tl">
                    <a:srgbClr val="000000">
                      <a:alpha val="43137"/>
                    </a:srgbClr>
                  </a:outerShdw>
                </a:effectLst>
              </a:rPr>
              <a:t>الإضراب</a:t>
            </a:r>
            <a:r>
              <a:rPr lang="ar-DZ" sz="4800" b="1" dirty="0" smtClean="0">
                <a:solidFill>
                  <a:srgbClr val="FF99CC"/>
                </a:solidFill>
                <a:effectLst>
                  <a:outerShdw blurRad="38100" dist="38100" dir="2700000" algn="tl">
                    <a:srgbClr val="000000">
                      <a:alpha val="43137"/>
                    </a:srgbClr>
                  </a:outerShdw>
                </a:effectLst>
              </a:rPr>
              <a:t> كآلية </a:t>
            </a:r>
            <a:r>
              <a:rPr lang="ar-DZ" sz="4800" b="1" dirty="0" smtClean="0">
                <a:solidFill>
                  <a:srgbClr val="FFFF00"/>
                </a:solidFill>
                <a:effectLst>
                  <a:outerShdw blurRad="38100" dist="38100" dir="2700000" algn="tl">
                    <a:srgbClr val="000000">
                      <a:alpha val="43137"/>
                    </a:srgbClr>
                  </a:outerShdw>
                </a:effectLst>
              </a:rPr>
              <a:t>ضاغطة</a:t>
            </a:r>
            <a:r>
              <a:rPr lang="ar-DZ" sz="4800" b="1" dirty="0" smtClean="0">
                <a:solidFill>
                  <a:srgbClr val="FF99CC"/>
                </a:solidFill>
                <a:effectLst>
                  <a:outerShdw blurRad="38100" dist="38100" dir="2700000" algn="tl">
                    <a:srgbClr val="000000">
                      <a:alpha val="43137"/>
                    </a:srgbClr>
                  </a:outerShdw>
                </a:effectLst>
              </a:rPr>
              <a:t> لتسوية النزاعات الجماعية في العمل</a:t>
            </a:r>
            <a:endParaRPr lang="ar-DZ" sz="4800" dirty="0" smtClean="0">
              <a:solidFill>
                <a:srgbClr val="FF99CC"/>
              </a:solidFill>
            </a:endParaRPr>
          </a:p>
        </p:txBody>
      </p:sp>
      <p:sp>
        <p:nvSpPr>
          <p:cNvPr id="12" name="ZoneTexte 11"/>
          <p:cNvSpPr txBox="1"/>
          <p:nvPr/>
        </p:nvSpPr>
        <p:spPr>
          <a:xfrm>
            <a:off x="4191000" y="1798313"/>
            <a:ext cx="90678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a:effectLst>
                  <a:outerShdw blurRad="38100" dist="38100" dir="2700000" algn="tl">
                    <a:srgbClr val="000000">
                      <a:alpha val="43137"/>
                    </a:srgbClr>
                  </a:outerShdw>
                </a:effectLst>
              </a:rPr>
              <a:t>3</a:t>
            </a:r>
            <a:r>
              <a:rPr lang="ar-DZ" sz="3600" b="1" dirty="0">
                <a:effectLst>
                  <a:outerShdw blurRad="38100" dist="38100" dir="2700000" algn="tl">
                    <a:srgbClr val="000000">
                      <a:alpha val="43137"/>
                    </a:srgbClr>
                  </a:outerShdw>
                </a:effectLst>
              </a:rPr>
              <a:t>. تسوية الإضراب والأحكام الجزائية المتعلقة بممارسته:</a:t>
            </a:r>
            <a:endParaRPr lang="ar-DZ" sz="6000" b="1" dirty="0" smtClean="0">
              <a:effectLst>
                <a:outerShdw blurRad="38100" dist="38100" dir="2700000" algn="tl">
                  <a:srgbClr val="000000">
                    <a:alpha val="43137"/>
                  </a:srgbClr>
                </a:outerShdw>
              </a:effectLst>
            </a:endParaRPr>
          </a:p>
        </p:txBody>
      </p:sp>
      <p:sp>
        <p:nvSpPr>
          <p:cNvPr id="3" name="ZoneTexte 2"/>
          <p:cNvSpPr txBox="1"/>
          <p:nvPr/>
        </p:nvSpPr>
        <p:spPr>
          <a:xfrm>
            <a:off x="5066990" y="3434011"/>
            <a:ext cx="8801410" cy="646331"/>
          </a:xfrm>
          <a:prstGeom prst="rect">
            <a:avLst/>
          </a:prstGeom>
          <a:noFill/>
        </p:spPr>
        <p:txBody>
          <a:bodyPr wrap="square" rtlCol="0">
            <a:spAutoFit/>
          </a:bodyPr>
          <a:lstStyle/>
          <a:p>
            <a:pPr algn="r" rtl="1"/>
            <a:r>
              <a:rPr lang="ar-DZ" sz="3600" b="1" dirty="0">
                <a:solidFill>
                  <a:schemeClr val="bg1"/>
                </a:solidFill>
                <a:effectLst>
                  <a:outerShdw blurRad="38100" dist="38100" dir="2700000" algn="tl">
                    <a:srgbClr val="000000">
                      <a:alpha val="43137"/>
                    </a:srgbClr>
                  </a:outerShdw>
                </a:effectLst>
              </a:rPr>
              <a:t>عرض النزاع على </a:t>
            </a:r>
            <a:r>
              <a:rPr lang="ar-DZ" sz="3600" b="1" dirty="0">
                <a:solidFill>
                  <a:srgbClr val="FFFF00"/>
                </a:solidFill>
                <a:effectLst>
                  <a:outerShdw blurRad="38100" dist="38100" dir="2700000" algn="tl">
                    <a:srgbClr val="000000">
                      <a:alpha val="43137"/>
                    </a:srgbClr>
                  </a:outerShdw>
                </a:effectLst>
              </a:rPr>
              <a:t>اللجنة الوطنية </a:t>
            </a:r>
            <a:r>
              <a:rPr lang="ar-DZ" sz="3600" b="1" dirty="0">
                <a:solidFill>
                  <a:schemeClr val="bg1"/>
                </a:solidFill>
                <a:effectLst>
                  <a:outerShdw blurRad="38100" dist="38100" dir="2700000" algn="tl">
                    <a:srgbClr val="000000">
                      <a:alpha val="43137"/>
                    </a:srgbClr>
                  </a:outerShdw>
                </a:effectLst>
              </a:rPr>
              <a:t>و</a:t>
            </a:r>
            <a:r>
              <a:rPr lang="ar-DZ" sz="3600" b="1" dirty="0">
                <a:solidFill>
                  <a:srgbClr val="FFFF00"/>
                </a:solidFill>
                <a:effectLst>
                  <a:outerShdw blurRad="38100" dist="38100" dir="2700000" algn="tl">
                    <a:srgbClr val="000000">
                      <a:alpha val="43137"/>
                    </a:srgbClr>
                  </a:outerShdw>
                </a:effectLst>
              </a:rPr>
              <a:t>اللجنة الولائية </a:t>
            </a:r>
            <a:r>
              <a:rPr lang="ar-DZ" sz="3600" b="1" dirty="0">
                <a:solidFill>
                  <a:schemeClr val="bg1"/>
                </a:solidFill>
                <a:effectLst>
                  <a:outerShdw blurRad="38100" dist="38100" dir="2700000" algn="tl">
                    <a:srgbClr val="000000">
                      <a:alpha val="43137"/>
                    </a:srgbClr>
                  </a:outerShdw>
                </a:effectLst>
              </a:rPr>
              <a:t>للتحكم: </a:t>
            </a:r>
            <a:endParaRPr lang="fr-FR" sz="3600" b="1" dirty="0">
              <a:solidFill>
                <a:schemeClr val="bg1"/>
              </a:solidFill>
              <a:effectLst>
                <a:outerShdw blurRad="38100" dist="38100" dir="2700000" algn="tl">
                  <a:srgbClr val="000000">
                    <a:alpha val="43137"/>
                  </a:srgbClr>
                </a:outerShdw>
              </a:effectLst>
            </a:endParaRPr>
          </a:p>
        </p:txBody>
      </p:sp>
      <p:sp>
        <p:nvSpPr>
          <p:cNvPr id="13" name="Rectangle à coins arrondis 12"/>
          <p:cNvSpPr/>
          <p:nvPr/>
        </p:nvSpPr>
        <p:spPr>
          <a:xfrm>
            <a:off x="3672608" y="4531033"/>
            <a:ext cx="11201399" cy="5114775"/>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marL="457200" indent="-457200" algn="r" rtl="1">
              <a:buFont typeface="Arial" panose="020B0604020202020204" pitchFamily="34" charset="0"/>
              <a:buChar char="•"/>
            </a:pPr>
            <a:r>
              <a:rPr lang="ar-DZ" sz="2800" dirty="0" smtClean="0">
                <a:solidFill>
                  <a:schemeClr val="tx1"/>
                </a:solidFill>
              </a:rPr>
              <a:t>   يتم </a:t>
            </a:r>
            <a:r>
              <a:rPr lang="ar-DZ" sz="2800" dirty="0">
                <a:solidFill>
                  <a:schemeClr val="tx1"/>
                </a:solidFill>
              </a:rPr>
              <a:t>اللجوء </a:t>
            </a:r>
            <a:r>
              <a:rPr lang="ar-DZ" sz="2800" dirty="0" smtClean="0">
                <a:solidFill>
                  <a:schemeClr val="tx1"/>
                </a:solidFill>
              </a:rPr>
              <a:t>إلى نظام </a:t>
            </a:r>
            <a:r>
              <a:rPr lang="ar-DZ" sz="2800" dirty="0">
                <a:solidFill>
                  <a:schemeClr val="tx1"/>
                </a:solidFill>
              </a:rPr>
              <a:t>التحكيم عندما يصعب التوصل </a:t>
            </a:r>
            <a:r>
              <a:rPr lang="ar-DZ" sz="2800" dirty="0" smtClean="0">
                <a:solidFill>
                  <a:schemeClr val="tx1"/>
                </a:solidFill>
              </a:rPr>
              <a:t>إلى </a:t>
            </a:r>
            <a:r>
              <a:rPr lang="ar-DZ" sz="2800" dirty="0">
                <a:solidFill>
                  <a:schemeClr val="tx1"/>
                </a:solidFill>
              </a:rPr>
              <a:t>حل الذي ينتج  عنه استمرار </a:t>
            </a:r>
            <a:r>
              <a:rPr lang="ar-DZ" sz="2800" dirty="0" smtClean="0">
                <a:solidFill>
                  <a:schemeClr val="tx1"/>
                </a:solidFill>
              </a:rPr>
              <a:t>الاضراب.</a:t>
            </a:r>
          </a:p>
          <a:p>
            <a:pPr algn="r" rtl="1"/>
            <a:r>
              <a:rPr lang="ar-DZ" sz="2800" dirty="0" smtClean="0">
                <a:solidFill>
                  <a:schemeClr val="tx1"/>
                </a:solidFill>
              </a:rPr>
              <a:t>وهذه الآلية </a:t>
            </a:r>
            <a:r>
              <a:rPr lang="ar-DZ" sz="2800" dirty="0">
                <a:solidFill>
                  <a:schemeClr val="tx1"/>
                </a:solidFill>
              </a:rPr>
              <a:t>تتميز بالطابع الاجباري ويتم </a:t>
            </a:r>
            <a:r>
              <a:rPr lang="ar-DZ" sz="2800" dirty="0" smtClean="0">
                <a:solidFill>
                  <a:schemeClr val="tx1"/>
                </a:solidFill>
              </a:rPr>
              <a:t>اللجوء إلى </a:t>
            </a:r>
            <a:r>
              <a:rPr lang="ar-DZ" sz="2800" dirty="0">
                <a:solidFill>
                  <a:schemeClr val="tx1"/>
                </a:solidFill>
              </a:rPr>
              <a:t>اللجنة الوطنية واللجنة </a:t>
            </a:r>
            <a:r>
              <a:rPr lang="ar-DZ" sz="2800" dirty="0" smtClean="0">
                <a:solidFill>
                  <a:schemeClr val="tx1"/>
                </a:solidFill>
              </a:rPr>
              <a:t>الولائية.</a:t>
            </a:r>
            <a:endParaRPr lang="ar-DZ" sz="2800" dirty="0">
              <a:solidFill>
                <a:schemeClr val="tx1"/>
              </a:solidFill>
            </a:endParaRPr>
          </a:p>
          <a:p>
            <a:pPr marL="457200" indent="-457200" algn="r" rtl="1">
              <a:buFont typeface="Arial" panose="020B0604020202020204" pitchFamily="34" charset="0"/>
              <a:buChar char="•"/>
            </a:pPr>
            <a:r>
              <a:rPr lang="ar-DZ" sz="2800" dirty="0">
                <a:solidFill>
                  <a:schemeClr val="tx1"/>
                </a:solidFill>
                <a:effectLst>
                  <a:outerShdw blurRad="38100" dist="38100" dir="2700000" algn="tl">
                    <a:srgbClr val="000000">
                      <a:alpha val="43137"/>
                    </a:srgbClr>
                  </a:outerShdw>
                </a:effectLst>
              </a:rPr>
              <a:t>قانون جديد 23-08 </a:t>
            </a:r>
            <a:r>
              <a:rPr lang="ar-DZ" sz="2800" dirty="0">
                <a:solidFill>
                  <a:schemeClr val="tx1"/>
                </a:solidFill>
              </a:rPr>
              <a:t>استحدث لجنه جديدة </a:t>
            </a:r>
            <a:r>
              <a:rPr lang="ar-DZ" sz="2800" dirty="0">
                <a:solidFill>
                  <a:schemeClr val="tx1"/>
                </a:solidFill>
                <a:effectLst>
                  <a:outerShdw blurRad="38100" dist="38100" dir="2700000" algn="tl">
                    <a:srgbClr val="000000">
                      <a:alpha val="43137"/>
                    </a:srgbClr>
                  </a:outerShdw>
                </a:effectLst>
              </a:rPr>
              <a:t>"اللجنة الولائية" </a:t>
            </a:r>
            <a:r>
              <a:rPr lang="ar-DZ" sz="2800" dirty="0">
                <a:solidFill>
                  <a:schemeClr val="tx1"/>
                </a:solidFill>
              </a:rPr>
              <a:t>للتحكيم والتي تفصل في النزاعات الجماعية التي تحدث على مستوى </a:t>
            </a:r>
            <a:r>
              <a:rPr lang="ar-DZ" sz="2800" dirty="0" smtClean="0">
                <a:solidFill>
                  <a:schemeClr val="tx1"/>
                </a:solidFill>
              </a:rPr>
              <a:t>الولاية.</a:t>
            </a:r>
          </a:p>
          <a:p>
            <a:pPr algn="r" rtl="1"/>
            <a:endParaRPr lang="ar-DZ" sz="2800" dirty="0">
              <a:solidFill>
                <a:schemeClr val="tx1"/>
              </a:solidFill>
            </a:endParaRPr>
          </a:p>
          <a:p>
            <a:pPr marL="457200" indent="-457200" algn="r" rtl="1">
              <a:buFont typeface="Arial" panose="020B0604020202020204" pitchFamily="34" charset="0"/>
              <a:buChar char="•"/>
            </a:pPr>
            <a:r>
              <a:rPr lang="ar-DZ" sz="2800" dirty="0">
                <a:solidFill>
                  <a:schemeClr val="tx1"/>
                </a:solidFill>
              </a:rPr>
              <a:t>أ</a:t>
            </a:r>
            <a:r>
              <a:rPr lang="ar-DZ" sz="2800" dirty="0" smtClean="0">
                <a:solidFill>
                  <a:schemeClr val="tx1"/>
                </a:solidFill>
              </a:rPr>
              <a:t>ما "</a:t>
            </a:r>
            <a:r>
              <a:rPr lang="ar-DZ" sz="2800" dirty="0" smtClean="0">
                <a:solidFill>
                  <a:schemeClr val="tx1"/>
                </a:solidFill>
                <a:effectLst>
                  <a:outerShdw blurRad="38100" dist="38100" dir="2700000" algn="tl">
                    <a:srgbClr val="000000">
                      <a:alpha val="43137"/>
                    </a:srgbClr>
                  </a:outerShdw>
                </a:effectLst>
              </a:rPr>
              <a:t>اللجنة </a:t>
            </a:r>
            <a:r>
              <a:rPr lang="ar-DZ" sz="2800" dirty="0">
                <a:solidFill>
                  <a:schemeClr val="tx1"/>
                </a:solidFill>
                <a:effectLst>
                  <a:outerShdw blurRad="38100" dist="38100" dir="2700000" algn="tl">
                    <a:srgbClr val="000000">
                      <a:alpha val="43137"/>
                    </a:srgbClr>
                  </a:outerShdw>
                </a:effectLst>
              </a:rPr>
              <a:t>الوطنية"</a:t>
            </a:r>
            <a:r>
              <a:rPr lang="ar-DZ" sz="2800" dirty="0">
                <a:solidFill>
                  <a:schemeClr val="tx1"/>
                </a:solidFill>
              </a:rPr>
              <a:t> تبث في النزاعات </a:t>
            </a:r>
            <a:r>
              <a:rPr lang="ar-DZ" sz="2800" dirty="0" smtClean="0">
                <a:solidFill>
                  <a:schemeClr val="tx1"/>
                </a:solidFill>
              </a:rPr>
              <a:t>الجماعية </a:t>
            </a:r>
            <a:r>
              <a:rPr lang="ar-DZ" sz="2800" dirty="0">
                <a:solidFill>
                  <a:schemeClr val="tx1"/>
                </a:solidFill>
              </a:rPr>
              <a:t>للعمل المتعلقة بالعمال الذين يمنع عليهم اللجوء الى الاضراب وكذلك النزاعات </a:t>
            </a:r>
            <a:r>
              <a:rPr lang="ar-DZ" sz="2800" dirty="0" smtClean="0">
                <a:solidFill>
                  <a:schemeClr val="tx1"/>
                </a:solidFill>
              </a:rPr>
              <a:t>الجماعية </a:t>
            </a:r>
            <a:r>
              <a:rPr lang="ar-DZ" sz="2800" dirty="0">
                <a:solidFill>
                  <a:schemeClr val="tx1"/>
                </a:solidFill>
              </a:rPr>
              <a:t>للعمل التي تمتد الى اكثر من ولاية أو الى كامل التراب </a:t>
            </a:r>
            <a:r>
              <a:rPr lang="ar-DZ" sz="2800" dirty="0" smtClean="0">
                <a:solidFill>
                  <a:schemeClr val="tx1"/>
                </a:solidFill>
              </a:rPr>
              <a:t>الوطني.</a:t>
            </a:r>
            <a:endParaRPr lang="ar-DZ" sz="2800" dirty="0">
              <a:solidFill>
                <a:schemeClr val="tx1"/>
              </a:solidFill>
            </a:endParaRPr>
          </a:p>
        </p:txBody>
      </p:sp>
    </p:spTree>
    <p:extLst>
      <p:ext uri="{BB962C8B-B14F-4D97-AF65-F5344CB8AC3E}">
        <p14:creationId xmlns:p14="http://schemas.microsoft.com/office/powerpoint/2010/main" val="4195389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1000"/>
                                        <p:tgtEl>
                                          <p:spTgt spid="13">
                                            <p:txEl>
                                              <p:pRg st="1" end="1"/>
                                            </p:txEl>
                                          </p:spTgt>
                                        </p:tgtEl>
                                      </p:cBhvr>
                                    </p:animEffect>
                                    <p:anim calcmode="lin" valueType="num">
                                      <p:cBhvr>
                                        <p:cTn id="20"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xEl>
                                              <p:pRg st="2" end="2"/>
                                            </p:txEl>
                                          </p:spTgt>
                                        </p:tgtEl>
                                        <p:attrNameLst>
                                          <p:attrName>style.visibility</p:attrName>
                                        </p:attrNameLst>
                                      </p:cBhvr>
                                      <p:to>
                                        <p:strVal val="visible"/>
                                      </p:to>
                                    </p:set>
                                    <p:animEffect transition="in" filter="fade">
                                      <p:cBhvr>
                                        <p:cTn id="26" dur="1000"/>
                                        <p:tgtEl>
                                          <p:spTgt spid="13">
                                            <p:txEl>
                                              <p:pRg st="2" end="2"/>
                                            </p:txEl>
                                          </p:spTgt>
                                        </p:tgtEl>
                                      </p:cBhvr>
                                    </p:animEffect>
                                    <p:anim calcmode="lin" valueType="num">
                                      <p:cBhvr>
                                        <p:cTn id="27"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3">
                                            <p:txEl>
                                              <p:pRg st="4" end="4"/>
                                            </p:txEl>
                                          </p:spTgt>
                                        </p:tgtEl>
                                        <p:attrNameLst>
                                          <p:attrName>style.visibility</p:attrName>
                                        </p:attrNameLst>
                                      </p:cBhvr>
                                      <p:to>
                                        <p:strVal val="visible"/>
                                      </p:to>
                                    </p:set>
                                    <p:animEffect transition="in" filter="fade">
                                      <p:cBhvr>
                                        <p:cTn id="33" dur="1000"/>
                                        <p:tgtEl>
                                          <p:spTgt spid="13">
                                            <p:txEl>
                                              <p:pRg st="4" end="4"/>
                                            </p:txEl>
                                          </p:spTgt>
                                        </p:tgtEl>
                                      </p:cBhvr>
                                    </p:animEffect>
                                    <p:anim calcmode="lin" valueType="num">
                                      <p:cBhvr>
                                        <p:cTn id="34"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90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6383000" y="47902"/>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653633" y="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755867" y="81239"/>
            <a:ext cx="13117545" cy="830997"/>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ثالثا: </a:t>
            </a:r>
            <a:r>
              <a:rPr lang="ar-DZ" sz="4800" b="1" dirty="0" smtClean="0">
                <a:solidFill>
                  <a:srgbClr val="FFFF00"/>
                </a:solidFill>
                <a:effectLst>
                  <a:outerShdw blurRad="38100" dist="38100" dir="2700000" algn="tl">
                    <a:srgbClr val="000000">
                      <a:alpha val="43137"/>
                    </a:srgbClr>
                  </a:outerShdw>
                </a:effectLst>
              </a:rPr>
              <a:t>الإضراب</a:t>
            </a:r>
            <a:r>
              <a:rPr lang="ar-DZ" sz="4800" b="1" dirty="0" smtClean="0">
                <a:solidFill>
                  <a:srgbClr val="FF99CC"/>
                </a:solidFill>
                <a:effectLst>
                  <a:outerShdw blurRad="38100" dist="38100" dir="2700000" algn="tl">
                    <a:srgbClr val="000000">
                      <a:alpha val="43137"/>
                    </a:srgbClr>
                  </a:outerShdw>
                </a:effectLst>
              </a:rPr>
              <a:t> كآلية </a:t>
            </a:r>
            <a:r>
              <a:rPr lang="ar-DZ" sz="4800" b="1" dirty="0" smtClean="0">
                <a:solidFill>
                  <a:srgbClr val="FFFF00"/>
                </a:solidFill>
                <a:effectLst>
                  <a:outerShdw blurRad="38100" dist="38100" dir="2700000" algn="tl">
                    <a:srgbClr val="000000">
                      <a:alpha val="43137"/>
                    </a:srgbClr>
                  </a:outerShdw>
                </a:effectLst>
              </a:rPr>
              <a:t>ضاغطة</a:t>
            </a:r>
            <a:r>
              <a:rPr lang="ar-DZ" sz="4800" b="1" dirty="0" smtClean="0">
                <a:solidFill>
                  <a:srgbClr val="FF99CC"/>
                </a:solidFill>
                <a:effectLst>
                  <a:outerShdw blurRad="38100" dist="38100" dir="2700000" algn="tl">
                    <a:srgbClr val="000000">
                      <a:alpha val="43137"/>
                    </a:srgbClr>
                  </a:outerShdw>
                </a:effectLst>
              </a:rPr>
              <a:t> لتسوية النزاعات الجماعية في العمل</a:t>
            </a:r>
            <a:endParaRPr lang="ar-DZ" sz="4800" dirty="0" smtClean="0">
              <a:solidFill>
                <a:srgbClr val="FF99CC"/>
              </a:solidFill>
            </a:endParaRPr>
          </a:p>
        </p:txBody>
      </p:sp>
      <p:sp>
        <p:nvSpPr>
          <p:cNvPr id="12" name="ZoneTexte 11"/>
          <p:cNvSpPr txBox="1"/>
          <p:nvPr/>
        </p:nvSpPr>
        <p:spPr>
          <a:xfrm>
            <a:off x="4542022" y="1113884"/>
            <a:ext cx="90678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a:effectLst>
                  <a:outerShdw blurRad="38100" dist="38100" dir="2700000" algn="tl">
                    <a:srgbClr val="000000">
                      <a:alpha val="43137"/>
                    </a:srgbClr>
                  </a:outerShdw>
                </a:effectLst>
              </a:rPr>
              <a:t>3</a:t>
            </a:r>
            <a:r>
              <a:rPr lang="ar-DZ" sz="3600" b="1" dirty="0">
                <a:effectLst>
                  <a:outerShdw blurRad="38100" dist="38100" dir="2700000" algn="tl">
                    <a:srgbClr val="000000">
                      <a:alpha val="43137"/>
                    </a:srgbClr>
                  </a:outerShdw>
                </a:effectLst>
              </a:rPr>
              <a:t>. تسوية الإضراب والأحكام الجزائية المتعلقة بممارسته:</a:t>
            </a:r>
            <a:endParaRPr lang="ar-DZ" sz="6000" b="1" dirty="0" smtClean="0">
              <a:effectLst>
                <a:outerShdw blurRad="38100" dist="38100" dir="2700000" algn="tl">
                  <a:srgbClr val="000000">
                    <a:alpha val="43137"/>
                  </a:srgbClr>
                </a:outerShdw>
              </a:effectLst>
            </a:endParaRPr>
          </a:p>
        </p:txBody>
      </p:sp>
      <p:sp>
        <p:nvSpPr>
          <p:cNvPr id="3" name="ZoneTexte 2"/>
          <p:cNvSpPr txBox="1"/>
          <p:nvPr/>
        </p:nvSpPr>
        <p:spPr>
          <a:xfrm>
            <a:off x="4343400" y="2026651"/>
            <a:ext cx="8649010"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الأحكام الجزائية المتعلقة بممارسة حق الإضراب: </a:t>
            </a:r>
            <a:endParaRPr lang="fr-FR" sz="3600" b="1" dirty="0">
              <a:solidFill>
                <a:schemeClr val="bg1"/>
              </a:solidFill>
              <a:effectLst>
                <a:outerShdw blurRad="38100" dist="38100" dir="2700000" algn="tl">
                  <a:srgbClr val="000000">
                    <a:alpha val="43137"/>
                  </a:srgbClr>
                </a:outerShdw>
              </a:effectLst>
            </a:endParaRPr>
          </a:p>
        </p:txBody>
      </p:sp>
      <p:graphicFrame>
        <p:nvGraphicFramePr>
          <p:cNvPr id="5" name="Tableau 4"/>
          <p:cNvGraphicFramePr>
            <a:graphicFrameLocks noGrp="1"/>
          </p:cNvGraphicFramePr>
          <p:nvPr>
            <p:extLst>
              <p:ext uri="{D42A27DB-BD31-4B8C-83A1-F6EECF244321}">
                <p14:modId xmlns:p14="http://schemas.microsoft.com/office/powerpoint/2010/main" val="328188730"/>
              </p:ext>
            </p:extLst>
          </p:nvPr>
        </p:nvGraphicFramePr>
        <p:xfrm>
          <a:off x="2067150" y="3128069"/>
          <a:ext cx="14494978" cy="6128525"/>
        </p:xfrm>
        <a:graphic>
          <a:graphicData uri="http://schemas.openxmlformats.org/drawingml/2006/table">
            <a:tbl>
              <a:tblPr firstRow="1" bandRow="1">
                <a:tableStyleId>{C4B1156A-380E-4F78-BDF5-A606A8083BF9}</a:tableStyleId>
              </a:tblPr>
              <a:tblGrid>
                <a:gridCol w="7247489">
                  <a:extLst>
                    <a:ext uri="{9D8B030D-6E8A-4147-A177-3AD203B41FA5}">
                      <a16:colId xmlns:a16="http://schemas.microsoft.com/office/drawing/2014/main" val="1047862825"/>
                    </a:ext>
                  </a:extLst>
                </a:gridCol>
                <a:gridCol w="7247489">
                  <a:extLst>
                    <a:ext uri="{9D8B030D-6E8A-4147-A177-3AD203B41FA5}">
                      <a16:colId xmlns:a16="http://schemas.microsoft.com/office/drawing/2014/main" val="1630164916"/>
                    </a:ext>
                  </a:extLst>
                </a:gridCol>
              </a:tblGrid>
              <a:tr h="999203">
                <a:tc>
                  <a:txBody>
                    <a:bodyPr/>
                    <a:lstStyle/>
                    <a:p>
                      <a:pPr algn="ctr" rtl="1">
                        <a:lnSpc>
                          <a:spcPct val="150000"/>
                        </a:lnSpc>
                      </a:pPr>
                      <a:r>
                        <a:rPr lang="ar-DZ" sz="4000" dirty="0" smtClean="0">
                          <a:effectLst>
                            <a:outerShdw blurRad="38100" dist="38100" dir="2700000" algn="tl">
                              <a:srgbClr val="000000">
                                <a:alpha val="43137"/>
                              </a:srgbClr>
                            </a:outerShdw>
                          </a:effectLst>
                        </a:rPr>
                        <a:t>العقوبة</a:t>
                      </a:r>
                      <a:endParaRPr lang="fr-FR" sz="4000" dirty="0">
                        <a:effectLst>
                          <a:outerShdw blurRad="38100" dist="38100" dir="2700000" algn="tl">
                            <a:srgbClr val="000000">
                              <a:alpha val="43137"/>
                            </a:srgbClr>
                          </a:outerShdw>
                        </a:effectLst>
                      </a:endParaRPr>
                    </a:p>
                  </a:txBody>
                  <a:tcPr/>
                </a:tc>
                <a:tc>
                  <a:txBody>
                    <a:bodyPr/>
                    <a:lstStyle/>
                    <a:p>
                      <a:pPr algn="ctr" rtl="1">
                        <a:lnSpc>
                          <a:spcPct val="150000"/>
                        </a:lnSpc>
                      </a:pPr>
                      <a:r>
                        <a:rPr lang="ar-DZ" sz="4000" dirty="0" smtClean="0">
                          <a:effectLst>
                            <a:outerShdw blurRad="38100" dist="38100" dir="2700000" algn="tl">
                              <a:srgbClr val="000000">
                                <a:alpha val="43137"/>
                              </a:srgbClr>
                            </a:outerShdw>
                          </a:effectLst>
                        </a:rPr>
                        <a:t>المخالفة</a:t>
                      </a:r>
                      <a:endParaRPr lang="fr-FR" sz="4000"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519456582"/>
                  </a:ext>
                </a:extLst>
              </a:tr>
              <a:tr h="1193061">
                <a:tc>
                  <a:txBody>
                    <a:bodyPr/>
                    <a:lstStyle/>
                    <a:p>
                      <a:pPr algn="r" rtl="1"/>
                      <a:r>
                        <a:rPr lang="ar-DZ" sz="2800" dirty="0" smtClean="0">
                          <a:solidFill>
                            <a:schemeClr val="tx1"/>
                          </a:solidFill>
                        </a:rPr>
                        <a:t>حسب </a:t>
                      </a:r>
                      <a:r>
                        <a:rPr lang="ar-DZ" sz="2800" dirty="0" smtClean="0">
                          <a:solidFill>
                            <a:schemeClr val="tx1"/>
                          </a:solidFill>
                          <a:effectLst>
                            <a:outerShdw blurRad="38100" dist="38100" dir="2700000" algn="tl">
                              <a:srgbClr val="000000">
                                <a:alpha val="43137"/>
                              </a:srgbClr>
                            </a:outerShdw>
                          </a:effectLst>
                        </a:rPr>
                        <a:t>نص المادة 82</a:t>
                      </a:r>
                      <a:r>
                        <a:rPr lang="ar-DZ" sz="2800" dirty="0" smtClean="0">
                          <a:solidFill>
                            <a:schemeClr val="tx1"/>
                          </a:solidFill>
                        </a:rPr>
                        <a:t> يعاقب بغرامه من </a:t>
                      </a:r>
                      <a:r>
                        <a:rPr lang="ar-DZ" sz="2800" dirty="0" smtClean="0">
                          <a:solidFill>
                            <a:schemeClr val="tx1"/>
                          </a:solidFill>
                          <a:effectLst>
                            <a:outerShdw blurRad="38100" dist="38100" dir="2700000" algn="tl">
                              <a:srgbClr val="000000">
                                <a:alpha val="43137"/>
                              </a:srgbClr>
                            </a:outerShdw>
                          </a:effectLst>
                        </a:rPr>
                        <a:t>50,000 دج الى 100,000 دج  </a:t>
                      </a:r>
                      <a:r>
                        <a:rPr lang="ar-DZ" sz="2800" dirty="0" smtClean="0">
                          <a:solidFill>
                            <a:schemeClr val="tx1"/>
                          </a:solidFill>
                        </a:rPr>
                        <a:t>او احدى العقوبتين.</a:t>
                      </a:r>
                      <a:endParaRPr lang="fr-FR" sz="2800" dirty="0">
                        <a:solidFill>
                          <a:schemeClr val="tx1"/>
                        </a:solidFill>
                      </a:endParaRPr>
                    </a:p>
                  </a:txBody>
                  <a:tcPr/>
                </a:tc>
                <a:tc>
                  <a:txBody>
                    <a:bodyPr/>
                    <a:lstStyle/>
                    <a:p>
                      <a:pPr algn="r" rtl="1"/>
                      <a:r>
                        <a:rPr lang="ar-DZ" sz="2800" dirty="0" smtClean="0">
                          <a:solidFill>
                            <a:schemeClr val="tx1"/>
                          </a:solidFill>
                        </a:rPr>
                        <a:t>عدم احترام اجال الاجتماعات الدورية وعدم حضور جلسات واجتماعات المصالحة والوساطة والتحكيم.</a:t>
                      </a:r>
                      <a:endParaRPr lang="fr-FR" sz="2800" dirty="0">
                        <a:solidFill>
                          <a:schemeClr val="tx1"/>
                        </a:solidFill>
                      </a:endParaRPr>
                    </a:p>
                  </a:txBody>
                  <a:tcPr/>
                </a:tc>
                <a:extLst>
                  <a:ext uri="{0D108BD9-81ED-4DB2-BD59-A6C34878D82A}">
                    <a16:rowId xmlns:a16="http://schemas.microsoft.com/office/drawing/2014/main" val="548121897"/>
                  </a:ext>
                </a:extLst>
              </a:tr>
              <a:tr h="1550139">
                <a:tc>
                  <a:txBody>
                    <a:bodyPr/>
                    <a:lstStyle/>
                    <a:p>
                      <a:pPr algn="r" rtl="1"/>
                      <a:r>
                        <a:rPr lang="ar-DZ" sz="2800" dirty="0" smtClean="0">
                          <a:solidFill>
                            <a:schemeClr val="tx1"/>
                          </a:solidFill>
                          <a:effectLst>
                            <a:outerShdw blurRad="38100" dist="38100" dir="2700000" algn="tl">
                              <a:srgbClr val="000000">
                                <a:alpha val="43137"/>
                              </a:srgbClr>
                            </a:outerShdw>
                          </a:effectLst>
                        </a:rPr>
                        <a:t>نص المادة 85 </a:t>
                      </a:r>
                      <a:r>
                        <a:rPr lang="ar-DZ" sz="2800" dirty="0" smtClean="0">
                          <a:solidFill>
                            <a:schemeClr val="tx1"/>
                          </a:solidFill>
                        </a:rPr>
                        <a:t>يعاقب بحبس من ثلاثة الى ستة اشهر وبغرامة </a:t>
                      </a:r>
                      <a:r>
                        <a:rPr lang="ar-DZ" sz="2800" dirty="0" smtClean="0">
                          <a:solidFill>
                            <a:schemeClr val="tx1"/>
                          </a:solidFill>
                          <a:effectLst>
                            <a:outerShdw blurRad="38100" dist="38100" dir="2700000" algn="tl">
                              <a:srgbClr val="000000">
                                <a:alpha val="43137"/>
                              </a:srgbClr>
                            </a:outerShdw>
                          </a:effectLst>
                        </a:rPr>
                        <a:t>من 50,000 دج الى 100,000 دج </a:t>
                      </a:r>
                      <a:r>
                        <a:rPr lang="ar-DZ" sz="2800" dirty="0" smtClean="0">
                          <a:solidFill>
                            <a:schemeClr val="tx1"/>
                          </a:solidFill>
                        </a:rPr>
                        <a:t>او احدى العقوبتين.</a:t>
                      </a:r>
                    </a:p>
                    <a:p>
                      <a:pPr algn="r" rtl="1"/>
                      <a:endParaRPr lang="fr-FR" sz="2800" dirty="0">
                        <a:solidFill>
                          <a:schemeClr val="tx1"/>
                        </a:solidFill>
                      </a:endParaRPr>
                    </a:p>
                  </a:txBody>
                  <a:tcPr/>
                </a:tc>
                <a:tc>
                  <a:txBody>
                    <a:bodyPr/>
                    <a:lstStyle/>
                    <a:p>
                      <a:pPr algn="r" rtl="1"/>
                      <a:r>
                        <a:rPr lang="ar-DZ" sz="2800" dirty="0" smtClean="0">
                          <a:solidFill>
                            <a:schemeClr val="tx1"/>
                          </a:solidFill>
                        </a:rPr>
                        <a:t>وقف عن العمل بصفة مخالفة لأحكام هذا القانون او عمل على استمرار هذا التوقف او صاحب التوقف عنف او اعتدى على الاشخاص والممتلكات.</a:t>
                      </a:r>
                      <a:endParaRPr lang="fr-FR" sz="2800" dirty="0">
                        <a:solidFill>
                          <a:schemeClr val="tx1"/>
                        </a:solidFill>
                      </a:endParaRPr>
                    </a:p>
                  </a:txBody>
                  <a:tcPr/>
                </a:tc>
                <a:extLst>
                  <a:ext uri="{0D108BD9-81ED-4DB2-BD59-A6C34878D82A}">
                    <a16:rowId xmlns:a16="http://schemas.microsoft.com/office/drawing/2014/main" val="2217646944"/>
                  </a:ext>
                </a:extLst>
              </a:tr>
              <a:tr h="1193061">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2800" dirty="0" smtClean="0">
                          <a:solidFill>
                            <a:schemeClr val="tx1"/>
                          </a:solidFill>
                        </a:rPr>
                        <a:t>حسب </a:t>
                      </a:r>
                      <a:r>
                        <a:rPr lang="ar-DZ" sz="2800" dirty="0" smtClean="0">
                          <a:solidFill>
                            <a:schemeClr val="tx1"/>
                          </a:solidFill>
                          <a:effectLst>
                            <a:outerShdw blurRad="38100" dist="38100" dir="2700000" algn="tl">
                              <a:srgbClr val="000000">
                                <a:alpha val="43137"/>
                              </a:srgbClr>
                            </a:outerShdw>
                          </a:effectLst>
                        </a:rPr>
                        <a:t>مادة 86</a:t>
                      </a:r>
                      <a:r>
                        <a:rPr lang="ar-DZ" sz="2800" dirty="0" smtClean="0">
                          <a:solidFill>
                            <a:schemeClr val="tx1"/>
                          </a:solidFill>
                        </a:rPr>
                        <a:t> يعاقب بغرامة </a:t>
                      </a:r>
                      <a:r>
                        <a:rPr lang="ar-DZ" sz="2800" dirty="0" smtClean="0">
                          <a:solidFill>
                            <a:schemeClr val="tx1"/>
                          </a:solidFill>
                          <a:effectLst>
                            <a:outerShdw blurRad="38100" dist="38100" dir="2700000" algn="tl">
                              <a:srgbClr val="000000">
                                <a:alpha val="43137"/>
                              </a:srgbClr>
                            </a:outerShdw>
                          </a:effectLst>
                        </a:rPr>
                        <a:t>من 20000 إلى 50000.</a:t>
                      </a:r>
                      <a:endParaRPr lang="fr-FR" sz="2800" dirty="0" smtClean="0">
                        <a:solidFill>
                          <a:schemeClr val="tx1"/>
                        </a:solidFill>
                        <a:effectLst>
                          <a:outerShdw blurRad="38100" dist="38100" dir="2700000" algn="tl">
                            <a:srgbClr val="000000">
                              <a:alpha val="43137"/>
                            </a:srgbClr>
                          </a:outerShdw>
                        </a:effectLst>
                      </a:endParaRPr>
                    </a:p>
                  </a:txBody>
                  <a:tcPr/>
                </a:tc>
                <a:tc>
                  <a:txBody>
                    <a:bodyPr/>
                    <a:lstStyle/>
                    <a:p>
                      <a:pPr algn="r" rtl="1"/>
                      <a:r>
                        <a:rPr lang="ar-DZ" sz="2800" dirty="0" smtClean="0">
                          <a:solidFill>
                            <a:schemeClr val="tx1"/>
                          </a:solidFill>
                        </a:rPr>
                        <a:t>فض قرار التسخير أو عدم تنفيذ التدابير المتعلقة بالحد الأدنى من الخدمة.</a:t>
                      </a:r>
                    </a:p>
                  </a:txBody>
                  <a:tcPr/>
                </a:tc>
                <a:extLst>
                  <a:ext uri="{0D108BD9-81ED-4DB2-BD59-A6C34878D82A}">
                    <a16:rowId xmlns:a16="http://schemas.microsoft.com/office/drawing/2014/main" val="3982193687"/>
                  </a:ext>
                </a:extLst>
              </a:tr>
              <a:tr h="1193061">
                <a:tc>
                  <a:txBody>
                    <a:bodyPr/>
                    <a:lstStyle/>
                    <a:p>
                      <a:pPr algn="r" rtl="1"/>
                      <a:r>
                        <a:rPr lang="ar-DZ" sz="2800" dirty="0" smtClean="0">
                          <a:solidFill>
                            <a:schemeClr val="tx1"/>
                          </a:solidFill>
                        </a:rPr>
                        <a:t>حبس من </a:t>
                      </a:r>
                      <a:r>
                        <a:rPr lang="ar-DZ" sz="2800" dirty="0" smtClean="0">
                          <a:solidFill>
                            <a:schemeClr val="tx1"/>
                          </a:solidFill>
                          <a:effectLst>
                            <a:outerShdw blurRad="38100" dist="38100" dir="2700000" algn="tl">
                              <a:srgbClr val="000000">
                                <a:alpha val="43137"/>
                              </a:srgbClr>
                            </a:outerShdw>
                          </a:effectLst>
                        </a:rPr>
                        <a:t>ثلاثة الى ستة</a:t>
                      </a:r>
                      <a:r>
                        <a:rPr lang="ar-DZ" sz="2800" baseline="0" dirty="0" smtClean="0">
                          <a:solidFill>
                            <a:schemeClr val="tx1"/>
                          </a:solidFill>
                          <a:effectLst>
                            <a:outerShdw blurRad="38100" dist="38100" dir="2700000" algn="tl">
                              <a:srgbClr val="000000">
                                <a:alpha val="43137"/>
                              </a:srgbClr>
                            </a:outerShdw>
                          </a:effectLst>
                        </a:rPr>
                        <a:t> أ</a:t>
                      </a:r>
                      <a:r>
                        <a:rPr lang="ar-DZ" sz="2800" dirty="0" smtClean="0">
                          <a:solidFill>
                            <a:schemeClr val="tx1"/>
                          </a:solidFill>
                          <a:effectLst>
                            <a:outerShdw blurRad="38100" dist="38100" dir="2700000" algn="tl">
                              <a:srgbClr val="000000">
                                <a:alpha val="43137"/>
                              </a:srgbClr>
                            </a:outerShdw>
                          </a:effectLst>
                        </a:rPr>
                        <a:t>شهر </a:t>
                      </a:r>
                      <a:r>
                        <a:rPr lang="ar-DZ" sz="2800" dirty="0" smtClean="0">
                          <a:solidFill>
                            <a:schemeClr val="tx1"/>
                          </a:solidFill>
                        </a:rPr>
                        <a:t>وغرامه ماليه </a:t>
                      </a:r>
                      <a:r>
                        <a:rPr lang="ar-DZ" sz="2800" b="1" dirty="0" smtClean="0">
                          <a:solidFill>
                            <a:schemeClr val="tx1"/>
                          </a:solidFill>
                        </a:rPr>
                        <a:t>20,000 دج إلى 50,000 دج </a:t>
                      </a:r>
                      <a:r>
                        <a:rPr lang="ar-DZ" sz="2800" dirty="0" smtClean="0">
                          <a:solidFill>
                            <a:schemeClr val="tx1"/>
                          </a:solidFill>
                        </a:rPr>
                        <a:t>أو بإحدى العقوبتين.</a:t>
                      </a:r>
                      <a:endParaRPr lang="fr-FR" sz="2800" dirty="0">
                        <a:solidFill>
                          <a:schemeClr val="tx1"/>
                        </a:solidFill>
                      </a:endParaRPr>
                    </a:p>
                  </a:txBody>
                  <a:tcPr/>
                </a:tc>
                <a:tc>
                  <a:txBody>
                    <a:bodyPr/>
                    <a:lstStyle/>
                    <a:p>
                      <a:pPr algn="r" rtl="1"/>
                      <a:r>
                        <a:rPr lang="ar-DZ" sz="2800" dirty="0" smtClean="0">
                          <a:solidFill>
                            <a:schemeClr val="tx1"/>
                          </a:solidFill>
                        </a:rPr>
                        <a:t>محاولة إتلاف الأغراض والآلات والمواد والسلع أثناء الإضراب.</a:t>
                      </a:r>
                    </a:p>
                  </a:txBody>
                  <a:tcPr/>
                </a:tc>
                <a:extLst>
                  <a:ext uri="{0D108BD9-81ED-4DB2-BD59-A6C34878D82A}">
                    <a16:rowId xmlns:a16="http://schemas.microsoft.com/office/drawing/2014/main" val="1829626247"/>
                  </a:ext>
                </a:extLst>
              </a:tr>
            </a:tbl>
          </a:graphicData>
        </a:graphic>
      </p:graphicFrame>
    </p:spTree>
    <p:extLst>
      <p:ext uri="{BB962C8B-B14F-4D97-AF65-F5344CB8AC3E}">
        <p14:creationId xmlns:p14="http://schemas.microsoft.com/office/powerpoint/2010/main" val="10048671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rot="1353809">
            <a:off x="15587796" y="640983"/>
            <a:ext cx="1665386" cy="1729602"/>
          </a:xfrm>
          <a:custGeom>
            <a:avLst/>
            <a:gdLst/>
            <a:ahLst/>
            <a:cxnLst/>
            <a:rect l="l" t="t" r="r" b="b"/>
            <a:pathLst>
              <a:path w="1665386" h="1729602">
                <a:moveTo>
                  <a:pt x="0" y="0"/>
                </a:moveTo>
                <a:lnTo>
                  <a:pt x="1665386" y="0"/>
                </a:lnTo>
                <a:lnTo>
                  <a:pt x="1665386" y="1729602"/>
                </a:lnTo>
                <a:lnTo>
                  <a:pt x="0" y="1729602"/>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787847">
            <a:off x="15785827" y="7890536"/>
            <a:ext cx="1594990" cy="1420131"/>
          </a:xfrm>
          <a:custGeom>
            <a:avLst/>
            <a:gdLst/>
            <a:ahLst/>
            <a:cxnLst/>
            <a:rect l="l" t="t" r="r" b="b"/>
            <a:pathLst>
              <a:path w="1902177" h="1859369">
                <a:moveTo>
                  <a:pt x="0" y="0"/>
                </a:moveTo>
                <a:lnTo>
                  <a:pt x="1902176" y="0"/>
                </a:lnTo>
                <a:lnTo>
                  <a:pt x="1902176" y="1859369"/>
                </a:lnTo>
                <a:lnTo>
                  <a:pt x="0" y="1859369"/>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1" name="ZoneTexte 10"/>
          <p:cNvSpPr txBox="1"/>
          <p:nvPr/>
        </p:nvSpPr>
        <p:spPr>
          <a:xfrm>
            <a:off x="9999906" y="1385329"/>
            <a:ext cx="5486400" cy="1446550"/>
          </a:xfrm>
          <a:prstGeom prst="rect">
            <a:avLst/>
          </a:prstGeom>
          <a:noFill/>
        </p:spPr>
        <p:txBody>
          <a:bodyPr wrap="square" rtlCol="0">
            <a:spAutoFit/>
          </a:bodyPr>
          <a:lstStyle/>
          <a:p>
            <a:pPr algn="r" rtl="1"/>
            <a:r>
              <a:rPr lang="ar-DZ" sz="8800" b="1"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خاتمة</a:t>
            </a:r>
            <a:r>
              <a:rPr lang="ar-DZ" sz="8800" b="1"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fr-FR" sz="8800" b="1" dirty="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5" name="ZoneTexte 4"/>
          <p:cNvSpPr txBox="1"/>
          <p:nvPr/>
        </p:nvSpPr>
        <p:spPr>
          <a:xfrm>
            <a:off x="6400800" y="3011568"/>
            <a:ext cx="9829800" cy="3785652"/>
          </a:xfrm>
          <a:prstGeom prst="rect">
            <a:avLst/>
          </a:prstGeom>
          <a:noFill/>
        </p:spPr>
        <p:txBody>
          <a:bodyPr wrap="square" rtlCol="0">
            <a:spAutoFit/>
          </a:bodyPr>
          <a:lstStyle/>
          <a:p>
            <a:pPr algn="r" rtl="1"/>
            <a:r>
              <a:rPr lang="ar-DZ" sz="4000" dirty="0">
                <a:solidFill>
                  <a:schemeClr val="bg1"/>
                </a:solidFill>
              </a:rPr>
              <a:t>تناولت الدراسة نزاعات العمل الجماعية في الجزائر وفقًا </a:t>
            </a:r>
            <a:r>
              <a:rPr lang="ar-DZ" sz="4000" dirty="0">
                <a:solidFill>
                  <a:srgbClr val="FF99CC"/>
                </a:solidFill>
              </a:rPr>
              <a:t>للقانون 23-08،</a:t>
            </a:r>
            <a:r>
              <a:rPr lang="ar-DZ" sz="4000" dirty="0">
                <a:solidFill>
                  <a:schemeClr val="bg1"/>
                </a:solidFill>
              </a:rPr>
              <a:t> الذي وضع آليات </a:t>
            </a:r>
            <a:r>
              <a:rPr lang="ar-DZ" sz="4000" dirty="0">
                <a:solidFill>
                  <a:srgbClr val="FF99CC"/>
                </a:solidFill>
              </a:rPr>
              <a:t>وقائية</a:t>
            </a:r>
            <a:r>
              <a:rPr lang="ar-DZ" sz="4000" dirty="0">
                <a:solidFill>
                  <a:schemeClr val="bg1"/>
                </a:solidFill>
              </a:rPr>
              <a:t> مثل التفاوض الجماعي واللجان المشتركة، وآليات </a:t>
            </a:r>
            <a:r>
              <a:rPr lang="ar-DZ" sz="4000" dirty="0">
                <a:solidFill>
                  <a:srgbClr val="FF99CC"/>
                </a:solidFill>
              </a:rPr>
              <a:t>علاجية</a:t>
            </a:r>
            <a:r>
              <a:rPr lang="ar-DZ" sz="4000" dirty="0">
                <a:solidFill>
                  <a:schemeClr val="bg1"/>
                </a:solidFill>
              </a:rPr>
              <a:t> تشمل الوساطة والمصالحة والتحكيم. كما أقرّ حق </a:t>
            </a:r>
            <a:r>
              <a:rPr lang="ar-DZ" sz="4000" dirty="0">
                <a:solidFill>
                  <a:srgbClr val="FF99CC"/>
                </a:solidFill>
              </a:rPr>
              <a:t>الإضراب</a:t>
            </a:r>
            <a:r>
              <a:rPr lang="ar-DZ" sz="4000" dirty="0">
                <a:solidFill>
                  <a:schemeClr val="bg1"/>
                </a:solidFill>
              </a:rPr>
              <a:t> كخيار أخير في حال فشل الحلول الأخرى، مما يعكس جهود المشرع لتحقيق توازن بين حقوق العمال واستقرار بيئة العمل.</a:t>
            </a:r>
            <a:endParaRPr lang="fr-FR" sz="4000" dirty="0">
              <a:solidFill>
                <a:schemeClr val="bg1"/>
              </a:solidFill>
            </a:endParaRPr>
          </a:p>
        </p:txBody>
      </p:sp>
      <p:pic>
        <p:nvPicPr>
          <p:cNvPr id="6" name="Image 5"/>
          <p:cNvPicPr>
            <a:picLocks noChangeAspect="1"/>
          </p:cNvPicPr>
          <p:nvPr/>
        </p:nvPicPr>
        <p:blipFill>
          <a:blip r:embed="rId8"/>
          <a:stretch>
            <a:fillRect/>
          </a:stretch>
        </p:blipFill>
        <p:spPr>
          <a:xfrm>
            <a:off x="0" y="-33338"/>
            <a:ext cx="5902006" cy="10287000"/>
          </a:xfrm>
          <a:prstGeom prst="rect">
            <a:avLst/>
          </a:prstGeom>
        </p:spPr>
      </p:pic>
      <p:sp>
        <p:nvSpPr>
          <p:cNvPr id="12" name="Freeform 9"/>
          <p:cNvSpPr/>
          <p:nvPr/>
        </p:nvSpPr>
        <p:spPr>
          <a:xfrm rot="763488">
            <a:off x="5140944" y="609934"/>
            <a:ext cx="1627739" cy="1550791"/>
          </a:xfrm>
          <a:custGeom>
            <a:avLst/>
            <a:gdLst/>
            <a:ahLst/>
            <a:cxnLst/>
            <a:rect l="l" t="t" r="r" b="b"/>
            <a:pathLst>
              <a:path w="1627739" h="1550791">
                <a:moveTo>
                  <a:pt x="0" y="0"/>
                </a:moveTo>
                <a:lnTo>
                  <a:pt x="1627739" y="0"/>
                </a:lnTo>
                <a:lnTo>
                  <a:pt x="1627739" y="1550791"/>
                </a:lnTo>
                <a:lnTo>
                  <a:pt x="0" y="1550791"/>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txBody>
          <a:bodyPr/>
          <a:lstStyle/>
          <a:p>
            <a:r>
              <a:rPr lang="ar-DZ" dirty="0" smtClean="0"/>
              <a:t>  </a:t>
            </a:r>
            <a:endParaRPr lang="fr-FR" dirty="0"/>
          </a:p>
        </p:txBody>
      </p:sp>
      <p:sp>
        <p:nvSpPr>
          <p:cNvPr id="13" name="Freeform 10"/>
          <p:cNvSpPr/>
          <p:nvPr/>
        </p:nvSpPr>
        <p:spPr>
          <a:xfrm>
            <a:off x="2693156" y="8980253"/>
            <a:ext cx="5257800" cy="1121516"/>
          </a:xfrm>
          <a:custGeom>
            <a:avLst/>
            <a:gdLst/>
            <a:ahLst/>
            <a:cxnLst/>
            <a:rect l="l" t="t" r="r" b="b"/>
            <a:pathLst>
              <a:path w="6632619" h="1121516">
                <a:moveTo>
                  <a:pt x="0" y="0"/>
                </a:moveTo>
                <a:lnTo>
                  <a:pt x="6632619" y="0"/>
                </a:lnTo>
                <a:lnTo>
                  <a:pt x="6632619" y="1121516"/>
                </a:lnTo>
                <a:lnTo>
                  <a:pt x="0" y="1121516"/>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Tree>
    <p:extLst>
      <p:ext uri="{BB962C8B-B14F-4D97-AF65-F5344CB8AC3E}">
        <p14:creationId xmlns:p14="http://schemas.microsoft.com/office/powerpoint/2010/main" val="23600138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Freeform 3"/>
          <p:cNvSpPr/>
          <p:nvPr/>
        </p:nvSpPr>
        <p:spPr>
          <a:xfrm rot="1463826">
            <a:off x="11537191" y="1778400"/>
            <a:ext cx="1947347" cy="1338359"/>
          </a:xfrm>
          <a:custGeom>
            <a:avLst/>
            <a:gdLst/>
            <a:ahLst/>
            <a:cxnLst/>
            <a:rect l="l" t="t" r="r" b="b"/>
            <a:pathLst>
              <a:path w="1947347" h="1338359">
                <a:moveTo>
                  <a:pt x="0" y="0"/>
                </a:moveTo>
                <a:lnTo>
                  <a:pt x="1947347" y="0"/>
                </a:lnTo>
                <a:lnTo>
                  <a:pt x="1947347" y="1338358"/>
                </a:lnTo>
                <a:lnTo>
                  <a:pt x="0" y="133835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rot="-4107262">
            <a:off x="-865704" y="-473050"/>
            <a:ext cx="3387936" cy="2297637"/>
          </a:xfrm>
          <a:custGeom>
            <a:avLst/>
            <a:gdLst/>
            <a:ahLst/>
            <a:cxnLst/>
            <a:rect l="l" t="t" r="r" b="b"/>
            <a:pathLst>
              <a:path w="3387936" h="2297637">
                <a:moveTo>
                  <a:pt x="0" y="0"/>
                </a:moveTo>
                <a:lnTo>
                  <a:pt x="3387936" y="0"/>
                </a:lnTo>
                <a:lnTo>
                  <a:pt x="3387936" y="2297637"/>
                </a:lnTo>
                <a:lnTo>
                  <a:pt x="0" y="2297637"/>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Freeform 5"/>
          <p:cNvSpPr/>
          <p:nvPr/>
        </p:nvSpPr>
        <p:spPr>
          <a:xfrm rot="6829267">
            <a:off x="15774367" y="8189225"/>
            <a:ext cx="3715300" cy="2519649"/>
          </a:xfrm>
          <a:custGeom>
            <a:avLst/>
            <a:gdLst/>
            <a:ahLst/>
            <a:cxnLst/>
            <a:rect l="l" t="t" r="r" b="b"/>
            <a:pathLst>
              <a:path w="3715300" h="2519649">
                <a:moveTo>
                  <a:pt x="0" y="0"/>
                </a:moveTo>
                <a:lnTo>
                  <a:pt x="3715301" y="0"/>
                </a:lnTo>
                <a:lnTo>
                  <a:pt x="3715301" y="2519649"/>
                </a:lnTo>
                <a:lnTo>
                  <a:pt x="0" y="25196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6" name="Freeform 6"/>
          <p:cNvSpPr/>
          <p:nvPr/>
        </p:nvSpPr>
        <p:spPr>
          <a:xfrm rot="-1391118">
            <a:off x="14634691" y="-2104991"/>
            <a:ext cx="3665666" cy="3796829"/>
          </a:xfrm>
          <a:custGeom>
            <a:avLst/>
            <a:gdLst/>
            <a:ahLst/>
            <a:cxnLst/>
            <a:rect l="l" t="t" r="r" b="b"/>
            <a:pathLst>
              <a:path w="3665666" h="3796829">
                <a:moveTo>
                  <a:pt x="0" y="0"/>
                </a:moveTo>
                <a:lnTo>
                  <a:pt x="3665665" y="0"/>
                </a:lnTo>
                <a:lnTo>
                  <a:pt x="3665665" y="3796829"/>
                </a:lnTo>
                <a:lnTo>
                  <a:pt x="0" y="379682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7" name="Freeform 7"/>
          <p:cNvSpPr/>
          <p:nvPr/>
        </p:nvSpPr>
        <p:spPr>
          <a:xfrm rot="-6979330">
            <a:off x="-712187" y="8552632"/>
            <a:ext cx="3453702" cy="1902676"/>
          </a:xfrm>
          <a:custGeom>
            <a:avLst/>
            <a:gdLst/>
            <a:ahLst/>
            <a:cxnLst/>
            <a:rect l="l" t="t" r="r" b="b"/>
            <a:pathLst>
              <a:path w="3453702" h="1902676">
                <a:moveTo>
                  <a:pt x="0" y="0"/>
                </a:moveTo>
                <a:lnTo>
                  <a:pt x="3453703" y="0"/>
                </a:lnTo>
                <a:lnTo>
                  <a:pt x="3453703" y="1902676"/>
                </a:lnTo>
                <a:lnTo>
                  <a:pt x="0" y="1902676"/>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8" name="Freeform 8"/>
          <p:cNvSpPr/>
          <p:nvPr/>
        </p:nvSpPr>
        <p:spPr>
          <a:xfrm rot="-2699999">
            <a:off x="3677137" y="2203427"/>
            <a:ext cx="2068144" cy="1756042"/>
          </a:xfrm>
          <a:custGeom>
            <a:avLst/>
            <a:gdLst/>
            <a:ahLst/>
            <a:cxnLst/>
            <a:rect l="l" t="t" r="r" b="b"/>
            <a:pathLst>
              <a:path w="2068144" h="1756042">
                <a:moveTo>
                  <a:pt x="0" y="0"/>
                </a:moveTo>
                <a:lnTo>
                  <a:pt x="2068145" y="0"/>
                </a:lnTo>
                <a:lnTo>
                  <a:pt x="2068145" y="1756043"/>
                </a:lnTo>
                <a:lnTo>
                  <a:pt x="0" y="1756043"/>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9" name="Freeform 9"/>
          <p:cNvSpPr/>
          <p:nvPr/>
        </p:nvSpPr>
        <p:spPr>
          <a:xfrm rot="7334544">
            <a:off x="13001227" y="5822549"/>
            <a:ext cx="2068144" cy="1756042"/>
          </a:xfrm>
          <a:custGeom>
            <a:avLst/>
            <a:gdLst/>
            <a:ahLst/>
            <a:cxnLst/>
            <a:rect l="l" t="t" r="r" b="b"/>
            <a:pathLst>
              <a:path w="2068144" h="1756042">
                <a:moveTo>
                  <a:pt x="0" y="0"/>
                </a:moveTo>
                <a:lnTo>
                  <a:pt x="2068144" y="0"/>
                </a:lnTo>
                <a:lnTo>
                  <a:pt x="2068144" y="1756043"/>
                </a:lnTo>
                <a:lnTo>
                  <a:pt x="0" y="1756043"/>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0" name="Freeform 10"/>
          <p:cNvSpPr/>
          <p:nvPr/>
        </p:nvSpPr>
        <p:spPr>
          <a:xfrm rot="2342060">
            <a:off x="6292314" y="3696068"/>
            <a:ext cx="5703373" cy="4904900"/>
          </a:xfrm>
          <a:custGeom>
            <a:avLst/>
            <a:gdLst/>
            <a:ahLst/>
            <a:cxnLst/>
            <a:rect l="l" t="t" r="r" b="b"/>
            <a:pathLst>
              <a:path w="5703373" h="4904900">
                <a:moveTo>
                  <a:pt x="0" y="0"/>
                </a:moveTo>
                <a:lnTo>
                  <a:pt x="5703372" y="0"/>
                </a:lnTo>
                <a:lnTo>
                  <a:pt x="5703372" y="4904900"/>
                </a:lnTo>
                <a:lnTo>
                  <a:pt x="0" y="4904900"/>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1" name="TextBox 11"/>
          <p:cNvSpPr txBox="1"/>
          <p:nvPr/>
        </p:nvSpPr>
        <p:spPr>
          <a:xfrm>
            <a:off x="5278903" y="3198570"/>
            <a:ext cx="7730195" cy="4042259"/>
          </a:xfrm>
          <a:prstGeom prst="rect">
            <a:avLst/>
          </a:prstGeom>
        </p:spPr>
        <p:txBody>
          <a:bodyPr lIns="0" tIns="0" rIns="0" bIns="0" rtlCol="0" anchor="t">
            <a:spAutoFit/>
          </a:bodyPr>
          <a:lstStyle/>
          <a:p>
            <a:pPr algn="ctr">
              <a:lnSpc>
                <a:spcPts val="15021"/>
              </a:lnSpc>
            </a:pPr>
            <a:r>
              <a:rPr lang="en-US" sz="15021" dirty="0">
                <a:solidFill>
                  <a:srgbClr val="FFFFFF"/>
                </a:solidFill>
                <a:latin typeface="Bryndan Write"/>
                <a:ea typeface="Bryndan Write"/>
                <a:cs typeface="Bryndan Write"/>
                <a:sym typeface="Bryndan Write"/>
              </a:rPr>
              <a:t>THANK YOU</a:t>
            </a: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81941" y="0"/>
            <a:ext cx="5527813" cy="10435018"/>
            <a:chOff x="0" y="0"/>
            <a:chExt cx="7370417" cy="13913357"/>
          </a:xfrm>
        </p:grpSpPr>
        <p:pic>
          <p:nvPicPr>
            <p:cNvPr id="4" name="Picture 4"/>
            <p:cNvPicPr>
              <a:picLocks noChangeAspect="1"/>
            </p:cNvPicPr>
            <p:nvPr/>
          </p:nvPicPr>
          <p:blipFill>
            <a:blip r:embed="rId3"/>
            <a:srcRect l="32353" r="32353"/>
            <a:stretch>
              <a:fillRect/>
            </a:stretch>
          </p:blipFill>
          <p:spPr>
            <a:xfrm>
              <a:off x="0" y="0"/>
              <a:ext cx="7370417" cy="13913357"/>
            </a:xfrm>
            <a:prstGeom prst="rect">
              <a:avLst/>
            </a:prstGeom>
          </p:spPr>
        </p:pic>
      </p:grpSp>
      <p:sp>
        <p:nvSpPr>
          <p:cNvPr id="7" name="Freeform 7"/>
          <p:cNvSpPr/>
          <p:nvPr/>
        </p:nvSpPr>
        <p:spPr>
          <a:xfrm rot="1353809">
            <a:off x="15587796" y="640983"/>
            <a:ext cx="1665386" cy="1729602"/>
          </a:xfrm>
          <a:custGeom>
            <a:avLst/>
            <a:gdLst/>
            <a:ahLst/>
            <a:cxnLst/>
            <a:rect l="l" t="t" r="r" b="b"/>
            <a:pathLst>
              <a:path w="1665386" h="1729602">
                <a:moveTo>
                  <a:pt x="0" y="0"/>
                </a:moveTo>
                <a:lnTo>
                  <a:pt x="1665386" y="0"/>
                </a:lnTo>
                <a:lnTo>
                  <a:pt x="1665386" y="1729602"/>
                </a:lnTo>
                <a:lnTo>
                  <a:pt x="0" y="172960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rot="-787847">
            <a:off x="15785827" y="7890536"/>
            <a:ext cx="1594990" cy="1420131"/>
          </a:xfrm>
          <a:custGeom>
            <a:avLst/>
            <a:gdLst/>
            <a:ahLst/>
            <a:cxnLst/>
            <a:rect l="l" t="t" r="r" b="b"/>
            <a:pathLst>
              <a:path w="1902177" h="1859369">
                <a:moveTo>
                  <a:pt x="0" y="0"/>
                </a:moveTo>
                <a:lnTo>
                  <a:pt x="1902176" y="0"/>
                </a:lnTo>
                <a:lnTo>
                  <a:pt x="1902176" y="1859369"/>
                </a:lnTo>
                <a:lnTo>
                  <a:pt x="0" y="1859369"/>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rot="763488">
            <a:off x="4200371" y="941233"/>
            <a:ext cx="1627739" cy="1550791"/>
          </a:xfrm>
          <a:custGeom>
            <a:avLst/>
            <a:gdLst/>
            <a:ahLst/>
            <a:cxnLst/>
            <a:rect l="l" t="t" r="r" b="b"/>
            <a:pathLst>
              <a:path w="1627739" h="1550791">
                <a:moveTo>
                  <a:pt x="0" y="0"/>
                </a:moveTo>
                <a:lnTo>
                  <a:pt x="1627739" y="0"/>
                </a:lnTo>
                <a:lnTo>
                  <a:pt x="1627739" y="1550791"/>
                </a:lnTo>
                <a:lnTo>
                  <a:pt x="0" y="1550791"/>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Freeform 10"/>
          <p:cNvSpPr/>
          <p:nvPr/>
        </p:nvSpPr>
        <p:spPr>
          <a:xfrm>
            <a:off x="4049565" y="7639245"/>
            <a:ext cx="6632619" cy="1121516"/>
          </a:xfrm>
          <a:custGeom>
            <a:avLst/>
            <a:gdLst/>
            <a:ahLst/>
            <a:cxnLst/>
            <a:rect l="l" t="t" r="r" b="b"/>
            <a:pathLst>
              <a:path w="6632619" h="1121516">
                <a:moveTo>
                  <a:pt x="0" y="0"/>
                </a:moveTo>
                <a:lnTo>
                  <a:pt x="6632619" y="0"/>
                </a:lnTo>
                <a:lnTo>
                  <a:pt x="6632619" y="1121516"/>
                </a:lnTo>
                <a:lnTo>
                  <a:pt x="0" y="112151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1" name="ZoneTexte 10"/>
          <p:cNvSpPr txBox="1"/>
          <p:nvPr/>
        </p:nvSpPr>
        <p:spPr>
          <a:xfrm>
            <a:off x="9906000" y="1474781"/>
            <a:ext cx="5486400" cy="1200329"/>
          </a:xfrm>
          <a:prstGeom prst="rect">
            <a:avLst/>
          </a:prstGeom>
          <a:noFill/>
        </p:spPr>
        <p:txBody>
          <a:bodyPr wrap="square" rtlCol="0">
            <a:spAutoFit/>
          </a:bodyPr>
          <a:lstStyle/>
          <a:p>
            <a:pPr algn="r" rtl="1"/>
            <a:r>
              <a:rPr lang="ar-DZ" sz="7200" b="1"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مقدمة:</a:t>
            </a:r>
            <a:endParaRPr lang="fr-FR" sz="7200" b="1" dirty="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5" name="ZoneTexte 4"/>
          <p:cNvSpPr txBox="1"/>
          <p:nvPr/>
        </p:nvSpPr>
        <p:spPr>
          <a:xfrm>
            <a:off x="6477000" y="2979898"/>
            <a:ext cx="9601200" cy="4401205"/>
          </a:xfrm>
          <a:prstGeom prst="rect">
            <a:avLst/>
          </a:prstGeom>
          <a:noFill/>
        </p:spPr>
        <p:txBody>
          <a:bodyPr wrap="square" rtlCol="0">
            <a:spAutoFit/>
          </a:bodyPr>
          <a:lstStyle/>
          <a:p>
            <a:pPr algn="r" rtl="1"/>
            <a:r>
              <a:rPr lang="ar-DZ" sz="4000" dirty="0">
                <a:solidFill>
                  <a:schemeClr val="bg1"/>
                </a:solidFill>
              </a:rPr>
              <a:t>حظيت مسألة </a:t>
            </a:r>
            <a:r>
              <a:rPr lang="ar-DZ" sz="4000" dirty="0">
                <a:solidFill>
                  <a:srgbClr val="FF99CC"/>
                </a:solidFill>
              </a:rPr>
              <a:t>النزاعات الجماعية في العمل</a:t>
            </a:r>
            <a:r>
              <a:rPr lang="ar-DZ" sz="4000" dirty="0">
                <a:solidFill>
                  <a:schemeClr val="bg1"/>
                </a:solidFill>
              </a:rPr>
              <a:t> باهتمام كبير من قبل المشرع الجزائري، الذي عمل على وضع مجموعة من القوانين والإجراءات لتحديد الآليات القانونية لتسوية هذه النزاعات والحد منها في مختلف مراحلها. كان آخر هذه القوانين هو </a:t>
            </a:r>
            <a:r>
              <a:rPr lang="ar-DZ" sz="4000" dirty="0">
                <a:solidFill>
                  <a:srgbClr val="FF99CC"/>
                </a:solidFill>
              </a:rPr>
              <a:t>القانون رقم 23-08 </a:t>
            </a:r>
            <a:r>
              <a:rPr lang="ar-DZ" sz="4000" dirty="0">
                <a:solidFill>
                  <a:schemeClr val="bg1"/>
                </a:solidFill>
              </a:rPr>
              <a:t>المتعلق بالوقاية من النزاعات الجماعية للعمل وتسويتها وممارسة حق الإضراب.</a:t>
            </a:r>
            <a:endParaRPr lang="fr-FR" sz="4000"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81941" y="0"/>
            <a:ext cx="5527813" cy="10435018"/>
            <a:chOff x="0" y="0"/>
            <a:chExt cx="7370417" cy="13913357"/>
          </a:xfrm>
        </p:grpSpPr>
        <p:pic>
          <p:nvPicPr>
            <p:cNvPr id="4" name="Picture 4"/>
            <p:cNvPicPr>
              <a:picLocks noChangeAspect="1"/>
            </p:cNvPicPr>
            <p:nvPr/>
          </p:nvPicPr>
          <p:blipFill>
            <a:blip r:embed="rId3"/>
            <a:srcRect l="16181" r="48502"/>
            <a:stretch>
              <a:fillRect/>
            </a:stretch>
          </p:blipFill>
          <p:spPr>
            <a:xfrm>
              <a:off x="0" y="0"/>
              <a:ext cx="7370417" cy="13913357"/>
            </a:xfrm>
            <a:prstGeom prst="rect">
              <a:avLst/>
            </a:prstGeom>
          </p:spPr>
        </p:pic>
      </p:grpSp>
      <p:sp>
        <p:nvSpPr>
          <p:cNvPr id="7" name="Freeform 7"/>
          <p:cNvSpPr/>
          <p:nvPr/>
        </p:nvSpPr>
        <p:spPr>
          <a:xfrm flipH="1">
            <a:off x="2972149" y="625038"/>
            <a:ext cx="4947445" cy="1942997"/>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a:off x="15717653" y="8108592"/>
            <a:ext cx="3083294" cy="3083294"/>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4049565" y="7639245"/>
            <a:ext cx="6632619" cy="1121516"/>
          </a:xfrm>
          <a:custGeom>
            <a:avLst/>
            <a:gdLst/>
            <a:ahLst/>
            <a:cxnLst/>
            <a:rect l="l" t="t" r="r" b="b"/>
            <a:pathLst>
              <a:path w="6632619" h="1121516">
                <a:moveTo>
                  <a:pt x="0" y="0"/>
                </a:moveTo>
                <a:lnTo>
                  <a:pt x="6632619" y="0"/>
                </a:lnTo>
                <a:lnTo>
                  <a:pt x="6632619" y="1121516"/>
                </a:lnTo>
                <a:lnTo>
                  <a:pt x="0" y="1121516"/>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ZoneTexte 9"/>
          <p:cNvSpPr txBox="1"/>
          <p:nvPr/>
        </p:nvSpPr>
        <p:spPr>
          <a:xfrm>
            <a:off x="13563600" y="1257300"/>
            <a:ext cx="2649353" cy="1200329"/>
          </a:xfrm>
          <a:prstGeom prst="rect">
            <a:avLst/>
          </a:prstGeom>
          <a:noFill/>
        </p:spPr>
        <p:txBody>
          <a:bodyPr wrap="square" rtlCol="0">
            <a:spAutoFit/>
          </a:bodyPr>
          <a:lstStyle/>
          <a:p>
            <a:pPr algn="r" rtl="1"/>
            <a:r>
              <a:rPr lang="ar-DZ" sz="7200" b="1"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الإشكالية:</a:t>
            </a:r>
            <a:endParaRPr lang="fr-FR" sz="7200" b="1" dirty="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11" name="ZoneTexte 10"/>
          <p:cNvSpPr txBox="1"/>
          <p:nvPr/>
        </p:nvSpPr>
        <p:spPr>
          <a:xfrm>
            <a:off x="5893203" y="2586687"/>
            <a:ext cx="11658599" cy="5632311"/>
          </a:xfrm>
          <a:prstGeom prst="rect">
            <a:avLst/>
          </a:prstGeom>
          <a:noFill/>
        </p:spPr>
        <p:txBody>
          <a:bodyPr wrap="square" rtlCol="0">
            <a:spAutoFit/>
          </a:bodyPr>
          <a:lstStyle/>
          <a:p>
            <a:pPr algn="r" rtl="1"/>
            <a:r>
              <a:rPr lang="ar-DZ" sz="6000" dirty="0" smtClean="0">
                <a:solidFill>
                  <a:schemeClr val="bg1"/>
                </a:solidFill>
              </a:rPr>
              <a:t>إلى </a:t>
            </a:r>
            <a:r>
              <a:rPr lang="ar-DZ" sz="6000" dirty="0">
                <a:solidFill>
                  <a:schemeClr val="bg1"/>
                </a:solidFill>
              </a:rPr>
              <a:t>أي </a:t>
            </a:r>
            <a:r>
              <a:rPr lang="ar-DZ" sz="6000" dirty="0" smtClean="0">
                <a:solidFill>
                  <a:schemeClr val="bg1"/>
                </a:solidFill>
              </a:rPr>
              <a:t>مدى ساهم </a:t>
            </a:r>
            <a:r>
              <a:rPr lang="ar-DZ" sz="6000" dirty="0">
                <a:solidFill>
                  <a:schemeClr val="bg1"/>
                </a:solidFill>
              </a:rPr>
              <a:t>هذا القانون من خلال نصوصه في تعزيز آليات الحوار الاجتماعي كوسيلة لتبني حلول مشتركة وتوافقية تساهم في تحسين العلاقات المهنية وإرساء الاستقرار الاقتصادي والاجتماعي وذلك </a:t>
            </a:r>
            <a:r>
              <a:rPr lang="ar-DZ" sz="6000" dirty="0" smtClean="0">
                <a:solidFill>
                  <a:schemeClr val="bg1"/>
                </a:solidFill>
              </a:rPr>
              <a:t>لتفادي النزاعات </a:t>
            </a:r>
            <a:r>
              <a:rPr lang="ar-DZ" sz="6000" dirty="0">
                <a:solidFill>
                  <a:schemeClr val="bg1"/>
                </a:solidFill>
              </a:rPr>
              <a:t>الجماعية للعمل ؟.   </a:t>
            </a:r>
            <a:endParaRPr lang="fr-FR" sz="6000" dirty="0">
              <a:solidFill>
                <a:schemeClr val="bg1"/>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316363"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5" name="TextBox 5"/>
          <p:cNvSpPr txBox="1"/>
          <p:nvPr/>
        </p:nvSpPr>
        <p:spPr>
          <a:xfrm>
            <a:off x="3429000" y="605152"/>
            <a:ext cx="11170343" cy="1795363"/>
          </a:xfrm>
          <a:prstGeom prst="rect">
            <a:avLst/>
          </a:prstGeom>
        </p:spPr>
        <p:txBody>
          <a:bodyPr wrap="square" lIns="0" tIns="0" rIns="0" bIns="0" rtlCol="0" anchor="t">
            <a:spAutoFit/>
          </a:bodyPr>
          <a:lstStyle/>
          <a:p>
            <a:pPr algn="ctr">
              <a:lnSpc>
                <a:spcPts val="6970"/>
              </a:lnSpc>
            </a:pPr>
            <a:r>
              <a:rPr lang="ar-DZ" sz="4800" b="1" dirty="0" smtClean="0">
                <a:solidFill>
                  <a:srgbClr val="FFFF00"/>
                </a:solidFill>
                <a:latin typeface="Gochi Hand"/>
                <a:ea typeface="Gochi Hand"/>
                <a:cs typeface="Gochi Hand"/>
                <a:sym typeface="Gochi Hand"/>
              </a:rPr>
              <a:t>آليات تسوية نزاعات العمل الجماعية في التشريع الجزائري</a:t>
            </a:r>
            <a:endParaRPr lang="en-US" sz="4800" b="1" dirty="0">
              <a:solidFill>
                <a:srgbClr val="FFFF00"/>
              </a:solidFill>
              <a:latin typeface="Gochi Hand"/>
              <a:ea typeface="Gochi Hand"/>
              <a:cs typeface="Gochi Hand"/>
              <a:sym typeface="Gochi Hand"/>
            </a:endParaRPr>
          </a:p>
        </p:txBody>
      </p:sp>
      <p:sp>
        <p:nvSpPr>
          <p:cNvPr id="6" name="Freeform 6"/>
          <p:cNvSpPr/>
          <p:nvPr/>
        </p:nvSpPr>
        <p:spPr>
          <a:xfrm>
            <a:off x="6958195" y="3239003"/>
            <a:ext cx="4368814" cy="6019297"/>
          </a:xfrm>
          <a:custGeom>
            <a:avLst/>
            <a:gdLst/>
            <a:ahLst/>
            <a:cxnLst/>
            <a:rect l="l" t="t" r="r" b="b"/>
            <a:pathLst>
              <a:path w="4368814" h="6019297">
                <a:moveTo>
                  <a:pt x="0" y="0"/>
                </a:moveTo>
                <a:lnTo>
                  <a:pt x="4368815" y="0"/>
                </a:lnTo>
                <a:lnTo>
                  <a:pt x="4368815" y="6019297"/>
                </a:lnTo>
                <a:lnTo>
                  <a:pt x="0" y="6019297"/>
                </a:lnTo>
                <a:lnTo>
                  <a:pt x="0" y="0"/>
                </a:lnTo>
                <a:close/>
              </a:path>
            </a:pathLst>
          </a:custGeom>
          <a:blipFill>
            <a:blip r:embed="rId3">
              <a:extLst>
                <a:ext uri="{96DAC541-7B7A-43D3-8B79-37D633B846F1}">
                  <asvg:svgBlip xmlns="" xmlns:asvg="http://schemas.microsoft.com/office/drawing/2016/SVG/main" r:embed="rId4"/>
                </a:ext>
              </a:extLst>
            </a:blip>
            <a:stretch>
              <a:fillRect r="-55779" b="-44261"/>
            </a:stretch>
          </a:blipFill>
        </p:spPr>
      </p:sp>
      <p:sp>
        <p:nvSpPr>
          <p:cNvPr id="8" name="Freeform 8"/>
          <p:cNvSpPr/>
          <p:nvPr/>
        </p:nvSpPr>
        <p:spPr>
          <a:xfrm>
            <a:off x="2065506" y="3239003"/>
            <a:ext cx="4368814" cy="6019297"/>
          </a:xfrm>
          <a:custGeom>
            <a:avLst/>
            <a:gdLst/>
            <a:ahLst/>
            <a:cxnLst/>
            <a:rect l="l" t="t" r="r" b="b"/>
            <a:pathLst>
              <a:path w="4368814" h="6019297">
                <a:moveTo>
                  <a:pt x="0" y="0"/>
                </a:moveTo>
                <a:lnTo>
                  <a:pt x="4368814" y="0"/>
                </a:lnTo>
                <a:lnTo>
                  <a:pt x="4368814" y="6019297"/>
                </a:lnTo>
                <a:lnTo>
                  <a:pt x="0" y="6019297"/>
                </a:lnTo>
                <a:lnTo>
                  <a:pt x="0" y="0"/>
                </a:lnTo>
                <a:close/>
              </a:path>
            </a:pathLst>
          </a:custGeom>
          <a:blipFill>
            <a:blip r:embed="rId3">
              <a:extLst>
                <a:ext uri="{96DAC541-7B7A-43D3-8B79-37D633B846F1}">
                  <asvg:svgBlip xmlns="" xmlns:asvg="http://schemas.microsoft.com/office/drawing/2016/SVG/main" r:embed="rId4"/>
                </a:ext>
              </a:extLst>
            </a:blip>
            <a:stretch>
              <a:fillRect r="-55779" b="-44261"/>
            </a:stretch>
          </a:blipFill>
        </p:spPr>
      </p:sp>
      <p:sp>
        <p:nvSpPr>
          <p:cNvPr id="10" name="TextBox 10"/>
          <p:cNvSpPr txBox="1"/>
          <p:nvPr/>
        </p:nvSpPr>
        <p:spPr>
          <a:xfrm>
            <a:off x="3272287" y="3431430"/>
            <a:ext cx="1955253" cy="991248"/>
          </a:xfrm>
          <a:prstGeom prst="rect">
            <a:avLst/>
          </a:prstGeom>
        </p:spPr>
        <p:txBody>
          <a:bodyPr lIns="0" tIns="0" rIns="0" bIns="0" rtlCol="0" anchor="t">
            <a:spAutoFit/>
          </a:bodyPr>
          <a:lstStyle/>
          <a:p>
            <a:pPr algn="ctr">
              <a:lnSpc>
                <a:spcPts val="6970"/>
              </a:lnSpc>
            </a:pPr>
            <a:r>
              <a:rPr lang="en-US" sz="8500" dirty="0" smtClean="0">
                <a:solidFill>
                  <a:srgbClr val="FFFFFF"/>
                </a:solidFill>
                <a:latin typeface="Gochi Hand"/>
                <a:ea typeface="Gochi Hand"/>
                <a:cs typeface="Gochi Hand"/>
                <a:sym typeface="Gochi Hand"/>
              </a:rPr>
              <a:t>1</a:t>
            </a:r>
            <a:endParaRPr lang="en-US" sz="8500" dirty="0">
              <a:solidFill>
                <a:srgbClr val="FFFFFF"/>
              </a:solidFill>
              <a:latin typeface="Gochi Hand"/>
              <a:ea typeface="Gochi Hand"/>
              <a:cs typeface="Gochi Hand"/>
              <a:sym typeface="Gochi Hand"/>
            </a:endParaRPr>
          </a:p>
        </p:txBody>
      </p:sp>
      <p:sp>
        <p:nvSpPr>
          <p:cNvPr id="11" name="TextBox 11"/>
          <p:cNvSpPr txBox="1"/>
          <p:nvPr/>
        </p:nvSpPr>
        <p:spPr>
          <a:xfrm>
            <a:off x="8164976" y="3431430"/>
            <a:ext cx="1955253" cy="991248"/>
          </a:xfrm>
          <a:prstGeom prst="rect">
            <a:avLst/>
          </a:prstGeom>
        </p:spPr>
        <p:txBody>
          <a:bodyPr lIns="0" tIns="0" rIns="0" bIns="0" rtlCol="0" anchor="t">
            <a:spAutoFit/>
          </a:bodyPr>
          <a:lstStyle/>
          <a:p>
            <a:pPr algn="ctr">
              <a:lnSpc>
                <a:spcPts val="6970"/>
              </a:lnSpc>
            </a:pPr>
            <a:r>
              <a:rPr lang="en-US" sz="8500" dirty="0" smtClean="0">
                <a:solidFill>
                  <a:srgbClr val="FFFFFF"/>
                </a:solidFill>
                <a:latin typeface="Gochi Hand"/>
                <a:ea typeface="Gochi Hand"/>
                <a:cs typeface="Gochi Hand"/>
                <a:sym typeface="Gochi Hand"/>
              </a:rPr>
              <a:t>2</a:t>
            </a:r>
            <a:endParaRPr lang="en-US" sz="8500" dirty="0">
              <a:solidFill>
                <a:srgbClr val="FFFFFF"/>
              </a:solidFill>
              <a:latin typeface="Gochi Hand"/>
              <a:ea typeface="Gochi Hand"/>
              <a:cs typeface="Gochi Hand"/>
              <a:sym typeface="Gochi Hand"/>
            </a:endParaRPr>
          </a:p>
        </p:txBody>
      </p:sp>
      <p:sp>
        <p:nvSpPr>
          <p:cNvPr id="12" name="TextBox 12"/>
          <p:cNvSpPr txBox="1"/>
          <p:nvPr/>
        </p:nvSpPr>
        <p:spPr>
          <a:xfrm>
            <a:off x="13060461" y="3431430"/>
            <a:ext cx="1955253" cy="991248"/>
          </a:xfrm>
          <a:prstGeom prst="rect">
            <a:avLst/>
          </a:prstGeom>
        </p:spPr>
        <p:txBody>
          <a:bodyPr lIns="0" tIns="0" rIns="0" bIns="0" rtlCol="0" anchor="t">
            <a:spAutoFit/>
          </a:bodyPr>
          <a:lstStyle/>
          <a:p>
            <a:pPr algn="ctr">
              <a:lnSpc>
                <a:spcPts val="6970"/>
              </a:lnSpc>
            </a:pPr>
            <a:endParaRPr lang="en-US" sz="8500" dirty="0">
              <a:solidFill>
                <a:srgbClr val="FFFFFF"/>
              </a:solidFill>
              <a:latin typeface="Gochi Hand"/>
              <a:ea typeface="Gochi Hand"/>
              <a:cs typeface="Gochi Hand"/>
              <a:sym typeface="Gochi Hand"/>
            </a:endParaRPr>
          </a:p>
        </p:txBody>
      </p:sp>
      <p:sp>
        <p:nvSpPr>
          <p:cNvPr id="13" name="Freeform 13"/>
          <p:cNvSpPr/>
          <p:nvPr/>
        </p:nvSpPr>
        <p:spPr>
          <a:xfrm flipH="1">
            <a:off x="-475825" y="581641"/>
            <a:ext cx="4418750" cy="1735364"/>
          </a:xfrm>
          <a:custGeom>
            <a:avLst/>
            <a:gdLst/>
            <a:ahLst/>
            <a:cxnLst/>
            <a:rect l="l" t="t" r="r" b="b"/>
            <a:pathLst>
              <a:path w="4418750" h="1735364">
                <a:moveTo>
                  <a:pt x="4418750" y="0"/>
                </a:moveTo>
                <a:lnTo>
                  <a:pt x="0" y="0"/>
                </a:lnTo>
                <a:lnTo>
                  <a:pt x="0" y="1735364"/>
                </a:lnTo>
                <a:lnTo>
                  <a:pt x="4418750" y="1735364"/>
                </a:lnTo>
                <a:lnTo>
                  <a:pt x="441875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14401800" y="-141474"/>
            <a:ext cx="6632619" cy="1121516"/>
          </a:xfrm>
          <a:custGeom>
            <a:avLst/>
            <a:gdLst/>
            <a:ahLst/>
            <a:cxnLst/>
            <a:rect l="l" t="t" r="r" b="b"/>
            <a:pathLst>
              <a:path w="6632619" h="1121516">
                <a:moveTo>
                  <a:pt x="0" y="0"/>
                </a:moveTo>
                <a:lnTo>
                  <a:pt x="6632619" y="0"/>
                </a:lnTo>
                <a:lnTo>
                  <a:pt x="6632619" y="1121516"/>
                </a:lnTo>
                <a:lnTo>
                  <a:pt x="0" y="112151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7" name="ZoneTexte 16"/>
          <p:cNvSpPr txBox="1"/>
          <p:nvPr/>
        </p:nvSpPr>
        <p:spPr>
          <a:xfrm>
            <a:off x="8164976" y="3907436"/>
            <a:ext cx="1857693" cy="76944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r" rtl="1"/>
            <a:r>
              <a:rPr lang="ar-DZ" sz="4400" b="1" dirty="0" smtClean="0">
                <a:solidFill>
                  <a:srgbClr val="7030A0"/>
                </a:solidFill>
                <a:effectLst>
                  <a:outerShdw blurRad="38100" dist="38100" dir="2700000" algn="tl">
                    <a:srgbClr val="000000">
                      <a:alpha val="43137"/>
                    </a:srgbClr>
                  </a:outerShdw>
                </a:effectLst>
              </a:rPr>
              <a:t>العلاجية:</a:t>
            </a:r>
            <a:endParaRPr lang="fr-FR" sz="4400" b="1" dirty="0">
              <a:solidFill>
                <a:srgbClr val="7030A0"/>
              </a:solidFill>
              <a:effectLst>
                <a:outerShdw blurRad="38100" dist="38100" dir="2700000" algn="tl">
                  <a:srgbClr val="000000">
                    <a:alpha val="43137"/>
                  </a:srgbClr>
                </a:outerShdw>
              </a:effectLst>
            </a:endParaRPr>
          </a:p>
        </p:txBody>
      </p:sp>
      <p:sp>
        <p:nvSpPr>
          <p:cNvPr id="18" name="ZoneTexte 17"/>
          <p:cNvSpPr txBox="1"/>
          <p:nvPr/>
        </p:nvSpPr>
        <p:spPr>
          <a:xfrm>
            <a:off x="1870427" y="3907435"/>
            <a:ext cx="4657835" cy="76944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r" rtl="1"/>
            <a:r>
              <a:rPr lang="ar-DZ" sz="4400" b="1" dirty="0" smtClean="0">
                <a:solidFill>
                  <a:srgbClr val="7030A0"/>
                </a:solidFill>
                <a:effectLst>
                  <a:outerShdw blurRad="38100" dist="38100" dir="2700000" algn="tl">
                    <a:srgbClr val="000000">
                      <a:alpha val="43137"/>
                    </a:srgbClr>
                  </a:outerShdw>
                </a:effectLst>
              </a:rPr>
              <a:t>الإضراب كآلية ضاغطة:</a:t>
            </a:r>
            <a:endParaRPr lang="fr-FR" sz="4400" b="1" dirty="0">
              <a:solidFill>
                <a:srgbClr val="7030A0"/>
              </a:solidFill>
              <a:effectLst>
                <a:outerShdw blurRad="38100" dist="38100" dir="2700000" algn="tl">
                  <a:srgbClr val="000000">
                    <a:alpha val="43137"/>
                  </a:srgbClr>
                </a:outerShdw>
              </a:effectLst>
            </a:endParaRPr>
          </a:p>
        </p:txBody>
      </p:sp>
      <p:sp>
        <p:nvSpPr>
          <p:cNvPr id="20" name="Freeform 6"/>
          <p:cNvSpPr/>
          <p:nvPr/>
        </p:nvSpPr>
        <p:spPr>
          <a:xfrm>
            <a:off x="11975063" y="3239002"/>
            <a:ext cx="4368814" cy="6019297"/>
          </a:xfrm>
          <a:custGeom>
            <a:avLst/>
            <a:gdLst/>
            <a:ahLst/>
            <a:cxnLst/>
            <a:rect l="l" t="t" r="r" b="b"/>
            <a:pathLst>
              <a:path w="4368814" h="6019297">
                <a:moveTo>
                  <a:pt x="0" y="0"/>
                </a:moveTo>
                <a:lnTo>
                  <a:pt x="4368815" y="0"/>
                </a:lnTo>
                <a:lnTo>
                  <a:pt x="4368815" y="6019297"/>
                </a:lnTo>
                <a:lnTo>
                  <a:pt x="0" y="6019297"/>
                </a:lnTo>
                <a:lnTo>
                  <a:pt x="0" y="0"/>
                </a:lnTo>
                <a:close/>
              </a:path>
            </a:pathLst>
          </a:custGeom>
          <a:blipFill>
            <a:blip r:embed="rId3">
              <a:extLst>
                <a:ext uri="{96DAC541-7B7A-43D3-8B79-37D633B846F1}">
                  <asvg:svgBlip xmlns="" xmlns:asvg="http://schemas.microsoft.com/office/drawing/2016/SVG/main" r:embed="rId4"/>
                </a:ext>
              </a:extLst>
            </a:blip>
            <a:stretch>
              <a:fillRect r="-55779" b="-44261"/>
            </a:stretch>
          </a:blipFill>
        </p:spPr>
      </p:sp>
      <p:sp>
        <p:nvSpPr>
          <p:cNvPr id="21" name="ZoneTexte 20"/>
          <p:cNvSpPr txBox="1"/>
          <p:nvPr/>
        </p:nvSpPr>
        <p:spPr>
          <a:xfrm>
            <a:off x="13411200" y="3873738"/>
            <a:ext cx="1604514" cy="76944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r" rtl="1"/>
            <a:r>
              <a:rPr lang="ar-DZ" sz="4400" b="1" dirty="0" smtClean="0">
                <a:solidFill>
                  <a:srgbClr val="7030A0"/>
                </a:solidFill>
                <a:effectLst>
                  <a:outerShdw blurRad="38100" dist="38100" dir="2700000" algn="tl">
                    <a:srgbClr val="000000">
                      <a:alpha val="43137"/>
                    </a:srgbClr>
                  </a:outerShdw>
                </a:effectLst>
              </a:rPr>
              <a:t>الوقاية:</a:t>
            </a:r>
            <a:endParaRPr lang="fr-FR" sz="4400" b="1" dirty="0">
              <a:solidFill>
                <a:srgbClr val="7030A0"/>
              </a:solidFill>
              <a:effectLst>
                <a:outerShdw blurRad="38100" dist="38100" dir="2700000" algn="tl">
                  <a:srgbClr val="000000">
                    <a:alpha val="43137"/>
                  </a:srgbClr>
                </a:outerShdw>
              </a:effectLst>
            </a:endParaRPr>
          </a:p>
        </p:txBody>
      </p:sp>
      <p:sp>
        <p:nvSpPr>
          <p:cNvPr id="22" name="ZoneTexte 21"/>
          <p:cNvSpPr txBox="1"/>
          <p:nvPr/>
        </p:nvSpPr>
        <p:spPr>
          <a:xfrm>
            <a:off x="11924429" y="5230391"/>
            <a:ext cx="4227316" cy="1754326"/>
          </a:xfrm>
          <a:prstGeom prst="rect">
            <a:avLst/>
          </a:prstGeom>
          <a:noFill/>
        </p:spPr>
        <p:txBody>
          <a:bodyPr wrap="square" rtlCol="0">
            <a:spAutoFit/>
          </a:bodyPr>
          <a:lstStyle/>
          <a:p>
            <a:pPr marL="571500" indent="-571500" algn="r" rtl="1">
              <a:buFont typeface="Wingdings" panose="05000000000000000000" pitchFamily="2" charset="2"/>
              <a:buChar char="q"/>
            </a:pPr>
            <a:r>
              <a:rPr lang="ar-DZ" sz="3600" dirty="0" smtClean="0">
                <a:effectLst>
                  <a:outerShdw blurRad="38100" dist="38100" dir="2700000" algn="tl">
                    <a:srgbClr val="000000">
                      <a:alpha val="43137"/>
                    </a:srgbClr>
                  </a:outerShdw>
                </a:effectLst>
              </a:rPr>
              <a:t>آلية التفاوض الجماعي.</a:t>
            </a:r>
          </a:p>
          <a:p>
            <a:pPr marL="571500" indent="-571500" algn="r" rtl="1">
              <a:buFont typeface="Wingdings" panose="05000000000000000000" pitchFamily="2" charset="2"/>
              <a:buChar char="q"/>
            </a:pPr>
            <a:endParaRPr lang="ar-DZ" sz="3600" dirty="0">
              <a:effectLst>
                <a:outerShdw blurRad="38100" dist="38100" dir="2700000" algn="tl">
                  <a:srgbClr val="000000">
                    <a:alpha val="43137"/>
                  </a:srgbClr>
                </a:outerShdw>
              </a:effectLst>
            </a:endParaRPr>
          </a:p>
          <a:p>
            <a:pPr marL="571500" indent="-571500" algn="r" rtl="1">
              <a:buFont typeface="Wingdings" panose="05000000000000000000" pitchFamily="2" charset="2"/>
              <a:buChar char="q"/>
            </a:pPr>
            <a:r>
              <a:rPr lang="ar-DZ" sz="3600" dirty="0" smtClean="0">
                <a:effectLst>
                  <a:outerShdw blurRad="38100" dist="38100" dir="2700000" algn="tl">
                    <a:srgbClr val="000000">
                      <a:alpha val="43137"/>
                    </a:srgbClr>
                  </a:outerShdw>
                </a:effectLst>
              </a:rPr>
              <a:t>آلية اللجان المشتركة.</a:t>
            </a:r>
            <a:endParaRPr lang="fr-FR" sz="3600" dirty="0">
              <a:effectLst>
                <a:outerShdw blurRad="38100" dist="38100" dir="2700000" algn="tl">
                  <a:srgbClr val="000000">
                    <a:alpha val="43137"/>
                  </a:srgbClr>
                </a:outerShdw>
              </a:effectLst>
            </a:endParaRPr>
          </a:p>
        </p:txBody>
      </p:sp>
      <p:sp>
        <p:nvSpPr>
          <p:cNvPr id="3" name="ZoneTexte 2"/>
          <p:cNvSpPr txBox="1"/>
          <p:nvPr/>
        </p:nvSpPr>
        <p:spPr>
          <a:xfrm>
            <a:off x="6864252" y="5261166"/>
            <a:ext cx="4565747" cy="2862322"/>
          </a:xfrm>
          <a:prstGeom prst="rect">
            <a:avLst/>
          </a:prstGeom>
          <a:noFill/>
        </p:spPr>
        <p:txBody>
          <a:bodyPr wrap="square" rtlCol="0">
            <a:spAutoFit/>
          </a:bodyPr>
          <a:lstStyle/>
          <a:p>
            <a:pPr marL="457200" indent="-457200" algn="r" rtl="1">
              <a:buFont typeface="Wingdings" panose="05000000000000000000" pitchFamily="2" charset="2"/>
              <a:buChar char="q"/>
            </a:pPr>
            <a:r>
              <a:rPr lang="ar-DZ" sz="3600" dirty="0">
                <a:effectLst>
                  <a:outerShdw blurRad="38100" dist="38100" dir="2700000" algn="tl">
                    <a:srgbClr val="000000">
                      <a:alpha val="43137"/>
                    </a:srgbClr>
                  </a:outerShdw>
                </a:effectLst>
              </a:rPr>
              <a:t>المصالحة كطريقة </a:t>
            </a:r>
            <a:r>
              <a:rPr lang="ar-DZ" sz="3600" dirty="0" smtClean="0">
                <a:effectLst>
                  <a:outerShdw blurRad="38100" dist="38100" dir="2700000" algn="tl">
                    <a:srgbClr val="000000">
                      <a:alpha val="43137"/>
                    </a:srgbClr>
                  </a:outerShdw>
                </a:effectLst>
              </a:rPr>
              <a:t>علاجية.</a:t>
            </a:r>
          </a:p>
          <a:p>
            <a:pPr algn="r" rtl="1"/>
            <a:endParaRPr lang="ar-DZ" sz="3600" dirty="0" smtClean="0">
              <a:effectLst>
                <a:outerShdw blurRad="38100" dist="38100" dir="2700000" algn="tl">
                  <a:srgbClr val="000000">
                    <a:alpha val="43137"/>
                  </a:srgbClr>
                </a:outerShdw>
              </a:effectLst>
            </a:endParaRPr>
          </a:p>
          <a:p>
            <a:pPr marL="457200" indent="-457200" algn="r" rtl="1">
              <a:buFont typeface="Wingdings" panose="05000000000000000000" pitchFamily="2" charset="2"/>
              <a:buChar char="q"/>
            </a:pPr>
            <a:r>
              <a:rPr lang="ar-DZ" sz="3600" dirty="0">
                <a:effectLst>
                  <a:outerShdw blurRad="38100" dist="38100" dir="2700000" algn="tl">
                    <a:srgbClr val="000000">
                      <a:alpha val="43137"/>
                    </a:srgbClr>
                  </a:outerShdw>
                </a:effectLst>
              </a:rPr>
              <a:t>الوساطة كآلية </a:t>
            </a:r>
            <a:r>
              <a:rPr lang="ar-DZ" sz="3600" dirty="0" smtClean="0">
                <a:effectLst>
                  <a:outerShdw blurRad="38100" dist="38100" dir="2700000" algn="tl">
                    <a:srgbClr val="000000">
                      <a:alpha val="43137"/>
                    </a:srgbClr>
                  </a:outerShdw>
                </a:effectLst>
              </a:rPr>
              <a:t>علاجية.</a:t>
            </a:r>
          </a:p>
          <a:p>
            <a:pPr algn="r" rtl="1"/>
            <a:endParaRPr lang="ar-DZ" sz="3600" dirty="0" smtClean="0">
              <a:effectLst>
                <a:outerShdw blurRad="38100" dist="38100" dir="2700000" algn="tl">
                  <a:srgbClr val="000000">
                    <a:alpha val="43137"/>
                  </a:srgbClr>
                </a:outerShdw>
              </a:effectLst>
            </a:endParaRPr>
          </a:p>
          <a:p>
            <a:pPr marL="457200" indent="-457200" algn="r" rtl="1">
              <a:buFont typeface="Wingdings" panose="05000000000000000000" pitchFamily="2" charset="2"/>
              <a:buChar char="q"/>
            </a:pPr>
            <a:r>
              <a:rPr lang="ar-DZ" sz="3600" dirty="0">
                <a:effectLst>
                  <a:outerShdw blurRad="38100" dist="38100" dir="2700000" algn="tl">
                    <a:srgbClr val="000000">
                      <a:alpha val="43137"/>
                    </a:srgbClr>
                  </a:outerShdw>
                </a:effectLst>
              </a:rPr>
              <a:t>التحكيم كآلية </a:t>
            </a:r>
            <a:r>
              <a:rPr lang="ar-DZ" sz="3600" dirty="0" smtClean="0">
                <a:effectLst>
                  <a:outerShdw blurRad="38100" dist="38100" dir="2700000" algn="tl">
                    <a:srgbClr val="000000">
                      <a:alpha val="43137"/>
                    </a:srgbClr>
                  </a:outerShdw>
                </a:effectLst>
              </a:rPr>
              <a:t>علاجية.</a:t>
            </a:r>
          </a:p>
        </p:txBody>
      </p:sp>
      <p:sp>
        <p:nvSpPr>
          <p:cNvPr id="7" name="ZoneTexte 6"/>
          <p:cNvSpPr txBox="1"/>
          <p:nvPr/>
        </p:nvSpPr>
        <p:spPr>
          <a:xfrm>
            <a:off x="1870427" y="5084524"/>
            <a:ext cx="4607201" cy="5078313"/>
          </a:xfrm>
          <a:prstGeom prst="rect">
            <a:avLst/>
          </a:prstGeom>
          <a:noFill/>
        </p:spPr>
        <p:txBody>
          <a:bodyPr wrap="square" rtlCol="0">
            <a:spAutoFit/>
          </a:bodyPr>
          <a:lstStyle/>
          <a:p>
            <a:pPr marL="285750" indent="-285750" algn="r" rtl="1">
              <a:buFont typeface="Wingdings" panose="05000000000000000000" pitchFamily="2" charset="2"/>
              <a:buChar char="q"/>
            </a:pPr>
            <a:r>
              <a:rPr lang="ar-DZ" sz="3600" dirty="0">
                <a:effectLst>
                  <a:outerShdw blurRad="38100" dist="38100" dir="2700000" algn="tl">
                    <a:srgbClr val="000000">
                      <a:alpha val="43137"/>
                    </a:srgbClr>
                  </a:outerShdw>
                </a:effectLst>
              </a:rPr>
              <a:t>شروط اللجوء </a:t>
            </a:r>
            <a:r>
              <a:rPr lang="ar-DZ" sz="3600" dirty="0" smtClean="0">
                <a:effectLst>
                  <a:outerShdw blurRad="38100" dist="38100" dir="2700000" algn="tl">
                    <a:srgbClr val="000000">
                      <a:alpha val="43137"/>
                    </a:srgbClr>
                  </a:outerShdw>
                </a:effectLst>
              </a:rPr>
              <a:t>للإضراب.</a:t>
            </a:r>
          </a:p>
          <a:p>
            <a:pPr algn="r" rtl="1"/>
            <a:endParaRPr lang="ar-DZ" sz="3600" dirty="0" smtClean="0">
              <a:effectLst>
                <a:outerShdw blurRad="38100" dist="38100" dir="2700000" algn="tl">
                  <a:srgbClr val="000000">
                    <a:alpha val="43137"/>
                  </a:srgbClr>
                </a:outerShdw>
              </a:effectLst>
            </a:endParaRPr>
          </a:p>
          <a:p>
            <a:pPr marL="285750" indent="-285750" algn="r" rtl="1">
              <a:buFont typeface="Wingdings" panose="05000000000000000000" pitchFamily="2" charset="2"/>
              <a:buChar char="q"/>
            </a:pPr>
            <a:r>
              <a:rPr lang="ar-DZ" sz="3600" dirty="0">
                <a:effectLst>
                  <a:outerShdw blurRad="38100" dist="38100" dir="2700000" algn="tl">
                    <a:srgbClr val="000000">
                      <a:alpha val="43137"/>
                    </a:srgbClr>
                  </a:outerShdw>
                </a:effectLst>
              </a:rPr>
              <a:t>القيود الواردة على ممارسة اللجوء إ</a:t>
            </a:r>
            <a:r>
              <a:rPr lang="ar-DZ" sz="3600" dirty="0" smtClean="0">
                <a:effectLst>
                  <a:outerShdw blurRad="38100" dist="38100" dir="2700000" algn="tl">
                    <a:srgbClr val="000000">
                      <a:alpha val="43137"/>
                    </a:srgbClr>
                  </a:outerShdw>
                </a:effectLst>
              </a:rPr>
              <a:t>لى الاضراب.</a:t>
            </a:r>
          </a:p>
          <a:p>
            <a:pPr algn="r" rtl="1"/>
            <a:endParaRPr lang="ar-DZ" sz="3600" dirty="0" smtClean="0">
              <a:effectLst>
                <a:outerShdw blurRad="38100" dist="38100" dir="2700000" algn="tl">
                  <a:srgbClr val="000000">
                    <a:alpha val="43137"/>
                  </a:srgbClr>
                </a:outerShdw>
              </a:effectLst>
            </a:endParaRPr>
          </a:p>
          <a:p>
            <a:pPr marL="285750" indent="-285750" algn="r" rtl="1">
              <a:buFont typeface="Wingdings" panose="05000000000000000000" pitchFamily="2" charset="2"/>
              <a:buChar char="q"/>
            </a:pPr>
            <a:r>
              <a:rPr lang="ar-DZ" sz="3600" dirty="0">
                <a:effectLst>
                  <a:outerShdw blurRad="38100" dist="38100" dir="2700000" algn="tl">
                    <a:srgbClr val="000000">
                      <a:alpha val="43137"/>
                    </a:srgbClr>
                  </a:outerShdw>
                </a:effectLst>
              </a:rPr>
              <a:t>تسوية الإضراب والأحكام الجزائية المتعلقة </a:t>
            </a:r>
            <a:r>
              <a:rPr lang="ar-DZ" sz="3600" dirty="0" smtClean="0">
                <a:effectLst>
                  <a:outerShdw blurRad="38100" dist="38100" dir="2700000" algn="tl">
                    <a:srgbClr val="000000">
                      <a:alpha val="43137"/>
                    </a:srgbClr>
                  </a:outerShdw>
                </a:effectLst>
              </a:rPr>
              <a:t>بممارسته.</a:t>
            </a:r>
            <a:endParaRPr lang="ar-DZ" sz="3600" dirty="0">
              <a:effectLst>
                <a:outerShdw blurRad="38100" dist="38100" dir="2700000" algn="tl">
                  <a:srgbClr val="000000">
                    <a:alpha val="43137"/>
                  </a:srgbClr>
                </a:outerShdw>
              </a:effectLst>
            </a:endParaRPr>
          </a:p>
          <a:p>
            <a:pPr marL="285750" indent="-285750" algn="r" rtl="1">
              <a:buFont typeface="Wingdings" panose="05000000000000000000" pitchFamily="2" charset="2"/>
              <a:buChar char="q"/>
            </a:pPr>
            <a:endParaRPr lang="ar-DZ" sz="3600" dirty="0">
              <a:effectLst>
                <a:outerShdw blurRad="38100" dist="38100" dir="2700000" algn="tl">
                  <a:srgbClr val="000000">
                    <a:alpha val="43137"/>
                  </a:srgbClr>
                </a:outerShdw>
              </a:effectLst>
            </a:endParaRPr>
          </a:p>
          <a:p>
            <a:pPr marL="285750" indent="-285750" algn="r" rtl="1">
              <a:buFont typeface="Wingdings" panose="05000000000000000000" pitchFamily="2" charset="2"/>
              <a:buChar char="q"/>
            </a:pPr>
            <a:endParaRPr lang="fr-FR" sz="3600" dirty="0">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2">
                                            <p:txEl>
                                              <p:pRg st="0" end="0"/>
                                            </p:txEl>
                                          </p:spTgt>
                                        </p:tgtEl>
                                        <p:attrNameLst>
                                          <p:attrName>style.visibility</p:attrName>
                                        </p:attrNameLst>
                                      </p:cBhvr>
                                      <p:to>
                                        <p:strVal val="visible"/>
                                      </p:to>
                                    </p:set>
                                    <p:anim calcmode="lin" valueType="num">
                                      <p:cBhvr>
                                        <p:cTn id="28"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22">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22">
                                            <p:txEl>
                                              <p:pRg st="0" end="0"/>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22">
                                            <p:txEl>
                                              <p:pRg st="2" end="2"/>
                                            </p:txEl>
                                          </p:spTgt>
                                        </p:tgtEl>
                                        <p:attrNameLst>
                                          <p:attrName>style.visibility</p:attrName>
                                        </p:attrNameLst>
                                      </p:cBhvr>
                                      <p:to>
                                        <p:strVal val="visible"/>
                                      </p:to>
                                    </p:set>
                                    <p:anim calcmode="lin" valueType="num">
                                      <p:cBhvr>
                                        <p:cTn id="33" dur="500" fill="hold"/>
                                        <p:tgtEl>
                                          <p:spTgt spid="22">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22">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22">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
                                            <p:txEl>
                                              <p:pRg st="0" end="0"/>
                                            </p:txEl>
                                          </p:spTgt>
                                        </p:tgtEl>
                                        <p:attrNameLst>
                                          <p:attrName>style.visibility</p:attrName>
                                        </p:attrNameLst>
                                      </p:cBhvr>
                                      <p:to>
                                        <p:strVal val="visible"/>
                                      </p:to>
                                    </p:set>
                                    <p:anim calcmode="lin" valueType="num">
                                      <p:cBhvr>
                                        <p:cTn id="40"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42" dur="500"/>
                                        <p:tgtEl>
                                          <p:spTgt spid="3">
                                            <p:txEl>
                                              <p:pRg st="0" end="0"/>
                                            </p:txEl>
                                          </p:spTgt>
                                        </p:tgtEl>
                                      </p:cBhvr>
                                    </p:animEffect>
                                  </p:childTnLst>
                                </p:cTn>
                              </p:par>
                              <p:par>
                                <p:cTn id="43" presetID="53" presetClass="entr" presetSubtype="16" fill="hold" nodeType="with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 calcmode="lin" valueType="num">
                                      <p:cBhvr>
                                        <p:cTn id="4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47" dur="500"/>
                                        <p:tgtEl>
                                          <p:spTgt spid="3">
                                            <p:txEl>
                                              <p:pRg st="2" end="2"/>
                                            </p:txEl>
                                          </p:spTgt>
                                        </p:tgtEl>
                                      </p:cBhvr>
                                    </p:animEffect>
                                  </p:childTnLst>
                                </p:cTn>
                              </p:par>
                              <p:par>
                                <p:cTn id="48" presetID="53" presetClass="entr" presetSubtype="16" fill="hold" nodeType="with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anim calcmode="lin" valueType="num">
                                      <p:cBhvr>
                                        <p:cTn id="5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5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52" dur="500"/>
                                        <p:tgtEl>
                                          <p:spTgt spid="3">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7">
                                            <p:txEl>
                                              <p:pRg st="0" end="0"/>
                                            </p:txEl>
                                          </p:spTgt>
                                        </p:tgtEl>
                                        <p:attrNameLst>
                                          <p:attrName>style.visibility</p:attrName>
                                        </p:attrNameLst>
                                      </p:cBhvr>
                                      <p:to>
                                        <p:strVal val="visible"/>
                                      </p:to>
                                    </p:set>
                                    <p:anim calcmode="lin" valueType="num">
                                      <p:cBhvr>
                                        <p:cTn id="5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5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59" dur="500"/>
                                        <p:tgtEl>
                                          <p:spTgt spid="7">
                                            <p:txEl>
                                              <p:pRg st="0" end="0"/>
                                            </p:txEl>
                                          </p:spTgt>
                                        </p:tgtEl>
                                      </p:cBhvr>
                                    </p:animEffect>
                                  </p:childTnLst>
                                </p:cTn>
                              </p:par>
                              <p:par>
                                <p:cTn id="60" presetID="53" presetClass="entr" presetSubtype="16" fill="hold" nodeType="withEffect">
                                  <p:stCondLst>
                                    <p:cond delay="0"/>
                                  </p:stCondLst>
                                  <p:childTnLst>
                                    <p:set>
                                      <p:cBhvr>
                                        <p:cTn id="61" dur="1" fill="hold">
                                          <p:stCondLst>
                                            <p:cond delay="0"/>
                                          </p:stCondLst>
                                        </p:cTn>
                                        <p:tgtEl>
                                          <p:spTgt spid="7">
                                            <p:txEl>
                                              <p:pRg st="2" end="2"/>
                                            </p:txEl>
                                          </p:spTgt>
                                        </p:tgtEl>
                                        <p:attrNameLst>
                                          <p:attrName>style.visibility</p:attrName>
                                        </p:attrNameLst>
                                      </p:cBhvr>
                                      <p:to>
                                        <p:strVal val="visible"/>
                                      </p:to>
                                    </p:set>
                                    <p:anim calcmode="lin" valueType="num">
                                      <p:cBhvr>
                                        <p:cTn id="62"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63"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64" dur="500"/>
                                        <p:tgtEl>
                                          <p:spTgt spid="7">
                                            <p:txEl>
                                              <p:pRg st="2" end="2"/>
                                            </p:txEl>
                                          </p:spTgt>
                                        </p:tgtEl>
                                      </p:cBhvr>
                                    </p:animEffect>
                                  </p:childTnLst>
                                </p:cTn>
                              </p:par>
                              <p:par>
                                <p:cTn id="65" presetID="53" presetClass="entr" presetSubtype="16" fill="hold" nodeType="withEffect">
                                  <p:stCondLst>
                                    <p:cond delay="0"/>
                                  </p:stCondLst>
                                  <p:childTnLst>
                                    <p:set>
                                      <p:cBhvr>
                                        <p:cTn id="66" dur="1" fill="hold">
                                          <p:stCondLst>
                                            <p:cond delay="0"/>
                                          </p:stCondLst>
                                        </p:cTn>
                                        <p:tgtEl>
                                          <p:spTgt spid="7">
                                            <p:txEl>
                                              <p:pRg st="4" end="4"/>
                                            </p:txEl>
                                          </p:spTgt>
                                        </p:tgtEl>
                                        <p:attrNameLst>
                                          <p:attrName>style.visibility</p:attrName>
                                        </p:attrNameLst>
                                      </p:cBhvr>
                                      <p:to>
                                        <p:strVal val="visible"/>
                                      </p:to>
                                    </p:set>
                                    <p:anim calcmode="lin" valueType="num">
                                      <p:cBhvr>
                                        <p:cTn id="67"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68" dur="500" fill="hold"/>
                                        <p:tgtEl>
                                          <p:spTgt spid="7">
                                            <p:txEl>
                                              <p:pRg st="4" end="4"/>
                                            </p:txEl>
                                          </p:spTgt>
                                        </p:tgtEl>
                                        <p:attrNameLst>
                                          <p:attrName>ppt_h</p:attrName>
                                        </p:attrNameLst>
                                      </p:cBhvr>
                                      <p:tavLst>
                                        <p:tav tm="0">
                                          <p:val>
                                            <p:fltVal val="0"/>
                                          </p:val>
                                        </p:tav>
                                        <p:tav tm="100000">
                                          <p:val>
                                            <p:strVal val="#ppt_h"/>
                                          </p:val>
                                        </p:tav>
                                      </p:tavLst>
                                    </p:anim>
                                    <p:animEffect transition="in" filter="fade">
                                      <p:cBhvr>
                                        <p:cTn id="69"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6384997" y="225901"/>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152400" y="8953500"/>
            <a:ext cx="1186748" cy="12192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883557" y="444896"/>
            <a:ext cx="13349040" cy="830997"/>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أولا: الآليات و الوسائل </a:t>
            </a:r>
            <a:r>
              <a:rPr lang="ar-DZ" sz="4800" b="1" dirty="0" smtClean="0">
                <a:solidFill>
                  <a:srgbClr val="FFFF00"/>
                </a:solidFill>
                <a:effectLst>
                  <a:outerShdw blurRad="38100" dist="38100" dir="2700000" algn="tl">
                    <a:srgbClr val="000000">
                      <a:alpha val="43137"/>
                    </a:srgbClr>
                  </a:outerShdw>
                </a:effectLst>
              </a:rPr>
              <a:t>الوقائية</a:t>
            </a:r>
            <a:r>
              <a:rPr lang="ar-DZ" sz="4800" b="1" dirty="0" smtClean="0">
                <a:solidFill>
                  <a:srgbClr val="FF99CC"/>
                </a:solidFill>
                <a:effectLst>
                  <a:outerShdw blurRad="38100" dist="38100" dir="2700000" algn="tl">
                    <a:srgbClr val="000000">
                      <a:alpha val="43137"/>
                    </a:srgbClr>
                  </a:outerShdw>
                </a:effectLst>
              </a:rPr>
              <a:t> لتسوية النزاعات الجماعية للعمل</a:t>
            </a:r>
            <a:r>
              <a:rPr lang="ar-DZ" sz="4800" dirty="0" smtClean="0">
                <a:solidFill>
                  <a:srgbClr val="FF99CC"/>
                </a:solidFill>
              </a:rPr>
              <a:t>:</a:t>
            </a:r>
          </a:p>
        </p:txBody>
      </p:sp>
      <p:sp>
        <p:nvSpPr>
          <p:cNvPr id="12" name="ZoneTexte 11"/>
          <p:cNvSpPr txBox="1"/>
          <p:nvPr/>
        </p:nvSpPr>
        <p:spPr>
          <a:xfrm>
            <a:off x="7315200" y="1943100"/>
            <a:ext cx="46482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smtClean="0">
                <a:effectLst>
                  <a:outerShdw blurRad="38100" dist="38100" dir="2700000" algn="tl">
                    <a:srgbClr val="000000">
                      <a:alpha val="43137"/>
                    </a:srgbClr>
                  </a:outerShdw>
                </a:effectLst>
              </a:rPr>
              <a:t>1.آلية التفاوض الجماعي:</a:t>
            </a:r>
            <a:endParaRPr lang="fr-FR" sz="3600" b="1" dirty="0">
              <a:effectLst>
                <a:outerShdw blurRad="38100" dist="38100" dir="2700000" algn="tl">
                  <a:srgbClr val="000000">
                    <a:alpha val="43137"/>
                  </a:srgbClr>
                </a:outerShdw>
              </a:effectLst>
            </a:endParaRPr>
          </a:p>
        </p:txBody>
      </p:sp>
      <p:sp>
        <p:nvSpPr>
          <p:cNvPr id="26" name="ZoneTexte 25"/>
          <p:cNvSpPr txBox="1"/>
          <p:nvPr/>
        </p:nvSpPr>
        <p:spPr>
          <a:xfrm>
            <a:off x="13679853" y="3131781"/>
            <a:ext cx="1543816" cy="584775"/>
          </a:xfrm>
          <a:prstGeom prst="rect">
            <a:avLst/>
          </a:prstGeom>
          <a:noFill/>
        </p:spPr>
        <p:txBody>
          <a:bodyPr wrap="square" rtlCol="0">
            <a:spAutoFit/>
          </a:bodyPr>
          <a:lstStyle/>
          <a:p>
            <a:pPr algn="r" rtl="1"/>
            <a:r>
              <a:rPr lang="ar-DZ" sz="3200" b="1" dirty="0" smtClean="0">
                <a:solidFill>
                  <a:schemeClr val="bg1"/>
                </a:solidFill>
                <a:effectLst>
                  <a:outerShdw blurRad="38100" dist="38100" dir="2700000" algn="tl">
                    <a:srgbClr val="000000">
                      <a:alpha val="43137"/>
                    </a:srgbClr>
                  </a:outerShdw>
                </a:effectLst>
              </a:rPr>
              <a:t>تعريفها:</a:t>
            </a:r>
            <a:endParaRPr lang="fr-FR" sz="3200" b="1" dirty="0">
              <a:solidFill>
                <a:schemeClr val="bg1"/>
              </a:solidFill>
              <a:effectLst>
                <a:outerShdw blurRad="38100" dist="38100" dir="2700000" algn="tl">
                  <a:srgbClr val="000000">
                    <a:alpha val="43137"/>
                  </a:srgbClr>
                </a:outerShdw>
              </a:effectLst>
            </a:endParaRPr>
          </a:p>
        </p:txBody>
      </p:sp>
      <p:sp>
        <p:nvSpPr>
          <p:cNvPr id="27" name="ZoneTexte 26"/>
          <p:cNvSpPr txBox="1"/>
          <p:nvPr/>
        </p:nvSpPr>
        <p:spPr>
          <a:xfrm>
            <a:off x="5655126" y="2848125"/>
            <a:ext cx="1543816" cy="584775"/>
          </a:xfrm>
          <a:prstGeom prst="rect">
            <a:avLst/>
          </a:prstGeom>
          <a:noFill/>
        </p:spPr>
        <p:txBody>
          <a:bodyPr wrap="square" rtlCol="0">
            <a:spAutoFit/>
          </a:bodyPr>
          <a:lstStyle/>
          <a:p>
            <a:pPr algn="r" rtl="1"/>
            <a:r>
              <a:rPr lang="ar-DZ" sz="3200" b="1" dirty="0" smtClean="0">
                <a:solidFill>
                  <a:schemeClr val="bg1"/>
                </a:solidFill>
                <a:effectLst>
                  <a:outerShdw blurRad="38100" dist="38100" dir="2700000" algn="tl">
                    <a:srgbClr val="000000">
                      <a:alpha val="43137"/>
                    </a:srgbClr>
                  </a:outerShdw>
                </a:effectLst>
              </a:rPr>
              <a:t>أهميتها:</a:t>
            </a:r>
            <a:endParaRPr lang="fr-FR" sz="3200" b="1" dirty="0">
              <a:solidFill>
                <a:schemeClr val="bg1"/>
              </a:solidFill>
              <a:effectLst>
                <a:outerShdw blurRad="38100" dist="38100" dir="2700000" algn="tl">
                  <a:srgbClr val="000000">
                    <a:alpha val="43137"/>
                  </a:srgbClr>
                </a:outerShdw>
              </a:effectLst>
            </a:endParaRPr>
          </a:p>
        </p:txBody>
      </p:sp>
      <p:sp>
        <p:nvSpPr>
          <p:cNvPr id="29" name="Rectangle à coins arrondis 28"/>
          <p:cNvSpPr/>
          <p:nvPr/>
        </p:nvSpPr>
        <p:spPr>
          <a:xfrm>
            <a:off x="2640548" y="3601207"/>
            <a:ext cx="7848600" cy="618842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marL="457200" indent="-457200" algn="r" rtl="1">
              <a:buFont typeface="Arial" panose="020B0604020202020204" pitchFamily="34" charset="0"/>
              <a:buChar char="•"/>
            </a:pPr>
            <a:r>
              <a:rPr lang="ar-DZ" sz="3200" dirty="0"/>
              <a:t>التفاوض الجماعي يُعزز الحوار الديمقراطي داخل المجتمع العمالي.</a:t>
            </a:r>
          </a:p>
          <a:p>
            <a:pPr marL="457200" indent="-457200" algn="r" rtl="1">
              <a:buFont typeface="Arial" panose="020B0604020202020204" pitchFamily="34" charset="0"/>
              <a:buChar char="•"/>
            </a:pPr>
            <a:r>
              <a:rPr lang="ar-DZ" sz="3200" dirty="0"/>
              <a:t>يسهم في صياغة أو تعديل اتفاقيات جماعية دون اللجوء إلى صراعات طويلة.</a:t>
            </a:r>
          </a:p>
          <a:p>
            <a:pPr marL="457200" indent="-457200" algn="r" rtl="1">
              <a:buFont typeface="Arial" panose="020B0604020202020204" pitchFamily="34" charset="0"/>
              <a:buChar char="•"/>
            </a:pPr>
            <a:r>
              <a:rPr lang="ar-DZ" sz="3200" dirty="0"/>
              <a:t>يعتبر وسيلة أساسية لنيل حقوق العمال وتحقيق مطالبهم المشروعة.</a:t>
            </a:r>
          </a:p>
          <a:p>
            <a:pPr marL="457200" indent="-457200" algn="r" rtl="1">
              <a:buFont typeface="Arial" panose="020B0604020202020204" pitchFamily="34" charset="0"/>
              <a:buChar char="•"/>
            </a:pPr>
            <a:r>
              <a:rPr lang="ar-DZ" sz="3200" dirty="0"/>
              <a:t>يساعد على تحقيق السلم الاجتماعي داخل المؤسسة من خلال العدالة والمساواة.</a:t>
            </a:r>
          </a:p>
          <a:p>
            <a:pPr marL="457200" indent="-457200" algn="r" rtl="1">
              <a:buFont typeface="Arial" panose="020B0604020202020204" pitchFamily="34" charset="0"/>
              <a:buChar char="•"/>
            </a:pPr>
            <a:r>
              <a:rPr lang="ar-DZ" sz="3200" dirty="0"/>
              <a:t>يكرس مشاركة العمال في وضع القواعد المهنية، ما يعزز الشعور بالإنصاف.</a:t>
            </a:r>
          </a:p>
          <a:p>
            <a:pPr marL="457200" indent="-457200" algn="r" rtl="1">
              <a:buFont typeface="Arial" panose="020B0604020202020204" pitchFamily="34" charset="0"/>
              <a:buChar char="•"/>
            </a:pPr>
            <a:r>
              <a:rPr lang="ar-DZ" sz="3200" dirty="0"/>
              <a:t>يساهم في تحسين العلاقات المهنية والاجتماعية بين العمال وأرباب العمل.</a:t>
            </a:r>
            <a:endParaRPr lang="fr-FR" sz="3200" dirty="0"/>
          </a:p>
        </p:txBody>
      </p:sp>
      <p:sp>
        <p:nvSpPr>
          <p:cNvPr id="31" name="Rectangle à coins arrondis 30"/>
          <p:cNvSpPr/>
          <p:nvPr/>
        </p:nvSpPr>
        <p:spPr>
          <a:xfrm>
            <a:off x="11790548" y="3923844"/>
            <a:ext cx="5715000" cy="3020259"/>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ar-DZ" sz="3200" dirty="0"/>
              <a:t>تعني المفاوضات المباشرة بين ممثلي العمال وأصحاب العمل، بهدف تبادل الآراء وطرح الحلول للوصول إلى حل مشترك للنزاعات المتعلقة بالأوضاع المهنية والاجتماعية وظروف العمل</a:t>
            </a:r>
            <a:endParaRPr lang="fr-FR" sz="3200" dirty="0"/>
          </a:p>
        </p:txBody>
      </p:sp>
      <p:pic>
        <p:nvPicPr>
          <p:cNvPr id="13" name="Imag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2179" y="1592364"/>
            <a:ext cx="2579486" cy="2084943"/>
          </a:xfrm>
          <a:prstGeom prst="ellipse">
            <a:avLst/>
          </a:prstGeom>
          <a:ln>
            <a:noFill/>
          </a:ln>
          <a:effectLst>
            <a:softEdge rad="11250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xEl>
                                              <p:pRg st="0" end="0"/>
                                            </p:txEl>
                                          </p:spTgt>
                                        </p:tgtEl>
                                        <p:attrNameLst>
                                          <p:attrName>style.visibility</p:attrName>
                                        </p:attrNameLst>
                                      </p:cBhvr>
                                      <p:to>
                                        <p:strVal val="visible"/>
                                      </p:to>
                                    </p:set>
                                    <p:animEffect transition="in" filter="fade">
                                      <p:cBhvr>
                                        <p:cTn id="14" dur="1000"/>
                                        <p:tgtEl>
                                          <p:spTgt spid="31">
                                            <p:txEl>
                                              <p:pRg st="0" end="0"/>
                                            </p:txEl>
                                          </p:spTgt>
                                        </p:tgtEl>
                                      </p:cBhvr>
                                    </p:animEffect>
                                    <p:anim calcmode="lin" valueType="num">
                                      <p:cBhvr>
                                        <p:cTn id="15"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9">
                                            <p:txEl>
                                              <p:pRg st="0" end="0"/>
                                            </p:txEl>
                                          </p:spTgt>
                                        </p:tgtEl>
                                        <p:attrNameLst>
                                          <p:attrName>style.visibility</p:attrName>
                                        </p:attrNameLst>
                                      </p:cBhvr>
                                      <p:to>
                                        <p:strVal val="visible"/>
                                      </p:to>
                                    </p:set>
                                    <p:animEffect transition="in" filter="fade">
                                      <p:cBhvr>
                                        <p:cTn id="21" dur="1000"/>
                                        <p:tgtEl>
                                          <p:spTgt spid="29">
                                            <p:txEl>
                                              <p:pRg st="0" end="0"/>
                                            </p:txEl>
                                          </p:spTgt>
                                        </p:tgtEl>
                                      </p:cBhvr>
                                    </p:animEffect>
                                    <p:anim calcmode="lin" valueType="num">
                                      <p:cBhvr>
                                        <p:cTn id="22"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9">
                                            <p:txEl>
                                              <p:pRg st="1" end="1"/>
                                            </p:txEl>
                                          </p:spTgt>
                                        </p:tgtEl>
                                        <p:attrNameLst>
                                          <p:attrName>style.visibility</p:attrName>
                                        </p:attrNameLst>
                                      </p:cBhvr>
                                      <p:to>
                                        <p:strVal val="visible"/>
                                      </p:to>
                                    </p:set>
                                    <p:animEffect transition="in" filter="fade">
                                      <p:cBhvr>
                                        <p:cTn id="28" dur="1000"/>
                                        <p:tgtEl>
                                          <p:spTgt spid="29">
                                            <p:txEl>
                                              <p:pRg st="1" end="1"/>
                                            </p:txEl>
                                          </p:spTgt>
                                        </p:tgtEl>
                                      </p:cBhvr>
                                    </p:animEffect>
                                    <p:anim calcmode="lin" valueType="num">
                                      <p:cBhvr>
                                        <p:cTn id="29" dur="1000" fill="hold"/>
                                        <p:tgtEl>
                                          <p:spTgt spid="29">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9">
                                            <p:txEl>
                                              <p:pRg st="2" end="2"/>
                                            </p:txEl>
                                          </p:spTgt>
                                        </p:tgtEl>
                                        <p:attrNameLst>
                                          <p:attrName>style.visibility</p:attrName>
                                        </p:attrNameLst>
                                      </p:cBhvr>
                                      <p:to>
                                        <p:strVal val="visible"/>
                                      </p:to>
                                    </p:set>
                                    <p:animEffect transition="in" filter="fade">
                                      <p:cBhvr>
                                        <p:cTn id="35" dur="1000"/>
                                        <p:tgtEl>
                                          <p:spTgt spid="29">
                                            <p:txEl>
                                              <p:pRg st="2" end="2"/>
                                            </p:txEl>
                                          </p:spTgt>
                                        </p:tgtEl>
                                      </p:cBhvr>
                                    </p:animEffect>
                                    <p:anim calcmode="lin" valueType="num">
                                      <p:cBhvr>
                                        <p:cTn id="36" dur="1000" fill="hold"/>
                                        <p:tgtEl>
                                          <p:spTgt spid="29">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2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9">
                                            <p:txEl>
                                              <p:pRg st="3" end="3"/>
                                            </p:txEl>
                                          </p:spTgt>
                                        </p:tgtEl>
                                        <p:attrNameLst>
                                          <p:attrName>style.visibility</p:attrName>
                                        </p:attrNameLst>
                                      </p:cBhvr>
                                      <p:to>
                                        <p:strVal val="visible"/>
                                      </p:to>
                                    </p:set>
                                    <p:animEffect transition="in" filter="fade">
                                      <p:cBhvr>
                                        <p:cTn id="42" dur="1000"/>
                                        <p:tgtEl>
                                          <p:spTgt spid="29">
                                            <p:txEl>
                                              <p:pRg st="3" end="3"/>
                                            </p:txEl>
                                          </p:spTgt>
                                        </p:tgtEl>
                                      </p:cBhvr>
                                    </p:animEffect>
                                    <p:anim calcmode="lin" valueType="num">
                                      <p:cBhvr>
                                        <p:cTn id="43" dur="1000" fill="hold"/>
                                        <p:tgtEl>
                                          <p:spTgt spid="29">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2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9">
                                            <p:txEl>
                                              <p:pRg st="4" end="4"/>
                                            </p:txEl>
                                          </p:spTgt>
                                        </p:tgtEl>
                                        <p:attrNameLst>
                                          <p:attrName>style.visibility</p:attrName>
                                        </p:attrNameLst>
                                      </p:cBhvr>
                                      <p:to>
                                        <p:strVal val="visible"/>
                                      </p:to>
                                    </p:set>
                                    <p:animEffect transition="in" filter="fade">
                                      <p:cBhvr>
                                        <p:cTn id="49" dur="1000"/>
                                        <p:tgtEl>
                                          <p:spTgt spid="29">
                                            <p:txEl>
                                              <p:pRg st="4" end="4"/>
                                            </p:txEl>
                                          </p:spTgt>
                                        </p:tgtEl>
                                      </p:cBhvr>
                                    </p:animEffect>
                                    <p:anim calcmode="lin" valueType="num">
                                      <p:cBhvr>
                                        <p:cTn id="50" dur="1000" fill="hold"/>
                                        <p:tgtEl>
                                          <p:spTgt spid="29">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2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9">
                                            <p:txEl>
                                              <p:pRg st="5" end="5"/>
                                            </p:txEl>
                                          </p:spTgt>
                                        </p:tgtEl>
                                        <p:attrNameLst>
                                          <p:attrName>style.visibility</p:attrName>
                                        </p:attrNameLst>
                                      </p:cBhvr>
                                      <p:to>
                                        <p:strVal val="visible"/>
                                      </p:to>
                                    </p:set>
                                    <p:animEffect transition="in" filter="fade">
                                      <p:cBhvr>
                                        <p:cTn id="56" dur="1000"/>
                                        <p:tgtEl>
                                          <p:spTgt spid="29">
                                            <p:txEl>
                                              <p:pRg st="5" end="5"/>
                                            </p:txEl>
                                          </p:spTgt>
                                        </p:tgtEl>
                                      </p:cBhvr>
                                    </p:animEffect>
                                    <p:anim calcmode="lin" valueType="num">
                                      <p:cBhvr>
                                        <p:cTn id="57" dur="1000" fill="hold"/>
                                        <p:tgtEl>
                                          <p:spTgt spid="29">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2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6907730" y="773294"/>
            <a:ext cx="1198748" cy="124587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359441" y="8551307"/>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818602" y="-88182"/>
            <a:ext cx="2542779" cy="126912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2" name="ZoneTexte 11"/>
          <p:cNvSpPr txBox="1"/>
          <p:nvPr/>
        </p:nvSpPr>
        <p:spPr>
          <a:xfrm>
            <a:off x="7086600" y="1943046"/>
            <a:ext cx="46482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smtClean="0">
                <a:effectLst>
                  <a:outerShdw blurRad="38100" dist="38100" dir="2700000" algn="tl">
                    <a:srgbClr val="000000">
                      <a:alpha val="43137"/>
                    </a:srgbClr>
                  </a:outerShdw>
                </a:effectLst>
              </a:rPr>
              <a:t>2. آلية اللجان المشتركة:</a:t>
            </a:r>
            <a:endParaRPr lang="fr-FR" sz="3600" b="1" dirty="0">
              <a:effectLst>
                <a:outerShdw blurRad="38100" dist="38100" dir="2700000" algn="tl">
                  <a:srgbClr val="000000">
                    <a:alpha val="43137"/>
                  </a:srgbClr>
                </a:outerShdw>
              </a:effectLst>
            </a:endParaRPr>
          </a:p>
        </p:txBody>
      </p:sp>
      <p:sp>
        <p:nvSpPr>
          <p:cNvPr id="26" name="ZoneTexte 25"/>
          <p:cNvSpPr txBox="1"/>
          <p:nvPr/>
        </p:nvSpPr>
        <p:spPr>
          <a:xfrm>
            <a:off x="11125200" y="3554819"/>
            <a:ext cx="6172201" cy="1077218"/>
          </a:xfrm>
          <a:prstGeom prst="rect">
            <a:avLst/>
          </a:prstGeom>
          <a:noFill/>
        </p:spPr>
        <p:txBody>
          <a:bodyPr wrap="square" rtlCol="0">
            <a:spAutoFit/>
          </a:bodyPr>
          <a:lstStyle/>
          <a:p>
            <a:pPr marL="457200" indent="-457200" algn="r" rtl="1">
              <a:buFont typeface="Wingdings" panose="05000000000000000000" pitchFamily="2" charset="2"/>
              <a:buChar char="ü"/>
            </a:pPr>
            <a:r>
              <a:rPr lang="ar-DZ" sz="3200" b="1" dirty="0">
                <a:solidFill>
                  <a:schemeClr val="bg1"/>
                </a:solidFill>
                <a:effectLst>
                  <a:outerShdw blurRad="38100" dist="38100" dir="2700000" algn="tl">
                    <a:srgbClr val="000000">
                      <a:alpha val="43137"/>
                    </a:srgbClr>
                  </a:outerShdw>
                </a:effectLst>
              </a:rPr>
              <a:t>دور اللجنة المشتركة في </a:t>
            </a:r>
            <a:r>
              <a:rPr lang="ar-DZ" sz="3200" b="1" u="sng" dirty="0">
                <a:solidFill>
                  <a:srgbClr val="FFFF00"/>
                </a:solidFill>
                <a:effectLst>
                  <a:outerShdw blurRad="38100" dist="38100" dir="2700000" algn="tl">
                    <a:srgbClr val="000000">
                      <a:alpha val="43137"/>
                    </a:srgbClr>
                  </a:outerShdw>
                </a:effectLst>
              </a:rPr>
              <a:t>تفسير</a:t>
            </a:r>
            <a:r>
              <a:rPr lang="ar-DZ" sz="3200" b="1" dirty="0">
                <a:solidFill>
                  <a:schemeClr val="bg1"/>
                </a:solidFill>
                <a:effectLst>
                  <a:outerShdw blurRad="38100" dist="38100" dir="2700000" algn="tl">
                    <a:srgbClr val="000000">
                      <a:alpha val="43137"/>
                    </a:srgbClr>
                  </a:outerShdw>
                </a:effectLst>
              </a:rPr>
              <a:t> احكام الاتفاقية الجماعية:</a:t>
            </a:r>
            <a:endParaRPr lang="fr-FR" sz="3200" b="1" dirty="0">
              <a:solidFill>
                <a:schemeClr val="bg1"/>
              </a:solidFill>
              <a:effectLst>
                <a:outerShdw blurRad="38100" dist="38100" dir="2700000" algn="tl">
                  <a:srgbClr val="000000">
                    <a:alpha val="43137"/>
                  </a:srgbClr>
                </a:outerShdw>
              </a:effectLst>
            </a:endParaRPr>
          </a:p>
        </p:txBody>
      </p:sp>
      <p:sp>
        <p:nvSpPr>
          <p:cNvPr id="27" name="ZoneTexte 26"/>
          <p:cNvSpPr txBox="1"/>
          <p:nvPr/>
        </p:nvSpPr>
        <p:spPr>
          <a:xfrm>
            <a:off x="2194560" y="3471356"/>
            <a:ext cx="6017823" cy="1077218"/>
          </a:xfrm>
          <a:prstGeom prst="rect">
            <a:avLst/>
          </a:prstGeom>
          <a:noFill/>
        </p:spPr>
        <p:txBody>
          <a:bodyPr wrap="square" rtlCol="0">
            <a:spAutoFit/>
          </a:bodyPr>
          <a:lstStyle/>
          <a:p>
            <a:pPr marL="457200" indent="-457200" algn="r" rtl="1">
              <a:buFont typeface="Wingdings" panose="05000000000000000000" pitchFamily="2" charset="2"/>
              <a:buChar char="ü"/>
            </a:pPr>
            <a:r>
              <a:rPr lang="ar-DZ" sz="3200" b="1" dirty="0">
                <a:solidFill>
                  <a:schemeClr val="bg1"/>
                </a:solidFill>
                <a:effectLst>
                  <a:outerShdw blurRad="38100" dist="38100" dir="2700000" algn="tl">
                    <a:srgbClr val="000000">
                      <a:alpha val="43137"/>
                    </a:srgbClr>
                  </a:outerShdw>
                </a:effectLst>
              </a:rPr>
              <a:t>دور </a:t>
            </a:r>
            <a:r>
              <a:rPr lang="ar-DZ" sz="3200" b="1" dirty="0" smtClean="0">
                <a:solidFill>
                  <a:schemeClr val="bg1"/>
                </a:solidFill>
                <a:effectLst>
                  <a:outerShdw blurRad="38100" dist="38100" dir="2700000" algn="tl">
                    <a:srgbClr val="000000">
                      <a:alpha val="43137"/>
                    </a:srgbClr>
                  </a:outerShdw>
                </a:effectLst>
              </a:rPr>
              <a:t>اللجنة </a:t>
            </a:r>
            <a:r>
              <a:rPr lang="ar-DZ" sz="3200" b="1" dirty="0">
                <a:solidFill>
                  <a:schemeClr val="bg1"/>
                </a:solidFill>
                <a:effectLst>
                  <a:outerShdw blurRad="38100" dist="38100" dir="2700000" algn="tl">
                    <a:srgbClr val="000000">
                      <a:alpha val="43137"/>
                    </a:srgbClr>
                  </a:outerShdw>
                </a:effectLst>
              </a:rPr>
              <a:t>في</a:t>
            </a:r>
            <a:r>
              <a:rPr lang="ar-DZ" sz="3200" b="1" dirty="0">
                <a:solidFill>
                  <a:srgbClr val="FFFF00"/>
                </a:solidFill>
                <a:effectLst>
                  <a:outerShdw blurRad="38100" dist="38100" dir="2700000" algn="tl">
                    <a:srgbClr val="000000">
                      <a:alpha val="43137"/>
                    </a:srgbClr>
                  </a:outerShdw>
                </a:effectLst>
              </a:rPr>
              <a:t> </a:t>
            </a:r>
            <a:r>
              <a:rPr lang="ar-DZ" sz="3200" b="1" u="sng" dirty="0">
                <a:solidFill>
                  <a:srgbClr val="FFFF00"/>
                </a:solidFill>
                <a:effectLst>
                  <a:outerShdw blurRad="38100" dist="38100" dir="2700000" algn="tl">
                    <a:srgbClr val="000000">
                      <a:alpha val="43137"/>
                    </a:srgbClr>
                  </a:outerShdw>
                </a:effectLst>
              </a:rPr>
              <a:t>تطبيق</a:t>
            </a:r>
            <a:r>
              <a:rPr lang="ar-DZ" sz="3200" b="1" dirty="0">
                <a:solidFill>
                  <a:srgbClr val="FFFF00"/>
                </a:solidFill>
                <a:effectLst>
                  <a:outerShdw blurRad="38100" dist="38100" dir="2700000" algn="tl">
                    <a:srgbClr val="000000">
                      <a:alpha val="43137"/>
                    </a:srgbClr>
                  </a:outerShdw>
                </a:effectLst>
              </a:rPr>
              <a:t> </a:t>
            </a:r>
            <a:r>
              <a:rPr lang="ar-DZ" sz="3200" b="1" dirty="0">
                <a:solidFill>
                  <a:schemeClr val="bg1"/>
                </a:solidFill>
                <a:effectLst>
                  <a:outerShdw blurRad="38100" dist="38100" dir="2700000" algn="tl">
                    <a:srgbClr val="000000">
                      <a:alpha val="43137"/>
                    </a:srgbClr>
                  </a:outerShdw>
                </a:effectLst>
              </a:rPr>
              <a:t>احكام </a:t>
            </a:r>
            <a:r>
              <a:rPr lang="ar-DZ" sz="3200" b="1" dirty="0" smtClean="0">
                <a:solidFill>
                  <a:schemeClr val="bg1"/>
                </a:solidFill>
                <a:effectLst>
                  <a:outerShdw blurRad="38100" dist="38100" dir="2700000" algn="tl">
                    <a:srgbClr val="000000">
                      <a:alpha val="43137"/>
                    </a:srgbClr>
                  </a:outerShdw>
                </a:effectLst>
              </a:rPr>
              <a:t>الاتفاقية </a:t>
            </a:r>
            <a:r>
              <a:rPr lang="ar-DZ" sz="3200" b="1" dirty="0">
                <a:solidFill>
                  <a:schemeClr val="bg1"/>
                </a:solidFill>
                <a:effectLst>
                  <a:outerShdw blurRad="38100" dist="38100" dir="2700000" algn="tl">
                    <a:srgbClr val="000000">
                      <a:alpha val="43137"/>
                    </a:srgbClr>
                  </a:outerShdw>
                </a:effectLst>
              </a:rPr>
              <a:t>الجماعية:</a:t>
            </a:r>
            <a:endParaRPr lang="fr-FR" sz="3200" b="1" dirty="0">
              <a:solidFill>
                <a:schemeClr val="bg1"/>
              </a:solidFill>
              <a:effectLst>
                <a:outerShdw blurRad="38100" dist="38100" dir="2700000" algn="tl">
                  <a:srgbClr val="000000">
                    <a:alpha val="43137"/>
                  </a:srgbClr>
                </a:outerShdw>
              </a:effectLst>
            </a:endParaRPr>
          </a:p>
        </p:txBody>
      </p:sp>
      <p:sp>
        <p:nvSpPr>
          <p:cNvPr id="29" name="Rectangle à coins arrondis 28"/>
          <p:cNvSpPr/>
          <p:nvPr/>
        </p:nvSpPr>
        <p:spPr>
          <a:xfrm>
            <a:off x="1952796" y="4698301"/>
            <a:ext cx="7191204" cy="472851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1" name="Rectangle à coins arrondis 30"/>
          <p:cNvSpPr/>
          <p:nvPr/>
        </p:nvSpPr>
        <p:spPr>
          <a:xfrm>
            <a:off x="11734800" y="4698301"/>
            <a:ext cx="5573145" cy="4468059"/>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3200" dirty="0"/>
              <a:t>تعتبر اللجنة المشتركة من العناصر الأساسية في الاتفاقية الجماعية حيث تلعب دورا مهما في تفسير الأحكام وفهمها بشكل صحيح من قبل جميع الأطراف المعنية، تتولى اللجنة مسؤوليات أخرى وهي متابعه الخدمات الاجتماعية ومراجعه الكشوف المالية للهيئة المستخدمة.</a:t>
            </a:r>
            <a:endParaRPr lang="fr-FR" sz="3200" dirty="0"/>
          </a:p>
        </p:txBody>
      </p:sp>
      <p:sp>
        <p:nvSpPr>
          <p:cNvPr id="32" name="ZoneTexte 31"/>
          <p:cNvSpPr txBox="1"/>
          <p:nvPr/>
        </p:nvSpPr>
        <p:spPr>
          <a:xfrm>
            <a:off x="2194560" y="4843374"/>
            <a:ext cx="6676427" cy="4524315"/>
          </a:xfrm>
          <a:prstGeom prst="rect">
            <a:avLst/>
          </a:prstGeom>
          <a:noFill/>
        </p:spPr>
        <p:txBody>
          <a:bodyPr wrap="square" rtlCol="0">
            <a:spAutoFit/>
          </a:bodyPr>
          <a:lstStyle/>
          <a:p>
            <a:pPr marL="457200" indent="-457200" algn="r" rtl="1">
              <a:buFont typeface="Arial" panose="020B0604020202020204" pitchFamily="34" charset="0"/>
              <a:buChar char="•"/>
            </a:pPr>
            <a:r>
              <a:rPr lang="ar-DZ" sz="3200" dirty="0"/>
              <a:t>تلقي المعلومات التي يبلغها اليها المستخدم كل ثلاث أشهر على الأقل. </a:t>
            </a:r>
          </a:p>
          <a:p>
            <a:pPr marL="457200" indent="-457200" algn="r" rtl="1">
              <a:buFont typeface="Arial" panose="020B0604020202020204" pitchFamily="34" charset="0"/>
              <a:buChar char="•"/>
            </a:pPr>
            <a:r>
              <a:rPr lang="ar-DZ" sz="3200" dirty="0"/>
              <a:t>مراقبه الأحكام المطبقة في ميدان الشغل والوقاية الصحية والأمن والضمان الاجتماعي.</a:t>
            </a:r>
          </a:p>
          <a:p>
            <a:pPr algn="r" rtl="1"/>
            <a:endParaRPr lang="ar-DZ" sz="3200" dirty="0"/>
          </a:p>
          <a:p>
            <a:pPr algn="r" rtl="1"/>
            <a:r>
              <a:rPr lang="ar-DZ" sz="3200" dirty="0"/>
              <a:t>     وحسب المادة </a:t>
            </a:r>
            <a:r>
              <a:rPr lang="ar-DZ" sz="3200" dirty="0">
                <a:effectLst>
                  <a:outerShdw blurRad="38100" dist="38100" dir="2700000" algn="tl">
                    <a:srgbClr val="000000">
                      <a:alpha val="43137"/>
                    </a:srgbClr>
                  </a:outerShdw>
                </a:effectLst>
              </a:rPr>
              <a:t>07 من القانون 08/23 </a:t>
            </a:r>
            <a:r>
              <a:rPr lang="ar-DZ" sz="3200" dirty="0"/>
              <a:t>والمادة </a:t>
            </a:r>
            <a:r>
              <a:rPr lang="ar-DZ" sz="3200" dirty="0">
                <a:effectLst>
                  <a:outerShdw blurRad="38100" dist="38100" dir="2700000" algn="tl">
                    <a:srgbClr val="000000">
                      <a:alpha val="43137"/>
                    </a:srgbClr>
                  </a:outerShdw>
                </a:effectLst>
              </a:rPr>
              <a:t>120 من القانون 90/ 11  </a:t>
            </a:r>
            <a:r>
              <a:rPr lang="ar-DZ" sz="3200" dirty="0"/>
              <a:t>الذي ينص على تشكيل لجنه مصالحة داخلية تتولى مهمة التسوية لما يعرض عليها من نزاعات جماعية</a:t>
            </a:r>
            <a:endParaRPr lang="fr-FR" sz="3200" dirty="0"/>
          </a:p>
        </p:txBody>
      </p:sp>
      <p:sp>
        <p:nvSpPr>
          <p:cNvPr id="5" name="ZoneTexte 4"/>
          <p:cNvSpPr txBox="1"/>
          <p:nvPr/>
        </p:nvSpPr>
        <p:spPr>
          <a:xfrm>
            <a:off x="1905699" y="257608"/>
            <a:ext cx="14782803" cy="923330"/>
          </a:xfrm>
          <a:prstGeom prst="rect">
            <a:avLst/>
          </a:prstGeom>
          <a:noFill/>
        </p:spPr>
        <p:txBody>
          <a:bodyPr wrap="square" rtlCol="0">
            <a:spAutoFit/>
          </a:bodyPr>
          <a:lstStyle/>
          <a:p>
            <a:pPr algn="r" rtl="1"/>
            <a:r>
              <a:rPr lang="ar-DZ" sz="5400" b="1" dirty="0">
                <a:solidFill>
                  <a:srgbClr val="FF99CC"/>
                </a:solidFill>
                <a:effectLst>
                  <a:outerShdw blurRad="38100" dist="38100" dir="2700000" algn="tl">
                    <a:srgbClr val="000000">
                      <a:alpha val="43137"/>
                    </a:srgbClr>
                  </a:outerShdw>
                </a:effectLst>
              </a:rPr>
              <a:t>أولا: الآليات و الوسائل </a:t>
            </a:r>
            <a:r>
              <a:rPr lang="ar-DZ" sz="5400" b="1" dirty="0">
                <a:solidFill>
                  <a:srgbClr val="FFFF00"/>
                </a:solidFill>
                <a:effectLst>
                  <a:outerShdw blurRad="38100" dist="38100" dir="2700000" algn="tl">
                    <a:srgbClr val="000000">
                      <a:alpha val="43137"/>
                    </a:srgbClr>
                  </a:outerShdw>
                </a:effectLst>
              </a:rPr>
              <a:t>الوقائية</a:t>
            </a:r>
            <a:r>
              <a:rPr lang="ar-DZ" sz="5400" b="1" dirty="0">
                <a:solidFill>
                  <a:srgbClr val="FF99CC"/>
                </a:solidFill>
                <a:effectLst>
                  <a:outerShdw blurRad="38100" dist="38100" dir="2700000" algn="tl">
                    <a:srgbClr val="000000">
                      <a:alpha val="43137"/>
                    </a:srgbClr>
                  </a:outerShdw>
                </a:effectLst>
              </a:rPr>
              <a:t> لتسوية النزاعات الجماعية للعمل</a:t>
            </a:r>
            <a:r>
              <a:rPr lang="ar-DZ" sz="5400" dirty="0">
                <a:solidFill>
                  <a:srgbClr val="FF99CC"/>
                </a:solidFill>
              </a:rPr>
              <a:t>:</a:t>
            </a:r>
            <a:endParaRPr lang="fr-FR" sz="5400" dirty="0"/>
          </a:p>
        </p:txBody>
      </p:sp>
      <p:pic>
        <p:nvPicPr>
          <p:cNvPr id="13" name="Imag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1772" y="1333499"/>
            <a:ext cx="2398557" cy="22213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023043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fade">
                                      <p:cBhvr>
                                        <p:cTn id="14" dur="1000"/>
                                        <p:tgtEl>
                                          <p:spTgt spid="26">
                                            <p:txEl>
                                              <p:pRg st="0" end="0"/>
                                            </p:txEl>
                                          </p:spTgt>
                                        </p:tgtEl>
                                      </p:cBhvr>
                                    </p:animEffect>
                                    <p:anim calcmode="lin" valueType="num">
                                      <p:cBhvr>
                                        <p:cTn id="15"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1">
                                            <p:txEl>
                                              <p:pRg st="0" end="0"/>
                                            </p:txEl>
                                          </p:spTgt>
                                        </p:tgtEl>
                                        <p:attrNameLst>
                                          <p:attrName>style.visibility</p:attrName>
                                        </p:attrNameLst>
                                      </p:cBhvr>
                                      <p:to>
                                        <p:strVal val="visible"/>
                                      </p:to>
                                    </p:set>
                                    <p:animEffect transition="in" filter="fade">
                                      <p:cBhvr>
                                        <p:cTn id="21" dur="1000"/>
                                        <p:tgtEl>
                                          <p:spTgt spid="31">
                                            <p:txEl>
                                              <p:pRg st="0" end="0"/>
                                            </p:txEl>
                                          </p:spTgt>
                                        </p:tgtEl>
                                      </p:cBhvr>
                                    </p:animEffect>
                                    <p:anim calcmode="lin" valueType="num">
                                      <p:cBhvr>
                                        <p:cTn id="22"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7">
                                            <p:txEl>
                                              <p:pRg st="0" end="0"/>
                                            </p:txEl>
                                          </p:spTgt>
                                        </p:tgtEl>
                                        <p:attrNameLst>
                                          <p:attrName>style.visibility</p:attrName>
                                        </p:attrNameLst>
                                      </p:cBhvr>
                                      <p:to>
                                        <p:strVal val="visible"/>
                                      </p:to>
                                    </p:set>
                                    <p:animEffect transition="in" filter="fade">
                                      <p:cBhvr>
                                        <p:cTn id="28" dur="1000"/>
                                        <p:tgtEl>
                                          <p:spTgt spid="27">
                                            <p:txEl>
                                              <p:pRg st="0" end="0"/>
                                            </p:txEl>
                                          </p:spTgt>
                                        </p:tgtEl>
                                      </p:cBhvr>
                                    </p:animEffect>
                                    <p:anim calcmode="lin" valueType="num">
                                      <p:cBhvr>
                                        <p:cTn id="29"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2">
                                            <p:txEl>
                                              <p:pRg st="0" end="0"/>
                                            </p:txEl>
                                          </p:spTgt>
                                        </p:tgtEl>
                                        <p:attrNameLst>
                                          <p:attrName>style.visibility</p:attrName>
                                        </p:attrNameLst>
                                      </p:cBhvr>
                                      <p:to>
                                        <p:strVal val="visible"/>
                                      </p:to>
                                    </p:set>
                                    <p:animEffect transition="in" filter="fade">
                                      <p:cBhvr>
                                        <p:cTn id="35" dur="1000"/>
                                        <p:tgtEl>
                                          <p:spTgt spid="32">
                                            <p:txEl>
                                              <p:pRg st="0" end="0"/>
                                            </p:txEl>
                                          </p:spTgt>
                                        </p:tgtEl>
                                      </p:cBhvr>
                                    </p:animEffect>
                                    <p:anim calcmode="lin" valueType="num">
                                      <p:cBhvr>
                                        <p:cTn id="36" dur="10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2">
                                            <p:txEl>
                                              <p:pRg st="0" end="0"/>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2">
                                            <p:txEl>
                                              <p:pRg st="1" end="1"/>
                                            </p:txEl>
                                          </p:spTgt>
                                        </p:tgtEl>
                                        <p:attrNameLst>
                                          <p:attrName>style.visibility</p:attrName>
                                        </p:attrNameLst>
                                      </p:cBhvr>
                                      <p:to>
                                        <p:strVal val="visible"/>
                                      </p:to>
                                    </p:set>
                                    <p:animEffect transition="in" filter="fade">
                                      <p:cBhvr>
                                        <p:cTn id="40" dur="1000"/>
                                        <p:tgtEl>
                                          <p:spTgt spid="32">
                                            <p:txEl>
                                              <p:pRg st="1" end="1"/>
                                            </p:txEl>
                                          </p:spTgt>
                                        </p:tgtEl>
                                      </p:cBhvr>
                                    </p:animEffect>
                                    <p:anim calcmode="lin" valueType="num">
                                      <p:cBhvr>
                                        <p:cTn id="41" dur="1000" fill="hold"/>
                                        <p:tgtEl>
                                          <p:spTgt spid="32">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32">
                                            <p:txEl>
                                              <p:pRg st="1" end="1"/>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2">
                                            <p:txEl>
                                              <p:pRg st="3" end="3"/>
                                            </p:txEl>
                                          </p:spTgt>
                                        </p:tgtEl>
                                        <p:attrNameLst>
                                          <p:attrName>style.visibility</p:attrName>
                                        </p:attrNameLst>
                                      </p:cBhvr>
                                      <p:to>
                                        <p:strVal val="visible"/>
                                      </p:to>
                                    </p:set>
                                    <p:animEffect transition="in" filter="fade">
                                      <p:cBhvr>
                                        <p:cTn id="45" dur="1000"/>
                                        <p:tgtEl>
                                          <p:spTgt spid="32">
                                            <p:txEl>
                                              <p:pRg st="3" end="3"/>
                                            </p:txEl>
                                          </p:spTgt>
                                        </p:tgtEl>
                                      </p:cBhvr>
                                    </p:animEffect>
                                    <p:anim calcmode="lin" valueType="num">
                                      <p:cBhvr>
                                        <p:cTn id="46" dur="1000" fill="hold"/>
                                        <p:tgtEl>
                                          <p:spTgt spid="32">
                                            <p:txEl>
                                              <p:pRg st="3" end="3"/>
                                            </p:txEl>
                                          </p:spTgt>
                                        </p:tgtEl>
                                        <p:attrNameLst>
                                          <p:attrName>ppt_x</p:attrName>
                                        </p:attrNameLst>
                                      </p:cBhvr>
                                      <p:tavLst>
                                        <p:tav tm="0">
                                          <p:val>
                                            <p:strVal val="#ppt_x"/>
                                          </p:val>
                                        </p:tav>
                                        <p:tav tm="100000">
                                          <p:val>
                                            <p:strVal val="#ppt_x"/>
                                          </p:val>
                                        </p:tav>
                                      </p:tavLst>
                                    </p:anim>
                                    <p:anim calcmode="lin" valueType="num">
                                      <p:cBhvr>
                                        <p:cTn id="47" dur="1000" fill="hold"/>
                                        <p:tgtEl>
                                          <p:spTgt spid="3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5870054" y="342900"/>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21705"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ثانيا: الآليات و الوسائل </a:t>
            </a:r>
            <a:r>
              <a:rPr lang="ar-DZ" sz="4800" b="1" dirty="0" smtClean="0">
                <a:solidFill>
                  <a:srgbClr val="FFFF00"/>
                </a:solidFill>
                <a:effectLst>
                  <a:outerShdw blurRad="38100" dist="38100" dir="2700000" algn="tl">
                    <a:srgbClr val="000000">
                      <a:alpha val="43137"/>
                    </a:srgbClr>
                  </a:outerShdw>
                </a:effectLst>
              </a:rPr>
              <a:t>العلاجية</a:t>
            </a:r>
            <a:r>
              <a:rPr lang="ar-DZ" sz="4800" b="1" dirty="0" smtClean="0">
                <a:solidFill>
                  <a:srgbClr val="FF99CC"/>
                </a:solidFill>
                <a:effectLst>
                  <a:outerShdw blurRad="38100" dist="38100" dir="2700000" algn="tl">
                    <a:srgbClr val="000000">
                      <a:alpha val="43137"/>
                    </a:srgbClr>
                  </a:outerShdw>
                </a:effectLst>
              </a:rPr>
              <a:t> لتسوية النزاعات الجماعية للعمل</a:t>
            </a:r>
            <a:r>
              <a:rPr lang="ar-DZ" sz="4800" dirty="0" smtClean="0">
                <a:solidFill>
                  <a:srgbClr val="FF99CC"/>
                </a:solidFill>
              </a:rPr>
              <a:t>:</a:t>
            </a:r>
          </a:p>
        </p:txBody>
      </p:sp>
      <p:sp>
        <p:nvSpPr>
          <p:cNvPr id="12" name="ZoneTexte 11"/>
          <p:cNvSpPr txBox="1"/>
          <p:nvPr/>
        </p:nvSpPr>
        <p:spPr>
          <a:xfrm>
            <a:off x="7315200" y="1935480"/>
            <a:ext cx="463296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smtClean="0">
                <a:effectLst>
                  <a:outerShdw blurRad="38100" dist="38100" dir="2700000" algn="tl">
                    <a:srgbClr val="000000">
                      <a:alpha val="43137"/>
                    </a:srgbClr>
                  </a:outerShdw>
                </a:effectLst>
              </a:rPr>
              <a:t>1. المصالحة </a:t>
            </a:r>
            <a:r>
              <a:rPr lang="ar-DZ" sz="3600" b="1" dirty="0">
                <a:effectLst>
                  <a:outerShdw blurRad="38100" dist="38100" dir="2700000" algn="tl">
                    <a:srgbClr val="000000">
                      <a:alpha val="43137"/>
                    </a:srgbClr>
                  </a:outerShdw>
                </a:effectLst>
              </a:rPr>
              <a:t>كطريقة علاجية </a:t>
            </a:r>
            <a:endParaRPr lang="ar-DZ" sz="6000" b="1" dirty="0" smtClean="0">
              <a:effectLst>
                <a:outerShdw blurRad="38100" dist="38100" dir="2700000" algn="tl">
                  <a:srgbClr val="000000">
                    <a:alpha val="43137"/>
                  </a:srgbClr>
                </a:outerShdw>
              </a:effectLst>
            </a:endParaRPr>
          </a:p>
        </p:txBody>
      </p:sp>
      <p:sp>
        <p:nvSpPr>
          <p:cNvPr id="26" name="ZoneTexte 25"/>
          <p:cNvSpPr txBox="1"/>
          <p:nvPr/>
        </p:nvSpPr>
        <p:spPr>
          <a:xfrm>
            <a:off x="12657349" y="2948827"/>
            <a:ext cx="3468849"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تعريفها وأنواعها:</a:t>
            </a:r>
            <a:endParaRPr lang="fr-FR" sz="3600" b="1" dirty="0">
              <a:solidFill>
                <a:schemeClr val="bg1"/>
              </a:solidFill>
              <a:effectLst>
                <a:outerShdw blurRad="38100" dist="38100" dir="2700000" algn="tl">
                  <a:srgbClr val="000000">
                    <a:alpha val="43137"/>
                  </a:srgbClr>
                </a:outerShdw>
              </a:effectLst>
            </a:endParaRPr>
          </a:p>
        </p:txBody>
      </p:sp>
      <p:sp>
        <p:nvSpPr>
          <p:cNvPr id="27" name="ZoneTexte 26"/>
          <p:cNvSpPr txBox="1"/>
          <p:nvPr/>
        </p:nvSpPr>
        <p:spPr>
          <a:xfrm>
            <a:off x="4054926" y="2786568"/>
            <a:ext cx="3260274"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إجراءات المصالحة:</a:t>
            </a:r>
            <a:endParaRPr lang="fr-FR" sz="3600" b="1" dirty="0">
              <a:solidFill>
                <a:schemeClr val="bg1"/>
              </a:solidFill>
              <a:effectLst>
                <a:outerShdw blurRad="38100" dist="38100" dir="2700000" algn="tl">
                  <a:srgbClr val="000000">
                    <a:alpha val="43137"/>
                  </a:srgbClr>
                </a:outerShdw>
              </a:effectLst>
            </a:endParaRPr>
          </a:p>
        </p:txBody>
      </p:sp>
      <p:sp>
        <p:nvSpPr>
          <p:cNvPr id="29" name="Rectangle à coins arrondis 28"/>
          <p:cNvSpPr/>
          <p:nvPr/>
        </p:nvSpPr>
        <p:spPr>
          <a:xfrm>
            <a:off x="1233880" y="3595158"/>
            <a:ext cx="9434119" cy="618842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a:r>
              <a:rPr lang="ar-DZ" sz="3200" dirty="0"/>
              <a:t>في الجزائر، تُعرض المنازعات الاقتصادية على مفتش العمل الذي يتولى المصالحة بين الأطراف. يجب استدعاء الأطراف خلال ثمانية أيام من الإخطار، حيث يبدأ المفتش التحقيق ويطلب الوثائق اللازمة. بعد </a:t>
            </a:r>
            <a:r>
              <a:rPr lang="ar-DZ" sz="3200" dirty="0">
                <a:effectLst>
                  <a:outerShdw blurRad="38100" dist="38100" dir="2700000" algn="tl">
                    <a:srgbClr val="000000">
                      <a:alpha val="43137"/>
                    </a:srgbClr>
                  </a:outerShdw>
                </a:effectLst>
              </a:rPr>
              <a:t>15 يومًا</a:t>
            </a:r>
            <a:r>
              <a:rPr lang="ar-DZ" sz="3200" dirty="0"/>
              <a:t> من الجلسة الأولى، يُعد المفتش محضرًا يتضمن المسائل المتفق عليها وتلك التي لا تزال محل نزاع وهذا ما نصت عليه </a:t>
            </a:r>
            <a:r>
              <a:rPr lang="ar-DZ" sz="3200" dirty="0" smtClean="0">
                <a:effectLst>
                  <a:outerShdw blurRad="38100" dist="38100" dir="2700000" algn="tl">
                    <a:srgbClr val="000000">
                      <a:alpha val="43137"/>
                    </a:srgbClr>
                  </a:outerShdw>
                </a:effectLst>
              </a:rPr>
              <a:t>المادة11من </a:t>
            </a:r>
            <a:r>
              <a:rPr lang="ar-DZ" sz="3200" dirty="0">
                <a:effectLst>
                  <a:outerShdw blurRad="38100" dist="38100" dir="2700000" algn="tl">
                    <a:srgbClr val="000000">
                      <a:alpha val="43137"/>
                    </a:srgbClr>
                  </a:outerShdw>
                </a:effectLst>
              </a:rPr>
              <a:t>قانون23-08</a:t>
            </a:r>
            <a:r>
              <a:rPr lang="ar-DZ" sz="3200" dirty="0"/>
              <a:t>. </a:t>
            </a:r>
            <a:r>
              <a:rPr lang="ar-DZ" sz="3200" dirty="0" smtClean="0"/>
              <a:t>إذا </a:t>
            </a:r>
            <a:r>
              <a:rPr lang="ar-DZ" sz="3200" dirty="0"/>
              <a:t>فشلت المصالحة، يُحرر محضر بعدم المصالحة ويرسل للسلطات المعنية .</a:t>
            </a:r>
            <a:endParaRPr lang="fr-FR" sz="4000" dirty="0"/>
          </a:p>
          <a:p>
            <a:pPr algn="r" rtl="1"/>
            <a:r>
              <a:rPr lang="ar-DZ" sz="3200" dirty="0"/>
              <a:t>عند حدوث منازعات في المؤسسات والإدارات العمومية، يُقدم ممثلو العمال طعنًا للسلطات المختصة على مستوى البلدية أو الولاية. تُستدعى الأطراف خلال ثمانية أيام للاجتماع بحضور مفتش العمل وممثل الوظيفة العمومية. يتم إعداد محضر يتضمن الاتفاق الموقع من الطرفين خلال </a:t>
            </a:r>
            <a:r>
              <a:rPr lang="ar-DZ" sz="3200" dirty="0">
                <a:effectLst>
                  <a:outerShdw blurRad="38100" dist="38100" dir="2700000" algn="tl">
                    <a:srgbClr val="000000">
                      <a:alpha val="43137"/>
                    </a:srgbClr>
                  </a:outerShdw>
                </a:effectLst>
              </a:rPr>
              <a:t>15 يومًا </a:t>
            </a:r>
            <a:r>
              <a:rPr lang="ar-DZ" sz="3200" dirty="0"/>
              <a:t>من الاجتماع الأول</a:t>
            </a:r>
            <a:r>
              <a:rPr lang="fr-FR" sz="3200" dirty="0"/>
              <a:t>.</a:t>
            </a:r>
            <a:endParaRPr lang="fr-FR" sz="4000" dirty="0"/>
          </a:p>
        </p:txBody>
      </p:sp>
      <p:sp>
        <p:nvSpPr>
          <p:cNvPr id="31" name="Rectangle à coins arrondis 30"/>
          <p:cNvSpPr/>
          <p:nvPr/>
        </p:nvSpPr>
        <p:spPr>
          <a:xfrm>
            <a:off x="11790548" y="3923844"/>
            <a:ext cx="5715000" cy="451009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3200" dirty="0"/>
              <a:t>تعتبر المصالحة وسيلة لتسوية النزاعات الجماعية بين رب العمل والعمال، تُستخدم بعد فشل المفاوضات الأولية، حيث يتدخل طرف ثالث يُسمى "قائم بالمصالحة" لإيجاد حلول ترضي الأطراف</a:t>
            </a:r>
            <a:r>
              <a:rPr lang="fr-FR" sz="3200" dirty="0"/>
              <a:t>.</a:t>
            </a:r>
            <a:r>
              <a:rPr lang="ar-DZ" sz="3200" dirty="0"/>
              <a:t> وهي نوعان </a:t>
            </a:r>
            <a:r>
              <a:rPr lang="ar-DZ" sz="3200" u="sng" dirty="0"/>
              <a:t>المصالحة الاتفاقية</a:t>
            </a:r>
            <a:r>
              <a:rPr lang="ar-DZ" sz="3200" dirty="0"/>
              <a:t> و </a:t>
            </a:r>
            <a:r>
              <a:rPr lang="ar-DZ" sz="3200" u="sng" dirty="0"/>
              <a:t>المصالحة القانونية</a:t>
            </a:r>
            <a:r>
              <a:rPr lang="ar-DZ" sz="3200" dirty="0"/>
              <a:t> .</a:t>
            </a:r>
            <a:endParaRPr lang="fr-FR" sz="3200" dirty="0"/>
          </a:p>
        </p:txBody>
      </p:sp>
    </p:spTree>
    <p:extLst>
      <p:ext uri="{BB962C8B-B14F-4D97-AF65-F5344CB8AC3E}">
        <p14:creationId xmlns:p14="http://schemas.microsoft.com/office/powerpoint/2010/main" val="5777403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fade">
                                      <p:cBhvr>
                                        <p:cTn id="14" dur="1000"/>
                                        <p:tgtEl>
                                          <p:spTgt spid="26">
                                            <p:txEl>
                                              <p:pRg st="0" end="0"/>
                                            </p:txEl>
                                          </p:spTgt>
                                        </p:tgtEl>
                                      </p:cBhvr>
                                    </p:animEffect>
                                    <p:anim calcmode="lin" valueType="num">
                                      <p:cBhvr>
                                        <p:cTn id="15"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1">
                                            <p:txEl>
                                              <p:pRg st="0" end="0"/>
                                            </p:txEl>
                                          </p:spTgt>
                                        </p:tgtEl>
                                        <p:attrNameLst>
                                          <p:attrName>style.visibility</p:attrName>
                                        </p:attrNameLst>
                                      </p:cBhvr>
                                      <p:to>
                                        <p:strVal val="visible"/>
                                      </p:to>
                                    </p:set>
                                    <p:animEffect transition="in" filter="fade">
                                      <p:cBhvr>
                                        <p:cTn id="21" dur="1000"/>
                                        <p:tgtEl>
                                          <p:spTgt spid="31">
                                            <p:txEl>
                                              <p:pRg st="0" end="0"/>
                                            </p:txEl>
                                          </p:spTgt>
                                        </p:tgtEl>
                                      </p:cBhvr>
                                    </p:animEffect>
                                    <p:anim calcmode="lin" valueType="num">
                                      <p:cBhvr>
                                        <p:cTn id="22"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7">
                                            <p:txEl>
                                              <p:pRg st="0" end="0"/>
                                            </p:txEl>
                                          </p:spTgt>
                                        </p:tgtEl>
                                        <p:attrNameLst>
                                          <p:attrName>style.visibility</p:attrName>
                                        </p:attrNameLst>
                                      </p:cBhvr>
                                      <p:to>
                                        <p:strVal val="visible"/>
                                      </p:to>
                                    </p:set>
                                    <p:animEffect transition="in" filter="fade">
                                      <p:cBhvr>
                                        <p:cTn id="28" dur="1000"/>
                                        <p:tgtEl>
                                          <p:spTgt spid="27">
                                            <p:txEl>
                                              <p:pRg st="0" end="0"/>
                                            </p:txEl>
                                          </p:spTgt>
                                        </p:tgtEl>
                                      </p:cBhvr>
                                    </p:animEffect>
                                    <p:anim calcmode="lin" valueType="num">
                                      <p:cBhvr>
                                        <p:cTn id="29"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9">
                                            <p:txEl>
                                              <p:pRg st="0" end="0"/>
                                            </p:txEl>
                                          </p:spTgt>
                                        </p:tgtEl>
                                        <p:attrNameLst>
                                          <p:attrName>style.visibility</p:attrName>
                                        </p:attrNameLst>
                                      </p:cBhvr>
                                      <p:to>
                                        <p:strVal val="visible"/>
                                      </p:to>
                                    </p:set>
                                    <p:animEffect transition="in" filter="fade">
                                      <p:cBhvr>
                                        <p:cTn id="35" dur="1000"/>
                                        <p:tgtEl>
                                          <p:spTgt spid="29">
                                            <p:txEl>
                                              <p:pRg st="0" end="0"/>
                                            </p:txEl>
                                          </p:spTgt>
                                        </p:tgtEl>
                                      </p:cBhvr>
                                    </p:animEffect>
                                    <p:anim calcmode="lin" valueType="num">
                                      <p:cBhvr>
                                        <p:cTn id="36"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9">
                                            <p:txEl>
                                              <p:pRg st="0" end="0"/>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9">
                                            <p:txEl>
                                              <p:pRg st="1" end="1"/>
                                            </p:txEl>
                                          </p:spTgt>
                                        </p:tgtEl>
                                        <p:attrNameLst>
                                          <p:attrName>style.visibility</p:attrName>
                                        </p:attrNameLst>
                                      </p:cBhvr>
                                      <p:to>
                                        <p:strVal val="visible"/>
                                      </p:to>
                                    </p:set>
                                    <p:animEffect transition="in" filter="fade">
                                      <p:cBhvr>
                                        <p:cTn id="40" dur="1000"/>
                                        <p:tgtEl>
                                          <p:spTgt spid="29">
                                            <p:txEl>
                                              <p:pRg st="1" end="1"/>
                                            </p:txEl>
                                          </p:spTgt>
                                        </p:tgtEl>
                                      </p:cBhvr>
                                    </p:animEffect>
                                    <p:anim calcmode="lin" valueType="num">
                                      <p:cBhvr>
                                        <p:cTn id="41" dur="1000" fill="hold"/>
                                        <p:tgtEl>
                                          <p:spTgt spid="29">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2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5870054" y="342900"/>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0" y="8648700"/>
            <a:ext cx="1659422" cy="1524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21705"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ثانيا: الآليات و الوسائل </a:t>
            </a:r>
            <a:r>
              <a:rPr lang="ar-DZ" sz="4800" b="1" dirty="0" smtClean="0">
                <a:solidFill>
                  <a:srgbClr val="FFFF00"/>
                </a:solidFill>
                <a:effectLst>
                  <a:outerShdw blurRad="38100" dist="38100" dir="2700000" algn="tl">
                    <a:srgbClr val="000000">
                      <a:alpha val="43137"/>
                    </a:srgbClr>
                  </a:outerShdw>
                </a:effectLst>
              </a:rPr>
              <a:t>العلاجية</a:t>
            </a:r>
            <a:r>
              <a:rPr lang="ar-DZ" sz="4800" b="1" dirty="0" smtClean="0">
                <a:solidFill>
                  <a:srgbClr val="FF99CC"/>
                </a:solidFill>
                <a:effectLst>
                  <a:outerShdw blurRad="38100" dist="38100" dir="2700000" algn="tl">
                    <a:srgbClr val="000000">
                      <a:alpha val="43137"/>
                    </a:srgbClr>
                  </a:outerShdw>
                </a:effectLst>
              </a:rPr>
              <a:t> لتسوية النزاعات الجماعية للعمل</a:t>
            </a:r>
            <a:r>
              <a:rPr lang="ar-DZ" sz="4800" dirty="0" smtClean="0">
                <a:solidFill>
                  <a:srgbClr val="FF99CC"/>
                </a:solidFill>
              </a:rPr>
              <a:t>:</a:t>
            </a:r>
          </a:p>
        </p:txBody>
      </p:sp>
      <p:sp>
        <p:nvSpPr>
          <p:cNvPr id="12" name="ZoneTexte 11"/>
          <p:cNvSpPr txBox="1"/>
          <p:nvPr/>
        </p:nvSpPr>
        <p:spPr>
          <a:xfrm>
            <a:off x="7315200" y="1935480"/>
            <a:ext cx="463296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smtClean="0">
                <a:effectLst>
                  <a:outerShdw blurRad="38100" dist="38100" dir="2700000" algn="tl">
                    <a:srgbClr val="000000">
                      <a:alpha val="43137"/>
                    </a:srgbClr>
                  </a:outerShdw>
                </a:effectLst>
              </a:rPr>
              <a:t>2. الوساطة كآلية علاجية</a:t>
            </a:r>
            <a:endParaRPr lang="ar-DZ" sz="6000" b="1" dirty="0" smtClean="0">
              <a:effectLst>
                <a:outerShdw blurRad="38100" dist="38100" dir="2700000" algn="tl">
                  <a:srgbClr val="000000">
                    <a:alpha val="43137"/>
                  </a:srgbClr>
                </a:outerShdw>
              </a:effectLst>
            </a:endParaRPr>
          </a:p>
        </p:txBody>
      </p:sp>
      <p:sp>
        <p:nvSpPr>
          <p:cNvPr id="26" name="ZoneTexte 25"/>
          <p:cNvSpPr txBox="1"/>
          <p:nvPr/>
        </p:nvSpPr>
        <p:spPr>
          <a:xfrm>
            <a:off x="13335000" y="2952510"/>
            <a:ext cx="2209800"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تعريفها:</a:t>
            </a:r>
          </a:p>
        </p:txBody>
      </p:sp>
      <p:sp>
        <p:nvSpPr>
          <p:cNvPr id="27" name="ZoneTexte 26"/>
          <p:cNvSpPr txBox="1"/>
          <p:nvPr/>
        </p:nvSpPr>
        <p:spPr>
          <a:xfrm>
            <a:off x="3505200" y="3024990"/>
            <a:ext cx="3260274"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صلاحيات الوسيط :</a:t>
            </a:r>
            <a:endParaRPr lang="fr-FR" sz="3600" b="1" dirty="0">
              <a:solidFill>
                <a:schemeClr val="bg1"/>
              </a:solidFill>
              <a:effectLst>
                <a:outerShdw blurRad="38100" dist="38100" dir="2700000" algn="tl">
                  <a:srgbClr val="000000">
                    <a:alpha val="43137"/>
                  </a:srgbClr>
                </a:outerShdw>
              </a:effectLst>
            </a:endParaRPr>
          </a:p>
        </p:txBody>
      </p:sp>
      <p:sp>
        <p:nvSpPr>
          <p:cNvPr id="29" name="Rectangle à coins arrondis 28"/>
          <p:cNvSpPr/>
          <p:nvPr/>
        </p:nvSpPr>
        <p:spPr>
          <a:xfrm>
            <a:off x="1735622" y="3839166"/>
            <a:ext cx="6705601" cy="34290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a:r>
              <a:rPr lang="ar-DZ" sz="3200" dirty="0"/>
              <a:t>يتمتع الوسيط بعدة صلاحيات لحل النزاع، ويقوم </a:t>
            </a:r>
            <a:r>
              <a:rPr lang="ar-DZ" sz="3200" dirty="0" smtClean="0"/>
              <a:t>باقتراح </a:t>
            </a:r>
            <a:r>
              <a:rPr lang="ar-DZ" sz="3200" dirty="0"/>
              <a:t>الحلول للنزاع المطروح بعد تلقيه المعلومات وقيامه بالتحقيقات وسماعه للأطراف المتنازعة وذلك في شكل توصيات </a:t>
            </a:r>
            <a:r>
              <a:rPr lang="ar-DZ" sz="4000" dirty="0"/>
              <a:t>. </a:t>
            </a:r>
            <a:endParaRPr lang="fr-FR" sz="4000" dirty="0"/>
          </a:p>
        </p:txBody>
      </p:sp>
      <p:sp>
        <p:nvSpPr>
          <p:cNvPr id="31" name="Rectangle à coins arrondis 30"/>
          <p:cNvSpPr/>
          <p:nvPr/>
        </p:nvSpPr>
        <p:spPr>
          <a:xfrm>
            <a:off x="11582400" y="3652241"/>
            <a:ext cx="5715000" cy="451009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r" rtl="1"/>
            <a:r>
              <a:rPr lang="ar-DZ" sz="3200" dirty="0" smtClean="0"/>
              <a:t>هي </a:t>
            </a:r>
            <a:r>
              <a:rPr lang="ar-DZ" sz="3200" dirty="0"/>
              <a:t>اجراء ذو طبيعة اتفاقية يلجأ اليه الاطراف المتنازعة بموجب نص في الاتفاقية الجماعية او بموجب </a:t>
            </a:r>
            <a:r>
              <a:rPr lang="ar-DZ" sz="3200" dirty="0" err="1"/>
              <a:t>إتفاق</a:t>
            </a:r>
            <a:r>
              <a:rPr lang="ar-DZ" sz="3200" dirty="0"/>
              <a:t> لاحق لفشل المصالحة ، تستند المهمة إلى شخص محايد (الوسيط). قد يلتزم الأطراف مسبقا بقبول اقتراحه كما يمكنهم عدم الالتزام بها حيث </a:t>
            </a:r>
            <a:r>
              <a:rPr lang="ar-DZ" sz="3200" dirty="0" err="1"/>
              <a:t>لايملك</a:t>
            </a:r>
            <a:r>
              <a:rPr lang="ar-DZ" sz="3200" dirty="0"/>
              <a:t> سلطة على أطراف النزاع .</a:t>
            </a:r>
            <a:endParaRPr lang="fr-FR" sz="3200" dirty="0"/>
          </a:p>
        </p:txBody>
      </p:sp>
    </p:spTree>
    <p:extLst>
      <p:ext uri="{BB962C8B-B14F-4D97-AF65-F5344CB8AC3E}">
        <p14:creationId xmlns:p14="http://schemas.microsoft.com/office/powerpoint/2010/main" val="37424393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fade">
                                      <p:cBhvr>
                                        <p:cTn id="14" dur="1000"/>
                                        <p:tgtEl>
                                          <p:spTgt spid="26">
                                            <p:txEl>
                                              <p:pRg st="0" end="0"/>
                                            </p:txEl>
                                          </p:spTgt>
                                        </p:tgtEl>
                                      </p:cBhvr>
                                    </p:animEffect>
                                    <p:anim calcmode="lin" valueType="num">
                                      <p:cBhvr>
                                        <p:cTn id="15"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1">
                                            <p:txEl>
                                              <p:pRg st="0" end="0"/>
                                            </p:txEl>
                                          </p:spTgt>
                                        </p:tgtEl>
                                        <p:attrNameLst>
                                          <p:attrName>style.visibility</p:attrName>
                                        </p:attrNameLst>
                                      </p:cBhvr>
                                      <p:to>
                                        <p:strVal val="visible"/>
                                      </p:to>
                                    </p:set>
                                    <p:animEffect transition="in" filter="fade">
                                      <p:cBhvr>
                                        <p:cTn id="21" dur="1000"/>
                                        <p:tgtEl>
                                          <p:spTgt spid="31">
                                            <p:txEl>
                                              <p:pRg st="0" end="0"/>
                                            </p:txEl>
                                          </p:spTgt>
                                        </p:tgtEl>
                                      </p:cBhvr>
                                    </p:animEffect>
                                    <p:anim calcmode="lin" valueType="num">
                                      <p:cBhvr>
                                        <p:cTn id="22"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7">
                                            <p:txEl>
                                              <p:pRg st="0" end="0"/>
                                            </p:txEl>
                                          </p:spTgt>
                                        </p:tgtEl>
                                        <p:attrNameLst>
                                          <p:attrName>style.visibility</p:attrName>
                                        </p:attrNameLst>
                                      </p:cBhvr>
                                      <p:to>
                                        <p:strVal val="visible"/>
                                      </p:to>
                                    </p:set>
                                    <p:animEffect transition="in" filter="fade">
                                      <p:cBhvr>
                                        <p:cTn id="28" dur="1000"/>
                                        <p:tgtEl>
                                          <p:spTgt spid="27">
                                            <p:txEl>
                                              <p:pRg st="0" end="0"/>
                                            </p:txEl>
                                          </p:spTgt>
                                        </p:tgtEl>
                                      </p:cBhvr>
                                    </p:animEffect>
                                    <p:anim calcmode="lin" valueType="num">
                                      <p:cBhvr>
                                        <p:cTn id="29"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9">
                                            <p:txEl>
                                              <p:pRg st="0" end="0"/>
                                            </p:txEl>
                                          </p:spTgt>
                                        </p:tgtEl>
                                        <p:attrNameLst>
                                          <p:attrName>style.visibility</p:attrName>
                                        </p:attrNameLst>
                                      </p:cBhvr>
                                      <p:to>
                                        <p:strVal val="visible"/>
                                      </p:to>
                                    </p:set>
                                    <p:animEffect transition="in" filter="fade">
                                      <p:cBhvr>
                                        <p:cTn id="35" dur="1000"/>
                                        <p:tgtEl>
                                          <p:spTgt spid="29">
                                            <p:txEl>
                                              <p:pRg st="0" end="0"/>
                                            </p:txEl>
                                          </p:spTgt>
                                        </p:tgtEl>
                                      </p:cBhvr>
                                    </p:animEffect>
                                    <p:anim calcmode="lin" valueType="num">
                                      <p:cBhvr>
                                        <p:cTn id="36"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7" name="Freeform 7"/>
          <p:cNvSpPr/>
          <p:nvPr/>
        </p:nvSpPr>
        <p:spPr>
          <a:xfrm>
            <a:off x="15870054" y="342900"/>
            <a:ext cx="1635494" cy="1623060"/>
          </a:xfrm>
          <a:custGeom>
            <a:avLst/>
            <a:gdLst/>
            <a:ahLst/>
            <a:cxnLst/>
            <a:rect l="l" t="t" r="r" b="b"/>
            <a:pathLst>
              <a:path w="3083294" h="3083294">
                <a:moveTo>
                  <a:pt x="0" y="0"/>
                </a:moveTo>
                <a:lnTo>
                  <a:pt x="3083294" y="0"/>
                </a:lnTo>
                <a:lnTo>
                  <a:pt x="3083294" y="3083294"/>
                </a:lnTo>
                <a:lnTo>
                  <a:pt x="0" y="3083294"/>
                </a:lnTo>
                <a:lnTo>
                  <a:pt x="0" y="0"/>
                </a:lnTo>
                <a:close/>
              </a:path>
            </a:pathLst>
          </a:custGeom>
          <a:blipFill>
            <a:blip r:embed="rId3">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106679" y="9098280"/>
            <a:ext cx="1219200" cy="1143000"/>
          </a:xfrm>
          <a:custGeom>
            <a:avLst/>
            <a:gdLst/>
            <a:ahLst/>
            <a:cxnLst/>
            <a:rect l="l" t="t" r="r" b="b"/>
            <a:pathLst>
              <a:path w="2353261" h="2182115">
                <a:moveTo>
                  <a:pt x="0" y="0"/>
                </a:moveTo>
                <a:lnTo>
                  <a:pt x="2353261" y="0"/>
                </a:lnTo>
                <a:lnTo>
                  <a:pt x="2353261" y="2182115"/>
                </a:lnTo>
                <a:lnTo>
                  <a:pt x="0" y="218211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3"/>
          <p:cNvSpPr/>
          <p:nvPr/>
        </p:nvSpPr>
        <p:spPr>
          <a:xfrm flipH="1">
            <a:off x="-304800" y="22860"/>
            <a:ext cx="4015508" cy="1600200"/>
          </a:xfrm>
          <a:custGeom>
            <a:avLst/>
            <a:gdLst/>
            <a:ahLst/>
            <a:cxnLst/>
            <a:rect l="l" t="t" r="r" b="b"/>
            <a:pathLst>
              <a:path w="4947445" h="1942997">
                <a:moveTo>
                  <a:pt x="4947445" y="0"/>
                </a:moveTo>
                <a:lnTo>
                  <a:pt x="0" y="0"/>
                </a:lnTo>
                <a:lnTo>
                  <a:pt x="0" y="1942997"/>
                </a:lnTo>
                <a:lnTo>
                  <a:pt x="4947445" y="1942997"/>
                </a:lnTo>
                <a:lnTo>
                  <a:pt x="4947445" y="0"/>
                </a:lnTo>
                <a:close/>
              </a:path>
            </a:pathLst>
          </a:custGeom>
          <a:blipFill>
            <a:blip r:embed="rId10">
              <a:extLst>
                <a:ext uri="{96DAC541-7B7A-43D3-8B79-37D633B846F1}">
                  <asvg:svgBlip xmlns="" xmlns:asvg="http://schemas.microsoft.com/office/drawing/2016/SVG/main" r:embed="rId4"/>
                </a:ext>
              </a:extLst>
            </a:blip>
            <a:stretch>
              <a:fillRect/>
            </a:stretch>
          </a:blipFill>
        </p:spPr>
      </p:sp>
      <p:sp>
        <p:nvSpPr>
          <p:cNvPr id="11" name="ZoneTexte 10"/>
          <p:cNvSpPr txBox="1"/>
          <p:nvPr/>
        </p:nvSpPr>
        <p:spPr>
          <a:xfrm>
            <a:off x="2995949" y="342900"/>
            <a:ext cx="12721705" cy="1569660"/>
          </a:xfrm>
          <a:prstGeom prst="rect">
            <a:avLst/>
          </a:prstGeom>
          <a:noFill/>
        </p:spPr>
        <p:txBody>
          <a:bodyPr wrap="square" rtlCol="0">
            <a:spAutoFit/>
          </a:bodyPr>
          <a:lstStyle/>
          <a:p>
            <a:pPr algn="r" rtl="1"/>
            <a:r>
              <a:rPr lang="ar-DZ" sz="4800" b="1" dirty="0" smtClean="0">
                <a:solidFill>
                  <a:srgbClr val="FF99CC"/>
                </a:solidFill>
                <a:effectLst>
                  <a:outerShdw blurRad="38100" dist="38100" dir="2700000" algn="tl">
                    <a:srgbClr val="000000">
                      <a:alpha val="43137"/>
                    </a:srgbClr>
                  </a:outerShdw>
                </a:effectLst>
              </a:rPr>
              <a:t>ثانيا: الآليات و الوسائل </a:t>
            </a:r>
            <a:r>
              <a:rPr lang="ar-DZ" sz="4800" b="1" dirty="0" smtClean="0">
                <a:solidFill>
                  <a:srgbClr val="FFFF00"/>
                </a:solidFill>
                <a:effectLst>
                  <a:outerShdw blurRad="38100" dist="38100" dir="2700000" algn="tl">
                    <a:srgbClr val="000000">
                      <a:alpha val="43137"/>
                    </a:srgbClr>
                  </a:outerShdw>
                </a:effectLst>
              </a:rPr>
              <a:t>العلاجية</a:t>
            </a:r>
            <a:r>
              <a:rPr lang="ar-DZ" sz="4800" b="1" dirty="0" smtClean="0">
                <a:solidFill>
                  <a:srgbClr val="FF99CC"/>
                </a:solidFill>
                <a:effectLst>
                  <a:outerShdw blurRad="38100" dist="38100" dir="2700000" algn="tl">
                    <a:srgbClr val="000000">
                      <a:alpha val="43137"/>
                    </a:srgbClr>
                  </a:outerShdw>
                </a:effectLst>
              </a:rPr>
              <a:t> لتسوية النزاعات الجماعية للعمل</a:t>
            </a:r>
            <a:r>
              <a:rPr lang="ar-DZ" sz="4800" dirty="0" smtClean="0">
                <a:solidFill>
                  <a:srgbClr val="FF99CC"/>
                </a:solidFill>
              </a:rPr>
              <a:t>:</a:t>
            </a:r>
          </a:p>
        </p:txBody>
      </p:sp>
      <p:sp>
        <p:nvSpPr>
          <p:cNvPr id="12" name="ZoneTexte 11"/>
          <p:cNvSpPr txBox="1"/>
          <p:nvPr/>
        </p:nvSpPr>
        <p:spPr>
          <a:xfrm>
            <a:off x="7315200" y="1935480"/>
            <a:ext cx="463296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DZ" sz="3600" b="1" dirty="0" smtClean="0">
                <a:effectLst>
                  <a:outerShdw blurRad="38100" dist="38100" dir="2700000" algn="tl">
                    <a:srgbClr val="000000">
                      <a:alpha val="43137"/>
                    </a:srgbClr>
                  </a:outerShdw>
                </a:effectLst>
              </a:rPr>
              <a:t>2. الوساطة كآلية علاجية</a:t>
            </a:r>
            <a:endParaRPr lang="ar-DZ" sz="6000" b="1" dirty="0" smtClean="0">
              <a:effectLst>
                <a:outerShdw blurRad="38100" dist="38100" dir="2700000" algn="tl">
                  <a:srgbClr val="000000">
                    <a:alpha val="43137"/>
                  </a:srgbClr>
                </a:outerShdw>
              </a:effectLst>
            </a:endParaRPr>
          </a:p>
        </p:txBody>
      </p:sp>
      <p:sp>
        <p:nvSpPr>
          <p:cNvPr id="26" name="ZoneTexte 25"/>
          <p:cNvSpPr txBox="1"/>
          <p:nvPr/>
        </p:nvSpPr>
        <p:spPr>
          <a:xfrm>
            <a:off x="7284720" y="3079747"/>
            <a:ext cx="3352800" cy="646331"/>
          </a:xfrm>
          <a:prstGeom prst="rect">
            <a:avLst/>
          </a:prstGeom>
          <a:noFill/>
        </p:spPr>
        <p:txBody>
          <a:bodyPr wrap="square" rtlCol="0">
            <a:spAutoFit/>
          </a:bodyPr>
          <a:lstStyle/>
          <a:p>
            <a:pPr algn="r" rtl="1"/>
            <a:r>
              <a:rPr lang="ar-DZ" sz="3600" b="1" dirty="0" smtClean="0">
                <a:solidFill>
                  <a:schemeClr val="bg1"/>
                </a:solidFill>
                <a:effectLst>
                  <a:outerShdw blurRad="38100" dist="38100" dir="2700000" algn="tl">
                    <a:srgbClr val="000000">
                      <a:alpha val="43137"/>
                    </a:srgbClr>
                  </a:outerShdw>
                </a:effectLst>
              </a:rPr>
              <a:t>إجراءات الوساطة:</a:t>
            </a:r>
          </a:p>
        </p:txBody>
      </p:sp>
      <p:sp>
        <p:nvSpPr>
          <p:cNvPr id="29" name="Rectangle à coins arrondis 28"/>
          <p:cNvSpPr/>
          <p:nvPr/>
        </p:nvSpPr>
        <p:spPr>
          <a:xfrm>
            <a:off x="380999" y="4038572"/>
            <a:ext cx="8799812" cy="5067328"/>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marL="457200" indent="-457200" algn="r" rtl="1">
              <a:buFont typeface="Arial" panose="020B0604020202020204" pitchFamily="34" charset="0"/>
              <a:buChar char="•"/>
            </a:pPr>
            <a:r>
              <a:rPr lang="ar-DZ" sz="3200" dirty="0"/>
              <a:t>يجب على الوسيط إرسال نسخة إلى السلطة المكلفة بالوظيفة العمومية وإلى الوزير المعني بالقطاع والوالي ورئيس المجاس ومفتش العمل المختص إقليميا إذا كان النزاع يخص المؤسسات والإدارات العمومية . </a:t>
            </a:r>
            <a:endParaRPr lang="ar-DZ" sz="3200" dirty="0" smtClean="0"/>
          </a:p>
          <a:p>
            <a:pPr marL="457200" indent="-457200" algn="r" rtl="1">
              <a:buFont typeface="Arial" panose="020B0604020202020204" pitchFamily="34" charset="0"/>
              <a:buChar char="•"/>
            </a:pPr>
            <a:r>
              <a:rPr lang="ar-DZ" sz="3200" dirty="0" smtClean="0"/>
              <a:t>التوصية </a:t>
            </a:r>
            <a:r>
              <a:rPr lang="ar-DZ" sz="3200" dirty="0"/>
              <a:t>التي يقترحها الوسيط تعد مجرد </a:t>
            </a:r>
            <a:r>
              <a:rPr lang="ar-DZ" sz="3200" dirty="0" smtClean="0"/>
              <a:t>اقتراح </a:t>
            </a:r>
            <a:r>
              <a:rPr lang="ar-DZ" sz="3200" dirty="0"/>
              <a:t>لتسوية النزاع القائم فهي لا تمثل لا امرا ولا حكما ولا تتمتع بقوة إلزامية . </a:t>
            </a:r>
            <a:endParaRPr lang="ar-DZ" sz="3200" dirty="0" smtClean="0"/>
          </a:p>
          <a:p>
            <a:pPr marL="457200" indent="-457200" algn="r" rtl="1">
              <a:buFont typeface="Arial" panose="020B0604020202020204" pitchFamily="34" charset="0"/>
              <a:buChar char="•"/>
            </a:pPr>
            <a:r>
              <a:rPr lang="ar-DZ" sz="3200" dirty="0" smtClean="0"/>
              <a:t> </a:t>
            </a:r>
            <a:r>
              <a:rPr lang="ar-DZ" sz="3200" dirty="0"/>
              <a:t>لم يعتني المشرع الجزائري بالجوانب التنظيمية المتعلقة بكيفية تنفيذ </a:t>
            </a:r>
            <a:r>
              <a:rPr lang="ar-DZ" sz="3200" dirty="0" smtClean="0"/>
              <a:t>الاقتراحات </a:t>
            </a:r>
            <a:r>
              <a:rPr lang="ar-DZ" sz="3200" dirty="0"/>
              <a:t>والتوصيات، كذلك إجراء قبول أو رفض هذه التوصيات</a:t>
            </a:r>
            <a:endParaRPr lang="fr-FR" sz="3200" dirty="0"/>
          </a:p>
        </p:txBody>
      </p:sp>
      <p:sp>
        <p:nvSpPr>
          <p:cNvPr id="31" name="Rectangle à coins arrondis 30"/>
          <p:cNvSpPr/>
          <p:nvPr/>
        </p:nvSpPr>
        <p:spPr>
          <a:xfrm>
            <a:off x="9485611" y="4038572"/>
            <a:ext cx="8497589" cy="4914928"/>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marL="457200" indent="-457200" algn="r" rtl="1">
              <a:buFont typeface="Arial" panose="020B0604020202020204" pitchFamily="34" charset="0"/>
              <a:buChar char="•"/>
            </a:pPr>
            <a:r>
              <a:rPr lang="ar-DZ" sz="3200" dirty="0"/>
              <a:t> تقوم مفتشية العمل بتسليم الوسيط ملف النزاع الجماعي في غضون </a:t>
            </a:r>
            <a:r>
              <a:rPr lang="ar-DZ" sz="3200" dirty="0">
                <a:effectLst>
                  <a:outerShdw blurRad="38100" dist="38100" dir="2700000" algn="tl">
                    <a:srgbClr val="000000">
                      <a:alpha val="43137"/>
                    </a:srgbClr>
                  </a:outerShdw>
                </a:effectLst>
              </a:rPr>
              <a:t>15 يوم </a:t>
            </a:r>
            <a:r>
              <a:rPr lang="ar-DZ" sz="3200" dirty="0"/>
              <a:t>، على ان يقوم بتقديم التوصيات في مدة </a:t>
            </a:r>
            <a:r>
              <a:rPr lang="ar-DZ" sz="3200" dirty="0">
                <a:effectLst>
                  <a:outerShdw blurRad="38100" dist="38100" dir="2700000" algn="tl">
                    <a:srgbClr val="000000">
                      <a:alpha val="43137"/>
                    </a:srgbClr>
                  </a:outerShdw>
                </a:effectLst>
              </a:rPr>
              <a:t>10 ايام </a:t>
            </a:r>
            <a:r>
              <a:rPr lang="ar-DZ" sz="3200" dirty="0"/>
              <a:t>ويمكن أن تمدد إلى</a:t>
            </a:r>
            <a:r>
              <a:rPr lang="ar-DZ" sz="3200" dirty="0">
                <a:effectLst>
                  <a:outerShdw blurRad="38100" dist="38100" dir="2700000" algn="tl">
                    <a:srgbClr val="000000">
                      <a:alpha val="43137"/>
                    </a:srgbClr>
                  </a:outerShdw>
                </a:effectLst>
              </a:rPr>
              <a:t> 8 أيام </a:t>
            </a:r>
            <a:r>
              <a:rPr lang="ar-DZ" sz="3200" dirty="0"/>
              <a:t>كحد أقصى ، ويجب على الوسيط أن يقوم بإرسال نسخة كتابية  </a:t>
            </a:r>
          </a:p>
          <a:p>
            <a:pPr marL="457200" indent="-457200" algn="r" rtl="1">
              <a:buFont typeface="Arial" panose="020B0604020202020204" pitchFamily="34" charset="0"/>
              <a:buChar char="•"/>
            </a:pPr>
            <a:r>
              <a:rPr lang="ar-DZ" sz="3200" dirty="0" smtClean="0"/>
              <a:t> </a:t>
            </a:r>
            <a:r>
              <a:rPr lang="ar-DZ" sz="3200" dirty="0"/>
              <a:t>على الطرفين أن يبلغ الوسيط بقبول </a:t>
            </a:r>
            <a:r>
              <a:rPr lang="ar-DZ" sz="3200" dirty="0" smtClean="0"/>
              <a:t>اقتراحاته </a:t>
            </a:r>
            <a:r>
              <a:rPr lang="ar-DZ" sz="3200" dirty="0"/>
              <a:t>أو رفضها في غضون </a:t>
            </a:r>
            <a:r>
              <a:rPr lang="ar-DZ" sz="3200" dirty="0">
                <a:effectLst>
                  <a:outerShdw blurRad="38100" dist="38100" dir="2700000" algn="tl">
                    <a:srgbClr val="000000">
                      <a:alpha val="43137"/>
                    </a:srgbClr>
                  </a:outerShdw>
                </a:effectLst>
              </a:rPr>
              <a:t>8</a:t>
            </a:r>
            <a:r>
              <a:rPr lang="ar-DZ" sz="3200" dirty="0"/>
              <a:t> ايام وفي حالة عدم الرد تعتبر مرفوضة ، وفي حالة الاتفاق على القبول يحرر اتفاق جماعي ويوقع عليه الطرفين ويجب ايداعه لدى مفتشية العمل . </a:t>
            </a:r>
          </a:p>
        </p:txBody>
      </p:sp>
    </p:spTree>
    <p:extLst>
      <p:ext uri="{BB962C8B-B14F-4D97-AF65-F5344CB8AC3E}">
        <p14:creationId xmlns:p14="http://schemas.microsoft.com/office/powerpoint/2010/main" val="17196502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1000"/>
                                        <p:tgtEl>
                                          <p:spTgt spid="26">
                                            <p:txEl>
                                              <p:pRg st="0" end="0"/>
                                            </p:txEl>
                                          </p:spTgt>
                                        </p:tgtEl>
                                      </p:cBhvr>
                                    </p:animEffect>
                                    <p:anim calcmode="lin" valueType="num">
                                      <p:cBhvr>
                                        <p:cTn id="8"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xEl>
                                              <p:pRg st="0" end="0"/>
                                            </p:txEl>
                                          </p:spTgt>
                                        </p:tgtEl>
                                        <p:attrNameLst>
                                          <p:attrName>style.visibility</p:attrName>
                                        </p:attrNameLst>
                                      </p:cBhvr>
                                      <p:to>
                                        <p:strVal val="visible"/>
                                      </p:to>
                                    </p:set>
                                    <p:animEffect transition="in" filter="fade">
                                      <p:cBhvr>
                                        <p:cTn id="14" dur="1000"/>
                                        <p:tgtEl>
                                          <p:spTgt spid="31">
                                            <p:txEl>
                                              <p:pRg st="0" end="0"/>
                                            </p:txEl>
                                          </p:spTgt>
                                        </p:tgtEl>
                                      </p:cBhvr>
                                    </p:animEffect>
                                    <p:anim calcmode="lin" valueType="num">
                                      <p:cBhvr>
                                        <p:cTn id="15"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1">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1">
                                            <p:txEl>
                                              <p:pRg st="1" end="1"/>
                                            </p:txEl>
                                          </p:spTgt>
                                        </p:tgtEl>
                                        <p:attrNameLst>
                                          <p:attrName>style.visibility</p:attrName>
                                        </p:attrNameLst>
                                      </p:cBhvr>
                                      <p:to>
                                        <p:strVal val="visible"/>
                                      </p:to>
                                    </p:set>
                                    <p:animEffect transition="in" filter="fade">
                                      <p:cBhvr>
                                        <p:cTn id="19" dur="1000"/>
                                        <p:tgtEl>
                                          <p:spTgt spid="31">
                                            <p:txEl>
                                              <p:pRg st="1" end="1"/>
                                            </p:txEl>
                                          </p:spTgt>
                                        </p:tgtEl>
                                      </p:cBhvr>
                                    </p:animEffect>
                                    <p:anim calcmode="lin" valueType="num">
                                      <p:cBhvr>
                                        <p:cTn id="20" dur="1000" fill="hold"/>
                                        <p:tgtEl>
                                          <p:spTgt spid="31">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9">
                                            <p:txEl>
                                              <p:pRg st="0" end="0"/>
                                            </p:txEl>
                                          </p:spTgt>
                                        </p:tgtEl>
                                        <p:attrNameLst>
                                          <p:attrName>style.visibility</p:attrName>
                                        </p:attrNameLst>
                                      </p:cBhvr>
                                      <p:to>
                                        <p:strVal val="visible"/>
                                      </p:to>
                                    </p:set>
                                    <p:animEffect transition="in" filter="fade">
                                      <p:cBhvr>
                                        <p:cTn id="26" dur="1000"/>
                                        <p:tgtEl>
                                          <p:spTgt spid="29">
                                            <p:txEl>
                                              <p:pRg st="0" end="0"/>
                                            </p:txEl>
                                          </p:spTgt>
                                        </p:tgtEl>
                                      </p:cBhvr>
                                    </p:animEffect>
                                    <p:anim calcmode="lin" valueType="num">
                                      <p:cBhvr>
                                        <p:cTn id="27"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29">
                                            <p:txEl>
                                              <p:pRg st="0" end="0"/>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9">
                                            <p:txEl>
                                              <p:pRg st="1" end="1"/>
                                            </p:txEl>
                                          </p:spTgt>
                                        </p:tgtEl>
                                        <p:attrNameLst>
                                          <p:attrName>style.visibility</p:attrName>
                                        </p:attrNameLst>
                                      </p:cBhvr>
                                      <p:to>
                                        <p:strVal val="visible"/>
                                      </p:to>
                                    </p:set>
                                    <p:animEffect transition="in" filter="fade">
                                      <p:cBhvr>
                                        <p:cTn id="31" dur="1000"/>
                                        <p:tgtEl>
                                          <p:spTgt spid="29">
                                            <p:txEl>
                                              <p:pRg st="1" end="1"/>
                                            </p:txEl>
                                          </p:spTgt>
                                        </p:tgtEl>
                                      </p:cBhvr>
                                    </p:animEffect>
                                    <p:anim calcmode="lin" valueType="num">
                                      <p:cBhvr>
                                        <p:cTn id="32" dur="1000" fill="hold"/>
                                        <p:tgtEl>
                                          <p:spTgt spid="29">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29">
                                            <p:txEl>
                                              <p:pRg st="1" end="1"/>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9">
                                            <p:txEl>
                                              <p:pRg st="2" end="2"/>
                                            </p:txEl>
                                          </p:spTgt>
                                        </p:tgtEl>
                                        <p:attrNameLst>
                                          <p:attrName>style.visibility</p:attrName>
                                        </p:attrNameLst>
                                      </p:cBhvr>
                                      <p:to>
                                        <p:strVal val="visible"/>
                                      </p:to>
                                    </p:set>
                                    <p:animEffect transition="in" filter="fade">
                                      <p:cBhvr>
                                        <p:cTn id="36" dur="1000"/>
                                        <p:tgtEl>
                                          <p:spTgt spid="29">
                                            <p:txEl>
                                              <p:pRg st="2" end="2"/>
                                            </p:txEl>
                                          </p:spTgt>
                                        </p:tgtEl>
                                      </p:cBhvr>
                                    </p:animEffect>
                                    <p:anim calcmode="lin" valueType="num">
                                      <p:cBhvr>
                                        <p:cTn id="37" dur="1000" fill="hold"/>
                                        <p:tgtEl>
                                          <p:spTgt spid="29">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2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468</TotalTime>
  <Words>1938</Words>
  <Application>Microsoft Office PowerPoint</Application>
  <PresentationFormat>Personnalisé</PresentationFormat>
  <Paragraphs>163</Paragraphs>
  <Slides>19</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19</vt:i4>
      </vt:variant>
    </vt:vector>
  </HeadingPairs>
  <TitlesOfParts>
    <vt:vector size="28" baseType="lpstr">
      <vt:lpstr>Arial</vt:lpstr>
      <vt:lpstr>Wingdings</vt:lpstr>
      <vt:lpstr>Bryndan Write</vt:lpstr>
      <vt:lpstr>Andalus</vt:lpstr>
      <vt:lpstr>Calibri</vt:lpstr>
      <vt:lpstr>Arabic Typesetting</vt:lpstr>
      <vt:lpstr>Courier New</vt:lpstr>
      <vt:lpstr>Gochi Hand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WINDOWS</dc:creator>
  <cp:lastModifiedBy>WINDOWS</cp:lastModifiedBy>
  <cp:revision>43</cp:revision>
  <dcterms:created xsi:type="dcterms:W3CDTF">2006-08-16T00:00:00Z</dcterms:created>
  <dcterms:modified xsi:type="dcterms:W3CDTF">2024-10-12T13:23:40Z</dcterms:modified>
  <dc:identifier>DAGSsTUz_ck</dc:identifier>
</cp:coreProperties>
</file>