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ar-DZ" dirty="0"/>
            <a:t>مفهوم الدول النامية </a:t>
          </a:r>
          <a:endParaRPr lang="en-US" dirty="0"/>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r>
            <a:rPr lang="ar-DZ" dirty="0"/>
            <a:t>هي الدول الأقل تقدما في مجال التصنيع و الزراعة و المجالات الاجتماعية و يقل دخلها السنوي اقل 300 دولار في السنة </a:t>
          </a:r>
          <a:endParaRPr lang="en-US" dirty="0"/>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ar-DZ" dirty="0"/>
            <a:t>مفهوم التخلف الاقتصادي</a:t>
          </a:r>
          <a:endParaRPr lang="en-US" dirty="0"/>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r>
            <a:rPr lang="ar-DZ" dirty="0"/>
            <a:t>هو شيوع الفقر و الفقراء و غياب المصانع و التنمية و زيادة الامية و نظام مصرفي متخلف</a:t>
          </a:r>
          <a:endParaRPr lang="en-US" dirty="0"/>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ar-DZ" dirty="0"/>
            <a:t>الدول المتأخرة</a:t>
          </a:r>
          <a:endParaRPr lang="en-US" dirty="0"/>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r>
            <a:rPr lang="ar-DZ" dirty="0"/>
            <a:t>ويقصد بها التخلف الاقتصادي و التكنولوجي و التخلف الحضاري و الاجتماعي </a:t>
          </a: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E70347E4-4461-4B80-8927-4CA0AEBFAAF8}" srcId="{E817CCF5-DA3F-4E5F-BE7C-D8111B2BFEBA}" destId="{DCCE571A-4D30-4294-ABAF-6885F619D2D9}" srcOrd="1" destOrd="0" parTransId="{3AD83C96-5A95-4337-BF2D-97454AF7F108}" sibTransId="{2C1DF6EC-6090-4926-A556-3D2417B7F2AA}"/>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3682D-1E3E-471E-92AD-A11DBF85E97D}" type="doc">
      <dgm:prSet loTypeId="urn:microsoft.com/office/officeart/2005/8/layout/pyramid1" loCatId="pyramid" qsTypeId="urn:microsoft.com/office/officeart/2005/8/quickstyle/3d2" qsCatId="3D" csTypeId="urn:microsoft.com/office/officeart/2005/8/colors/colorful1" csCatId="colorful" phldr="1"/>
      <dgm:spPr/>
    </dgm:pt>
    <dgm:pt modelId="{03C10D60-7545-478F-A2F0-F8960CE5D607}">
      <dgm:prSet phldrT="[Texte]"/>
      <dgm:spPr/>
      <dgm:t>
        <a:bodyPr/>
        <a:lstStyle/>
        <a:p>
          <a:r>
            <a:rPr lang="ar-DZ" dirty="0"/>
            <a:t>الدول اقل نمو دخل السنوي اقل من 100 دولار كالهند و افريقيا</a:t>
          </a:r>
          <a:endParaRPr lang="fr-DZ" dirty="0"/>
        </a:p>
      </dgm:t>
    </dgm:pt>
    <dgm:pt modelId="{7CE986A8-0187-4568-ABF7-B87B4D69A7F4}" type="parTrans" cxnId="{6A4746BA-98F1-4D8E-838F-40A06AA4B7F8}">
      <dgm:prSet/>
      <dgm:spPr/>
      <dgm:t>
        <a:bodyPr/>
        <a:lstStyle/>
        <a:p>
          <a:endParaRPr lang="fr-DZ"/>
        </a:p>
      </dgm:t>
    </dgm:pt>
    <dgm:pt modelId="{86DBB682-2D2D-4F6F-9877-58D73ED5E917}" type="sibTrans" cxnId="{6A4746BA-98F1-4D8E-838F-40A06AA4B7F8}">
      <dgm:prSet/>
      <dgm:spPr/>
      <dgm:t>
        <a:bodyPr/>
        <a:lstStyle/>
        <a:p>
          <a:endParaRPr lang="fr-DZ"/>
        </a:p>
      </dgm:t>
    </dgm:pt>
    <dgm:pt modelId="{23CCD9DF-589B-427C-BA40-CA7A7FD6416C}">
      <dgm:prSet phldrT="[Texte]"/>
      <dgm:spPr/>
      <dgm:t>
        <a:bodyPr/>
        <a:lstStyle/>
        <a:p>
          <a:r>
            <a:rPr lang="ar-DZ" dirty="0"/>
            <a:t>الدول الأكثر نموا و هي دول منظمة الأوبك في افريقيا و الشرق الأوسط و الدخل 100-300 دولار سنويا</a:t>
          </a:r>
          <a:endParaRPr lang="fr-DZ" dirty="0"/>
        </a:p>
      </dgm:t>
    </dgm:pt>
    <dgm:pt modelId="{F2358EC9-461E-4D6F-836E-6E9E91717656}" type="parTrans" cxnId="{9F712582-3F28-40FD-9511-082C9FFD8F83}">
      <dgm:prSet/>
      <dgm:spPr/>
      <dgm:t>
        <a:bodyPr/>
        <a:lstStyle/>
        <a:p>
          <a:endParaRPr lang="fr-DZ"/>
        </a:p>
      </dgm:t>
    </dgm:pt>
    <dgm:pt modelId="{2BBCE02D-7CB6-4214-8FF6-7734D9109704}" type="sibTrans" cxnId="{9F712582-3F28-40FD-9511-082C9FFD8F83}">
      <dgm:prSet/>
      <dgm:spPr/>
      <dgm:t>
        <a:bodyPr/>
        <a:lstStyle/>
        <a:p>
          <a:endParaRPr lang="fr-DZ"/>
        </a:p>
      </dgm:t>
    </dgm:pt>
    <dgm:pt modelId="{1A5B64D8-9B39-45D6-8479-A11634CF865B}">
      <dgm:prSet phldrT="[Texte]"/>
      <dgm:spPr/>
      <dgm:t>
        <a:bodyPr/>
        <a:lstStyle/>
        <a:p>
          <a:r>
            <a:rPr lang="ar-DZ" dirty="0"/>
            <a:t>الدول النامية و التي تضم دول أوروبا الشرقية و بعض دول الكتلة الشرقية و التي يزيد دخل الى 500 دولار سنويا</a:t>
          </a:r>
          <a:endParaRPr lang="fr-DZ" dirty="0"/>
        </a:p>
      </dgm:t>
    </dgm:pt>
    <dgm:pt modelId="{C0440232-7495-4086-8812-74B22A6E9731}" type="parTrans" cxnId="{E7A12FCE-0917-4C92-936F-FF42A28548D9}">
      <dgm:prSet/>
      <dgm:spPr/>
      <dgm:t>
        <a:bodyPr/>
        <a:lstStyle/>
        <a:p>
          <a:endParaRPr lang="fr-DZ"/>
        </a:p>
      </dgm:t>
    </dgm:pt>
    <dgm:pt modelId="{61C3CEC8-156F-45D6-B2D9-09D54D4A80C0}" type="sibTrans" cxnId="{E7A12FCE-0917-4C92-936F-FF42A28548D9}">
      <dgm:prSet/>
      <dgm:spPr/>
      <dgm:t>
        <a:bodyPr/>
        <a:lstStyle/>
        <a:p>
          <a:endParaRPr lang="fr-DZ"/>
        </a:p>
      </dgm:t>
    </dgm:pt>
    <dgm:pt modelId="{3B379E0C-9E63-4819-8D2E-B09E437570C3}" type="pres">
      <dgm:prSet presAssocID="{99F3682D-1E3E-471E-92AD-A11DBF85E97D}" presName="Name0" presStyleCnt="0">
        <dgm:presLayoutVars>
          <dgm:dir/>
          <dgm:animLvl val="lvl"/>
          <dgm:resizeHandles val="exact"/>
        </dgm:presLayoutVars>
      </dgm:prSet>
      <dgm:spPr/>
    </dgm:pt>
    <dgm:pt modelId="{A3C4903F-F857-4D88-811A-EE02B5A3A699}" type="pres">
      <dgm:prSet presAssocID="{03C10D60-7545-478F-A2F0-F8960CE5D607}" presName="Name8" presStyleCnt="0"/>
      <dgm:spPr/>
    </dgm:pt>
    <dgm:pt modelId="{5E957400-4D90-4B80-AB5F-52D2E4C38376}" type="pres">
      <dgm:prSet presAssocID="{03C10D60-7545-478F-A2F0-F8960CE5D607}" presName="level" presStyleLbl="node1" presStyleIdx="0" presStyleCnt="3">
        <dgm:presLayoutVars>
          <dgm:chMax val="1"/>
          <dgm:bulletEnabled val="1"/>
        </dgm:presLayoutVars>
      </dgm:prSet>
      <dgm:spPr/>
    </dgm:pt>
    <dgm:pt modelId="{3FAF53DC-BAE5-437E-A7FF-B3702A648BBB}" type="pres">
      <dgm:prSet presAssocID="{03C10D60-7545-478F-A2F0-F8960CE5D607}" presName="levelTx" presStyleLbl="revTx" presStyleIdx="0" presStyleCnt="0">
        <dgm:presLayoutVars>
          <dgm:chMax val="1"/>
          <dgm:bulletEnabled val="1"/>
        </dgm:presLayoutVars>
      </dgm:prSet>
      <dgm:spPr/>
    </dgm:pt>
    <dgm:pt modelId="{74505D30-0CF0-4FE5-A3E9-F8DE7D7CC1F0}" type="pres">
      <dgm:prSet presAssocID="{23CCD9DF-589B-427C-BA40-CA7A7FD6416C}" presName="Name8" presStyleCnt="0"/>
      <dgm:spPr/>
    </dgm:pt>
    <dgm:pt modelId="{F040FC36-7AE6-4764-B92B-F6726D275428}" type="pres">
      <dgm:prSet presAssocID="{23CCD9DF-589B-427C-BA40-CA7A7FD6416C}" presName="level" presStyleLbl="node1" presStyleIdx="1" presStyleCnt="3">
        <dgm:presLayoutVars>
          <dgm:chMax val="1"/>
          <dgm:bulletEnabled val="1"/>
        </dgm:presLayoutVars>
      </dgm:prSet>
      <dgm:spPr/>
    </dgm:pt>
    <dgm:pt modelId="{C0934053-6F89-47B6-9CAB-26FAE1C099F7}" type="pres">
      <dgm:prSet presAssocID="{23CCD9DF-589B-427C-BA40-CA7A7FD6416C}" presName="levelTx" presStyleLbl="revTx" presStyleIdx="0" presStyleCnt="0">
        <dgm:presLayoutVars>
          <dgm:chMax val="1"/>
          <dgm:bulletEnabled val="1"/>
        </dgm:presLayoutVars>
      </dgm:prSet>
      <dgm:spPr/>
    </dgm:pt>
    <dgm:pt modelId="{AF64AD50-C8D2-4C67-99E5-6A5DDA34D7A8}" type="pres">
      <dgm:prSet presAssocID="{1A5B64D8-9B39-45D6-8479-A11634CF865B}" presName="Name8" presStyleCnt="0"/>
      <dgm:spPr/>
    </dgm:pt>
    <dgm:pt modelId="{A604EC2C-902E-4990-88A9-1A4766A380DE}" type="pres">
      <dgm:prSet presAssocID="{1A5B64D8-9B39-45D6-8479-A11634CF865B}" presName="level" presStyleLbl="node1" presStyleIdx="2" presStyleCnt="3">
        <dgm:presLayoutVars>
          <dgm:chMax val="1"/>
          <dgm:bulletEnabled val="1"/>
        </dgm:presLayoutVars>
      </dgm:prSet>
      <dgm:spPr/>
    </dgm:pt>
    <dgm:pt modelId="{F921F2FE-10A6-4A50-A661-F4990817D87C}" type="pres">
      <dgm:prSet presAssocID="{1A5B64D8-9B39-45D6-8479-A11634CF865B}" presName="levelTx" presStyleLbl="revTx" presStyleIdx="0" presStyleCnt="0">
        <dgm:presLayoutVars>
          <dgm:chMax val="1"/>
          <dgm:bulletEnabled val="1"/>
        </dgm:presLayoutVars>
      </dgm:prSet>
      <dgm:spPr/>
    </dgm:pt>
  </dgm:ptLst>
  <dgm:cxnLst>
    <dgm:cxn modelId="{D68AA514-05BA-4028-80E8-F3E3A95F7D91}" type="presOf" srcId="{1A5B64D8-9B39-45D6-8479-A11634CF865B}" destId="{A604EC2C-902E-4990-88A9-1A4766A380DE}" srcOrd="0" destOrd="0" presId="urn:microsoft.com/office/officeart/2005/8/layout/pyramid1"/>
    <dgm:cxn modelId="{CD14816B-F48D-4C75-A7D5-C4F983878F80}" type="presOf" srcId="{1A5B64D8-9B39-45D6-8479-A11634CF865B}" destId="{F921F2FE-10A6-4A50-A661-F4990817D87C}" srcOrd="1" destOrd="0" presId="urn:microsoft.com/office/officeart/2005/8/layout/pyramid1"/>
    <dgm:cxn modelId="{8EF3ED57-5F53-4E5A-8650-44D608E043DA}" type="presOf" srcId="{03C10D60-7545-478F-A2F0-F8960CE5D607}" destId="{3FAF53DC-BAE5-437E-A7FF-B3702A648BBB}" srcOrd="1" destOrd="0" presId="urn:microsoft.com/office/officeart/2005/8/layout/pyramid1"/>
    <dgm:cxn modelId="{9F712582-3F28-40FD-9511-082C9FFD8F83}" srcId="{99F3682D-1E3E-471E-92AD-A11DBF85E97D}" destId="{23CCD9DF-589B-427C-BA40-CA7A7FD6416C}" srcOrd="1" destOrd="0" parTransId="{F2358EC9-461E-4D6F-836E-6E9E91717656}" sibTransId="{2BBCE02D-7CB6-4214-8FF6-7734D9109704}"/>
    <dgm:cxn modelId="{D64A568D-4C1A-4C73-B1EC-565E7C82C3AA}" type="presOf" srcId="{03C10D60-7545-478F-A2F0-F8960CE5D607}" destId="{5E957400-4D90-4B80-AB5F-52D2E4C38376}" srcOrd="0" destOrd="0" presId="urn:microsoft.com/office/officeart/2005/8/layout/pyramid1"/>
    <dgm:cxn modelId="{EEFCF2B5-624C-4476-86E7-A8B635E38083}" type="presOf" srcId="{23CCD9DF-589B-427C-BA40-CA7A7FD6416C}" destId="{F040FC36-7AE6-4764-B92B-F6726D275428}" srcOrd="0" destOrd="0" presId="urn:microsoft.com/office/officeart/2005/8/layout/pyramid1"/>
    <dgm:cxn modelId="{6A4746BA-98F1-4D8E-838F-40A06AA4B7F8}" srcId="{99F3682D-1E3E-471E-92AD-A11DBF85E97D}" destId="{03C10D60-7545-478F-A2F0-F8960CE5D607}" srcOrd="0" destOrd="0" parTransId="{7CE986A8-0187-4568-ABF7-B87B4D69A7F4}" sibTransId="{86DBB682-2D2D-4F6F-9877-58D73ED5E917}"/>
    <dgm:cxn modelId="{E7A12FCE-0917-4C92-936F-FF42A28548D9}" srcId="{99F3682D-1E3E-471E-92AD-A11DBF85E97D}" destId="{1A5B64D8-9B39-45D6-8479-A11634CF865B}" srcOrd="2" destOrd="0" parTransId="{C0440232-7495-4086-8812-74B22A6E9731}" sibTransId="{61C3CEC8-156F-45D6-B2D9-09D54D4A80C0}"/>
    <dgm:cxn modelId="{D1B973D1-D25C-4FC8-8475-16F3C4F7899A}" type="presOf" srcId="{99F3682D-1E3E-471E-92AD-A11DBF85E97D}" destId="{3B379E0C-9E63-4819-8D2E-B09E437570C3}" srcOrd="0" destOrd="0" presId="urn:microsoft.com/office/officeart/2005/8/layout/pyramid1"/>
    <dgm:cxn modelId="{962064D5-7C71-42B7-8A2A-721138CE09B9}" type="presOf" srcId="{23CCD9DF-589B-427C-BA40-CA7A7FD6416C}" destId="{C0934053-6F89-47B6-9CAB-26FAE1C099F7}" srcOrd="1" destOrd="0" presId="urn:microsoft.com/office/officeart/2005/8/layout/pyramid1"/>
    <dgm:cxn modelId="{1F0B8FEF-576B-4520-BAD0-2531BD67E080}" type="presParOf" srcId="{3B379E0C-9E63-4819-8D2E-B09E437570C3}" destId="{A3C4903F-F857-4D88-811A-EE02B5A3A699}" srcOrd="0" destOrd="0" presId="urn:microsoft.com/office/officeart/2005/8/layout/pyramid1"/>
    <dgm:cxn modelId="{3D2F35D8-E5AC-442E-83BB-412BB3B07B7D}" type="presParOf" srcId="{A3C4903F-F857-4D88-811A-EE02B5A3A699}" destId="{5E957400-4D90-4B80-AB5F-52D2E4C38376}" srcOrd="0" destOrd="0" presId="urn:microsoft.com/office/officeart/2005/8/layout/pyramid1"/>
    <dgm:cxn modelId="{C169368A-FC4D-4BBE-8239-F4D2F5FCDF2C}" type="presParOf" srcId="{A3C4903F-F857-4D88-811A-EE02B5A3A699}" destId="{3FAF53DC-BAE5-437E-A7FF-B3702A648BBB}" srcOrd="1" destOrd="0" presId="urn:microsoft.com/office/officeart/2005/8/layout/pyramid1"/>
    <dgm:cxn modelId="{E9A4A244-2CFE-410E-8E5E-47C746B55F33}" type="presParOf" srcId="{3B379E0C-9E63-4819-8D2E-B09E437570C3}" destId="{74505D30-0CF0-4FE5-A3E9-F8DE7D7CC1F0}" srcOrd="1" destOrd="0" presId="urn:microsoft.com/office/officeart/2005/8/layout/pyramid1"/>
    <dgm:cxn modelId="{B4F89AE4-ADE2-410E-AA02-47BB7B43DDD1}" type="presParOf" srcId="{74505D30-0CF0-4FE5-A3E9-F8DE7D7CC1F0}" destId="{F040FC36-7AE6-4764-B92B-F6726D275428}" srcOrd="0" destOrd="0" presId="urn:microsoft.com/office/officeart/2005/8/layout/pyramid1"/>
    <dgm:cxn modelId="{CFC39941-B4A4-41CB-AB14-B5E52942336F}" type="presParOf" srcId="{74505D30-0CF0-4FE5-A3E9-F8DE7D7CC1F0}" destId="{C0934053-6F89-47B6-9CAB-26FAE1C099F7}" srcOrd="1" destOrd="0" presId="urn:microsoft.com/office/officeart/2005/8/layout/pyramid1"/>
    <dgm:cxn modelId="{28567706-28BD-4555-B069-5ABD204527C6}" type="presParOf" srcId="{3B379E0C-9E63-4819-8D2E-B09E437570C3}" destId="{AF64AD50-C8D2-4C67-99E5-6A5DDA34D7A8}" srcOrd="2" destOrd="0" presId="urn:microsoft.com/office/officeart/2005/8/layout/pyramid1"/>
    <dgm:cxn modelId="{30293A88-E9FE-4F08-8EC3-E3D52779276A}" type="presParOf" srcId="{AF64AD50-C8D2-4C67-99E5-6A5DDA34D7A8}" destId="{A604EC2C-902E-4990-88A9-1A4766A380DE}" srcOrd="0" destOrd="0" presId="urn:microsoft.com/office/officeart/2005/8/layout/pyramid1"/>
    <dgm:cxn modelId="{5A16ACF9-0A92-4907-A4BF-02A219F5A675}" type="presParOf" srcId="{AF64AD50-C8D2-4C67-99E5-6A5DDA34D7A8}" destId="{F921F2FE-10A6-4A50-A661-F4990817D87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07868" y="617522"/>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228" y="1804993"/>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ar-DZ" sz="3000" kern="1200" dirty="0"/>
            <a:t>مفهوم الدول النامية </a:t>
          </a:r>
          <a:endParaRPr lang="en-US" sz="3000" kern="1200" dirty="0"/>
        </a:p>
      </dsp:txBody>
      <dsp:txXfrm>
        <a:off x="4228" y="1804993"/>
        <a:ext cx="3088125" cy="463218"/>
      </dsp:txXfrm>
    </dsp:sp>
    <dsp:sp modelId="{DD091D0A-5A25-4241-91F3-18D32B0BDD4F}">
      <dsp:nvSpPr>
        <dsp:cNvPr id="0" name=""/>
        <dsp:cNvSpPr/>
      </dsp:nvSpPr>
      <dsp:spPr>
        <a:xfrm>
          <a:off x="4228" y="2317806"/>
          <a:ext cx="3088125" cy="77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ar-DZ" sz="1700" kern="1200" dirty="0"/>
            <a:t>هي الدول الأقل تقدما في مجال التصنيع و الزراعة و المجالات الاجتماعية و يقل دخلها السنوي اقل 300 دولار في السنة </a:t>
          </a:r>
          <a:endParaRPr lang="en-US" sz="1700" kern="1200" dirty="0"/>
        </a:p>
      </dsp:txBody>
      <dsp:txXfrm>
        <a:off x="4228" y="2317806"/>
        <a:ext cx="3088125" cy="779420"/>
      </dsp:txXfrm>
    </dsp:sp>
    <dsp:sp modelId="{210823F6-AC1A-46E3-9D99-A319DF497539}">
      <dsp:nvSpPr>
        <dsp:cNvPr id="0" name=""/>
        <dsp:cNvSpPr/>
      </dsp:nvSpPr>
      <dsp:spPr>
        <a:xfrm>
          <a:off x="4636415" y="617522"/>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632774" y="1804993"/>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ar-DZ" sz="3000" kern="1200" dirty="0"/>
            <a:t>مفهوم التخلف الاقتصادي</a:t>
          </a:r>
          <a:endParaRPr lang="en-US" sz="3000" kern="1200" dirty="0"/>
        </a:p>
      </dsp:txBody>
      <dsp:txXfrm>
        <a:off x="3632774" y="1804993"/>
        <a:ext cx="3088125" cy="463218"/>
      </dsp:txXfrm>
    </dsp:sp>
    <dsp:sp modelId="{7CD40649-A74C-4AD8-B9D0-2573A1955C91}">
      <dsp:nvSpPr>
        <dsp:cNvPr id="0" name=""/>
        <dsp:cNvSpPr/>
      </dsp:nvSpPr>
      <dsp:spPr>
        <a:xfrm>
          <a:off x="3632774" y="2317806"/>
          <a:ext cx="3088125" cy="77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ar-DZ" sz="1700" kern="1200" dirty="0"/>
            <a:t>هو شيوع الفقر و الفقراء و غياب المصانع و التنمية و زيادة الامية و نظام مصرفي متخلف</a:t>
          </a:r>
          <a:endParaRPr lang="en-US" sz="1700" kern="1200" dirty="0"/>
        </a:p>
      </dsp:txBody>
      <dsp:txXfrm>
        <a:off x="3632774" y="2317806"/>
        <a:ext cx="3088125" cy="779420"/>
      </dsp:txXfrm>
    </dsp:sp>
    <dsp:sp modelId="{B0A3ABD2-C471-4A21-8AEF-3843C86919E1}">
      <dsp:nvSpPr>
        <dsp:cNvPr id="0" name=""/>
        <dsp:cNvSpPr/>
      </dsp:nvSpPr>
      <dsp:spPr>
        <a:xfrm>
          <a:off x="8264962" y="617522"/>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261321" y="1804993"/>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ar-DZ" sz="3000" kern="1200" dirty="0"/>
            <a:t>الدول المتأخرة</a:t>
          </a:r>
          <a:endParaRPr lang="en-US" sz="3000" kern="1200" dirty="0"/>
        </a:p>
      </dsp:txBody>
      <dsp:txXfrm>
        <a:off x="7261321" y="1804993"/>
        <a:ext cx="3088125" cy="463218"/>
      </dsp:txXfrm>
    </dsp:sp>
    <dsp:sp modelId="{6418EBED-F111-425B-8EE2-06B8B2297A68}">
      <dsp:nvSpPr>
        <dsp:cNvPr id="0" name=""/>
        <dsp:cNvSpPr/>
      </dsp:nvSpPr>
      <dsp:spPr>
        <a:xfrm>
          <a:off x="7261321" y="2317806"/>
          <a:ext cx="3088125" cy="77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ar-DZ" sz="1700" kern="1200" dirty="0"/>
            <a:t>ويقصد بها التخلف الاقتصادي و التكنولوجي و التخلف الحضاري و الاجتماعي </a:t>
          </a:r>
          <a:endParaRPr lang="en-US" sz="1700" kern="1200" dirty="0"/>
        </a:p>
      </dsp:txBody>
      <dsp:txXfrm>
        <a:off x="7261321" y="2317806"/>
        <a:ext cx="3088125" cy="779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57400-4D90-4B80-AB5F-52D2E4C38376}">
      <dsp:nvSpPr>
        <dsp:cNvPr id="0" name=""/>
        <dsp:cNvSpPr/>
      </dsp:nvSpPr>
      <dsp:spPr>
        <a:xfrm>
          <a:off x="3415886" y="0"/>
          <a:ext cx="3415886" cy="1238250"/>
        </a:xfrm>
        <a:prstGeom prst="trapezoid">
          <a:avLst>
            <a:gd name="adj" fmla="val 137932"/>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ar-DZ" sz="2900" kern="1200" dirty="0"/>
            <a:t>الدول اقل نمو دخل السنوي اقل من 100 دولار كالهند و افريقيا</a:t>
          </a:r>
          <a:endParaRPr lang="fr-DZ" sz="2900" kern="1200" dirty="0"/>
        </a:p>
      </dsp:txBody>
      <dsp:txXfrm>
        <a:off x="3415886" y="0"/>
        <a:ext cx="3415886" cy="1238250"/>
      </dsp:txXfrm>
    </dsp:sp>
    <dsp:sp modelId="{F040FC36-7AE6-4764-B92B-F6726D275428}">
      <dsp:nvSpPr>
        <dsp:cNvPr id="0" name=""/>
        <dsp:cNvSpPr/>
      </dsp:nvSpPr>
      <dsp:spPr>
        <a:xfrm>
          <a:off x="1707943" y="1238249"/>
          <a:ext cx="6831772" cy="1238250"/>
        </a:xfrm>
        <a:prstGeom prst="trapezoid">
          <a:avLst>
            <a:gd name="adj" fmla="val 137932"/>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ar-DZ" sz="2900" kern="1200" dirty="0"/>
            <a:t>الدول الأكثر نموا و هي دول منظمة الأوبك في افريقيا و الشرق الأوسط و الدخل 100-300 دولار سنويا</a:t>
          </a:r>
          <a:endParaRPr lang="fr-DZ" sz="2900" kern="1200" dirty="0"/>
        </a:p>
      </dsp:txBody>
      <dsp:txXfrm>
        <a:off x="2903503" y="1238249"/>
        <a:ext cx="4440651" cy="1238250"/>
      </dsp:txXfrm>
    </dsp:sp>
    <dsp:sp modelId="{A604EC2C-902E-4990-88A9-1A4766A380DE}">
      <dsp:nvSpPr>
        <dsp:cNvPr id="0" name=""/>
        <dsp:cNvSpPr/>
      </dsp:nvSpPr>
      <dsp:spPr>
        <a:xfrm>
          <a:off x="0" y="2476499"/>
          <a:ext cx="10247658" cy="1238250"/>
        </a:xfrm>
        <a:prstGeom prst="trapezoid">
          <a:avLst>
            <a:gd name="adj" fmla="val 137932"/>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ar-DZ" sz="2900" kern="1200" dirty="0"/>
            <a:t>الدول النامية و التي تضم دول أوروبا الشرقية و بعض دول الكتلة الشرقية و التي يزيد دخل الى 500 دولار سنويا</a:t>
          </a:r>
          <a:endParaRPr lang="fr-DZ" sz="2900" kern="1200" dirty="0"/>
        </a:p>
      </dsp:txBody>
      <dsp:txXfrm>
        <a:off x="1793340" y="2476499"/>
        <a:ext cx="6660977" cy="123825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1F1B079-7EF0-44EE-B798-BCC497C9F3B2}" type="datetime1">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FF70A8-1D13-4657-95F0-A9EA54967B8D}" type="datetime1">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B90AC-71BD-4C7F-8ACA-7B3F18292E63}" type="datetime1">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E6EFC2C-8905-46F0-B443-CE905B76BA01}" type="datetime1">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9079DC3-C9B5-499E-9140-0DC28B7074E2}" type="datetime1">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0BB33EA-E472-4D22-9C03-A9C14AA21CED}" type="datetime1">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E507A8-A5CF-4D38-AB86-7EDDA87A85D4}" type="datetime1">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E0277FD-7DE6-41D4-930D-AC99F5AFE54E}" type="datetime1">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A15526-7079-4B7B-987C-1B5FAE11A0FF}" type="datetime1">
              <a:rPr lang="en-US" smtClean="0"/>
              <a:t>3/20/2023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3/20/2023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45774"/>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fontScale="90000"/>
          </a:bodyPr>
          <a:lstStyle/>
          <a:p>
            <a:pPr rtl="1"/>
            <a:r>
              <a:rPr lang="ar-DZ" sz="4000" dirty="0"/>
              <a:t>محاضرة بعنوان</a:t>
            </a:r>
            <a:br>
              <a:rPr lang="ar-DZ" sz="4000" dirty="0"/>
            </a:br>
            <a:r>
              <a:rPr lang="ar-DZ" sz="4000" dirty="0"/>
              <a:t> الدول النامية </a:t>
            </a:r>
            <a:br>
              <a:rPr lang="ar-DZ" sz="4000" dirty="0"/>
            </a:br>
            <a:r>
              <a:rPr lang="ar-DZ" sz="4000" dirty="0"/>
              <a:t>السنة الثالثة علاقات دولية </a:t>
            </a:r>
            <a:br>
              <a:rPr lang="ar-DZ" sz="4000" dirty="0"/>
            </a:b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kumimoji="0" lang="ar-DZ" sz="3600" b="0" i="0" u="none" strike="noStrike" kern="1200" cap="none" spc="0" normalizeH="0" baseline="0" noProof="0" dirty="0">
                <a:ln>
                  <a:solidFill>
                    <a:prstClr val="black">
                      <a:lumMod val="75000"/>
                      <a:lumOff val="25000"/>
                      <a:alpha val="10000"/>
                    </a:prstClr>
                  </a:solidFill>
                </a:ln>
                <a:solidFill>
                  <a:srgbClr val="CEDBE6"/>
                </a:solidFill>
                <a:effectLst>
                  <a:outerShdw blurRad="9525" dist="25400" dir="14640000" algn="tl" rotWithShape="0">
                    <a:prstClr val="black">
                      <a:alpha val="30000"/>
                    </a:prstClr>
                  </a:outerShdw>
                </a:effectLst>
                <a:uLnTx/>
                <a:uFillTx/>
                <a:latin typeface="Arial Nova Light"/>
                <a:ea typeface="+mj-ea"/>
              </a:rPr>
              <a:t>من اعداد د , فؤاد جدو</a:t>
            </a:r>
            <a:endParaRPr lang="en-US" sz="2300" dirty="0">
              <a:solidFill>
                <a:srgbClr val="5792BA"/>
              </a:solidFill>
            </a:endParaRP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89ADE-E5D1-6115-297C-60285C70E6F9}"/>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A9C08E27-D47E-6680-5172-254EE327372F}"/>
              </a:ext>
            </a:extLst>
          </p:cNvPr>
          <p:cNvSpPr>
            <a:spLocks noGrp="1"/>
          </p:cNvSpPr>
          <p:nvPr>
            <p:ph idx="1"/>
          </p:nvPr>
        </p:nvSpPr>
        <p:spPr/>
        <p:txBody>
          <a:bodyPr/>
          <a:lstStyle/>
          <a:p>
            <a:pPr algn="r" rtl="1"/>
            <a:r>
              <a:rPr lang="ar-DZ" dirty="0"/>
              <a:t>محدودية السوق المحلية:</a:t>
            </a:r>
          </a:p>
          <a:p>
            <a:pPr marL="36900" indent="0" algn="r" rtl="1">
              <a:buNone/>
            </a:pPr>
            <a:r>
              <a:rPr lang="ar-DZ" dirty="0"/>
              <a:t>   على الرغم من ارتفاع أعداد السكان في الدول النامية إلا أن مستوى الدخول الفردية منخفضة  و السوق المحلية ضيقة مما يؤدي لضعف القوة الشرائية و انخفاض الطلب.</a:t>
            </a:r>
          </a:p>
          <a:p>
            <a:pPr algn="r" rtl="1"/>
            <a:r>
              <a:rPr lang="ar-DZ" dirty="0"/>
              <a:t>ضيق السوق المحلية قد يؤدي لتقليص الاستثمار المحلي و الأجنبي و من ثم انخفاض مساهمة الأسواق في التنمية الاقتصادية,</a:t>
            </a:r>
          </a:p>
          <a:p>
            <a:pPr algn="r" rtl="1"/>
            <a:endParaRPr lang="fr-DZ" dirty="0"/>
          </a:p>
        </p:txBody>
      </p:sp>
    </p:spTree>
    <p:extLst>
      <p:ext uri="{BB962C8B-B14F-4D97-AF65-F5344CB8AC3E}">
        <p14:creationId xmlns:p14="http://schemas.microsoft.com/office/powerpoint/2010/main" val="296437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5D81E-7BFA-2EEB-3433-EF2C6DCA45A0}"/>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BE02A567-7344-82DD-73ED-C3C87C0B71DC}"/>
              </a:ext>
            </a:extLst>
          </p:cNvPr>
          <p:cNvSpPr>
            <a:spLocks noGrp="1"/>
          </p:cNvSpPr>
          <p:nvPr>
            <p:ph idx="1"/>
          </p:nvPr>
        </p:nvSpPr>
        <p:spPr/>
        <p:txBody>
          <a:bodyPr>
            <a:normAutofit fontScale="92500" lnSpcReduction="20000"/>
          </a:bodyPr>
          <a:lstStyle/>
          <a:p>
            <a:pPr algn="r" rtl="1"/>
            <a:r>
              <a:rPr lang="ar-DZ" dirty="0"/>
              <a:t>ارتفاع معدل البطالة المقنعة:</a:t>
            </a:r>
          </a:p>
          <a:p>
            <a:pPr algn="r" rtl="1"/>
            <a:r>
              <a:rPr lang="ar-DZ" dirty="0"/>
              <a:t>          البطالة المقنعة تعني وجود العديد من العمال و الموظفين في أنشطة إنتاجية ولكنهم لا يضيفون شيئاً يذكر إلى الإنتاج مما يؤدي لانخفاض الإنتاجية الحدية للعمل (قد تصل للصفر أو تصبح سالبة)، هذا يجعل الاستغناء عنهم لا يؤثر على مستوى الإنتاج.</a:t>
            </a:r>
          </a:p>
          <a:p>
            <a:pPr algn="r" rtl="1"/>
            <a:r>
              <a:rPr lang="ar-DZ" dirty="0"/>
              <a:t>تتركز البطالة المقنعة في الدول النامية في القطاع الزراعي وذلك بسبب:</a:t>
            </a:r>
          </a:p>
          <a:p>
            <a:pPr algn="r" rtl="1"/>
            <a:r>
              <a:rPr lang="ar-DZ" dirty="0"/>
              <a:t>اختلال هيكل الإنتاج و ضعف القطاع الصناعي.</a:t>
            </a:r>
          </a:p>
          <a:p>
            <a:pPr algn="r" rtl="1"/>
            <a:r>
              <a:rPr lang="ar-DZ" dirty="0"/>
              <a:t>استخدام أساليب الإنتاج البدائية.</a:t>
            </a:r>
          </a:p>
          <a:p>
            <a:pPr algn="r" rtl="1"/>
            <a:r>
              <a:rPr lang="ar-DZ" dirty="0"/>
              <a:t>نظام العائلة الممتدة.</a:t>
            </a:r>
          </a:p>
          <a:p>
            <a:pPr algn="r" rtl="1"/>
            <a:r>
              <a:rPr lang="ar-DZ" dirty="0"/>
              <a:t>القيم و التقاليد المهنية.</a:t>
            </a:r>
            <a:endParaRPr lang="fr-DZ" dirty="0"/>
          </a:p>
        </p:txBody>
      </p:sp>
    </p:spTree>
    <p:extLst>
      <p:ext uri="{BB962C8B-B14F-4D97-AF65-F5344CB8AC3E}">
        <p14:creationId xmlns:p14="http://schemas.microsoft.com/office/powerpoint/2010/main" val="12181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4C5A1-9C98-8C5F-FED1-614E53B6F7AA}"/>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97401C9D-F5AD-5D53-7233-76F4A987C9C1}"/>
              </a:ext>
            </a:extLst>
          </p:cNvPr>
          <p:cNvSpPr>
            <a:spLocks noGrp="1"/>
          </p:cNvSpPr>
          <p:nvPr>
            <p:ph idx="1"/>
          </p:nvPr>
        </p:nvSpPr>
        <p:spPr/>
        <p:txBody>
          <a:bodyPr/>
          <a:lstStyle/>
          <a:p>
            <a:pPr algn="r" rtl="1"/>
            <a:r>
              <a:rPr lang="ar-DZ" dirty="0"/>
              <a:t>تدني مستوى التعليم:</a:t>
            </a:r>
          </a:p>
          <a:p>
            <a:pPr algn="r" rtl="1"/>
            <a:r>
              <a:rPr lang="ar-DZ" dirty="0"/>
              <a:t>          حيث تنخفض نسبة المتعلمين و المقيدين في كل من التعليم الابتدائي و الثانوي مقارنة بالدول المتقدمة مما أدى لانتشار الجهل و الأمية.</a:t>
            </a:r>
          </a:p>
          <a:p>
            <a:pPr algn="r" rtl="1"/>
            <a:r>
              <a:rPr lang="ar-DZ" dirty="0"/>
              <a:t>ارتفاع نسبة الأمية من المشاكل الاجتماعية التي تعاني منها الدول النامية خاصة في طبقة الفلاحين و فئة النساء,</a:t>
            </a:r>
          </a:p>
          <a:p>
            <a:pPr algn="r" rtl="1"/>
            <a:endParaRPr lang="fr-DZ" dirty="0"/>
          </a:p>
        </p:txBody>
      </p:sp>
    </p:spTree>
    <p:extLst>
      <p:ext uri="{BB962C8B-B14F-4D97-AF65-F5344CB8AC3E}">
        <p14:creationId xmlns:p14="http://schemas.microsoft.com/office/powerpoint/2010/main" val="102411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C4091F-DB7C-3FD9-72A5-4C18B3798FA7}"/>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7E013168-8447-14A9-5A14-CA850EF09685}"/>
              </a:ext>
            </a:extLst>
          </p:cNvPr>
          <p:cNvSpPr>
            <a:spLocks noGrp="1"/>
          </p:cNvSpPr>
          <p:nvPr>
            <p:ph idx="1"/>
          </p:nvPr>
        </p:nvSpPr>
        <p:spPr/>
        <p:txBody>
          <a:bodyPr>
            <a:normAutofit fontScale="92500" lnSpcReduction="10000"/>
          </a:bodyPr>
          <a:lstStyle/>
          <a:p>
            <a:pPr algn="r" rtl="1"/>
            <a:r>
              <a:rPr lang="ar-DZ" dirty="0"/>
              <a:t>انخفاض مستوى الخدمات الصحية:</a:t>
            </a:r>
          </a:p>
          <a:p>
            <a:pPr algn="r" rtl="1"/>
            <a:r>
              <a:rPr lang="ar-DZ" dirty="0"/>
              <a:t>          تعاني معظم الدول الفقيرة من انتشار الأوبئة والأمراض و ضعف مستوى الصحة العامة مما يؤدي لارتفاع معدل الوفيات و انخفاض متوسط العمر المتوقع للمولود.</a:t>
            </a:r>
          </a:p>
          <a:p>
            <a:pPr algn="r" rtl="1"/>
            <a:r>
              <a:rPr lang="ar-DZ" dirty="0"/>
              <a:t>مؤشرات قياس مستوى الصحة:</a:t>
            </a:r>
          </a:p>
          <a:p>
            <a:pPr algn="r" rtl="1"/>
            <a:r>
              <a:rPr lang="ar-DZ" dirty="0"/>
              <a:t>معدل الوفيات دون 5 سنوات لكل 1000 مولود حي       87% - 9%</a:t>
            </a:r>
          </a:p>
          <a:p>
            <a:pPr algn="r" rtl="1"/>
            <a:r>
              <a:rPr lang="ar-DZ" dirty="0"/>
              <a:t>معدل الوفيات للأطفال الرضع لكل 1000 مولود حي       55% - 7%</a:t>
            </a:r>
          </a:p>
          <a:p>
            <a:pPr algn="r" rtl="1"/>
            <a:r>
              <a:rPr lang="ar-DZ" dirty="0"/>
              <a:t>العمر المتوقع عند الولادة        64 سنة – 77 سنة</a:t>
            </a:r>
          </a:p>
          <a:p>
            <a:pPr algn="r" rtl="1"/>
            <a:r>
              <a:rPr lang="ar-DZ" dirty="0"/>
              <a:t>مؤشرات أخرى كعدد الأفراد لكل طبيب (ممرض).</a:t>
            </a:r>
          </a:p>
          <a:p>
            <a:pPr algn="r" rtl="1"/>
            <a:endParaRPr lang="fr-DZ" dirty="0"/>
          </a:p>
        </p:txBody>
      </p:sp>
    </p:spTree>
    <p:extLst>
      <p:ext uri="{BB962C8B-B14F-4D97-AF65-F5344CB8AC3E}">
        <p14:creationId xmlns:p14="http://schemas.microsoft.com/office/powerpoint/2010/main" val="209996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0AD8F-8124-B41C-E65C-5C1CB4828B07}"/>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B467F3A1-DFF5-BDE4-7BF2-1D94B49419DC}"/>
              </a:ext>
            </a:extLst>
          </p:cNvPr>
          <p:cNvSpPr>
            <a:spLocks noGrp="1"/>
          </p:cNvSpPr>
          <p:nvPr>
            <p:ph idx="1"/>
          </p:nvPr>
        </p:nvSpPr>
        <p:spPr/>
        <p:txBody>
          <a:bodyPr/>
          <a:lstStyle/>
          <a:p>
            <a:pPr algn="r" rtl="1"/>
            <a:r>
              <a:rPr lang="ar-DZ" dirty="0"/>
              <a:t>التبعية الاقتصادية:</a:t>
            </a:r>
          </a:p>
          <a:p>
            <a:pPr algn="r" rtl="1"/>
            <a:r>
              <a:rPr lang="ar-DZ" dirty="0"/>
              <a:t>          تبعية الدول النامية للاقتصاديات المتقدمة أدى إلى خدمة مصالح الدول المتقدمة على حساب مصالح الدول النامية، كما أدى لانتقال الأزمات الاقتصادية في الاقتصاديات المتقدمة للدول النامية و بالتالي إعاقة تحقيق عملية التنمية الاقتصادية.</a:t>
            </a:r>
          </a:p>
          <a:p>
            <a:pPr algn="r" rtl="1"/>
            <a:endParaRPr lang="fr-DZ" dirty="0"/>
          </a:p>
        </p:txBody>
      </p:sp>
    </p:spTree>
    <p:extLst>
      <p:ext uri="{BB962C8B-B14F-4D97-AF65-F5344CB8AC3E}">
        <p14:creationId xmlns:p14="http://schemas.microsoft.com/office/powerpoint/2010/main" val="1457614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7EF84-1216-16B6-E1B1-9115DDEEE6D8}"/>
              </a:ext>
            </a:extLst>
          </p:cNvPr>
          <p:cNvSpPr>
            <a:spLocks noGrp="1"/>
          </p:cNvSpPr>
          <p:nvPr>
            <p:ph type="title"/>
          </p:nvPr>
        </p:nvSpPr>
        <p:spPr/>
        <p:txBody>
          <a:bodyPr/>
          <a:lstStyle/>
          <a:p>
            <a:r>
              <a:rPr lang="ar-DZ" dirty="0"/>
              <a:t>اليات التنمية في الدول النامية</a:t>
            </a:r>
            <a:endParaRPr lang="fr-DZ" dirty="0"/>
          </a:p>
        </p:txBody>
      </p:sp>
      <p:sp>
        <p:nvSpPr>
          <p:cNvPr id="3" name="Espace réservé du contenu 2">
            <a:extLst>
              <a:ext uri="{FF2B5EF4-FFF2-40B4-BE49-F238E27FC236}">
                <a16:creationId xmlns:a16="http://schemas.microsoft.com/office/drawing/2014/main" id="{43F0B940-150C-9D33-10A9-7A33F0D3446A}"/>
              </a:ext>
            </a:extLst>
          </p:cNvPr>
          <p:cNvSpPr>
            <a:spLocks noGrp="1"/>
          </p:cNvSpPr>
          <p:nvPr>
            <p:ph idx="1"/>
          </p:nvPr>
        </p:nvSpPr>
        <p:spPr/>
        <p:txBody>
          <a:bodyPr/>
          <a:lstStyle/>
          <a:p>
            <a:pPr algn="r" rtl="1"/>
            <a:r>
              <a:rPr lang="ar-DZ" dirty="0"/>
              <a:t>التخطيط المركزي أم نظام السوق:</a:t>
            </a:r>
          </a:p>
          <a:p>
            <a:pPr algn="r" rtl="1"/>
            <a:r>
              <a:rPr lang="ar-DZ" dirty="0"/>
              <a:t>          يجب على الدول كجزء من استراتيجية التنمية الاقتصادية أن تختار كيف تدير اقتصادها، فهي تتبني أحد النظامين:</a:t>
            </a:r>
          </a:p>
          <a:p>
            <a:pPr algn="r" rtl="1"/>
            <a:r>
              <a:rPr lang="ar-DZ" dirty="0"/>
              <a:t>نظام السوق: تقليص دور الحكومة في النشاط الاقتصادي</a:t>
            </a:r>
          </a:p>
          <a:p>
            <a:pPr algn="r" rtl="1"/>
            <a:r>
              <a:rPr lang="ar-DZ" dirty="0"/>
              <a:t>نظام التخطيط المركزي: الاعتماد على الحكومة في إدارة الشأن الاقتصادي.</a:t>
            </a:r>
          </a:p>
          <a:p>
            <a:pPr algn="r" rtl="1"/>
            <a:endParaRPr lang="ar-DZ" dirty="0"/>
          </a:p>
          <a:p>
            <a:pPr algn="r" rtl="1"/>
            <a:endParaRPr lang="fr-DZ" dirty="0"/>
          </a:p>
        </p:txBody>
      </p:sp>
    </p:spTree>
    <p:extLst>
      <p:ext uri="{BB962C8B-B14F-4D97-AF65-F5344CB8AC3E}">
        <p14:creationId xmlns:p14="http://schemas.microsoft.com/office/powerpoint/2010/main" val="57465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D8080-8597-6707-D23A-FAFB30AE9FCE}"/>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FB2384B4-9EEA-77B2-6ED0-7F766E6EC43C}"/>
              </a:ext>
            </a:extLst>
          </p:cNvPr>
          <p:cNvSpPr>
            <a:spLocks noGrp="1"/>
          </p:cNvSpPr>
          <p:nvPr>
            <p:ph idx="1"/>
          </p:nvPr>
        </p:nvSpPr>
        <p:spPr/>
        <p:txBody>
          <a:bodyPr/>
          <a:lstStyle/>
          <a:p>
            <a:pPr algn="r" rtl="1"/>
            <a:r>
              <a:rPr lang="ar-DZ" dirty="0"/>
              <a:t>الزراعة أم الصناعة:</a:t>
            </a:r>
          </a:p>
          <a:p>
            <a:pPr algn="r" rtl="1"/>
            <a:r>
              <a:rPr lang="ar-DZ" dirty="0"/>
              <a:t>          بعد أن استقلت دول العالم الثالث بدأت في دعم التصنيع لحل مشكلة التنمية. من أوائل تلك الدول هي الهند، لحقتها بقية الدول.</a:t>
            </a:r>
          </a:p>
          <a:p>
            <a:pPr algn="r" rtl="1"/>
            <a:r>
              <a:rPr lang="ar-DZ" dirty="0"/>
              <a:t>العوامل التي تجعل خيار التصنيع أكثر </a:t>
            </a:r>
            <a:r>
              <a:rPr lang="ar-DZ" dirty="0" err="1"/>
              <a:t>إغراءاً</a:t>
            </a:r>
            <a:r>
              <a:rPr lang="ar-DZ" dirty="0"/>
              <a:t> من الزراعة:</a:t>
            </a:r>
          </a:p>
          <a:p>
            <a:pPr algn="r" rtl="1"/>
            <a:r>
              <a:rPr lang="ar-DZ" dirty="0"/>
              <a:t>الخيار الأنسب لخلق رأس المال المادي.</a:t>
            </a:r>
          </a:p>
          <a:p>
            <a:pPr algn="r" rtl="1"/>
            <a:r>
              <a:rPr lang="ar-DZ" dirty="0"/>
              <a:t>تجارب الدول المتقدمة توضح أن التحول من الزراعة إلى الصناعة سبباً في الوصول لدرجة متقدمة من التنمية الاقتصادية.</a:t>
            </a:r>
          </a:p>
          <a:p>
            <a:pPr algn="r" rtl="1"/>
            <a:endParaRPr lang="fr-DZ" dirty="0"/>
          </a:p>
        </p:txBody>
      </p:sp>
    </p:spTree>
    <p:extLst>
      <p:ext uri="{BB962C8B-B14F-4D97-AF65-F5344CB8AC3E}">
        <p14:creationId xmlns:p14="http://schemas.microsoft.com/office/powerpoint/2010/main" val="15445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9B5C3-AC48-67B9-E4AF-5F2B3A3DE6E6}"/>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96FB77ED-8928-3465-B6FF-643E182E1DB1}"/>
              </a:ext>
            </a:extLst>
          </p:cNvPr>
          <p:cNvSpPr>
            <a:spLocks noGrp="1"/>
          </p:cNvSpPr>
          <p:nvPr>
            <p:ph idx="1"/>
          </p:nvPr>
        </p:nvSpPr>
        <p:spPr/>
        <p:txBody>
          <a:bodyPr/>
          <a:lstStyle/>
          <a:p>
            <a:pPr algn="r" rtl="1"/>
            <a:r>
              <a:rPr lang="ar-DZ" dirty="0"/>
              <a:t>تجارب الدول المتقدمة توضح أن الحكومة تلعب دوراً نشيطاً في إدارة الشأن الاقتصادي و في دفع معدلات النمو.</a:t>
            </a:r>
          </a:p>
          <a:p>
            <a:pPr algn="r" rtl="1"/>
            <a:r>
              <a:rPr lang="ar-DZ" dirty="0"/>
              <a:t>السياسات التي تتبناها الدولة لتحقيق النمو الاقتصادي:</a:t>
            </a:r>
          </a:p>
          <a:p>
            <a:pPr algn="r" rtl="1"/>
            <a:r>
              <a:rPr lang="ar-DZ" dirty="0"/>
              <a:t>تحسين نوعية التعليم.</a:t>
            </a:r>
          </a:p>
          <a:p>
            <a:pPr algn="r" rtl="1"/>
            <a:r>
              <a:rPr lang="ar-DZ" dirty="0"/>
              <a:t>استخدام السياسات النقدية والمالية لزيادة معدلات الادخار.</a:t>
            </a:r>
          </a:p>
          <a:p>
            <a:pPr algn="r" rtl="1"/>
            <a:r>
              <a:rPr lang="ar-DZ" dirty="0"/>
              <a:t>تشجيع و دعم البحث والتنمية.</a:t>
            </a:r>
          </a:p>
          <a:p>
            <a:pPr algn="r" rtl="1"/>
            <a:r>
              <a:rPr lang="ar-DZ" dirty="0"/>
              <a:t>الحد من الإجراءات التنظيمية المشجعة على الاحتكار وتقليل المنافسة</a:t>
            </a:r>
            <a:endParaRPr lang="fr-DZ" dirty="0"/>
          </a:p>
        </p:txBody>
      </p:sp>
    </p:spTree>
    <p:extLst>
      <p:ext uri="{BB962C8B-B14F-4D97-AF65-F5344CB8AC3E}">
        <p14:creationId xmlns:p14="http://schemas.microsoft.com/office/powerpoint/2010/main" val="64201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r>
              <a:rPr lang="ar-DZ" dirty="0"/>
              <a:t>مفهوم التخلف </a:t>
            </a:r>
            <a:endParaRPr lang="en-US" dirty="0"/>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0738912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31679-AD9F-1536-AD33-9A6A367B2D28}"/>
              </a:ext>
            </a:extLst>
          </p:cNvPr>
          <p:cNvSpPr>
            <a:spLocks noGrp="1"/>
          </p:cNvSpPr>
          <p:nvPr>
            <p:ph type="title"/>
          </p:nvPr>
        </p:nvSpPr>
        <p:spPr/>
        <p:txBody>
          <a:bodyPr/>
          <a:lstStyle/>
          <a:p>
            <a:r>
              <a:rPr lang="ar-DZ" dirty="0"/>
              <a:t>تصنيف الدول المتخلفة حسب </a:t>
            </a:r>
            <a:r>
              <a:rPr lang="ar-DZ" dirty="0" err="1"/>
              <a:t>هيكنز</a:t>
            </a:r>
            <a:endParaRPr lang="fr-DZ" dirty="0"/>
          </a:p>
        </p:txBody>
      </p:sp>
      <p:graphicFrame>
        <p:nvGraphicFramePr>
          <p:cNvPr id="7" name="Espace réservé du contenu 6">
            <a:extLst>
              <a:ext uri="{FF2B5EF4-FFF2-40B4-BE49-F238E27FC236}">
                <a16:creationId xmlns:a16="http://schemas.microsoft.com/office/drawing/2014/main" id="{80FF5FE9-8B80-B942-ADA8-FD5D51F4EDCF}"/>
              </a:ext>
            </a:extLst>
          </p:cNvPr>
          <p:cNvGraphicFramePr>
            <a:graphicFrameLocks noGrp="1"/>
          </p:cNvGraphicFramePr>
          <p:nvPr>
            <p:ph idx="1"/>
            <p:extLst>
              <p:ext uri="{D42A27DB-BD31-4B8C-83A1-F6EECF244321}">
                <p14:modId xmlns:p14="http://schemas.microsoft.com/office/powerpoint/2010/main" val="2052002731"/>
              </p:ext>
            </p:extLst>
          </p:nvPr>
        </p:nvGraphicFramePr>
        <p:xfrm>
          <a:off x="1020417" y="2076450"/>
          <a:ext cx="10247658"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21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E5358-59B5-6480-EF05-3B90C9AF1186}"/>
              </a:ext>
            </a:extLst>
          </p:cNvPr>
          <p:cNvSpPr>
            <a:spLocks noGrp="1"/>
          </p:cNvSpPr>
          <p:nvPr>
            <p:ph type="title"/>
          </p:nvPr>
        </p:nvSpPr>
        <p:spPr/>
        <p:txBody>
          <a:bodyPr/>
          <a:lstStyle/>
          <a:p>
            <a:r>
              <a:rPr lang="ar-DZ" dirty="0"/>
              <a:t>مفاهيم عامة</a:t>
            </a:r>
            <a:endParaRPr lang="fr-DZ" dirty="0"/>
          </a:p>
        </p:txBody>
      </p:sp>
      <p:sp>
        <p:nvSpPr>
          <p:cNvPr id="3" name="Espace réservé du contenu 2">
            <a:extLst>
              <a:ext uri="{FF2B5EF4-FFF2-40B4-BE49-F238E27FC236}">
                <a16:creationId xmlns:a16="http://schemas.microsoft.com/office/drawing/2014/main" id="{1DAE1F6A-4BE2-CB6F-B8D1-E275CCC7D010}"/>
              </a:ext>
            </a:extLst>
          </p:cNvPr>
          <p:cNvSpPr>
            <a:spLocks noGrp="1"/>
          </p:cNvSpPr>
          <p:nvPr>
            <p:ph idx="1"/>
          </p:nvPr>
        </p:nvSpPr>
        <p:spPr/>
        <p:txBody>
          <a:bodyPr/>
          <a:lstStyle/>
          <a:p>
            <a:pPr algn="r" rtl="1"/>
            <a:r>
              <a:rPr lang="ar-DZ" dirty="0"/>
              <a:t>النمو الاقتصادي : هو الزيادة في الدخل القومي الحقيقي (أو في نصيب الفرد من الدخل القومي) خلال سنة ما مقارنة بالسنة السابقة لها وذلك عن طريق زيادة الكميات المستخدمة من عناصر الإنتاج و زيادة الكفاءة الإنتاجية لهذه العناصر.</a:t>
            </a:r>
          </a:p>
          <a:p>
            <a:pPr algn="r" rtl="1"/>
            <a:r>
              <a:rPr lang="ar-DZ" dirty="0"/>
              <a:t>التنمية الاقتصادية :  هي الزيادة في نصيب الفرد من الدخل القومي بالإضافة لإجراء تغيرات جذرية في هيكل الاقتصاد (الإنتاج) و في طريقة استخدام و توزيع عناصر الإنتاج بين القطاعات الاقتصادية المختلفة بما يضمن الاستمرار التراكمي للنمو.</a:t>
            </a:r>
          </a:p>
          <a:p>
            <a:pPr algn="r" rtl="1"/>
            <a:endParaRPr lang="ar-DZ" dirty="0"/>
          </a:p>
          <a:p>
            <a:pPr algn="r" rtl="1"/>
            <a:endParaRPr lang="fr-DZ" dirty="0"/>
          </a:p>
        </p:txBody>
      </p:sp>
    </p:spTree>
    <p:extLst>
      <p:ext uri="{BB962C8B-B14F-4D97-AF65-F5344CB8AC3E}">
        <p14:creationId xmlns:p14="http://schemas.microsoft.com/office/powerpoint/2010/main" val="364666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34284-5B22-28B8-56D5-DB9F60DE20C7}"/>
              </a:ext>
            </a:extLst>
          </p:cNvPr>
          <p:cNvSpPr>
            <a:spLocks noGrp="1"/>
          </p:cNvSpPr>
          <p:nvPr>
            <p:ph type="title"/>
          </p:nvPr>
        </p:nvSpPr>
        <p:spPr/>
        <p:txBody>
          <a:bodyPr/>
          <a:lstStyle/>
          <a:p>
            <a:r>
              <a:rPr lang="ar-DZ" dirty="0"/>
              <a:t>خصائص الاقتصاديات الدول النامية:</a:t>
            </a:r>
            <a:endParaRPr lang="fr-DZ" dirty="0"/>
          </a:p>
        </p:txBody>
      </p:sp>
      <p:sp>
        <p:nvSpPr>
          <p:cNvPr id="3" name="Espace réservé du contenu 2">
            <a:extLst>
              <a:ext uri="{FF2B5EF4-FFF2-40B4-BE49-F238E27FC236}">
                <a16:creationId xmlns:a16="http://schemas.microsoft.com/office/drawing/2014/main" id="{061CD786-9594-E775-BF68-ADA9CE99C48A}"/>
              </a:ext>
            </a:extLst>
          </p:cNvPr>
          <p:cNvSpPr>
            <a:spLocks noGrp="1"/>
          </p:cNvSpPr>
          <p:nvPr>
            <p:ph idx="1"/>
          </p:nvPr>
        </p:nvSpPr>
        <p:spPr>
          <a:xfrm>
            <a:off x="1470386" y="2076450"/>
            <a:ext cx="10353762" cy="4171950"/>
          </a:xfrm>
        </p:spPr>
        <p:txBody>
          <a:bodyPr>
            <a:normAutofit/>
          </a:bodyPr>
          <a:lstStyle/>
          <a:p>
            <a:pPr algn="r" rtl="1"/>
            <a:r>
              <a:rPr lang="ar-DZ" dirty="0"/>
              <a:t>الزيادة السكانية السريعة.                  *. </a:t>
            </a:r>
          </a:p>
          <a:p>
            <a:pPr algn="r" rtl="1"/>
            <a:r>
              <a:rPr lang="ar-DZ" dirty="0"/>
              <a:t>محدودية السوق المحلية.  </a:t>
            </a:r>
          </a:p>
          <a:p>
            <a:pPr algn="r" rtl="1"/>
            <a:r>
              <a:rPr lang="ar-DZ" dirty="0"/>
              <a:t>النقص الشديد في فئة المنظمين والإداريين الأكفاء.</a:t>
            </a:r>
          </a:p>
          <a:p>
            <a:pPr algn="r" rtl="1"/>
            <a:r>
              <a:rPr lang="ar-DZ" dirty="0"/>
              <a:t>تدني مستوى التعليم.</a:t>
            </a:r>
          </a:p>
          <a:p>
            <a:pPr algn="r" rtl="1"/>
            <a:r>
              <a:rPr lang="ar-DZ" dirty="0"/>
              <a:t>انخفاض مستوى الخدمات الصحية.</a:t>
            </a:r>
          </a:p>
          <a:p>
            <a:pPr algn="r" rtl="1"/>
            <a:r>
              <a:rPr lang="ar-DZ" dirty="0"/>
              <a:t>ضعف مساهمة القطاع الصناعي في عملية التنمية الاقتصادية.</a:t>
            </a:r>
          </a:p>
          <a:p>
            <a:pPr algn="r" rtl="1"/>
            <a:r>
              <a:rPr lang="ar-DZ" dirty="0"/>
              <a:t>التبعية الاقتصادية.</a:t>
            </a:r>
          </a:p>
          <a:p>
            <a:pPr algn="r" rtl="1"/>
            <a:endParaRPr lang="fr-DZ" dirty="0"/>
          </a:p>
        </p:txBody>
      </p:sp>
    </p:spTree>
    <p:extLst>
      <p:ext uri="{BB962C8B-B14F-4D97-AF65-F5344CB8AC3E}">
        <p14:creationId xmlns:p14="http://schemas.microsoft.com/office/powerpoint/2010/main" val="217235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D0A3B-46BA-3C74-5B35-E540CDCDFD3D}"/>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700A22E3-8E55-FD07-1108-96A3ED70B3F9}"/>
              </a:ext>
            </a:extLst>
          </p:cNvPr>
          <p:cNvSpPr>
            <a:spLocks noGrp="1"/>
          </p:cNvSpPr>
          <p:nvPr>
            <p:ph idx="1"/>
          </p:nvPr>
        </p:nvSpPr>
        <p:spPr/>
        <p:txBody>
          <a:bodyPr/>
          <a:lstStyle/>
          <a:p>
            <a:pPr algn="r" rtl="1"/>
            <a:r>
              <a:rPr lang="ar-DZ" dirty="0"/>
              <a:t>ارتفاع معدل البطالة المقنعة.</a:t>
            </a:r>
          </a:p>
          <a:p>
            <a:pPr algn="r" rtl="1"/>
            <a:r>
              <a:rPr lang="ar-DZ" dirty="0"/>
              <a:t> انخفاض مستوى دخل الفرد.</a:t>
            </a:r>
          </a:p>
          <a:p>
            <a:pPr algn="r" rtl="1"/>
            <a:r>
              <a:rPr lang="ar-DZ" dirty="0"/>
              <a:t>اختلال الهياكل الاقتصادية.               </a:t>
            </a:r>
          </a:p>
          <a:p>
            <a:pPr algn="r" rtl="1"/>
            <a:r>
              <a:rPr lang="ar-DZ" dirty="0"/>
              <a:t> انخفاض مستوى الإنتاجية.</a:t>
            </a:r>
          </a:p>
          <a:p>
            <a:pPr algn="r" rtl="1"/>
            <a:endParaRPr lang="ar-DZ" dirty="0"/>
          </a:p>
          <a:p>
            <a:pPr algn="r" rtl="1"/>
            <a:endParaRPr lang="fr-DZ" dirty="0"/>
          </a:p>
        </p:txBody>
      </p:sp>
    </p:spTree>
    <p:extLst>
      <p:ext uri="{BB962C8B-B14F-4D97-AF65-F5344CB8AC3E}">
        <p14:creationId xmlns:p14="http://schemas.microsoft.com/office/powerpoint/2010/main" val="277154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F5971-3E89-CAEF-BF7A-9ABBFD0E953F}"/>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775A6695-BAB0-C153-5937-45617A1A1BB2}"/>
              </a:ext>
            </a:extLst>
          </p:cNvPr>
          <p:cNvSpPr>
            <a:spLocks noGrp="1"/>
          </p:cNvSpPr>
          <p:nvPr>
            <p:ph idx="1"/>
          </p:nvPr>
        </p:nvSpPr>
        <p:spPr/>
        <p:txBody>
          <a:bodyPr>
            <a:normAutofit fontScale="92500" lnSpcReduction="20000"/>
          </a:bodyPr>
          <a:lstStyle/>
          <a:p>
            <a:pPr algn="r" rtl="1"/>
            <a:r>
              <a:rPr lang="ar-DZ" dirty="0"/>
              <a:t>أولاً: الزيادة السكانية السريعة:</a:t>
            </a:r>
          </a:p>
          <a:p>
            <a:pPr algn="r" rtl="1"/>
            <a:r>
              <a:rPr lang="ar-DZ" dirty="0"/>
              <a:t>          تعاني معظم الدول النامية من ارتفاع كبير في معدلات نمو السكان حيث تبلغ الزيادة السنوية فيها 3% على الأقل (1% في الدول المتقدمة).</a:t>
            </a:r>
          </a:p>
          <a:p>
            <a:pPr algn="r" rtl="1"/>
            <a:r>
              <a:rPr lang="ar-DZ" dirty="0"/>
              <a:t>أسباب الزيادة في أعداد السكان:</a:t>
            </a:r>
          </a:p>
          <a:p>
            <a:pPr algn="r" rtl="1"/>
            <a:r>
              <a:rPr lang="ar-DZ" dirty="0"/>
              <a:t>          زيادة الوعي الصحي و انتشار المؤسسات الصحية و اعتماد عدد كبير من اللقاحات للقضاء على الكثير من الأمراض المستوطنة أدت جميعاها إلى انخفاض نسبة الوفيات و زيادة عدد المواليد.</a:t>
            </a:r>
          </a:p>
          <a:p>
            <a:pPr algn="r" rtl="1"/>
            <a:r>
              <a:rPr lang="ar-DZ" dirty="0"/>
              <a:t>سلبيات الزيادة في أعداد السكان:</a:t>
            </a:r>
          </a:p>
          <a:p>
            <a:pPr algn="r" rtl="1"/>
            <a:r>
              <a:rPr lang="ar-DZ" dirty="0"/>
              <a:t>     1. عدم الاستغلال الأمثل لرأس المال البشري.     2. تدهور مستوى المعيشة.</a:t>
            </a:r>
          </a:p>
          <a:p>
            <a:pPr algn="r" rtl="1"/>
            <a:r>
              <a:rPr lang="ar-DZ" dirty="0"/>
              <a:t>     3. انخفاض نصيب الفرد من الدخل القومي</a:t>
            </a:r>
            <a:endParaRPr lang="fr-DZ" dirty="0"/>
          </a:p>
        </p:txBody>
      </p:sp>
    </p:spTree>
    <p:extLst>
      <p:ext uri="{BB962C8B-B14F-4D97-AF65-F5344CB8AC3E}">
        <p14:creationId xmlns:p14="http://schemas.microsoft.com/office/powerpoint/2010/main" val="352937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319E0-4C1C-23E9-CD50-8AC644CE69B3}"/>
              </a:ext>
            </a:extLst>
          </p:cNvPr>
          <p:cNvSpPr>
            <a:spLocks noGrp="1"/>
          </p:cNvSpPr>
          <p:nvPr>
            <p:ph type="title"/>
          </p:nvPr>
        </p:nvSpPr>
        <p:spPr/>
        <p:txBody>
          <a:bodyPr/>
          <a:lstStyle/>
          <a:p>
            <a:endParaRPr lang="fr-DZ"/>
          </a:p>
        </p:txBody>
      </p:sp>
      <p:sp>
        <p:nvSpPr>
          <p:cNvPr id="3" name="Espace réservé du contenu 2">
            <a:extLst>
              <a:ext uri="{FF2B5EF4-FFF2-40B4-BE49-F238E27FC236}">
                <a16:creationId xmlns:a16="http://schemas.microsoft.com/office/drawing/2014/main" id="{A41626CD-6C86-DCE1-C37B-FC26B842AB85}"/>
              </a:ext>
            </a:extLst>
          </p:cNvPr>
          <p:cNvSpPr>
            <a:spLocks noGrp="1"/>
          </p:cNvSpPr>
          <p:nvPr>
            <p:ph idx="1"/>
          </p:nvPr>
        </p:nvSpPr>
        <p:spPr>
          <a:xfrm>
            <a:off x="913795" y="2076450"/>
            <a:ext cx="10353762" cy="4364107"/>
          </a:xfrm>
        </p:spPr>
        <p:txBody>
          <a:bodyPr/>
          <a:lstStyle/>
          <a:p>
            <a:pPr algn="r" rtl="1"/>
            <a:r>
              <a:rPr lang="ar-DZ" dirty="0"/>
              <a:t>ثانيا: ضعف الاقتصاد الوطني :</a:t>
            </a:r>
          </a:p>
          <a:p>
            <a:pPr algn="r" rtl="1"/>
            <a:r>
              <a:rPr lang="ar-DZ" dirty="0"/>
              <a:t>          تعاني اقتصاديات الدول النامية من عدم التداخل بين قطاعاتها الاقتصادية (أو تداخل بدرجة ضعيفة) بالإضافة لتشوه تقني في الاقتصاديات (قطاعات متطورة و قطاعات متخلفة).</a:t>
            </a:r>
          </a:p>
          <a:p>
            <a:pPr algn="r" rtl="1"/>
            <a:r>
              <a:rPr lang="ar-DZ" dirty="0"/>
              <a:t>النمو غير المتوازن لا يخدم عملية التنمية الاقتصادية.</a:t>
            </a:r>
          </a:p>
          <a:p>
            <a:pPr algn="r" rtl="1"/>
            <a:endParaRPr lang="fr-DZ" dirty="0"/>
          </a:p>
        </p:txBody>
      </p:sp>
      <p:pic>
        <p:nvPicPr>
          <p:cNvPr id="5" name="Image 4">
            <a:extLst>
              <a:ext uri="{FF2B5EF4-FFF2-40B4-BE49-F238E27FC236}">
                <a16:creationId xmlns:a16="http://schemas.microsoft.com/office/drawing/2014/main" id="{FD76E522-1847-90E0-1794-26398802ABFB}"/>
              </a:ext>
            </a:extLst>
          </p:cNvPr>
          <p:cNvPicPr>
            <a:picLocks noChangeAspect="1"/>
          </p:cNvPicPr>
          <p:nvPr/>
        </p:nvPicPr>
        <p:blipFill>
          <a:blip r:embed="rId2"/>
          <a:stretch>
            <a:fillRect/>
          </a:stretch>
        </p:blipFill>
        <p:spPr>
          <a:xfrm>
            <a:off x="1298714" y="3933824"/>
            <a:ext cx="9780104" cy="2322777"/>
          </a:xfrm>
          <a:prstGeom prst="rect">
            <a:avLst/>
          </a:prstGeom>
        </p:spPr>
      </p:pic>
    </p:spTree>
    <p:extLst>
      <p:ext uri="{BB962C8B-B14F-4D97-AF65-F5344CB8AC3E}">
        <p14:creationId xmlns:p14="http://schemas.microsoft.com/office/powerpoint/2010/main" val="77411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CD204-A00D-CC24-5767-5067C7917296}"/>
              </a:ext>
            </a:extLst>
          </p:cNvPr>
          <p:cNvSpPr>
            <a:spLocks noGrp="1"/>
          </p:cNvSpPr>
          <p:nvPr>
            <p:ph type="title"/>
          </p:nvPr>
        </p:nvSpPr>
        <p:spPr>
          <a:xfrm>
            <a:off x="913795" y="609600"/>
            <a:ext cx="10353762" cy="318052"/>
          </a:xfrm>
        </p:spPr>
        <p:txBody>
          <a:bodyPr>
            <a:normAutofit fontScale="90000"/>
          </a:bodyPr>
          <a:lstStyle/>
          <a:p>
            <a:endParaRPr lang="fr-DZ" dirty="0"/>
          </a:p>
        </p:txBody>
      </p:sp>
      <p:sp>
        <p:nvSpPr>
          <p:cNvPr id="3" name="Espace réservé du contenu 2">
            <a:extLst>
              <a:ext uri="{FF2B5EF4-FFF2-40B4-BE49-F238E27FC236}">
                <a16:creationId xmlns:a16="http://schemas.microsoft.com/office/drawing/2014/main" id="{63A4C031-75A8-D841-CD73-C72839624557}"/>
              </a:ext>
            </a:extLst>
          </p:cNvPr>
          <p:cNvSpPr>
            <a:spLocks noGrp="1"/>
          </p:cNvSpPr>
          <p:nvPr>
            <p:ph idx="1"/>
          </p:nvPr>
        </p:nvSpPr>
        <p:spPr>
          <a:xfrm>
            <a:off x="913795" y="1245704"/>
            <a:ext cx="10353762" cy="4545495"/>
          </a:xfrm>
        </p:spPr>
        <p:txBody>
          <a:bodyPr>
            <a:normAutofit lnSpcReduction="10000"/>
          </a:bodyPr>
          <a:lstStyle/>
          <a:p>
            <a:pPr algn="r" rtl="1"/>
            <a:r>
              <a:rPr lang="ar-DZ" dirty="0"/>
              <a:t>انخفاض مستوى الإنتاجية:</a:t>
            </a:r>
          </a:p>
          <a:p>
            <a:pPr algn="r" rtl="1"/>
            <a:r>
              <a:rPr lang="ar-DZ" dirty="0"/>
              <a:t>          تعاني معظم الاقتصاديات النامية من انخفاض في مستوى الإنتاجية مقارنة بالدول المتقدمة.</a:t>
            </a:r>
          </a:p>
          <a:p>
            <a:pPr algn="r" rtl="1"/>
            <a:r>
              <a:rPr lang="ar-DZ" dirty="0"/>
              <a:t>سبب الانخفاض في الإنتاجية:</a:t>
            </a:r>
          </a:p>
          <a:p>
            <a:pPr algn="r" rtl="1"/>
            <a:r>
              <a:rPr lang="ar-DZ" dirty="0"/>
              <a:t>الاعتماد على طرق إنتاج بسيطة و تقليدية.</a:t>
            </a:r>
          </a:p>
          <a:p>
            <a:pPr algn="r" rtl="1"/>
            <a:r>
              <a:rPr lang="ar-DZ" dirty="0"/>
              <a:t>ضعف الخبرات الفنية بسبب ضعف برامج التعليم والتدريب.</a:t>
            </a:r>
          </a:p>
          <a:p>
            <a:pPr algn="r" rtl="1"/>
            <a:r>
              <a:rPr lang="ar-DZ" dirty="0"/>
              <a:t>عدم توافر كوادر فنية ذات كفاءة عالية.</a:t>
            </a:r>
          </a:p>
          <a:p>
            <a:pPr algn="r" rtl="1"/>
            <a:r>
              <a:rPr lang="ar-DZ" dirty="0"/>
              <a:t>عدم الاستغلال والتوزيع الأمثل للموارد الاقتصادية المتاحة.</a:t>
            </a:r>
          </a:p>
          <a:p>
            <a:pPr algn="r" rtl="1"/>
            <a:r>
              <a:rPr lang="ar-DZ" dirty="0"/>
              <a:t>إنتاج العامل الزراعي (الصناعي) في الدول المتقدمة = إنتاج 10 عمال زراعيين (5 عمال صناعيين) في الدول النامية.</a:t>
            </a:r>
          </a:p>
          <a:p>
            <a:pPr algn="r" rtl="1"/>
            <a:endParaRPr lang="fr-DZ" dirty="0"/>
          </a:p>
        </p:txBody>
      </p:sp>
    </p:spTree>
    <p:extLst>
      <p:ext uri="{BB962C8B-B14F-4D97-AF65-F5344CB8AC3E}">
        <p14:creationId xmlns:p14="http://schemas.microsoft.com/office/powerpoint/2010/main" val="3030745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{45BF6F7E-9F20-4747-8DFA-20AE8D9C597C}tf11665031_win32</Template>
  <TotalTime>3005</TotalTime>
  <Words>978</Words>
  <Application>Microsoft Office PowerPoint</Application>
  <PresentationFormat>Grand écran</PresentationFormat>
  <Paragraphs>84</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 Nova</vt:lpstr>
      <vt:lpstr>Arial Nova Light</vt:lpstr>
      <vt:lpstr>Wingdings 2</vt:lpstr>
      <vt:lpstr>SlateVTI</vt:lpstr>
      <vt:lpstr>محاضرة بعنوان  الدول النامية  السنة الثالثة علاقات دولية  </vt:lpstr>
      <vt:lpstr>مفهوم التخلف </vt:lpstr>
      <vt:lpstr>تصنيف الدول المتخلفة حسب هيكنز</vt:lpstr>
      <vt:lpstr>مفاهيم عامة</vt:lpstr>
      <vt:lpstr>خصائص الاقتصاديات الدول النامية: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اليات التنمية في الدول النامية</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بعنوان  الدول النامية  السنة الثالثة علاقات دولية  </dc:title>
  <dc:creator>foued</dc:creator>
  <cp:lastModifiedBy>foued</cp:lastModifiedBy>
  <cp:revision>4</cp:revision>
  <dcterms:created xsi:type="dcterms:W3CDTF">2023-03-20T13:28:02Z</dcterms:created>
  <dcterms:modified xsi:type="dcterms:W3CDTF">2023-03-22T15:33:31Z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