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61" r:id="rId1"/>
  </p:sldMasterIdLst>
  <p:notesMasterIdLst>
    <p:notesMasterId r:id="rId18"/>
  </p:notesMasterIdLst>
  <p:handoutMasterIdLst>
    <p:handoutMasterId r:id="rId19"/>
  </p:handoutMasterIdLst>
  <p:sldIdLst>
    <p:sldId id="324" r:id="rId2"/>
    <p:sldId id="259" r:id="rId3"/>
    <p:sldId id="282" r:id="rId4"/>
    <p:sldId id="365" r:id="rId5"/>
    <p:sldId id="402" r:id="rId6"/>
    <p:sldId id="411" r:id="rId7"/>
    <p:sldId id="394" r:id="rId8"/>
    <p:sldId id="412" r:id="rId9"/>
    <p:sldId id="413" r:id="rId10"/>
    <p:sldId id="405" r:id="rId11"/>
    <p:sldId id="414" r:id="rId12"/>
    <p:sldId id="408" r:id="rId13"/>
    <p:sldId id="415" r:id="rId14"/>
    <p:sldId id="416" r:id="rId15"/>
    <p:sldId id="417" r:id="rId16"/>
    <p:sldId id="313" r:id="rId17"/>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6AFE6"/>
    <a:srgbClr val="7EC472"/>
    <a:srgbClr val="E08DF7"/>
    <a:srgbClr val="876CFA"/>
    <a:srgbClr val="A50DB1"/>
    <a:srgbClr val="CC66FF"/>
    <a:srgbClr val="DA70CB"/>
    <a:srgbClr val="211E54"/>
    <a:srgbClr val="509F43"/>
    <a:srgbClr val="C3D60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28" autoAdjust="0"/>
    <p:restoredTop sz="89580" autoAdjust="0"/>
  </p:normalViewPr>
  <p:slideViewPr>
    <p:cSldViewPr>
      <p:cViewPr varScale="1">
        <p:scale>
          <a:sx n="45" d="100"/>
          <a:sy n="45" d="100"/>
        </p:scale>
        <p:origin x="-1248"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C8B4DDB-AB9D-497A-B6B0-9897134E7211}" type="datetimeFigureOut">
              <a:rPr lang="fr-FR" smtClean="0"/>
              <a:pPr/>
              <a:t>05/03/2025</a:t>
            </a:fld>
            <a:endParaRPr lang="fr-FR"/>
          </a:p>
        </p:txBody>
      </p:sp>
      <p:sp>
        <p:nvSpPr>
          <p:cNvPr id="4" name="Espace réservé du pied de page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24398BF-B79E-4FE7-81B0-58922178FB38}" type="slidenum">
              <a:rPr lang="fr-FR" smtClean="0"/>
              <a:pPr/>
              <a:t>‹N°›</a:t>
            </a:fld>
            <a:endParaRPr lang="fr-FR"/>
          </a:p>
        </p:txBody>
      </p:sp>
    </p:spTree>
    <p:extLst>
      <p:ext uri="{BB962C8B-B14F-4D97-AF65-F5344CB8AC3E}">
        <p14:creationId xmlns:p14="http://schemas.microsoft.com/office/powerpoint/2010/main" val="413477259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9751D63-F3B4-4A31-B013-8E1A33140055}" type="datetimeFigureOut">
              <a:rPr lang="fr-FR" smtClean="0"/>
              <a:pPr/>
              <a:t>05/03/2025</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09F8E7E-4CD1-4477-BCE7-EA6BC1CCBF15}" type="slidenum">
              <a:rPr lang="fr-FR" smtClean="0"/>
              <a:pPr/>
              <a:t>‹N°›</a:t>
            </a:fld>
            <a:endParaRPr lang="fr-FR"/>
          </a:p>
        </p:txBody>
      </p:sp>
    </p:spTree>
    <p:extLst>
      <p:ext uri="{BB962C8B-B14F-4D97-AF65-F5344CB8AC3E}">
        <p14:creationId xmlns:p14="http://schemas.microsoft.com/office/powerpoint/2010/main" val="1534074812"/>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100" kern="1200" dirty="0" smtClean="0">
                <a:solidFill>
                  <a:schemeClr val="tx1"/>
                </a:solidFill>
                <a:latin typeface="+mn-lt"/>
                <a:ea typeface="+mn-ea"/>
                <a:cs typeface="+mn-cs"/>
              </a:rPr>
              <a:t>Notre travail de recherche s’intitule : les différents mécanismes de contrôle et </a:t>
            </a:r>
            <a:r>
              <a:rPr lang="fr-FR" sz="1100" kern="1200" smtClean="0">
                <a:solidFill>
                  <a:schemeClr val="tx1"/>
                </a:solidFill>
                <a:latin typeface="+mn-lt"/>
                <a:ea typeface="+mn-ea"/>
                <a:cs typeface="+mn-cs"/>
              </a:rPr>
              <a:t>l’ impact </a:t>
            </a:r>
            <a:r>
              <a:rPr lang="fr-FR" sz="1100" kern="1200" dirty="0" smtClean="0">
                <a:solidFill>
                  <a:schemeClr val="tx1"/>
                </a:solidFill>
                <a:latin typeface="+mn-lt"/>
                <a:ea typeface="+mn-ea"/>
                <a:cs typeface="+mn-cs"/>
              </a:rPr>
              <a:t>du phénomène de l’enracinement des dirigeants sur la performance des firmes : cas Français</a:t>
            </a:r>
            <a:endParaRPr lang="fr-FR" sz="11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2</a:t>
            </a:fld>
            <a:endParaRPr lang="fr-F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11</a:t>
            </a:fld>
            <a:endParaRPr lang="fr-F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12</a:t>
            </a:fld>
            <a:endParaRPr lang="fr-F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13</a:t>
            </a:fld>
            <a:endParaRPr lang="fr-F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14</a:t>
            </a:fld>
            <a:endParaRPr lang="fr-F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15</a:t>
            </a:fld>
            <a:endParaRPr lang="fr-F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16</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200" kern="1200" dirty="0" smtClean="0">
                <a:solidFill>
                  <a:schemeClr val="tx1"/>
                </a:solidFill>
                <a:latin typeface="+mn-lt"/>
                <a:ea typeface="+mn-ea"/>
                <a:cs typeface="+mn-cs"/>
              </a:rPr>
              <a:t>(En outre, La propriété des investisseurs institutionnels a aussi constitué une caractéristique actionnariale affectant la possibilité d’avoir une stratégie d’enracinement). </a:t>
            </a:r>
            <a:endParaRPr lang="fr-FR"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3</a:t>
            </a:fld>
            <a:endParaRPr lang="fr-F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4</a:t>
            </a:fld>
            <a:endParaRPr lang="fr-F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5</a:t>
            </a:fld>
            <a:endParaRPr lang="fr-F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6</a:t>
            </a:fld>
            <a:endParaRPr lang="fr-F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7</a:t>
            </a:fld>
            <a:endParaRPr lang="fr-F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8</a:t>
            </a:fld>
            <a:endParaRPr lang="fr-F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9</a:t>
            </a:fld>
            <a:endParaRPr lang="fr-F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10</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14" name="Titre 13"/>
          <p:cNvSpPr>
            <a:spLocks noGrp="1"/>
          </p:cNvSpPr>
          <p:nvPr>
            <p:ph type="ctrTitle"/>
          </p:nvPr>
        </p:nvSpPr>
        <p:spPr>
          <a:xfrm>
            <a:off x="1432560" y="359898"/>
            <a:ext cx="7406640" cy="1472184"/>
          </a:xfrm>
        </p:spPr>
        <p:txBody>
          <a:bodyPr anchor="b"/>
          <a:lstStyle>
            <a:lvl1pPr algn="l">
              <a:defRPr/>
            </a:lvl1pPr>
            <a:extLst/>
          </a:lstStyle>
          <a:p>
            <a:r>
              <a:rPr kumimoji="0" lang="fr-FR" smtClean="0"/>
              <a:t>Cliquez pour modifier le style du titre</a:t>
            </a:r>
            <a:endParaRPr kumimoji="0" lang="en-US"/>
          </a:p>
        </p:txBody>
      </p:sp>
      <p:sp>
        <p:nvSpPr>
          <p:cNvPr id="22" name="Sous-titr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fr-FR" smtClean="0"/>
              <a:t>Cliquez pour modifier le style des sous-titres du masque</a:t>
            </a:r>
            <a:endParaRPr kumimoji="0" lang="en-US"/>
          </a:p>
        </p:txBody>
      </p:sp>
      <p:sp>
        <p:nvSpPr>
          <p:cNvPr id="7" name="Espace réservé de la date 6"/>
          <p:cNvSpPr>
            <a:spLocks noGrp="1"/>
          </p:cNvSpPr>
          <p:nvPr>
            <p:ph type="dt" sz="half" idx="10"/>
          </p:nvPr>
        </p:nvSpPr>
        <p:spPr/>
        <p:txBody>
          <a:bodyPr/>
          <a:lstStyle>
            <a:extLst/>
          </a:lstStyle>
          <a:p>
            <a:endParaRPr lang="en-US"/>
          </a:p>
        </p:txBody>
      </p:sp>
      <p:sp>
        <p:nvSpPr>
          <p:cNvPr id="20" name="Espace réservé du pied de page 19"/>
          <p:cNvSpPr>
            <a:spLocks noGrp="1"/>
          </p:cNvSpPr>
          <p:nvPr>
            <p:ph type="ftr" sz="quarter" idx="11"/>
          </p:nvPr>
        </p:nvSpPr>
        <p:spPr/>
        <p:txBody>
          <a:bodyPr/>
          <a:lstStyle>
            <a:extLst/>
          </a:lstStyle>
          <a:p>
            <a:endParaRPr kumimoji="0" lang="en-US"/>
          </a:p>
        </p:txBody>
      </p:sp>
      <p:sp>
        <p:nvSpPr>
          <p:cNvPr id="10" name="Espace réservé du numéro de diapositive 9"/>
          <p:cNvSpPr>
            <a:spLocks noGrp="1"/>
          </p:cNvSpPr>
          <p:nvPr>
            <p:ph type="sldNum" sz="quarter" idx="12"/>
          </p:nvPr>
        </p:nvSpPr>
        <p:spPr/>
        <p:txBody>
          <a:bodyPr/>
          <a:lstStyle>
            <a:extLst/>
          </a:lstStyle>
          <a:p>
            <a:fld id="{1271BEBB-3801-4264-8EC0-6F3502F9F436}" type="slidenum">
              <a:rPr lang="en-US" smtClean="0"/>
              <a:pPr/>
              <a:t>‹N°›</a:t>
            </a:fld>
            <a:endParaRPr lang="en-US"/>
          </a:p>
        </p:txBody>
      </p:sp>
      <p:sp>
        <p:nvSpPr>
          <p:cNvPr id="8" name="Ellipse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Ellipse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endParaRPr lang="en-US"/>
          </a:p>
        </p:txBody>
      </p:sp>
      <p:sp>
        <p:nvSpPr>
          <p:cNvPr id="5" name="Espace réservé du pied de page 4"/>
          <p:cNvSpPr>
            <a:spLocks noGrp="1"/>
          </p:cNvSpPr>
          <p:nvPr>
            <p:ph type="ftr" sz="quarter" idx="11"/>
          </p:nvPr>
        </p:nvSpPr>
        <p:spPr/>
        <p:txBody>
          <a:bodyPr/>
          <a:lstStyle>
            <a:extLst/>
          </a:lstStyle>
          <a:p>
            <a:endParaRPr lang="en-US"/>
          </a:p>
        </p:txBody>
      </p:sp>
      <p:sp>
        <p:nvSpPr>
          <p:cNvPr id="6" name="Espace réservé du numéro de diapositive 5"/>
          <p:cNvSpPr>
            <a:spLocks noGrp="1"/>
          </p:cNvSpPr>
          <p:nvPr>
            <p:ph type="sldNum" sz="quarter" idx="12"/>
          </p:nvPr>
        </p:nvSpPr>
        <p:spPr/>
        <p:txBody>
          <a:bodyPr/>
          <a:lstStyle>
            <a:extLst/>
          </a:lstStyle>
          <a:p>
            <a:fld id="{9015CC05-7DBF-4C36-8715-269E68FA0049}"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858000" y="274639"/>
            <a:ext cx="1828800" cy="5851525"/>
          </a:xfrm>
        </p:spPr>
        <p:txBody>
          <a:bodyPr vert="eaVert"/>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1143000" y="274640"/>
            <a:ext cx="5562600" cy="5851525"/>
          </a:xfrm>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endParaRPr lang="en-US"/>
          </a:p>
        </p:txBody>
      </p:sp>
      <p:sp>
        <p:nvSpPr>
          <p:cNvPr id="5" name="Espace réservé du pied de page 4"/>
          <p:cNvSpPr>
            <a:spLocks noGrp="1"/>
          </p:cNvSpPr>
          <p:nvPr>
            <p:ph type="ftr" sz="quarter" idx="11"/>
          </p:nvPr>
        </p:nvSpPr>
        <p:spPr/>
        <p:txBody>
          <a:bodyPr/>
          <a:lstStyle>
            <a:extLst/>
          </a:lstStyle>
          <a:p>
            <a:endParaRPr lang="en-US"/>
          </a:p>
        </p:txBody>
      </p:sp>
      <p:sp>
        <p:nvSpPr>
          <p:cNvPr id="6" name="Espace réservé du numéro de diapositive 5"/>
          <p:cNvSpPr>
            <a:spLocks noGrp="1"/>
          </p:cNvSpPr>
          <p:nvPr>
            <p:ph type="sldNum" sz="quarter" idx="12"/>
          </p:nvPr>
        </p:nvSpPr>
        <p:spPr/>
        <p:txBody>
          <a:bodyPr/>
          <a:lstStyle>
            <a:extLst/>
          </a:lstStyle>
          <a:p>
            <a:fld id="{32229A2C-2828-4644-97BC-FD0E9D5CE124}" type="slidenum">
              <a:rPr lang="en-US" smtClean="0"/>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endParaRPr lang="en-US"/>
          </a:p>
        </p:txBody>
      </p:sp>
      <p:sp>
        <p:nvSpPr>
          <p:cNvPr id="5" name="Espace réservé du pied de page 4"/>
          <p:cNvSpPr>
            <a:spLocks noGrp="1"/>
          </p:cNvSpPr>
          <p:nvPr>
            <p:ph type="ftr" sz="quarter" idx="11"/>
          </p:nvPr>
        </p:nvSpPr>
        <p:spPr/>
        <p:txBody>
          <a:bodyPr/>
          <a:lstStyle>
            <a:extLst/>
          </a:lstStyle>
          <a:p>
            <a:endParaRPr lang="en-US"/>
          </a:p>
        </p:txBody>
      </p:sp>
      <p:sp>
        <p:nvSpPr>
          <p:cNvPr id="6" name="Espace réservé du numéro de diapositive 5"/>
          <p:cNvSpPr>
            <a:spLocks noGrp="1"/>
          </p:cNvSpPr>
          <p:nvPr>
            <p:ph type="sldNum" sz="quarter" idx="12"/>
          </p:nvPr>
        </p:nvSpPr>
        <p:spPr/>
        <p:txBody>
          <a:bodyPr/>
          <a:lstStyle>
            <a:extLst/>
          </a:lstStyle>
          <a:p>
            <a:fld id="{E9BFB4EE-2645-4E7A-AD5B-E440053AAE8B}"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r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extLst/>
          </a:lstStyle>
          <a:p>
            <a:endParaRPr lang="en-US"/>
          </a:p>
        </p:txBody>
      </p:sp>
      <p:sp>
        <p:nvSpPr>
          <p:cNvPr id="5" name="Espace réservé du pied de page 4"/>
          <p:cNvSpPr>
            <a:spLocks noGrp="1"/>
          </p:cNvSpPr>
          <p:nvPr>
            <p:ph type="ftr" sz="quarter" idx="11"/>
          </p:nvPr>
        </p:nvSpPr>
        <p:spPr/>
        <p:txBody>
          <a:bodyPr/>
          <a:lstStyle>
            <a:extLst/>
          </a:lstStyle>
          <a:p>
            <a:endParaRPr lang="en-US"/>
          </a:p>
        </p:txBody>
      </p:sp>
      <p:sp>
        <p:nvSpPr>
          <p:cNvPr id="6" name="Espace réservé du numéro de diapositive 5"/>
          <p:cNvSpPr>
            <a:spLocks noGrp="1"/>
          </p:cNvSpPr>
          <p:nvPr>
            <p:ph type="sldNum" sz="quarter" idx="12"/>
          </p:nvPr>
        </p:nvSpPr>
        <p:spPr/>
        <p:txBody>
          <a:bodyPr/>
          <a:lstStyle>
            <a:extLst/>
          </a:lstStyle>
          <a:p>
            <a:fld id="{FC94D36E-31C8-4F0E-88EF-4E324A780244}" type="slidenum">
              <a:rPr lang="en-US" smtClean="0"/>
              <a:pPr/>
              <a:t>‹N°›</a:t>
            </a:fld>
            <a:endParaRPr lang="en-US"/>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Ellipse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Ellipse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1435608" y="274320"/>
            <a:ext cx="7498080" cy="1143000"/>
          </a:xfrm>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endParaRPr lang="en-US"/>
          </a:p>
        </p:txBody>
      </p:sp>
      <p:sp>
        <p:nvSpPr>
          <p:cNvPr id="6" name="Espace réservé du pied de page 5"/>
          <p:cNvSpPr>
            <a:spLocks noGrp="1"/>
          </p:cNvSpPr>
          <p:nvPr>
            <p:ph type="ftr" sz="quarter" idx="11"/>
          </p:nvPr>
        </p:nvSpPr>
        <p:spPr/>
        <p:txBody>
          <a:bodyPr/>
          <a:lstStyle>
            <a:extLst/>
          </a:lstStyle>
          <a:p>
            <a:endParaRPr lang="en-US"/>
          </a:p>
        </p:txBody>
      </p:sp>
      <p:sp>
        <p:nvSpPr>
          <p:cNvPr id="7" name="Espace réservé du numéro de diapositive 6"/>
          <p:cNvSpPr>
            <a:spLocks noGrp="1"/>
          </p:cNvSpPr>
          <p:nvPr>
            <p:ph type="sldNum" sz="quarter" idx="12"/>
          </p:nvPr>
        </p:nvSpPr>
        <p:spPr/>
        <p:txBody>
          <a:bodyPr/>
          <a:lstStyle>
            <a:extLst/>
          </a:lstStyle>
          <a:p>
            <a:fld id="{9BE010EA-B1D4-4EFB-8E5A-B60831539162}"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extLst/>
          </a:lstStyle>
          <a:p>
            <a:endParaRPr lang="en-US"/>
          </a:p>
        </p:txBody>
      </p:sp>
      <p:sp>
        <p:nvSpPr>
          <p:cNvPr id="8" name="Espace réservé du pied de page 7"/>
          <p:cNvSpPr>
            <a:spLocks noGrp="1"/>
          </p:cNvSpPr>
          <p:nvPr>
            <p:ph type="ftr" sz="quarter" idx="11"/>
          </p:nvPr>
        </p:nvSpPr>
        <p:spPr/>
        <p:txBody>
          <a:bodyPr/>
          <a:lstStyle>
            <a:extLst/>
          </a:lstStyle>
          <a:p>
            <a:endParaRPr lang="en-US"/>
          </a:p>
        </p:txBody>
      </p:sp>
      <p:sp>
        <p:nvSpPr>
          <p:cNvPr id="9" name="Espace réservé du numéro de diapositive 8"/>
          <p:cNvSpPr>
            <a:spLocks noGrp="1"/>
          </p:cNvSpPr>
          <p:nvPr>
            <p:ph type="sldNum" sz="quarter" idx="12"/>
          </p:nvPr>
        </p:nvSpPr>
        <p:spPr/>
        <p:txBody>
          <a:bodyPr/>
          <a:lstStyle>
            <a:extLst/>
          </a:lstStyle>
          <a:p>
            <a:fld id="{C7137427-33E8-44C9-976A-D5D69C4A2685}"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1435608" y="274320"/>
            <a:ext cx="7498080" cy="1143000"/>
          </a:xfrm>
        </p:spPr>
        <p:txBody>
          <a:bodyPr anchor="ctr"/>
          <a:lstStyle>
            <a:extLst/>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extLst/>
          </a:lstStyle>
          <a:p>
            <a:endParaRPr lang="en-US"/>
          </a:p>
        </p:txBody>
      </p:sp>
      <p:sp>
        <p:nvSpPr>
          <p:cNvPr id="4" name="Espace réservé du pied de page 3"/>
          <p:cNvSpPr>
            <a:spLocks noGrp="1"/>
          </p:cNvSpPr>
          <p:nvPr>
            <p:ph type="ftr" sz="quarter" idx="11"/>
          </p:nvPr>
        </p:nvSpPr>
        <p:spPr/>
        <p:txBody>
          <a:bodyPr/>
          <a:lstStyle>
            <a:extLst/>
          </a:lstStyle>
          <a:p>
            <a:endParaRPr lang="en-US"/>
          </a:p>
        </p:txBody>
      </p:sp>
      <p:sp>
        <p:nvSpPr>
          <p:cNvPr id="5" name="Espace réservé du numéro de diapositive 4"/>
          <p:cNvSpPr>
            <a:spLocks noGrp="1"/>
          </p:cNvSpPr>
          <p:nvPr>
            <p:ph type="sldNum" sz="quarter" idx="12"/>
          </p:nvPr>
        </p:nvSpPr>
        <p:spPr/>
        <p:txBody>
          <a:bodyPr/>
          <a:lstStyle>
            <a:extLst/>
          </a:lstStyle>
          <a:p>
            <a:fld id="{A8C91651-58B6-44C5-9779-6B9C93167A97}"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Espace réservé de la date 1"/>
          <p:cNvSpPr>
            <a:spLocks noGrp="1"/>
          </p:cNvSpPr>
          <p:nvPr>
            <p:ph type="dt" sz="half" idx="10"/>
          </p:nvPr>
        </p:nvSpPr>
        <p:spPr/>
        <p:txBody>
          <a:bodyPr/>
          <a:lstStyle>
            <a:extLst/>
          </a:lstStyle>
          <a:p>
            <a:endParaRPr lang="en-US"/>
          </a:p>
        </p:txBody>
      </p:sp>
      <p:sp>
        <p:nvSpPr>
          <p:cNvPr id="3" name="Espace réservé du pied de page 2"/>
          <p:cNvSpPr>
            <a:spLocks noGrp="1"/>
          </p:cNvSpPr>
          <p:nvPr>
            <p:ph type="ftr" sz="quarter" idx="11"/>
          </p:nvPr>
        </p:nvSpPr>
        <p:spPr/>
        <p:txBody>
          <a:bodyPr/>
          <a:lstStyle>
            <a:extLst/>
          </a:lstStyle>
          <a:p>
            <a:endParaRPr lang="en-US"/>
          </a:p>
        </p:txBody>
      </p:sp>
      <p:sp>
        <p:nvSpPr>
          <p:cNvPr id="4" name="Espace réservé du numéro de diapositive 3"/>
          <p:cNvSpPr>
            <a:spLocks noGrp="1"/>
          </p:cNvSpPr>
          <p:nvPr>
            <p:ph type="sldNum" sz="quarter" idx="12"/>
          </p:nvPr>
        </p:nvSpPr>
        <p:spPr/>
        <p:txBody>
          <a:bodyPr/>
          <a:lstStyle>
            <a:extLst/>
          </a:lstStyle>
          <a:p>
            <a:fld id="{43C5DBB7-9220-4B82-9DFD-A01A0BA10BA0}" type="slidenum">
              <a:rPr lang="en-US" smtClean="0"/>
              <a:pPr/>
              <a:t>‹N°›</a:t>
            </a:fld>
            <a:endParaRPr 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endParaRPr lang="en-US"/>
          </a:p>
        </p:txBody>
      </p:sp>
      <p:sp>
        <p:nvSpPr>
          <p:cNvPr id="6" name="Espace réservé du pied de page 5"/>
          <p:cNvSpPr>
            <a:spLocks noGrp="1"/>
          </p:cNvSpPr>
          <p:nvPr>
            <p:ph type="ftr" sz="quarter" idx="11"/>
          </p:nvPr>
        </p:nvSpPr>
        <p:spPr/>
        <p:txBody>
          <a:bodyPr/>
          <a:lstStyle>
            <a:extLst/>
          </a:lstStyle>
          <a:p>
            <a:endParaRPr lang="en-US"/>
          </a:p>
        </p:txBody>
      </p:sp>
      <p:sp>
        <p:nvSpPr>
          <p:cNvPr id="7" name="Espace réservé du numéro de diapositive 6"/>
          <p:cNvSpPr>
            <a:spLocks noGrp="1"/>
          </p:cNvSpPr>
          <p:nvPr>
            <p:ph type="sldNum" sz="quarter" idx="12"/>
          </p:nvPr>
        </p:nvSpPr>
        <p:spPr/>
        <p:txBody>
          <a:bodyPr/>
          <a:lstStyle>
            <a:extLst/>
          </a:lstStyle>
          <a:p>
            <a:fld id="{5C0B3280-FED6-431D-9A48-D3B9CFA2AD9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fr-FR" smtClean="0"/>
              <a:t>Cliquez pour modifier le style du titre</a:t>
            </a:r>
            <a:endParaRPr kumimoji="0" lang="en-US"/>
          </a:p>
        </p:txBody>
      </p:sp>
      <p:sp>
        <p:nvSpPr>
          <p:cNvPr id="5" name="Espace réservé de la date 4"/>
          <p:cNvSpPr>
            <a:spLocks noGrp="1"/>
          </p:cNvSpPr>
          <p:nvPr>
            <p:ph type="dt" sz="half" idx="10"/>
          </p:nvPr>
        </p:nvSpPr>
        <p:spPr/>
        <p:txBody>
          <a:bodyPr/>
          <a:lstStyle>
            <a:extLst/>
          </a:lstStyle>
          <a:p>
            <a:endParaRPr lang="en-US"/>
          </a:p>
        </p:txBody>
      </p:sp>
      <p:sp>
        <p:nvSpPr>
          <p:cNvPr id="6" name="Espace réservé du pied de page 5"/>
          <p:cNvSpPr>
            <a:spLocks noGrp="1"/>
          </p:cNvSpPr>
          <p:nvPr>
            <p:ph type="ftr" sz="quarter" idx="11"/>
          </p:nvPr>
        </p:nvSpPr>
        <p:spPr/>
        <p:txBody>
          <a:bodyPr/>
          <a:lstStyle>
            <a:extLst/>
          </a:lstStyle>
          <a:p>
            <a:endParaRPr lang="en-US"/>
          </a:p>
        </p:txBody>
      </p:sp>
      <p:sp>
        <p:nvSpPr>
          <p:cNvPr id="7" name="Espace réservé du numéro de diapositive 6"/>
          <p:cNvSpPr>
            <a:spLocks noGrp="1"/>
          </p:cNvSpPr>
          <p:nvPr>
            <p:ph type="sldNum" sz="quarter" idx="12"/>
          </p:nvPr>
        </p:nvSpPr>
        <p:spPr/>
        <p:txBody>
          <a:bodyPr/>
          <a:lstStyle>
            <a:extLst/>
          </a:lstStyle>
          <a:p>
            <a:fld id="{A4A071D0-BE55-473C-ACB8-668E64497427}" type="slidenum">
              <a:rPr lang="en-US" smtClean="0"/>
              <a:pPr/>
              <a:t>‹N°›</a:t>
            </a:fld>
            <a:endParaRPr lang="en-US"/>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Espace réservé pour une image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fr-FR" smtClean="0"/>
              <a:t>Cliquez sur l'icône pour ajouter une image</a:t>
            </a:r>
            <a:endParaRPr kumimoji="0" lang="en-US" dirty="0"/>
          </a:p>
        </p:txBody>
      </p:sp>
      <p:sp>
        <p:nvSpPr>
          <p:cNvPr id="9" name="Organigramme : Processu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Organigramme : Processu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Espace réservé du texte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fr-FR" smtClean="0"/>
              <a:t>Cliquez pour modifier les styles du texte du masque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ecteurs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Ellipse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Bouée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Espace réservé du titre 4"/>
          <p:cNvSpPr>
            <a:spLocks noGrp="1"/>
          </p:cNvSpPr>
          <p:nvPr>
            <p:ph type="title"/>
          </p:nvPr>
        </p:nvSpPr>
        <p:spPr>
          <a:xfrm>
            <a:off x="1435608" y="274638"/>
            <a:ext cx="7498080" cy="1143000"/>
          </a:xfrm>
          <a:prstGeom prst="rect">
            <a:avLst/>
          </a:prstGeom>
        </p:spPr>
        <p:txBody>
          <a:bodyPr anchor="ctr">
            <a:normAutofit/>
          </a:bodyPr>
          <a:lstStyle>
            <a:extLst/>
          </a:lstStyle>
          <a:p>
            <a:r>
              <a:rPr kumimoji="0" lang="fr-FR" smtClean="0"/>
              <a:t>Cliquez pour modifier le style du titre</a:t>
            </a:r>
            <a:endParaRPr kumimoji="0" lang="en-US"/>
          </a:p>
        </p:txBody>
      </p:sp>
      <p:sp>
        <p:nvSpPr>
          <p:cNvPr id="9" name="Espace réservé du texte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24" name="Espace réservé de la date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endParaRPr lang="en-US"/>
          </a:p>
        </p:txBody>
      </p:sp>
      <p:sp>
        <p:nvSpPr>
          <p:cNvPr id="10" name="Espace réservé du pied de page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p>
        </p:txBody>
      </p:sp>
      <p:sp>
        <p:nvSpPr>
          <p:cNvPr id="22" name="Espace réservé du numéro de diapositive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5980CBF5-DCDD-43B2-8005-9C24C7AE2E13}" type="slidenum">
              <a:rPr lang="en-US" smtClean="0"/>
              <a:pPr/>
              <a:t>‹N°›</a:t>
            </a:fld>
            <a:endParaRPr lang="en-US"/>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hf hdr="0" ftr="0" dt="0"/>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14348" y="2143116"/>
            <a:ext cx="7772400" cy="1362075"/>
          </a:xfrm>
        </p:spPr>
        <p:txBody>
          <a:bodyPr>
            <a:normAutofit fontScale="90000"/>
          </a:bodyPr>
          <a:lstStyle/>
          <a:p>
            <a:pPr algn="ctr" rtl="1"/>
            <a:r>
              <a:rPr lang="ar-DZ" dirty="0" smtClean="0">
                <a:latin typeface="Sakkal Majalla" pitchFamily="2" charset="-78"/>
                <a:cs typeface="Sakkal Majalla" pitchFamily="2" charset="-78"/>
              </a:rPr>
              <a:t>بسم الله الرحمان الرحيم</a:t>
            </a:r>
            <a:r>
              <a:rPr lang="fr-FR" dirty="0" smtClean="0">
                <a:latin typeface="Sakkal Majalla" pitchFamily="2" charset="-78"/>
                <a:cs typeface="Sakkal Majalla" pitchFamily="2" charset="-78"/>
              </a:rPr>
              <a:t/>
            </a:r>
            <a:br>
              <a:rPr lang="fr-FR" dirty="0" smtClean="0">
                <a:latin typeface="Sakkal Majalla" pitchFamily="2" charset="-78"/>
                <a:cs typeface="Sakkal Majalla" pitchFamily="2" charset="-78"/>
              </a:rPr>
            </a:br>
            <a:r>
              <a:rPr lang="ar-DZ" dirty="0" smtClean="0"/>
              <a:t> </a:t>
            </a:r>
            <a:r>
              <a:rPr lang="ar-DZ" b="0" dirty="0" smtClean="0"/>
              <a:t>( قَالَ رَبِّ اشْرَحْ لِي صَدْرِي </a:t>
            </a:r>
            <a:r>
              <a:rPr lang="ar-DZ" sz="2000" b="0" dirty="0" smtClean="0"/>
              <a:t>(25) </a:t>
            </a:r>
            <a:r>
              <a:rPr lang="ar-DZ" b="0" dirty="0" smtClean="0"/>
              <a:t>وَيَسِّرْ لِي أَمْرِي </a:t>
            </a:r>
            <a:r>
              <a:rPr lang="ar-DZ" sz="2000" b="0" dirty="0" smtClean="0"/>
              <a:t>(26) </a:t>
            </a:r>
            <a:r>
              <a:rPr lang="ar-DZ" b="0" dirty="0" smtClean="0"/>
              <a:t>وَاحْلُلْ عُقْدَةً مِنْ لِسَانِي </a:t>
            </a:r>
            <a:r>
              <a:rPr lang="ar-DZ" sz="2000" b="0" dirty="0" smtClean="0"/>
              <a:t>(27) </a:t>
            </a:r>
            <a:r>
              <a:rPr lang="ar-DZ" b="0" dirty="0" smtClean="0"/>
              <a:t>يَفْقَهُوا قَوْلِي </a:t>
            </a:r>
            <a:r>
              <a:rPr lang="ar-DZ" sz="2000" b="0" dirty="0" smtClean="0"/>
              <a:t>(28) </a:t>
            </a:r>
            <a:r>
              <a:rPr lang="ar-DZ" b="0" dirty="0" smtClean="0"/>
              <a:t>) صدق الله العظيم  </a:t>
            </a:r>
            <a:r>
              <a:rPr lang="fr-FR" dirty="0" smtClean="0">
                <a:latin typeface="Sakkal Majalla" pitchFamily="2" charset="-78"/>
                <a:cs typeface="Sakkal Majalla" pitchFamily="2" charset="-78"/>
              </a:rPr>
              <a:t/>
            </a:r>
            <a:br>
              <a:rPr lang="fr-FR" dirty="0" smtClean="0">
                <a:latin typeface="Sakkal Majalla" pitchFamily="2" charset="-78"/>
                <a:cs typeface="Sakkal Majalla" pitchFamily="2" charset="-78"/>
              </a:rPr>
            </a:br>
            <a:r>
              <a:rPr lang="ar-DZ" b="0" dirty="0" smtClean="0"/>
              <a:t>  </a:t>
            </a:r>
            <a:r>
              <a:rPr lang="ar-DZ" sz="2800" b="0" smtClean="0"/>
              <a:t>سورة طه</a:t>
            </a:r>
            <a:endParaRPr lang="fr-FR" sz="2800" dirty="0">
              <a:latin typeface="Sakkal Majalla" pitchFamily="2" charset="-78"/>
              <a:cs typeface="Sakkal Majalla" pitchFamily="2" charset="-78"/>
            </a:endParaRPr>
          </a:p>
        </p:txBody>
      </p:sp>
      <p:sp>
        <p:nvSpPr>
          <p:cNvPr id="4" name="Espace réservé du numéro de diapositive 3"/>
          <p:cNvSpPr>
            <a:spLocks noGrp="1"/>
          </p:cNvSpPr>
          <p:nvPr>
            <p:ph type="sldNum" sz="quarter" idx="12"/>
          </p:nvPr>
        </p:nvSpPr>
        <p:spPr/>
        <p:txBody>
          <a:bodyPr/>
          <a:lstStyle/>
          <a:p>
            <a:fld id="{FC94D36E-31C8-4F0E-88EF-4E324A780244}" type="slidenum">
              <a:rPr lang="en-US" smtClean="0"/>
              <a:pPr/>
              <a:t>1</a:t>
            </a:fld>
            <a:endParaRPr 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b="1"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10</a:t>
            </a:fld>
            <a:endParaRPr lang="en-US" dirty="0">
              <a:solidFill>
                <a:schemeClr val="accent4">
                  <a:lumMod val="10000"/>
                </a:schemeClr>
              </a:solidFill>
            </a:endParaRPr>
          </a:p>
        </p:txBody>
      </p:sp>
      <p:sp>
        <p:nvSpPr>
          <p:cNvPr id="3" name="Arrondir un rectangle avec un coin diagonal 2"/>
          <p:cNvSpPr/>
          <p:nvPr/>
        </p:nvSpPr>
        <p:spPr>
          <a:xfrm>
            <a:off x="179512" y="698514"/>
            <a:ext cx="8712968" cy="1146310"/>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b="1" dirty="0">
                <a:solidFill>
                  <a:schemeClr val="tx1"/>
                </a:solidFill>
              </a:rPr>
              <a:t>Plan</a:t>
            </a:r>
            <a:r>
              <a:rPr lang="en-US" dirty="0">
                <a:solidFill>
                  <a:schemeClr val="tx1"/>
                </a:solidFill>
              </a:rPr>
              <a:t>: </a:t>
            </a:r>
            <a:r>
              <a:rPr lang="en-US" dirty="0" smtClean="0">
                <a:solidFill>
                  <a:schemeClr val="tx1"/>
                </a:solidFill>
              </a:rPr>
              <a:t>It </a:t>
            </a:r>
            <a:r>
              <a:rPr lang="en-US" dirty="0">
                <a:solidFill>
                  <a:schemeClr val="tx1"/>
                </a:solidFill>
              </a:rPr>
              <a:t>refers to the processes that balance aggregate supply and demand to develop a course of action that best meets applicable business rules.</a:t>
            </a:r>
            <a:endParaRPr lang="fr-FR" dirty="0">
              <a:solidFill>
                <a:schemeClr val="tx1"/>
              </a:solidFill>
            </a:endParaRPr>
          </a:p>
        </p:txBody>
      </p:sp>
      <p:sp>
        <p:nvSpPr>
          <p:cNvPr id="5" name="Rectangle à coins arrondis 4"/>
          <p:cNvSpPr/>
          <p:nvPr/>
        </p:nvSpPr>
        <p:spPr>
          <a:xfrm>
            <a:off x="395536" y="115152"/>
            <a:ext cx="7632848" cy="51901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t>Components of Supply Chain Management</a:t>
            </a:r>
            <a:endParaRPr lang="fr-FR" sz="2000" b="1" dirty="0"/>
          </a:p>
        </p:txBody>
      </p:sp>
      <p:sp>
        <p:nvSpPr>
          <p:cNvPr id="17" name="Arrondir un rectangle avec un coin diagonal 16"/>
          <p:cNvSpPr/>
          <p:nvPr/>
        </p:nvSpPr>
        <p:spPr>
          <a:xfrm>
            <a:off x="162209" y="2060848"/>
            <a:ext cx="8712968" cy="1010276"/>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sz="2000" b="1" dirty="0">
                <a:solidFill>
                  <a:schemeClr val="tx1"/>
                </a:solidFill>
              </a:rPr>
              <a:t>Source</a:t>
            </a:r>
            <a:r>
              <a:rPr lang="en-US" sz="2000" dirty="0">
                <a:solidFill>
                  <a:schemeClr val="tx1"/>
                </a:solidFill>
              </a:rPr>
              <a:t>: Operations that purchase goods and services to meet planned or actual demand. It is the process of selecting the suppliers needed to ship or deliver the goods and services needed to create the product and provide the service, </a:t>
            </a:r>
            <a:endParaRPr lang="fr-FR" sz="2000" dirty="0">
              <a:solidFill>
                <a:schemeClr val="tx1"/>
              </a:solidFill>
            </a:endParaRPr>
          </a:p>
        </p:txBody>
      </p:sp>
      <p:sp>
        <p:nvSpPr>
          <p:cNvPr id="8" name="Arrondir un rectangle avec un coin diagonal 7"/>
          <p:cNvSpPr/>
          <p:nvPr/>
        </p:nvSpPr>
        <p:spPr>
          <a:xfrm>
            <a:off x="167488" y="3284984"/>
            <a:ext cx="8712968" cy="1774401"/>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sz="2000" b="1" dirty="0">
                <a:solidFill>
                  <a:schemeClr val="tx1"/>
                </a:solidFill>
              </a:rPr>
              <a:t>Manufacturing</a:t>
            </a:r>
            <a:r>
              <a:rPr lang="en-US" sz="2000" dirty="0">
                <a:solidFill>
                  <a:schemeClr val="tx1"/>
                </a:solidFill>
              </a:rPr>
              <a:t>: It refers to the operations that transform goods into a finished state to meet the planned or actual demand. In this process, it is necessary to take into account all the activities of the conversion process from the raw material to the final product, as well as the material and information flows of the production process. </a:t>
            </a:r>
            <a:endParaRPr lang="fr-FR" sz="2000" dirty="0">
              <a:solidFill>
                <a:schemeClr val="tx1"/>
              </a:solidFill>
            </a:endParaRPr>
          </a:p>
        </p:txBody>
      </p:sp>
      <p:sp>
        <p:nvSpPr>
          <p:cNvPr id="9" name="Arrondir un rectangle avec un coin diagonal 8"/>
          <p:cNvSpPr/>
          <p:nvPr/>
        </p:nvSpPr>
        <p:spPr>
          <a:xfrm>
            <a:off x="188753" y="5229200"/>
            <a:ext cx="8712968" cy="1440160"/>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sz="2000" b="1" dirty="0">
                <a:solidFill>
                  <a:schemeClr val="tx1"/>
                </a:solidFill>
              </a:rPr>
              <a:t>Delivery</a:t>
            </a:r>
            <a:r>
              <a:rPr lang="en-US" sz="2000" dirty="0">
                <a:solidFill>
                  <a:schemeClr val="tx1"/>
                </a:solidFill>
              </a:rPr>
              <a:t>: includes operations that provide finished goods and services to meet planned or actual demand, typically including order management, transportation management, and distribution management. </a:t>
            </a:r>
            <a:endParaRPr lang="fr-FR" sz="2000" dirty="0">
              <a:solidFill>
                <a:schemeClr val="tx1"/>
              </a:solidFill>
            </a:endParaRPr>
          </a:p>
        </p:txBody>
      </p:sp>
    </p:spTree>
    <p:extLst>
      <p:ext uri="{BB962C8B-B14F-4D97-AF65-F5344CB8AC3E}">
        <p14:creationId xmlns:p14="http://schemas.microsoft.com/office/powerpoint/2010/main" val="795239198"/>
      </p:ext>
    </p:extLst>
  </p:cSld>
  <p:clrMapOvr>
    <a:masterClrMapping/>
  </p:clrMapOvr>
  <p:transition spd="slow">
    <p:wipe dir="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b="1"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11</a:t>
            </a:fld>
            <a:endParaRPr lang="en-US" dirty="0">
              <a:solidFill>
                <a:schemeClr val="accent4">
                  <a:lumMod val="10000"/>
                </a:schemeClr>
              </a:solidFill>
            </a:endParaRPr>
          </a:p>
        </p:txBody>
      </p:sp>
      <p:sp>
        <p:nvSpPr>
          <p:cNvPr id="5" name="Rectangle à coins arrondis 4"/>
          <p:cNvSpPr/>
          <p:nvPr/>
        </p:nvSpPr>
        <p:spPr>
          <a:xfrm>
            <a:off x="395536" y="630377"/>
            <a:ext cx="7632848" cy="51901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t>Components of Supply Chain Management</a:t>
            </a:r>
            <a:endParaRPr lang="fr-FR" sz="2000" b="1" dirty="0"/>
          </a:p>
        </p:txBody>
      </p:sp>
      <p:sp>
        <p:nvSpPr>
          <p:cNvPr id="8" name="Arrondir un rectangle avec un coin diagonal 7"/>
          <p:cNvSpPr/>
          <p:nvPr/>
        </p:nvSpPr>
        <p:spPr>
          <a:xfrm>
            <a:off x="188753" y="1772816"/>
            <a:ext cx="8712968" cy="2232248"/>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sz="2000" b="1" dirty="0">
                <a:solidFill>
                  <a:schemeClr val="tx1"/>
                </a:solidFill>
              </a:rPr>
              <a:t>Returns</a:t>
            </a:r>
            <a:r>
              <a:rPr lang="en-US" sz="2000" dirty="0">
                <a:solidFill>
                  <a:schemeClr val="tx1"/>
                </a:solidFill>
              </a:rPr>
              <a:t>: include operations related to returning or receiving returned products for any reason. These processes extend to post-delivery customer support. This also relates to receiving returns from defective products or in excess of customer needs, and receiving complaints from customers regarding products delivered to them and working to resolve them.</a:t>
            </a:r>
            <a:endParaRPr lang="fr-FR" sz="2000" dirty="0">
              <a:solidFill>
                <a:schemeClr val="tx1"/>
              </a:solidFill>
            </a:endParaRPr>
          </a:p>
        </p:txBody>
      </p:sp>
    </p:spTree>
    <p:extLst>
      <p:ext uri="{BB962C8B-B14F-4D97-AF65-F5344CB8AC3E}">
        <p14:creationId xmlns:p14="http://schemas.microsoft.com/office/powerpoint/2010/main" val="2582155734"/>
      </p:ext>
    </p:extLst>
  </p:cSld>
  <p:clrMapOvr>
    <a:masterClrMapping/>
  </p:clrMapOvr>
  <p:transition spd="slow">
    <p:wipe dir="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b="1"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12</a:t>
            </a:fld>
            <a:endParaRPr lang="en-US" dirty="0">
              <a:solidFill>
                <a:schemeClr val="accent4">
                  <a:lumMod val="10000"/>
                </a:schemeClr>
              </a:solidFill>
            </a:endParaRPr>
          </a:p>
        </p:txBody>
      </p:sp>
      <p:sp>
        <p:nvSpPr>
          <p:cNvPr id="3" name="Arrondir un rectangle avec un coin diagonal 2"/>
          <p:cNvSpPr/>
          <p:nvPr/>
        </p:nvSpPr>
        <p:spPr>
          <a:xfrm>
            <a:off x="1475656" y="188640"/>
            <a:ext cx="5332012" cy="1008112"/>
          </a:xfrm>
          <a:prstGeom prst="round2Diag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2400" b="1" dirty="0">
                <a:solidFill>
                  <a:schemeClr val="tx1"/>
                </a:solidFill>
              </a:rPr>
              <a:t>Supply Chain Management Activities</a:t>
            </a:r>
            <a:endParaRPr lang="fr-FR" sz="2400" dirty="0">
              <a:solidFill>
                <a:schemeClr val="tx1"/>
              </a:solidFill>
            </a:endParaRPr>
          </a:p>
        </p:txBody>
      </p:sp>
      <p:sp>
        <p:nvSpPr>
          <p:cNvPr id="17" name="Arrondir un rectangle avec un coin diagonal 16"/>
          <p:cNvSpPr/>
          <p:nvPr/>
        </p:nvSpPr>
        <p:spPr>
          <a:xfrm>
            <a:off x="24638" y="1628800"/>
            <a:ext cx="8939850" cy="2321036"/>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en-US" sz="2400" b="1" dirty="0">
                <a:solidFill>
                  <a:schemeClr val="tx1"/>
                </a:solidFill>
              </a:rPr>
              <a:t>Customer Relationship Management</a:t>
            </a:r>
            <a:r>
              <a:rPr lang="en-US" sz="2400" dirty="0">
                <a:solidFill>
                  <a:schemeClr val="tx1"/>
                </a:solidFill>
              </a:rPr>
              <a:t> “</a:t>
            </a:r>
            <a:r>
              <a:rPr lang="en-US" sz="2400" b="1" dirty="0">
                <a:solidFill>
                  <a:schemeClr val="tx1"/>
                </a:solidFill>
              </a:rPr>
              <a:t>CRM”:</a:t>
            </a:r>
            <a:r>
              <a:rPr lang="en-US" sz="2400" dirty="0">
                <a:solidFill>
                  <a:schemeClr val="tx1"/>
                </a:solidFill>
              </a:rPr>
              <a:t> Customer service is the first main activity that the organization is interested in, and any planning for other activities is based on the requirements of this activity, which in turn needs to study the desires and aspirations of customers in order to be able to work well. </a:t>
            </a:r>
          </a:p>
        </p:txBody>
      </p:sp>
      <p:sp>
        <p:nvSpPr>
          <p:cNvPr id="6" name="Arrondir un rectangle avec un coin diagonal 5"/>
          <p:cNvSpPr/>
          <p:nvPr/>
        </p:nvSpPr>
        <p:spPr>
          <a:xfrm>
            <a:off x="34757" y="4293096"/>
            <a:ext cx="8939850" cy="2321036"/>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en-US" sz="2400" b="1" dirty="0">
                <a:solidFill>
                  <a:schemeClr val="tx1"/>
                </a:solidFill>
              </a:rPr>
              <a:t>Supplier Relationship Management (SRM):</a:t>
            </a:r>
            <a:r>
              <a:rPr lang="en-US" sz="2400" dirty="0">
                <a:solidFill>
                  <a:schemeClr val="tx1"/>
                </a:solidFill>
              </a:rPr>
              <a:t> Suppliers must be classified according to the degree and importance of each of them to the organization, then coordinate with them in order to achieve continuity of the supply process, to realize benefits both for the supplier and the organization.</a:t>
            </a:r>
            <a:endParaRPr lang="fr-FR" sz="2400" dirty="0">
              <a:solidFill>
                <a:schemeClr val="tx1"/>
              </a:solidFill>
            </a:endParaRPr>
          </a:p>
        </p:txBody>
      </p:sp>
    </p:spTree>
    <p:extLst>
      <p:ext uri="{BB962C8B-B14F-4D97-AF65-F5344CB8AC3E}">
        <p14:creationId xmlns:p14="http://schemas.microsoft.com/office/powerpoint/2010/main" val="904420196"/>
      </p:ext>
    </p:extLst>
  </p:cSld>
  <p:clrMapOvr>
    <a:masterClrMapping/>
  </p:clrMapOvr>
  <p:transition spd="slow">
    <p:wipe dir="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b="1"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13</a:t>
            </a:fld>
            <a:endParaRPr lang="en-US" dirty="0">
              <a:solidFill>
                <a:schemeClr val="accent4">
                  <a:lumMod val="10000"/>
                </a:schemeClr>
              </a:solidFill>
            </a:endParaRPr>
          </a:p>
        </p:txBody>
      </p:sp>
      <p:sp>
        <p:nvSpPr>
          <p:cNvPr id="3" name="Arrondir un rectangle avec un coin diagonal 2"/>
          <p:cNvSpPr/>
          <p:nvPr/>
        </p:nvSpPr>
        <p:spPr>
          <a:xfrm>
            <a:off x="1475656" y="188640"/>
            <a:ext cx="5332012" cy="1008112"/>
          </a:xfrm>
          <a:prstGeom prst="round2Diag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2400" b="1" dirty="0">
                <a:solidFill>
                  <a:schemeClr val="tx1"/>
                </a:solidFill>
              </a:rPr>
              <a:t>Supply Chain Management Activities</a:t>
            </a:r>
            <a:endParaRPr lang="fr-FR" sz="2400" dirty="0">
              <a:solidFill>
                <a:schemeClr val="tx1"/>
              </a:solidFill>
            </a:endParaRPr>
          </a:p>
        </p:txBody>
      </p:sp>
      <p:sp>
        <p:nvSpPr>
          <p:cNvPr id="17" name="Arrondir un rectangle avec un coin diagonal 16"/>
          <p:cNvSpPr/>
          <p:nvPr/>
        </p:nvSpPr>
        <p:spPr>
          <a:xfrm>
            <a:off x="24638" y="1340768"/>
            <a:ext cx="8939850" cy="1448550"/>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en-US" sz="2400" b="1" dirty="0">
                <a:solidFill>
                  <a:schemeClr val="tx1"/>
                </a:solidFill>
              </a:rPr>
              <a:t>Customer service management</a:t>
            </a:r>
            <a:r>
              <a:rPr lang="en-US" sz="2400" dirty="0">
                <a:solidFill>
                  <a:schemeClr val="tx1"/>
                </a:solidFill>
              </a:rPr>
              <a:t>: The organization must ensure that the requirements and expectations of customers are met in terms of products and services. </a:t>
            </a:r>
            <a:endParaRPr lang="fr-FR" sz="2400" dirty="0">
              <a:solidFill>
                <a:schemeClr val="tx1"/>
              </a:solidFill>
            </a:endParaRPr>
          </a:p>
        </p:txBody>
      </p:sp>
      <p:sp>
        <p:nvSpPr>
          <p:cNvPr id="6" name="Arrondir un rectangle avec un coin diagonal 5"/>
          <p:cNvSpPr/>
          <p:nvPr/>
        </p:nvSpPr>
        <p:spPr>
          <a:xfrm>
            <a:off x="24638" y="2873827"/>
            <a:ext cx="8939850" cy="1872208"/>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en-US" sz="2400" b="1" dirty="0">
                <a:solidFill>
                  <a:schemeClr val="tx1"/>
                </a:solidFill>
              </a:rPr>
              <a:t>Order fulfillment:</a:t>
            </a:r>
            <a:r>
              <a:rPr lang="en-US" sz="2400" dirty="0">
                <a:solidFill>
                  <a:schemeClr val="tx1"/>
                </a:solidFill>
              </a:rPr>
              <a:t> This activity seeks to achieve a high degree of balance and integration between manufacturing, distribution and transportation plans, so that customer orders are executed in a timely manner without any increase in costs.</a:t>
            </a:r>
            <a:endParaRPr lang="fr-FR" sz="2400" dirty="0">
              <a:solidFill>
                <a:schemeClr val="tx1"/>
              </a:solidFill>
            </a:endParaRPr>
          </a:p>
        </p:txBody>
      </p:sp>
      <p:sp>
        <p:nvSpPr>
          <p:cNvPr id="7" name="Arrondir un rectangle avec un coin diagonal 6"/>
          <p:cNvSpPr/>
          <p:nvPr/>
        </p:nvSpPr>
        <p:spPr>
          <a:xfrm>
            <a:off x="57050" y="4869160"/>
            <a:ext cx="8939850" cy="1872208"/>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en-US" sz="2400" b="1" dirty="0">
                <a:solidFill>
                  <a:schemeClr val="tx1"/>
                </a:solidFill>
              </a:rPr>
              <a:t>Managing the flow of materials and products</a:t>
            </a:r>
            <a:r>
              <a:rPr lang="en-US" sz="2400" dirty="0">
                <a:solidFill>
                  <a:schemeClr val="tx1"/>
                </a:solidFill>
              </a:rPr>
              <a:t>: (manufacturing flow management): This activity refers to the control of stocks, the balance between customer needs and the capabilities of the organization and its ability to provide those needs.</a:t>
            </a:r>
            <a:endParaRPr lang="fr-FR" sz="2400" dirty="0">
              <a:solidFill>
                <a:schemeClr val="tx1"/>
              </a:solidFill>
            </a:endParaRPr>
          </a:p>
        </p:txBody>
      </p:sp>
    </p:spTree>
    <p:extLst>
      <p:ext uri="{BB962C8B-B14F-4D97-AF65-F5344CB8AC3E}">
        <p14:creationId xmlns:p14="http://schemas.microsoft.com/office/powerpoint/2010/main" val="1219061603"/>
      </p:ext>
    </p:extLst>
  </p:cSld>
  <p:clrMapOvr>
    <a:masterClrMapping/>
  </p:clrMapOvr>
  <p:transition spd="slow">
    <p:wipe dir="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b="1"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14</a:t>
            </a:fld>
            <a:endParaRPr lang="en-US" dirty="0">
              <a:solidFill>
                <a:schemeClr val="accent4">
                  <a:lumMod val="10000"/>
                </a:schemeClr>
              </a:solidFill>
            </a:endParaRPr>
          </a:p>
        </p:txBody>
      </p:sp>
      <p:sp>
        <p:nvSpPr>
          <p:cNvPr id="3" name="Arrondir un rectangle avec un coin diagonal 2"/>
          <p:cNvSpPr/>
          <p:nvPr/>
        </p:nvSpPr>
        <p:spPr>
          <a:xfrm>
            <a:off x="1475656" y="188640"/>
            <a:ext cx="5332012" cy="1008112"/>
          </a:xfrm>
          <a:prstGeom prst="round2Diag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2400" b="1" dirty="0">
                <a:solidFill>
                  <a:schemeClr val="tx1"/>
                </a:solidFill>
              </a:rPr>
              <a:t>Supply Chain Management Activities</a:t>
            </a:r>
            <a:endParaRPr lang="fr-FR" sz="2400" dirty="0">
              <a:solidFill>
                <a:schemeClr val="tx1"/>
              </a:solidFill>
            </a:endParaRPr>
          </a:p>
        </p:txBody>
      </p:sp>
      <p:sp>
        <p:nvSpPr>
          <p:cNvPr id="6" name="Arrondir un rectangle avec un coin diagonal 5"/>
          <p:cNvSpPr/>
          <p:nvPr/>
        </p:nvSpPr>
        <p:spPr>
          <a:xfrm>
            <a:off x="57050" y="1556792"/>
            <a:ext cx="8939850" cy="2304256"/>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en-US" sz="2400" b="1" dirty="0">
                <a:solidFill>
                  <a:schemeClr val="tx1"/>
                </a:solidFill>
              </a:rPr>
              <a:t>Demand management:</a:t>
            </a:r>
            <a:r>
              <a:rPr lang="en-US" sz="2400" dirty="0">
                <a:solidFill>
                  <a:schemeClr val="tx1"/>
                </a:solidFill>
              </a:rPr>
              <a:t> This activity requires balancing the capabilities of the supply network with the requirements of customers, and forecasting is the key to manage the demand for the organization’s products, where the types of products that are expected to be sold , and the quantities required and the dates of demand are determined....</a:t>
            </a:r>
            <a:endParaRPr lang="fr-FR" sz="2400" dirty="0">
              <a:solidFill>
                <a:schemeClr val="tx1"/>
              </a:solidFill>
            </a:endParaRPr>
          </a:p>
        </p:txBody>
      </p:sp>
      <p:sp>
        <p:nvSpPr>
          <p:cNvPr id="7" name="Arrondir un rectangle avec un coin diagonal 6"/>
          <p:cNvSpPr/>
          <p:nvPr/>
        </p:nvSpPr>
        <p:spPr>
          <a:xfrm>
            <a:off x="57050" y="4077072"/>
            <a:ext cx="8939850" cy="2304256"/>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en-US" sz="2400" b="1" dirty="0">
                <a:solidFill>
                  <a:schemeClr val="tx1"/>
                </a:solidFill>
              </a:rPr>
              <a:t>Development and marketing of new products:</a:t>
            </a:r>
            <a:r>
              <a:rPr lang="en-US" sz="2400" dirty="0">
                <a:solidFill>
                  <a:schemeClr val="tx1"/>
                </a:solidFill>
              </a:rPr>
              <a:t> (product development and commercialization) The organization must seek the help of suppliers and customers in the process of developing its products, as well as marketing new products, especially in the case of products that are characterized by a short life cycle.</a:t>
            </a:r>
            <a:endParaRPr lang="fr-FR" sz="2400" dirty="0">
              <a:solidFill>
                <a:schemeClr val="tx1"/>
              </a:solidFill>
            </a:endParaRPr>
          </a:p>
        </p:txBody>
      </p:sp>
    </p:spTree>
    <p:extLst>
      <p:ext uri="{BB962C8B-B14F-4D97-AF65-F5344CB8AC3E}">
        <p14:creationId xmlns:p14="http://schemas.microsoft.com/office/powerpoint/2010/main" val="3806157084"/>
      </p:ext>
    </p:extLst>
  </p:cSld>
  <p:clrMapOvr>
    <a:masterClrMapping/>
  </p:clrMapOvr>
  <p:transition spd="slow">
    <p:wipe dir="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b="1"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15</a:t>
            </a:fld>
            <a:endParaRPr lang="en-US" dirty="0">
              <a:solidFill>
                <a:schemeClr val="accent4">
                  <a:lumMod val="10000"/>
                </a:schemeClr>
              </a:solidFill>
            </a:endParaRPr>
          </a:p>
        </p:txBody>
      </p:sp>
      <p:sp>
        <p:nvSpPr>
          <p:cNvPr id="3" name="Arrondir un rectangle avec un coin diagonal 2"/>
          <p:cNvSpPr/>
          <p:nvPr/>
        </p:nvSpPr>
        <p:spPr>
          <a:xfrm>
            <a:off x="1475656" y="188640"/>
            <a:ext cx="5332012" cy="1008112"/>
          </a:xfrm>
          <a:prstGeom prst="round2Diag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2400" b="1" dirty="0">
                <a:solidFill>
                  <a:schemeClr val="tx1"/>
                </a:solidFill>
              </a:rPr>
              <a:t>Supply Chain Management Activities</a:t>
            </a:r>
            <a:endParaRPr lang="fr-FR" sz="2400" dirty="0">
              <a:solidFill>
                <a:schemeClr val="tx1"/>
              </a:solidFill>
            </a:endParaRPr>
          </a:p>
        </p:txBody>
      </p:sp>
      <p:sp>
        <p:nvSpPr>
          <p:cNvPr id="6" name="Arrondir un rectangle avec un coin diagonal 5"/>
          <p:cNvSpPr/>
          <p:nvPr/>
        </p:nvSpPr>
        <p:spPr>
          <a:xfrm>
            <a:off x="57050" y="1556792"/>
            <a:ext cx="8939850" cy="2736304"/>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en-US" sz="2400" b="1" dirty="0">
                <a:solidFill>
                  <a:schemeClr val="tx1"/>
                </a:solidFill>
              </a:rPr>
              <a:t>Returns management:</a:t>
            </a:r>
            <a:r>
              <a:rPr lang="en-US" sz="2400" dirty="0">
                <a:solidFill>
                  <a:schemeClr val="tx1"/>
                </a:solidFill>
              </a:rPr>
              <a:t> Returns must be managed in the opposite direction across the supply network with the same efficiency as sales management, and this is in order to identify opportunities to reduce returned products and strengthen the competitive position of the organization. </a:t>
            </a:r>
            <a:endParaRPr lang="fr-FR" sz="2400" dirty="0">
              <a:solidFill>
                <a:schemeClr val="tx1"/>
              </a:solidFill>
            </a:endParaRPr>
          </a:p>
        </p:txBody>
      </p:sp>
    </p:spTree>
    <p:extLst>
      <p:ext uri="{BB962C8B-B14F-4D97-AF65-F5344CB8AC3E}">
        <p14:creationId xmlns:p14="http://schemas.microsoft.com/office/powerpoint/2010/main" val="2720926015"/>
      </p:ext>
    </p:extLst>
  </p:cSld>
  <p:clrMapOvr>
    <a:masterClrMapping/>
  </p:clrMapOvr>
  <p:transition spd="slow">
    <p:wipe dir="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3" cstate="print">
            <a:lum/>
          </a:blip>
          <a:srcRect/>
          <a:stretch>
            <a:fillRect/>
          </a:stretch>
        </a:blipFill>
        <a:effectLst/>
      </p:bgPr>
    </p:bg>
    <p:spTree>
      <p:nvGrpSpPr>
        <p:cNvPr id="1" name=""/>
        <p:cNvGrpSpPr/>
        <p:nvPr/>
      </p:nvGrpSpPr>
      <p:grpSpPr>
        <a:xfrm>
          <a:off x="0" y="0"/>
          <a:ext cx="0" cy="0"/>
          <a:chOff x="0" y="0"/>
          <a:chExt cx="0" cy="0"/>
        </a:xfrm>
      </p:grpSpPr>
      <p:sp>
        <p:nvSpPr>
          <p:cNvPr id="3" name="WordArt 21"/>
          <p:cNvSpPr>
            <a:spLocks noChangeArrowheads="1" noChangeShapeType="1" noTextEdit="1"/>
          </p:cNvSpPr>
          <p:nvPr/>
        </p:nvSpPr>
        <p:spPr bwMode="auto">
          <a:xfrm>
            <a:off x="1500166" y="2786058"/>
            <a:ext cx="6240463" cy="1477962"/>
          </a:xfrm>
          <a:prstGeom prst="rect">
            <a:avLst/>
          </a:prstGeom>
        </p:spPr>
        <p:txBody>
          <a:bodyPr wrap="none" fromWordArt="1">
            <a:prstTxWarp prst="textPlain">
              <a:avLst>
                <a:gd name="adj" fmla="val 50000"/>
              </a:avLst>
            </a:prstTxWarp>
          </a:bodyPr>
          <a:lstStyle/>
          <a:p>
            <a:pPr algn="ctr"/>
            <a:r>
              <a:rPr lang="ar-DZ" sz="3600" kern="10" dirty="0" smtClean="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rPr>
              <a:t>شكرا</a:t>
            </a:r>
          </a:p>
          <a:p>
            <a:pPr algn="ctr"/>
            <a:r>
              <a:rPr lang="fr-FR" sz="3600" kern="10" dirty="0" err="1" smtClean="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rPr>
              <a:t>Thank</a:t>
            </a:r>
            <a:r>
              <a:rPr lang="fr-FR" sz="3600" kern="10" dirty="0" smtClean="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rPr>
              <a:t> </a:t>
            </a:r>
            <a:r>
              <a:rPr lang="fr-FR" sz="3600" kern="10" dirty="0" err="1" smtClean="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rPr>
              <a:t>you</a:t>
            </a:r>
            <a:endParaRPr lang="fr-FR" sz="3600" kern="10" dirty="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3" cstate="print">
            <a:lum/>
          </a:blip>
          <a:srcRect/>
          <a:stretch>
            <a:fillRect/>
          </a:stretch>
        </a:blipFill>
        <a:effectLst/>
      </p:bgPr>
    </p:bg>
    <p:spTree>
      <p:nvGrpSpPr>
        <p:cNvPr id="1" name=""/>
        <p:cNvGrpSpPr/>
        <p:nvPr/>
      </p:nvGrpSpPr>
      <p:grpSpPr>
        <a:xfrm>
          <a:off x="0" y="0"/>
          <a:ext cx="0" cy="0"/>
          <a:chOff x="0" y="0"/>
          <a:chExt cx="0" cy="0"/>
        </a:xfrm>
      </p:grpSpPr>
      <p:sp>
        <p:nvSpPr>
          <p:cNvPr id="32" name="Rectangle 5"/>
          <p:cNvSpPr>
            <a:spLocks noChangeArrowheads="1"/>
          </p:cNvSpPr>
          <p:nvPr/>
        </p:nvSpPr>
        <p:spPr bwMode="auto">
          <a:xfrm>
            <a:off x="714348" y="2143116"/>
            <a:ext cx="7620000" cy="714380"/>
          </a:xfrm>
          <a:prstGeom prst="rect">
            <a:avLst/>
          </a:prstGeom>
          <a:noFill/>
          <a:ln w="9525">
            <a:noFill/>
            <a:miter lim="800000"/>
            <a:headEnd/>
            <a:tailEnd/>
          </a:ln>
        </p:spPr>
        <p:txBody>
          <a:bodyPr lIns="92075" tIns="46038" rIns="92075" bIns="46038" anchor="ctr"/>
          <a:lstStyle/>
          <a:p>
            <a:pPr algn="ctr" rtl="1"/>
            <a:endParaRPr lang="fr-FR" sz="3000" dirty="0">
              <a:solidFill>
                <a:srgbClr val="FF0000"/>
              </a:solidFill>
            </a:endParaRPr>
          </a:p>
        </p:txBody>
      </p:sp>
      <p:sp>
        <p:nvSpPr>
          <p:cNvPr id="37" name="Rectangle 36"/>
          <p:cNvSpPr/>
          <p:nvPr/>
        </p:nvSpPr>
        <p:spPr>
          <a:xfrm>
            <a:off x="357158" y="500042"/>
            <a:ext cx="8072494" cy="1384995"/>
          </a:xfrm>
          <a:prstGeom prst="rect">
            <a:avLst/>
          </a:prstGeom>
          <a:solidFill>
            <a:schemeClr val="bg2"/>
          </a:solidFill>
          <a:ln w="38100">
            <a:solidFill>
              <a:srgbClr val="211E54"/>
            </a:solidFill>
          </a:ln>
          <a:effectLst>
            <a:outerShdw blurRad="57150" dist="38100" dir="5400000" algn="ctr" rotWithShape="0">
              <a:schemeClr val="accent4">
                <a:shade val="9000"/>
                <a:satMod val="105000"/>
                <a:alpha val="48000"/>
              </a:schemeClr>
            </a:outerShdw>
            <a:softEdge rad="63500"/>
          </a:effectLst>
        </p:spPr>
        <p:style>
          <a:lnRef idx="3">
            <a:schemeClr val="lt1"/>
          </a:lnRef>
          <a:fillRef idx="1">
            <a:schemeClr val="accent4"/>
          </a:fillRef>
          <a:effectRef idx="1">
            <a:schemeClr val="accent4"/>
          </a:effectRef>
          <a:fontRef idx="minor">
            <a:schemeClr val="lt1"/>
          </a:fontRef>
        </p:style>
        <p:txBody>
          <a:bodyPr wrap="square">
            <a:spAutoFit/>
            <a:scene3d>
              <a:camera prst="perspectiveFront"/>
              <a:lightRig rig="threePt" dir="t"/>
            </a:scene3d>
          </a:bodyPr>
          <a:lstStyle/>
          <a:p>
            <a:pPr algn="ctr"/>
            <a:r>
              <a:rPr lang="en-US" sz="2800" b="1" dirty="0">
                <a:solidFill>
                  <a:schemeClr val="tx1"/>
                </a:solidFill>
              </a:rPr>
              <a:t>University:  Med </a:t>
            </a:r>
            <a:r>
              <a:rPr lang="en-US" sz="2800" b="1" dirty="0" err="1">
                <a:solidFill>
                  <a:schemeClr val="tx1"/>
                </a:solidFill>
              </a:rPr>
              <a:t>Kheider</a:t>
            </a:r>
            <a:r>
              <a:rPr lang="en-US" sz="2800" b="1" dirty="0">
                <a:solidFill>
                  <a:schemeClr val="tx1"/>
                </a:solidFill>
              </a:rPr>
              <a:t>- </a:t>
            </a:r>
            <a:r>
              <a:rPr lang="en-US" sz="2800" b="1" dirty="0" err="1" smtClean="0">
                <a:solidFill>
                  <a:schemeClr val="tx1"/>
                </a:solidFill>
              </a:rPr>
              <a:t>Biskra</a:t>
            </a:r>
            <a:r>
              <a:rPr lang="en-US" sz="2800" b="1" dirty="0" smtClean="0">
                <a:solidFill>
                  <a:schemeClr val="tx1"/>
                </a:solidFill>
              </a:rPr>
              <a:t>-</a:t>
            </a:r>
          </a:p>
          <a:p>
            <a:pPr algn="ctr"/>
            <a:r>
              <a:rPr lang="en-US" sz="2800" b="1" dirty="0">
                <a:solidFill>
                  <a:schemeClr val="tx1"/>
                </a:solidFill>
              </a:rPr>
              <a:t>Faculty of Economics and Management </a:t>
            </a:r>
            <a:endParaRPr lang="en-US" sz="2800" b="1" dirty="0" smtClean="0">
              <a:solidFill>
                <a:schemeClr val="tx1"/>
              </a:solidFill>
            </a:endParaRPr>
          </a:p>
          <a:p>
            <a:pPr algn="ctr"/>
            <a:r>
              <a:rPr lang="en-US" sz="2800" b="1" dirty="0">
                <a:solidFill>
                  <a:schemeClr val="tx1"/>
                </a:solidFill>
              </a:rPr>
              <a:t>Level: </a:t>
            </a:r>
            <a:r>
              <a:rPr lang="en-US" sz="2800" b="1" dirty="0" smtClean="0">
                <a:solidFill>
                  <a:schemeClr val="tx1"/>
                </a:solidFill>
              </a:rPr>
              <a:t>3rd </a:t>
            </a:r>
            <a:r>
              <a:rPr lang="en-US" sz="2800" b="1" dirty="0">
                <a:solidFill>
                  <a:schemeClr val="tx1"/>
                </a:solidFill>
              </a:rPr>
              <a:t>year </a:t>
            </a:r>
            <a:r>
              <a:rPr lang="en-US" sz="2800" b="1" dirty="0" smtClean="0">
                <a:solidFill>
                  <a:schemeClr val="tx1"/>
                </a:solidFill>
              </a:rPr>
              <a:t>Option: Management  </a:t>
            </a:r>
            <a:endParaRPr lang="fr-FR" sz="2800" dirty="0">
              <a:solidFill>
                <a:schemeClr val="tx1"/>
              </a:solidFill>
            </a:endParaRPr>
          </a:p>
        </p:txBody>
      </p:sp>
      <p:sp>
        <p:nvSpPr>
          <p:cNvPr id="13" name="Espace réservé du numéro de diapositive 12"/>
          <p:cNvSpPr>
            <a:spLocks noGrp="1"/>
          </p:cNvSpPr>
          <p:nvPr>
            <p:ph type="sldNum" sz="quarter" idx="12"/>
          </p:nvPr>
        </p:nvSpPr>
        <p:spPr/>
        <p:txBody>
          <a:bodyPr/>
          <a:lstStyle/>
          <a:p>
            <a:fld id="{E9BFB4EE-2645-4E7A-AD5B-E440053AAE8B}" type="slidenum">
              <a:rPr lang="en-US" smtClean="0"/>
              <a:pPr/>
              <a:t>2</a:t>
            </a:fld>
            <a:endParaRPr lang="en-US"/>
          </a:p>
        </p:txBody>
      </p:sp>
      <p:sp>
        <p:nvSpPr>
          <p:cNvPr id="7" name="Rectangle 6"/>
          <p:cNvSpPr>
            <a:spLocks noChangeArrowheads="1"/>
          </p:cNvSpPr>
          <p:nvPr/>
        </p:nvSpPr>
        <p:spPr bwMode="auto">
          <a:xfrm>
            <a:off x="1763688" y="5195522"/>
            <a:ext cx="5328591" cy="1113798"/>
          </a:xfrm>
          <a:prstGeom prst="rect">
            <a:avLst/>
          </a:prstGeom>
          <a:noFill/>
          <a:ln w="9525">
            <a:noFill/>
            <a:miter lim="800000"/>
            <a:headEnd/>
            <a:tailEnd/>
          </a:ln>
          <a:effectLst/>
        </p:spPr>
        <p:txBody>
          <a:bodyPr/>
          <a:lstStyle/>
          <a:p>
            <a:pPr algn="ctr"/>
            <a:r>
              <a:rPr lang="fr-FR" sz="2400" b="1" dirty="0" smtClean="0">
                <a:solidFill>
                  <a:schemeClr val="accent4">
                    <a:lumMod val="10000"/>
                  </a:schemeClr>
                </a:solidFill>
              </a:rPr>
              <a:t>Dr: </a:t>
            </a:r>
            <a:r>
              <a:rPr lang="fr-FR" sz="2400" b="1" dirty="0" err="1" smtClean="0">
                <a:solidFill>
                  <a:schemeClr val="accent4">
                    <a:lumMod val="10000"/>
                  </a:schemeClr>
                </a:solidFill>
              </a:rPr>
              <a:t>Reguia</a:t>
            </a:r>
            <a:r>
              <a:rPr lang="fr-FR" sz="2400" b="1" dirty="0" smtClean="0">
                <a:solidFill>
                  <a:schemeClr val="accent4">
                    <a:lumMod val="10000"/>
                  </a:schemeClr>
                </a:solidFill>
              </a:rPr>
              <a:t> Abdelhamid </a:t>
            </a:r>
            <a:r>
              <a:rPr lang="fr-FR" sz="2400" b="1" dirty="0" err="1" smtClean="0">
                <a:solidFill>
                  <a:schemeClr val="accent4">
                    <a:lumMod val="10000"/>
                  </a:schemeClr>
                </a:solidFill>
              </a:rPr>
              <a:t>Cherroun</a:t>
            </a:r>
            <a:endParaRPr lang="fr-FR" sz="2400" b="1" dirty="0" smtClean="0">
              <a:solidFill>
                <a:schemeClr val="accent4">
                  <a:lumMod val="10000"/>
                </a:schemeClr>
              </a:solidFill>
            </a:endParaRPr>
          </a:p>
          <a:p>
            <a:pPr algn="ctr"/>
            <a:r>
              <a:rPr lang="fr-FR" sz="2400" b="1" dirty="0" err="1" smtClean="0">
                <a:solidFill>
                  <a:schemeClr val="accent4">
                    <a:lumMod val="10000"/>
                  </a:schemeClr>
                </a:solidFill>
              </a:rPr>
              <a:t>Associate</a:t>
            </a:r>
            <a:r>
              <a:rPr lang="fr-FR" sz="2400" b="1" dirty="0" smtClean="0">
                <a:solidFill>
                  <a:schemeClr val="accent4">
                    <a:lumMod val="10000"/>
                  </a:schemeClr>
                </a:solidFill>
              </a:rPr>
              <a:t> </a:t>
            </a:r>
            <a:r>
              <a:rPr lang="fr-FR" sz="2400" b="1" dirty="0" err="1" smtClean="0">
                <a:solidFill>
                  <a:schemeClr val="accent4">
                    <a:lumMod val="10000"/>
                  </a:schemeClr>
                </a:solidFill>
              </a:rPr>
              <a:t>professor</a:t>
            </a:r>
            <a:endParaRPr lang="fr-FR" sz="2400" b="1" dirty="0" smtClean="0">
              <a:solidFill>
                <a:schemeClr val="accent4">
                  <a:lumMod val="10000"/>
                </a:schemeClr>
              </a:solidFill>
            </a:endParaRPr>
          </a:p>
        </p:txBody>
      </p:sp>
      <p:pic>
        <p:nvPicPr>
          <p:cNvPr id="8" name="Picture 7" descr="C:\Users\DELL\Desktop\CRE CDC Final\logo_umkbiskra.jpg"/>
          <p:cNvPicPr>
            <a:picLocks noChangeAspect="1" noChangeArrowheads="1"/>
          </p:cNvPicPr>
          <p:nvPr/>
        </p:nvPicPr>
        <p:blipFill>
          <a:blip r:embed="rId4"/>
          <a:srcRect/>
          <a:stretch>
            <a:fillRect/>
          </a:stretch>
        </p:blipFill>
        <p:spPr bwMode="auto">
          <a:xfrm>
            <a:off x="3225113" y="1994261"/>
            <a:ext cx="1785950" cy="857256"/>
          </a:xfrm>
          <a:prstGeom prst="rect">
            <a:avLst/>
          </a:prstGeom>
          <a:noFill/>
        </p:spPr>
      </p:pic>
      <p:sp>
        <p:nvSpPr>
          <p:cNvPr id="2" name="Ellipse 1"/>
          <p:cNvSpPr/>
          <p:nvPr/>
        </p:nvSpPr>
        <p:spPr>
          <a:xfrm>
            <a:off x="357158" y="3000372"/>
            <a:ext cx="8463314" cy="1868788"/>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sz="3200" b="1" i="1" dirty="0" smtClean="0">
              <a:solidFill>
                <a:schemeClr val="accent3"/>
              </a:solidFill>
            </a:endParaRPr>
          </a:p>
          <a:p>
            <a:pPr algn="ctr"/>
            <a:r>
              <a:rPr lang="en-US" sz="3200" b="1" i="1" smtClean="0">
                <a:solidFill>
                  <a:schemeClr val="accent3"/>
                </a:solidFill>
              </a:rPr>
              <a:t>Lecture </a:t>
            </a:r>
            <a:r>
              <a:rPr lang="en-US" sz="3200" b="1" i="1" smtClean="0">
                <a:solidFill>
                  <a:schemeClr val="accent3"/>
                </a:solidFill>
              </a:rPr>
              <a:t>8- </a:t>
            </a:r>
            <a:r>
              <a:rPr lang="en-US" sz="3200" b="1" i="1" dirty="0" smtClean="0">
                <a:solidFill>
                  <a:schemeClr val="accent3"/>
                </a:solidFill>
              </a:rPr>
              <a:t>Part II-:</a:t>
            </a:r>
          </a:p>
          <a:p>
            <a:pPr algn="ctr"/>
            <a:r>
              <a:rPr lang="en-US" sz="3200" b="1" i="1" dirty="0" smtClean="0">
                <a:solidFill>
                  <a:schemeClr val="accent3"/>
                </a:solidFill>
              </a:rPr>
              <a:t> </a:t>
            </a:r>
            <a:r>
              <a:rPr lang="en-US" sz="2800" b="1" dirty="0"/>
              <a:t>Logistics and Supply Chain Management</a:t>
            </a:r>
            <a:endParaRPr lang="fr-FR" sz="2800" dirty="0"/>
          </a:p>
          <a:p>
            <a:pPr algn="ctr"/>
            <a:endParaRPr lang="fr-FR" sz="2800" dirty="0"/>
          </a:p>
          <a:p>
            <a:pPr algn="ctr"/>
            <a:endParaRPr lang="fr-FR" dirty="0">
              <a:solidFill>
                <a:schemeClr val="accent3"/>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3</a:t>
            </a:fld>
            <a:endParaRPr lang="en-US" dirty="0">
              <a:solidFill>
                <a:schemeClr val="accent4">
                  <a:lumMod val="10000"/>
                </a:schemeClr>
              </a:solidFill>
            </a:endParaRPr>
          </a:p>
        </p:txBody>
      </p:sp>
      <p:sp>
        <p:nvSpPr>
          <p:cNvPr id="8" name="Rectangle à coins arrondis 7"/>
          <p:cNvSpPr/>
          <p:nvPr/>
        </p:nvSpPr>
        <p:spPr>
          <a:xfrm>
            <a:off x="0" y="1928802"/>
            <a:ext cx="9144000" cy="3357586"/>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buFontTx/>
              <a:buChar char="-"/>
            </a:pPr>
            <a:endParaRPr lang="fr-FR" sz="2400" dirty="0" smtClean="0">
              <a:solidFill>
                <a:schemeClr val="tx1"/>
              </a:solidFill>
            </a:endParaRPr>
          </a:p>
          <a:p>
            <a:pPr algn="just">
              <a:buFontTx/>
              <a:buChar char="-"/>
            </a:pPr>
            <a:endParaRPr lang="fr-FR" sz="2400" dirty="0" smtClean="0">
              <a:solidFill>
                <a:schemeClr val="tx1"/>
              </a:solidFill>
            </a:endParaRPr>
          </a:p>
          <a:p>
            <a:pPr algn="just">
              <a:buFontTx/>
              <a:buChar char="-"/>
            </a:pPr>
            <a:endParaRPr lang="fr-FR" sz="2400" dirty="0" smtClean="0">
              <a:solidFill>
                <a:schemeClr val="tx1"/>
              </a:solidFill>
            </a:endParaRPr>
          </a:p>
          <a:p>
            <a:r>
              <a:rPr lang="en-US" sz="2800" dirty="0" smtClean="0">
                <a:solidFill>
                  <a:schemeClr val="tx1"/>
                </a:solidFill>
              </a:rPr>
              <a:t>1- </a:t>
            </a:r>
            <a:r>
              <a:rPr lang="en-US" sz="2800" b="1" dirty="0">
                <a:solidFill>
                  <a:schemeClr val="tx1"/>
                </a:solidFill>
              </a:rPr>
              <a:t>The concept of supply chain management</a:t>
            </a:r>
            <a:endParaRPr lang="fr-FR" sz="2800" dirty="0">
              <a:solidFill>
                <a:schemeClr val="tx1"/>
              </a:solidFill>
            </a:endParaRPr>
          </a:p>
          <a:p>
            <a:r>
              <a:rPr lang="en-US" sz="2800" dirty="0" smtClean="0">
                <a:solidFill>
                  <a:schemeClr val="tx1"/>
                </a:solidFill>
              </a:rPr>
              <a:t>2- </a:t>
            </a:r>
            <a:r>
              <a:rPr lang="en-US" sz="2800" b="1" dirty="0">
                <a:solidFill>
                  <a:schemeClr val="tx1"/>
                </a:solidFill>
              </a:rPr>
              <a:t>Objectives and advantages of Supply Chain </a:t>
            </a:r>
            <a:r>
              <a:rPr lang="en-US" sz="2800" b="1" dirty="0" smtClean="0">
                <a:solidFill>
                  <a:schemeClr val="tx1"/>
                </a:solidFill>
              </a:rPr>
              <a:t>Management</a:t>
            </a:r>
          </a:p>
          <a:p>
            <a:r>
              <a:rPr lang="en-US" sz="2800" dirty="0" smtClean="0">
                <a:solidFill>
                  <a:schemeClr val="tx1"/>
                </a:solidFill>
              </a:rPr>
              <a:t>3- </a:t>
            </a:r>
            <a:r>
              <a:rPr lang="en-US" sz="2800" b="1" dirty="0">
                <a:solidFill>
                  <a:schemeClr val="tx1"/>
                </a:solidFill>
              </a:rPr>
              <a:t>Components of Supply Chain Management</a:t>
            </a:r>
            <a:r>
              <a:rPr lang="en-US" sz="2800" b="1" dirty="0" smtClean="0">
                <a:solidFill>
                  <a:schemeClr val="tx1"/>
                </a:solidFill>
              </a:rPr>
              <a:t>:</a:t>
            </a:r>
          </a:p>
          <a:p>
            <a:r>
              <a:rPr lang="en-US" sz="2800" dirty="0" smtClean="0">
                <a:solidFill>
                  <a:schemeClr val="tx1"/>
                </a:solidFill>
              </a:rPr>
              <a:t>4- </a:t>
            </a:r>
            <a:r>
              <a:rPr lang="en-US" sz="2800" b="1" dirty="0">
                <a:solidFill>
                  <a:schemeClr val="tx1"/>
                </a:solidFill>
              </a:rPr>
              <a:t>Supply Chain Management Activities</a:t>
            </a:r>
            <a:endParaRPr lang="fr-FR" sz="2800" dirty="0">
              <a:solidFill>
                <a:schemeClr val="tx1"/>
              </a:solidFill>
            </a:endParaRPr>
          </a:p>
          <a:p>
            <a:endParaRPr lang="fr-FR" sz="2800" dirty="0">
              <a:solidFill>
                <a:schemeClr val="tx1"/>
              </a:solidFill>
            </a:endParaRPr>
          </a:p>
          <a:p>
            <a:pPr marL="457200" indent="-457200" algn="just">
              <a:buFontTx/>
              <a:buChar char="-"/>
            </a:pPr>
            <a:endParaRPr lang="fr-FR" sz="2800" b="1" dirty="0">
              <a:solidFill>
                <a:schemeClr val="tx1"/>
              </a:solidFill>
              <a:latin typeface="Times New Roman" panose="02020603050405020304" pitchFamily="18" charset="0"/>
              <a:cs typeface="Times New Roman" panose="02020603050405020304" pitchFamily="18" charset="0"/>
            </a:endParaRPr>
          </a:p>
          <a:p>
            <a:pPr algn="ctr">
              <a:buFontTx/>
              <a:buChar char="-"/>
            </a:pPr>
            <a:endParaRPr lang="fr-FR" sz="2400" dirty="0">
              <a:solidFill>
                <a:schemeClr val="accent4">
                  <a:lumMod val="10000"/>
                </a:schemeClr>
              </a:solidFill>
            </a:endParaRPr>
          </a:p>
        </p:txBody>
      </p:sp>
      <p:sp>
        <p:nvSpPr>
          <p:cNvPr id="12" name="Arrondir un rectangle avec un coin diagonal 11"/>
          <p:cNvSpPr/>
          <p:nvPr/>
        </p:nvSpPr>
        <p:spPr>
          <a:xfrm>
            <a:off x="2857488" y="357166"/>
            <a:ext cx="3643338" cy="1143008"/>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000" b="1" dirty="0" smtClean="0">
                <a:solidFill>
                  <a:schemeClr val="accent4">
                    <a:lumMod val="10000"/>
                  </a:schemeClr>
                </a:solidFill>
              </a:rPr>
              <a:t>Contents</a:t>
            </a:r>
            <a:r>
              <a:rPr lang="fr-FR" sz="4000" dirty="0" smtClean="0">
                <a:solidFill>
                  <a:schemeClr val="accent4">
                    <a:lumMod val="10000"/>
                  </a:schemeClr>
                </a:solidFill>
              </a:rPr>
              <a:t>:</a:t>
            </a:r>
          </a:p>
          <a:p>
            <a:pPr algn="ctr"/>
            <a:endParaRPr lang="fr-FR" dirty="0">
              <a:solidFill>
                <a:schemeClr val="accent4">
                  <a:lumMod val="10000"/>
                </a:schemeClr>
              </a:solidFill>
            </a:endParaRPr>
          </a:p>
        </p:txBody>
      </p:sp>
    </p:spTree>
  </p:cSld>
  <p:clrMapOvr>
    <a:masterClrMapping/>
  </p:clrMapOvr>
  <p:transition spd="slow"/>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4</a:t>
            </a:fld>
            <a:endParaRPr lang="en-US" dirty="0">
              <a:solidFill>
                <a:schemeClr val="accent4">
                  <a:lumMod val="10000"/>
                </a:schemeClr>
              </a:solidFill>
            </a:endParaRPr>
          </a:p>
        </p:txBody>
      </p:sp>
      <p:sp>
        <p:nvSpPr>
          <p:cNvPr id="4" name="Nuage 3"/>
          <p:cNvSpPr/>
          <p:nvPr/>
        </p:nvSpPr>
        <p:spPr>
          <a:xfrm>
            <a:off x="500034" y="0"/>
            <a:ext cx="8032406" cy="1282667"/>
          </a:xfrm>
          <a:prstGeom prst="cloud">
            <a:avLst/>
          </a:prstGeom>
          <a:solidFill>
            <a:schemeClr val="bg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err="1" smtClean="0">
                <a:solidFill>
                  <a:schemeClr val="tx1"/>
                </a:solidFill>
              </a:rPr>
              <a:t>Definition</a:t>
            </a:r>
            <a:r>
              <a:rPr lang="fr-FR" sz="2800" b="1" dirty="0" smtClean="0">
                <a:solidFill>
                  <a:schemeClr val="tx1"/>
                </a:solidFill>
              </a:rPr>
              <a:t> of  </a:t>
            </a:r>
            <a:r>
              <a:rPr lang="en-US" sz="2800" b="1" dirty="0">
                <a:solidFill>
                  <a:schemeClr val="tx1"/>
                </a:solidFill>
              </a:rPr>
              <a:t>The </a:t>
            </a:r>
            <a:r>
              <a:rPr lang="en-US" sz="2800" b="1" dirty="0" smtClean="0">
                <a:solidFill>
                  <a:schemeClr val="tx1"/>
                </a:solidFill>
              </a:rPr>
              <a:t>supply </a:t>
            </a:r>
            <a:r>
              <a:rPr lang="en-US" sz="2800" b="1" dirty="0">
                <a:solidFill>
                  <a:schemeClr val="tx1"/>
                </a:solidFill>
              </a:rPr>
              <a:t>chain management</a:t>
            </a:r>
            <a:endParaRPr lang="fr-FR" sz="2800" dirty="0">
              <a:solidFill>
                <a:schemeClr val="tx1"/>
              </a:solidFill>
            </a:endParaRPr>
          </a:p>
        </p:txBody>
      </p:sp>
      <p:sp>
        <p:nvSpPr>
          <p:cNvPr id="14" name="Arrondir un rectangle avec un coin diagonal 13"/>
          <p:cNvSpPr/>
          <p:nvPr/>
        </p:nvSpPr>
        <p:spPr>
          <a:xfrm>
            <a:off x="500034" y="1282667"/>
            <a:ext cx="8392446" cy="5386693"/>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dirty="0" smtClean="0">
                <a:solidFill>
                  <a:schemeClr val="tx1"/>
                </a:solidFill>
              </a:rPr>
              <a:t>	</a:t>
            </a:r>
            <a:r>
              <a:rPr lang="en-US" sz="2400" dirty="0">
                <a:solidFill>
                  <a:schemeClr val="tx1"/>
                </a:solidFill>
              </a:rPr>
              <a:t>A set of definitions of </a:t>
            </a:r>
            <a:r>
              <a:rPr lang="en-US" sz="2400" dirty="0" smtClean="0">
                <a:solidFill>
                  <a:schemeClr val="tx1"/>
                </a:solidFill>
              </a:rPr>
              <a:t>SCM </a:t>
            </a:r>
            <a:r>
              <a:rPr lang="en-US" sz="2400" dirty="0">
                <a:solidFill>
                  <a:schemeClr val="tx1"/>
                </a:solidFill>
              </a:rPr>
              <a:t>can be given as follows:</a:t>
            </a:r>
            <a:endParaRPr lang="fr-FR" sz="2400" dirty="0">
              <a:solidFill>
                <a:schemeClr val="tx1"/>
              </a:solidFill>
            </a:endParaRPr>
          </a:p>
          <a:p>
            <a:pPr marL="342900" indent="-342900" algn="just">
              <a:buFontTx/>
              <a:buChar char="-"/>
            </a:pPr>
            <a:r>
              <a:rPr lang="en-US" sz="2400" dirty="0" smtClean="0">
                <a:solidFill>
                  <a:schemeClr val="tx1"/>
                </a:solidFill>
              </a:rPr>
              <a:t>is </a:t>
            </a:r>
            <a:r>
              <a:rPr lang="en-US" sz="2400" dirty="0">
                <a:solidFill>
                  <a:schemeClr val="tx1"/>
                </a:solidFill>
              </a:rPr>
              <a:t>defined as a set of activities, processes and practices that the organization performs in cooperation with its suppliers, to ensure that the organization maximizes its internal operations to provide a final product that meets customer satisfaction, and achieves profits for </a:t>
            </a:r>
            <a:r>
              <a:rPr lang="en-US" sz="2400" dirty="0" smtClean="0">
                <a:solidFill>
                  <a:schemeClr val="tx1"/>
                </a:solidFill>
              </a:rPr>
              <a:t>shareholders</a:t>
            </a:r>
          </a:p>
          <a:p>
            <a:pPr algn="just"/>
            <a:r>
              <a:rPr lang="en-US" sz="2400" dirty="0" smtClean="0">
                <a:solidFill>
                  <a:schemeClr val="tx1"/>
                </a:solidFill>
              </a:rPr>
              <a:t> -  </a:t>
            </a:r>
            <a:r>
              <a:rPr lang="en-US" sz="2400" dirty="0">
                <a:solidFill>
                  <a:schemeClr val="tx1"/>
                </a:solidFill>
              </a:rPr>
              <a:t>for the service industry is defined as the organization's ability to get closer to the customer by optimizing its supply chain channels. The service supply chain includes: responsiveness, effectiveness, efficiency, and control. One of the main suppliers of inputs to the process are the customers themselves in the service organizations. The concept of customers as suppliers is recognized as “customer resource”. </a:t>
            </a:r>
            <a:endParaRPr lang="ar-DZ" sz="2400" b="1" dirty="0" smtClean="0">
              <a:solidFill>
                <a:schemeClr val="tx1"/>
              </a:solidFill>
            </a:endParaRPr>
          </a:p>
        </p:txBody>
      </p:sp>
    </p:spTree>
  </p:cSld>
  <p:clrMapOvr>
    <a:masterClrMapping/>
  </p:clrMapOvr>
  <p:transition spd="slow">
    <p:wipe dir="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b="1"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5</a:t>
            </a:fld>
            <a:endParaRPr lang="en-US" dirty="0">
              <a:solidFill>
                <a:schemeClr val="accent4">
                  <a:lumMod val="10000"/>
                </a:schemeClr>
              </a:solidFill>
            </a:endParaRPr>
          </a:p>
        </p:txBody>
      </p:sp>
      <p:pic>
        <p:nvPicPr>
          <p:cNvPr id="5" name="Image 4" descr="Difference Between Logistics and Supply Chain Management (with comparison  chart) - Key Differences"/>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p:spPr>
      </p:pic>
    </p:spTree>
    <p:extLst>
      <p:ext uri="{BB962C8B-B14F-4D97-AF65-F5344CB8AC3E}">
        <p14:creationId xmlns:p14="http://schemas.microsoft.com/office/powerpoint/2010/main" val="4020879806"/>
      </p:ext>
    </p:extLst>
  </p:cSld>
  <p:clrMapOvr>
    <a:masterClrMapping/>
  </p:clrMapOvr>
  <p:transition spd="slow">
    <p:wipe dir="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b="1"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6</a:t>
            </a:fld>
            <a:endParaRPr lang="en-US" dirty="0">
              <a:solidFill>
                <a:schemeClr val="accent4">
                  <a:lumMod val="10000"/>
                </a:schemeClr>
              </a:solidFill>
            </a:endParaRPr>
          </a:p>
        </p:txBody>
      </p:sp>
      <p:pic>
        <p:nvPicPr>
          <p:cNvPr id="6" name="Image 5" descr="The Five Components of Supply Chain Management"/>
          <p:cNvPicPr/>
          <p:nvPr/>
        </p:nvPicPr>
        <p:blipFill>
          <a:blip r:embed="rId3">
            <a:extLst>
              <a:ext uri="{28A0092B-C50C-407E-A947-70E740481C1C}">
                <a14:useLocalDpi xmlns:a14="http://schemas.microsoft.com/office/drawing/2010/main" val="0"/>
              </a:ext>
            </a:extLst>
          </a:blip>
          <a:srcRect/>
          <a:stretch>
            <a:fillRect/>
          </a:stretch>
        </p:blipFill>
        <p:spPr bwMode="auto">
          <a:xfrm>
            <a:off x="179512" y="0"/>
            <a:ext cx="8784975" cy="6597351"/>
          </a:xfrm>
          <a:prstGeom prst="rect">
            <a:avLst/>
          </a:prstGeom>
          <a:noFill/>
          <a:ln>
            <a:noFill/>
          </a:ln>
        </p:spPr>
      </p:pic>
    </p:spTree>
    <p:extLst>
      <p:ext uri="{BB962C8B-B14F-4D97-AF65-F5344CB8AC3E}">
        <p14:creationId xmlns:p14="http://schemas.microsoft.com/office/powerpoint/2010/main" val="4021400562"/>
      </p:ext>
    </p:extLst>
  </p:cSld>
  <p:clrMapOvr>
    <a:masterClrMapping/>
  </p:clrMapOvr>
  <p:transition spd="slow">
    <p:wipe dir="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7</a:t>
            </a:fld>
            <a:endParaRPr lang="en-US" dirty="0">
              <a:solidFill>
                <a:schemeClr val="accent4">
                  <a:lumMod val="10000"/>
                </a:schemeClr>
              </a:solidFill>
            </a:endParaRPr>
          </a:p>
        </p:txBody>
      </p:sp>
      <p:sp>
        <p:nvSpPr>
          <p:cNvPr id="3" name="Arrondir un rectangle avec un coin diagonal 2"/>
          <p:cNvSpPr/>
          <p:nvPr/>
        </p:nvSpPr>
        <p:spPr>
          <a:xfrm>
            <a:off x="1" y="2204864"/>
            <a:ext cx="8971672" cy="4653136"/>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2400" dirty="0" smtClean="0">
              <a:solidFill>
                <a:schemeClr val="tx1"/>
              </a:solidFill>
            </a:endParaRPr>
          </a:p>
          <a:p>
            <a:pPr algn="just"/>
            <a:r>
              <a:rPr lang="en-US" sz="2400" dirty="0" smtClean="0">
                <a:solidFill>
                  <a:schemeClr val="tx1"/>
                </a:solidFill>
              </a:rPr>
              <a:t>Develops </a:t>
            </a:r>
            <a:r>
              <a:rPr lang="en-US" sz="2400" dirty="0">
                <a:solidFill>
                  <a:schemeClr val="tx1"/>
                </a:solidFill>
              </a:rPr>
              <a:t>better customer relationship and service. • Creates better delivery mechanisms for products and services in demand with minimum delay. • Improvises productivity and business functions. • Minimizes warehouse and transportation costs. • Minimizes direct and indirect costs. • Assists in achieving shipping of right products to the right place at the right time. • Enhances inventory management, supporting the successful execution of just-in-time stock models. • Assists companies in adapting to the challenges of globalization, economic upheaval, expanding consumer expectations, and related differences. • Assists companies in minimizing waste, driving out costs, and achieving efficiencies throughout the supply chain process.</a:t>
            </a:r>
            <a:endParaRPr lang="fr-FR" sz="2400" dirty="0">
              <a:solidFill>
                <a:schemeClr val="tx1"/>
              </a:solidFill>
            </a:endParaRPr>
          </a:p>
          <a:p>
            <a:pPr lvl="1" algn="just"/>
            <a:endParaRPr lang="fr-FR" sz="2400" dirty="0">
              <a:solidFill>
                <a:schemeClr val="tx1"/>
              </a:solidFill>
            </a:endParaRPr>
          </a:p>
        </p:txBody>
      </p:sp>
      <p:sp>
        <p:nvSpPr>
          <p:cNvPr id="4" name="Flèche vers le bas 3"/>
          <p:cNvSpPr/>
          <p:nvPr/>
        </p:nvSpPr>
        <p:spPr>
          <a:xfrm>
            <a:off x="4218620" y="911164"/>
            <a:ext cx="464632" cy="32403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Arrondir un rectangle avec un coin diagonal 8"/>
          <p:cNvSpPr/>
          <p:nvPr/>
        </p:nvSpPr>
        <p:spPr>
          <a:xfrm>
            <a:off x="-7774" y="1235200"/>
            <a:ext cx="8971673" cy="745861"/>
          </a:xfrm>
          <a:prstGeom prst="round2DiagRect">
            <a:avLst/>
          </a:prstGeom>
          <a:solidFill>
            <a:schemeClr val="accent4">
              <a:lumMod val="40000"/>
              <a:lumOff val="6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a:solidFill>
                  <a:schemeClr val="tx1"/>
                </a:solidFill>
              </a:rPr>
              <a:t> </a:t>
            </a:r>
            <a:r>
              <a:rPr lang="en-US" sz="2000" dirty="0"/>
              <a:t>We can set the most important objectives of SCM as the following </a:t>
            </a:r>
            <a:endParaRPr lang="fr-FR" sz="2000" dirty="0">
              <a:solidFill>
                <a:schemeClr val="tx1"/>
              </a:solidFill>
            </a:endParaRPr>
          </a:p>
        </p:txBody>
      </p:sp>
      <p:sp>
        <p:nvSpPr>
          <p:cNvPr id="2" name="Rectangle 1"/>
          <p:cNvSpPr/>
          <p:nvPr/>
        </p:nvSpPr>
        <p:spPr>
          <a:xfrm>
            <a:off x="292734" y="116632"/>
            <a:ext cx="7735650" cy="794532"/>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rPr>
              <a:t>Objectives and advantages of Supply Chain Management</a:t>
            </a:r>
          </a:p>
        </p:txBody>
      </p:sp>
    </p:spTree>
    <p:extLst>
      <p:ext uri="{BB962C8B-B14F-4D97-AF65-F5344CB8AC3E}">
        <p14:creationId xmlns:p14="http://schemas.microsoft.com/office/powerpoint/2010/main" val="3734824791"/>
      </p:ext>
    </p:extLst>
  </p:cSld>
  <p:clrMapOvr>
    <a:masterClrMapping/>
  </p:clrMapOvr>
  <p:transition spd="slow">
    <p:wipe dir="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b="1"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8</a:t>
            </a:fld>
            <a:endParaRPr lang="en-US" dirty="0">
              <a:solidFill>
                <a:schemeClr val="accent4">
                  <a:lumMod val="10000"/>
                </a:schemeClr>
              </a:solidFill>
            </a:endParaRPr>
          </a:p>
        </p:txBody>
      </p:sp>
      <p:pic>
        <p:nvPicPr>
          <p:cNvPr id="5" name="Image 4" descr="Objectives Of Supply Chain Management Explained - Edureka"/>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9512" y="188640"/>
            <a:ext cx="8784976" cy="6480720"/>
          </a:xfrm>
          <a:prstGeom prst="rect">
            <a:avLst/>
          </a:prstGeom>
          <a:noFill/>
          <a:ln>
            <a:noFill/>
          </a:ln>
        </p:spPr>
      </p:pic>
    </p:spTree>
    <p:extLst>
      <p:ext uri="{BB962C8B-B14F-4D97-AF65-F5344CB8AC3E}">
        <p14:creationId xmlns:p14="http://schemas.microsoft.com/office/powerpoint/2010/main" val="483737157"/>
      </p:ext>
    </p:extLst>
  </p:cSld>
  <p:clrMapOvr>
    <a:masterClrMapping/>
  </p:clrMapOvr>
  <p:transition spd="slow">
    <p:wipe dir="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b="1"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9</a:t>
            </a:fld>
            <a:endParaRPr lang="en-US" dirty="0">
              <a:solidFill>
                <a:schemeClr val="accent4">
                  <a:lumMod val="10000"/>
                </a:schemeClr>
              </a:solidFill>
            </a:endParaRPr>
          </a:p>
        </p:txBody>
      </p:sp>
      <p:sp>
        <p:nvSpPr>
          <p:cNvPr id="5" name="Rectangle à coins arrondis 4"/>
          <p:cNvSpPr/>
          <p:nvPr/>
        </p:nvSpPr>
        <p:spPr>
          <a:xfrm>
            <a:off x="845332" y="115152"/>
            <a:ext cx="7632848" cy="51901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t>Components of Supply Chain Management</a:t>
            </a:r>
            <a:endParaRPr lang="fr-FR" sz="2000" b="1"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911164"/>
            <a:ext cx="8964488" cy="57581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27280156"/>
      </p:ext>
    </p:extLst>
  </p:cSld>
  <p:clrMapOvr>
    <a:masterClrMapping/>
  </p:clrMapOvr>
  <p:transition spd="slow">
    <p:wipe dir="r"/>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9625</TotalTime>
  <Words>1514</Words>
  <Application>Microsoft Office PowerPoint</Application>
  <PresentationFormat>Affichage à l'écran (4:3)</PresentationFormat>
  <Paragraphs>104</Paragraphs>
  <Slides>16</Slides>
  <Notes>15</Notes>
  <HiddenSlides>0</HiddenSlides>
  <MMClips>0</MMClips>
  <ScaleCrop>false</ScaleCrop>
  <HeadingPairs>
    <vt:vector size="4" baseType="variant">
      <vt:variant>
        <vt:lpstr>Thème</vt:lpstr>
      </vt:variant>
      <vt:variant>
        <vt:i4>1</vt:i4>
      </vt:variant>
      <vt:variant>
        <vt:lpstr>Titres des diapositives</vt:lpstr>
      </vt:variant>
      <vt:variant>
        <vt:i4>16</vt:i4>
      </vt:variant>
    </vt:vector>
  </HeadingPairs>
  <TitlesOfParts>
    <vt:vector size="17" baseType="lpstr">
      <vt:lpstr>Solstice</vt:lpstr>
      <vt:lpstr>بسم الله الرحمان الرحيم  ( قَالَ رَبِّ اشْرَحْ لِي صَدْرِي (25) وَيَسِّرْ لِي أَمْرِي (26) وَاحْلُلْ عُقْدَةً مِنْ لِسَانِي (27) يَفْقَهُوا قَوْلِي (28) ) صدق الله العظيم     سورة طه</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Template</dc:title>
  <dc:creator>.</dc:creator>
  <cp:lastModifiedBy>ACER</cp:lastModifiedBy>
  <cp:revision>1269</cp:revision>
  <dcterms:created xsi:type="dcterms:W3CDTF">2008-12-20T18:29:40Z</dcterms:created>
  <dcterms:modified xsi:type="dcterms:W3CDTF">2025-03-05T11:14:30Z</dcterms:modified>
</cp:coreProperties>
</file>