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56700" cy="6864350"/>
  <p:notesSz cx="9156700" cy="68643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608836" y="58928"/>
            <a:ext cx="5741034" cy="1184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3505" y="3844036"/>
            <a:ext cx="6409690" cy="17160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835" y="1578800"/>
            <a:ext cx="3983164" cy="4530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15700" y="1578800"/>
            <a:ext cx="3983164" cy="4530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57883" y="304800"/>
            <a:ext cx="38100" cy="1295400"/>
          </a:xfrm>
          <a:custGeom>
            <a:avLst/>
            <a:gdLst/>
            <a:ahLst/>
            <a:cxnLst/>
            <a:rect l="l" t="t" r="r" b="b"/>
            <a:pathLst>
              <a:path w="38100" h="1295400">
                <a:moveTo>
                  <a:pt x="38100" y="0"/>
                </a:moveTo>
                <a:lnTo>
                  <a:pt x="0" y="0"/>
                </a:lnTo>
                <a:lnTo>
                  <a:pt x="0" y="1295400"/>
                </a:lnTo>
                <a:lnTo>
                  <a:pt x="38100" y="1295400"/>
                </a:lnTo>
                <a:lnTo>
                  <a:pt x="381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6972" y="838200"/>
            <a:ext cx="228600" cy="2286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45591" y="838200"/>
            <a:ext cx="228600" cy="228600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32688" y="838200"/>
            <a:ext cx="228600" cy="2286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486916" y="58928"/>
            <a:ext cx="6917944" cy="13724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94436" y="2218308"/>
            <a:ext cx="7720330" cy="4122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13278" y="6383845"/>
            <a:ext cx="2930144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835" y="6383845"/>
            <a:ext cx="2106041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92824" y="6383845"/>
            <a:ext cx="2106041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92807" y="1219200"/>
            <a:ext cx="34925" cy="2057400"/>
          </a:xfrm>
          <a:custGeom>
            <a:avLst/>
            <a:gdLst/>
            <a:ahLst/>
            <a:cxnLst/>
            <a:rect l="l" t="t" r="r" b="b"/>
            <a:pathLst>
              <a:path w="34925" h="2057400">
                <a:moveTo>
                  <a:pt x="34925" y="0"/>
                </a:moveTo>
                <a:lnTo>
                  <a:pt x="0" y="0"/>
                </a:lnTo>
                <a:lnTo>
                  <a:pt x="0" y="2057400"/>
                </a:lnTo>
                <a:lnTo>
                  <a:pt x="34925" y="2057400"/>
                </a:lnTo>
                <a:lnTo>
                  <a:pt x="349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9164" y="2104644"/>
            <a:ext cx="347980" cy="347980"/>
          </a:xfrm>
          <a:custGeom>
            <a:avLst/>
            <a:gdLst/>
            <a:ahLst/>
            <a:cxnLst/>
            <a:rect l="l" t="t" r="r" b="b"/>
            <a:pathLst>
              <a:path w="347980" h="347980">
                <a:moveTo>
                  <a:pt x="173736" y="0"/>
                </a:moveTo>
                <a:lnTo>
                  <a:pt x="127529" y="6201"/>
                </a:lnTo>
                <a:lnTo>
                  <a:pt x="86021" y="23701"/>
                </a:lnTo>
                <a:lnTo>
                  <a:pt x="50863" y="50847"/>
                </a:lnTo>
                <a:lnTo>
                  <a:pt x="23706" y="85983"/>
                </a:lnTo>
                <a:lnTo>
                  <a:pt x="6201" y="127455"/>
                </a:lnTo>
                <a:lnTo>
                  <a:pt x="0" y="173609"/>
                </a:lnTo>
                <a:lnTo>
                  <a:pt x="6201" y="219869"/>
                </a:lnTo>
                <a:lnTo>
                  <a:pt x="23706" y="261413"/>
                </a:lnTo>
                <a:lnTo>
                  <a:pt x="50863" y="296592"/>
                </a:lnTo>
                <a:lnTo>
                  <a:pt x="86021" y="323760"/>
                </a:lnTo>
                <a:lnTo>
                  <a:pt x="127529" y="341269"/>
                </a:lnTo>
                <a:lnTo>
                  <a:pt x="173736" y="347472"/>
                </a:lnTo>
                <a:lnTo>
                  <a:pt x="219942" y="341269"/>
                </a:lnTo>
                <a:lnTo>
                  <a:pt x="261450" y="323760"/>
                </a:lnTo>
                <a:lnTo>
                  <a:pt x="296608" y="296592"/>
                </a:lnTo>
                <a:lnTo>
                  <a:pt x="323765" y="261413"/>
                </a:lnTo>
                <a:lnTo>
                  <a:pt x="341270" y="219869"/>
                </a:lnTo>
                <a:lnTo>
                  <a:pt x="347472" y="173609"/>
                </a:lnTo>
                <a:lnTo>
                  <a:pt x="341270" y="127455"/>
                </a:lnTo>
                <a:lnTo>
                  <a:pt x="323765" y="85983"/>
                </a:lnTo>
                <a:lnTo>
                  <a:pt x="296608" y="50847"/>
                </a:lnTo>
                <a:lnTo>
                  <a:pt x="261450" y="23701"/>
                </a:lnTo>
                <a:lnTo>
                  <a:pt x="219942" y="6201"/>
                </a:lnTo>
                <a:lnTo>
                  <a:pt x="173736" y="0"/>
                </a:lnTo>
                <a:close/>
              </a:path>
            </a:pathLst>
          </a:custGeom>
          <a:solidFill>
            <a:srgbClr val="33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45236" y="2106168"/>
            <a:ext cx="349250" cy="347980"/>
          </a:xfrm>
          <a:custGeom>
            <a:avLst/>
            <a:gdLst/>
            <a:ahLst/>
            <a:cxnLst/>
            <a:rect l="l" t="t" r="r" b="b"/>
            <a:pathLst>
              <a:path w="349250" h="347980">
                <a:moveTo>
                  <a:pt x="173736" y="0"/>
                </a:moveTo>
                <a:lnTo>
                  <a:pt x="127529" y="6201"/>
                </a:lnTo>
                <a:lnTo>
                  <a:pt x="86021" y="23706"/>
                </a:lnTo>
                <a:lnTo>
                  <a:pt x="50863" y="50863"/>
                </a:lnTo>
                <a:lnTo>
                  <a:pt x="23706" y="86021"/>
                </a:lnTo>
                <a:lnTo>
                  <a:pt x="6201" y="127529"/>
                </a:lnTo>
                <a:lnTo>
                  <a:pt x="0" y="173736"/>
                </a:lnTo>
                <a:lnTo>
                  <a:pt x="6201" y="219942"/>
                </a:lnTo>
                <a:lnTo>
                  <a:pt x="23706" y="261450"/>
                </a:lnTo>
                <a:lnTo>
                  <a:pt x="50863" y="296608"/>
                </a:lnTo>
                <a:lnTo>
                  <a:pt x="86021" y="323765"/>
                </a:lnTo>
                <a:lnTo>
                  <a:pt x="127529" y="341270"/>
                </a:lnTo>
                <a:lnTo>
                  <a:pt x="173736" y="347472"/>
                </a:lnTo>
                <a:lnTo>
                  <a:pt x="220584" y="341270"/>
                </a:lnTo>
                <a:lnTo>
                  <a:pt x="262523" y="323765"/>
                </a:lnTo>
                <a:lnTo>
                  <a:pt x="297942" y="296608"/>
                </a:lnTo>
                <a:lnTo>
                  <a:pt x="325232" y="261450"/>
                </a:lnTo>
                <a:lnTo>
                  <a:pt x="342787" y="219942"/>
                </a:lnTo>
                <a:lnTo>
                  <a:pt x="348995" y="173736"/>
                </a:lnTo>
                <a:lnTo>
                  <a:pt x="342787" y="127529"/>
                </a:lnTo>
                <a:lnTo>
                  <a:pt x="325232" y="86021"/>
                </a:lnTo>
                <a:lnTo>
                  <a:pt x="297942" y="50863"/>
                </a:lnTo>
                <a:lnTo>
                  <a:pt x="262523" y="23706"/>
                </a:lnTo>
                <a:lnTo>
                  <a:pt x="220584" y="6201"/>
                </a:lnTo>
                <a:lnTo>
                  <a:pt x="173736" y="0"/>
                </a:lnTo>
                <a:close/>
              </a:path>
            </a:pathLst>
          </a:custGeom>
          <a:solidFill>
            <a:srgbClr val="99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22832" y="2106168"/>
            <a:ext cx="347980" cy="347980"/>
          </a:xfrm>
          <a:custGeom>
            <a:avLst/>
            <a:gdLst/>
            <a:ahLst/>
            <a:cxnLst/>
            <a:rect l="l" t="t" r="r" b="b"/>
            <a:pathLst>
              <a:path w="347980" h="347980">
                <a:moveTo>
                  <a:pt x="173736" y="0"/>
                </a:moveTo>
                <a:lnTo>
                  <a:pt x="127529" y="6201"/>
                </a:lnTo>
                <a:lnTo>
                  <a:pt x="86021" y="23706"/>
                </a:lnTo>
                <a:lnTo>
                  <a:pt x="50863" y="50863"/>
                </a:lnTo>
                <a:lnTo>
                  <a:pt x="23706" y="86021"/>
                </a:lnTo>
                <a:lnTo>
                  <a:pt x="6201" y="127529"/>
                </a:lnTo>
                <a:lnTo>
                  <a:pt x="0" y="173736"/>
                </a:lnTo>
                <a:lnTo>
                  <a:pt x="6201" y="219942"/>
                </a:lnTo>
                <a:lnTo>
                  <a:pt x="23706" y="261450"/>
                </a:lnTo>
                <a:lnTo>
                  <a:pt x="50863" y="296608"/>
                </a:lnTo>
                <a:lnTo>
                  <a:pt x="86021" y="323765"/>
                </a:lnTo>
                <a:lnTo>
                  <a:pt x="127529" y="341270"/>
                </a:lnTo>
                <a:lnTo>
                  <a:pt x="173736" y="347472"/>
                </a:lnTo>
                <a:lnTo>
                  <a:pt x="219942" y="341270"/>
                </a:lnTo>
                <a:lnTo>
                  <a:pt x="261450" y="323765"/>
                </a:lnTo>
                <a:lnTo>
                  <a:pt x="296608" y="296608"/>
                </a:lnTo>
                <a:lnTo>
                  <a:pt x="323765" y="261450"/>
                </a:lnTo>
                <a:lnTo>
                  <a:pt x="341270" y="219942"/>
                </a:lnTo>
                <a:lnTo>
                  <a:pt x="347472" y="173736"/>
                </a:lnTo>
                <a:lnTo>
                  <a:pt x="341270" y="127529"/>
                </a:lnTo>
                <a:lnTo>
                  <a:pt x="323765" y="86021"/>
                </a:lnTo>
                <a:lnTo>
                  <a:pt x="296608" y="50863"/>
                </a:lnTo>
                <a:lnTo>
                  <a:pt x="261450" y="23706"/>
                </a:lnTo>
                <a:lnTo>
                  <a:pt x="219942" y="6201"/>
                </a:lnTo>
                <a:lnTo>
                  <a:pt x="173736" y="0"/>
                </a:lnTo>
                <a:close/>
              </a:path>
            </a:pathLst>
          </a:custGeom>
          <a:solidFill>
            <a:srgbClr val="CC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384551" y="982345"/>
            <a:ext cx="5982970" cy="2494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5400" spc="-25" dirty="0">
                <a:solidFill>
                  <a:srgbClr val="99CCCC"/>
                </a:solidFill>
                <a:latin typeface="Arial MT"/>
                <a:cs typeface="Arial MT"/>
              </a:rPr>
              <a:t>LES </a:t>
            </a:r>
            <a:r>
              <a:rPr sz="5400" spc="-50" dirty="0">
                <a:solidFill>
                  <a:srgbClr val="99CCCC"/>
                </a:solidFill>
                <a:latin typeface="Arial MT"/>
                <a:cs typeface="Arial MT"/>
              </a:rPr>
              <a:t>COMPARTIMENTS </a:t>
            </a:r>
            <a:r>
              <a:rPr sz="5400" spc="-10" dirty="0">
                <a:solidFill>
                  <a:srgbClr val="99CCCC"/>
                </a:solidFill>
                <a:latin typeface="Arial MT"/>
                <a:cs typeface="Arial MT"/>
              </a:rPr>
              <a:t>LIQUIDIENS</a:t>
            </a:r>
            <a:endParaRPr sz="5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9688" rIns="0" bIns="0" rtlCol="0">
            <a:spAutoFit/>
          </a:bodyPr>
          <a:lstStyle/>
          <a:p>
            <a:pPr marL="132715">
              <a:lnSpc>
                <a:spcPct val="100000"/>
              </a:lnSpc>
              <a:spcBef>
                <a:spcPts val="100"/>
              </a:spcBef>
            </a:pPr>
            <a:r>
              <a:rPr sz="4200" b="0" dirty="0">
                <a:latin typeface="Arial MT"/>
                <a:cs typeface="Arial MT"/>
              </a:rPr>
              <a:t>Mesure</a:t>
            </a:r>
            <a:r>
              <a:rPr sz="4200" b="0" spc="-110" dirty="0">
                <a:latin typeface="Arial MT"/>
                <a:cs typeface="Arial MT"/>
              </a:rPr>
              <a:t> </a:t>
            </a:r>
            <a:r>
              <a:rPr sz="4200" b="0" dirty="0">
                <a:latin typeface="Arial MT"/>
                <a:cs typeface="Arial MT"/>
              </a:rPr>
              <a:t>des</a:t>
            </a:r>
            <a:r>
              <a:rPr sz="4200" b="0" spc="-110" dirty="0">
                <a:latin typeface="Arial MT"/>
                <a:cs typeface="Arial MT"/>
              </a:rPr>
              <a:t> </a:t>
            </a:r>
            <a:r>
              <a:rPr sz="4200" b="0" spc="-10" dirty="0">
                <a:latin typeface="Arial MT"/>
                <a:cs typeface="Arial MT"/>
              </a:rPr>
              <a:t>compartiments</a:t>
            </a:r>
            <a:endParaRPr sz="42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48355" y="1630680"/>
            <a:ext cx="3390900" cy="52273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9688" rIns="0" bIns="0" rtlCol="0">
            <a:spAutoFit/>
          </a:bodyPr>
          <a:lstStyle/>
          <a:p>
            <a:pPr marL="132715">
              <a:lnSpc>
                <a:spcPct val="100000"/>
              </a:lnSpc>
              <a:spcBef>
                <a:spcPts val="100"/>
              </a:spcBef>
            </a:pPr>
            <a:r>
              <a:rPr sz="4200" b="0" spc="-10" dirty="0">
                <a:latin typeface="Arial MT"/>
                <a:cs typeface="Arial MT"/>
              </a:rPr>
              <a:t>résultats</a:t>
            </a:r>
            <a:endParaRPr sz="4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7311" y="1850085"/>
            <a:ext cx="6788784" cy="3591560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720"/>
              </a:spcBef>
              <a:buClr>
                <a:srgbClr val="336666"/>
              </a:buClr>
              <a:buSzPct val="69230"/>
              <a:buFont typeface="Wingdings"/>
              <a:buChar char=""/>
              <a:tabLst>
                <a:tab pos="354965" algn="l"/>
              </a:tabLst>
            </a:pPr>
            <a:r>
              <a:rPr sz="2600" i="1" dirty="0">
                <a:latin typeface="Arial"/>
                <a:cs typeface="Arial"/>
              </a:rPr>
              <a:t>Eau</a:t>
            </a:r>
            <a:r>
              <a:rPr sz="2600" i="1" spc="-40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totale</a:t>
            </a:r>
            <a:r>
              <a:rPr sz="2600" i="1" spc="-30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:</a:t>
            </a:r>
            <a:r>
              <a:rPr sz="2600" i="1" spc="-45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eau</a:t>
            </a:r>
            <a:r>
              <a:rPr sz="2600" i="1" spc="-40" dirty="0">
                <a:latin typeface="Arial"/>
                <a:cs typeface="Arial"/>
              </a:rPr>
              <a:t> </a:t>
            </a:r>
            <a:r>
              <a:rPr sz="2600" i="1" spc="-10" dirty="0">
                <a:latin typeface="Arial"/>
                <a:cs typeface="Arial"/>
              </a:rPr>
              <a:t>tritiée</a:t>
            </a:r>
            <a:endParaRPr sz="26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625"/>
              </a:spcBef>
              <a:buClr>
                <a:srgbClr val="336666"/>
              </a:buClr>
              <a:buSzPct val="69230"/>
              <a:buFont typeface="Wingdings"/>
              <a:buChar char=""/>
              <a:tabLst>
                <a:tab pos="355600" algn="l"/>
                <a:tab pos="2672715" algn="l"/>
              </a:tabLst>
            </a:pPr>
            <a:r>
              <a:rPr sz="2600" i="1" dirty="0">
                <a:latin typeface="Arial"/>
                <a:cs typeface="Arial"/>
              </a:rPr>
              <a:t>Volume</a:t>
            </a:r>
            <a:r>
              <a:rPr sz="2600" i="1" spc="-65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plasmatique</a:t>
            </a:r>
            <a:r>
              <a:rPr sz="2600" i="1" spc="-75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:</a:t>
            </a:r>
            <a:r>
              <a:rPr sz="2600" i="1" spc="-70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bleu</a:t>
            </a:r>
            <a:r>
              <a:rPr sz="2600" i="1" spc="-75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Evans,</a:t>
            </a:r>
            <a:r>
              <a:rPr sz="2600" i="1" spc="-90" dirty="0">
                <a:latin typeface="Arial"/>
                <a:cs typeface="Arial"/>
              </a:rPr>
              <a:t> </a:t>
            </a:r>
            <a:r>
              <a:rPr sz="2600" i="1" spc="-10" dirty="0">
                <a:latin typeface="Arial"/>
                <a:cs typeface="Arial"/>
              </a:rPr>
              <a:t>albumine </a:t>
            </a:r>
            <a:r>
              <a:rPr sz="2600" i="1" dirty="0">
                <a:latin typeface="Arial"/>
                <a:cs typeface="Arial"/>
              </a:rPr>
              <a:t>marquée</a:t>
            </a:r>
            <a:r>
              <a:rPr sz="2600" i="1" spc="-95" dirty="0">
                <a:latin typeface="Arial"/>
                <a:cs typeface="Arial"/>
              </a:rPr>
              <a:t> </a:t>
            </a:r>
            <a:r>
              <a:rPr sz="2600" i="1" spc="-20" dirty="0">
                <a:latin typeface="Arial"/>
                <a:cs typeface="Arial"/>
              </a:rPr>
              <a:t>125I</a:t>
            </a:r>
            <a:r>
              <a:rPr sz="2600" i="1" dirty="0">
                <a:latin typeface="Arial"/>
                <a:cs typeface="Arial"/>
              </a:rPr>
              <a:t>	Hématies</a:t>
            </a:r>
            <a:r>
              <a:rPr sz="2600" i="1" spc="-65" dirty="0">
                <a:latin typeface="Arial"/>
                <a:cs typeface="Arial"/>
              </a:rPr>
              <a:t> </a:t>
            </a:r>
            <a:r>
              <a:rPr sz="2600" i="1" spc="-20" dirty="0">
                <a:latin typeface="Arial"/>
                <a:cs typeface="Arial"/>
              </a:rPr>
              <a:t>51Cr</a:t>
            </a:r>
            <a:endParaRPr sz="26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625"/>
              </a:spcBef>
              <a:buClr>
                <a:srgbClr val="336666"/>
              </a:buClr>
              <a:buSzPct val="69230"/>
              <a:buFont typeface="Wingdings"/>
              <a:buChar char=""/>
              <a:tabLst>
                <a:tab pos="354965" algn="l"/>
              </a:tabLst>
            </a:pPr>
            <a:r>
              <a:rPr sz="2600" i="1" dirty="0">
                <a:latin typeface="Arial"/>
                <a:cs typeface="Arial"/>
              </a:rPr>
              <a:t>Eau</a:t>
            </a:r>
            <a:r>
              <a:rPr sz="2600" i="1" spc="-55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extracellulaire</a:t>
            </a:r>
            <a:r>
              <a:rPr sz="2600" i="1" spc="-70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:</a:t>
            </a:r>
            <a:r>
              <a:rPr sz="2600" i="1" spc="-50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Inuline</a:t>
            </a:r>
            <a:r>
              <a:rPr sz="2600" i="1" spc="-50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(20</a:t>
            </a:r>
            <a:r>
              <a:rPr sz="2600" i="1" spc="-50" dirty="0">
                <a:latin typeface="Arial"/>
                <a:cs typeface="Arial"/>
              </a:rPr>
              <a:t> </a:t>
            </a:r>
            <a:r>
              <a:rPr sz="2600" i="1" spc="-25" dirty="0">
                <a:latin typeface="Arial"/>
                <a:cs typeface="Arial"/>
              </a:rPr>
              <a:t>%)</a:t>
            </a:r>
            <a:endParaRPr sz="2600">
              <a:latin typeface="Arial"/>
              <a:cs typeface="Arial"/>
            </a:endParaRPr>
          </a:p>
          <a:p>
            <a:pPr marL="355600" marR="211454" indent="-342900">
              <a:lnSpc>
                <a:spcPct val="100000"/>
              </a:lnSpc>
              <a:spcBef>
                <a:spcPts val="625"/>
              </a:spcBef>
              <a:buClr>
                <a:srgbClr val="336666"/>
              </a:buClr>
              <a:buSzPct val="69230"/>
              <a:buFont typeface="Wingdings"/>
              <a:buChar char=""/>
              <a:tabLst>
                <a:tab pos="355600" algn="l"/>
              </a:tabLst>
            </a:pPr>
            <a:r>
              <a:rPr sz="2600" i="1" dirty="0">
                <a:latin typeface="Arial"/>
                <a:cs typeface="Arial"/>
              </a:rPr>
              <a:t>Eau</a:t>
            </a:r>
            <a:r>
              <a:rPr sz="2600" i="1" spc="-40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interstitielle</a:t>
            </a:r>
            <a:r>
              <a:rPr sz="2600" i="1" spc="-40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:</a:t>
            </a:r>
            <a:r>
              <a:rPr sz="2600" i="1" spc="-35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eau</a:t>
            </a:r>
            <a:r>
              <a:rPr sz="2600" i="1" spc="-50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extracellulaire</a:t>
            </a:r>
            <a:r>
              <a:rPr sz="2600" i="1" spc="-60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–</a:t>
            </a:r>
            <a:r>
              <a:rPr sz="2600" i="1" spc="-25" dirty="0">
                <a:latin typeface="Arial"/>
                <a:cs typeface="Arial"/>
              </a:rPr>
              <a:t> eau </a:t>
            </a:r>
            <a:r>
              <a:rPr sz="2600" i="1" spc="-10" dirty="0">
                <a:latin typeface="Arial"/>
                <a:cs typeface="Arial"/>
              </a:rPr>
              <a:t>plasmatique</a:t>
            </a:r>
            <a:endParaRPr sz="2600">
              <a:latin typeface="Arial"/>
              <a:cs typeface="Arial"/>
            </a:endParaRPr>
          </a:p>
          <a:p>
            <a:pPr marL="355600" marR="1864995" indent="-342900">
              <a:lnSpc>
                <a:spcPct val="100000"/>
              </a:lnSpc>
              <a:spcBef>
                <a:spcPts val="625"/>
              </a:spcBef>
              <a:buClr>
                <a:srgbClr val="336666"/>
              </a:buClr>
              <a:buSzPct val="69230"/>
              <a:buFont typeface="Wingdings"/>
              <a:buChar char=""/>
              <a:tabLst>
                <a:tab pos="355600" algn="l"/>
              </a:tabLst>
            </a:pPr>
            <a:r>
              <a:rPr sz="2600" i="1" dirty="0">
                <a:latin typeface="Arial"/>
                <a:cs typeface="Arial"/>
              </a:rPr>
              <a:t>Eau</a:t>
            </a:r>
            <a:r>
              <a:rPr sz="2600" i="1" spc="-35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cellulaire</a:t>
            </a:r>
            <a:r>
              <a:rPr sz="2600" i="1" spc="-50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:</a:t>
            </a:r>
            <a:r>
              <a:rPr sz="2600" i="1" spc="-40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eau</a:t>
            </a:r>
            <a:r>
              <a:rPr sz="2600" i="1" spc="-35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totale</a:t>
            </a:r>
            <a:r>
              <a:rPr sz="2600" i="1" spc="-25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-</a:t>
            </a:r>
            <a:r>
              <a:rPr sz="2600" i="1" spc="-40" dirty="0">
                <a:latin typeface="Arial"/>
                <a:cs typeface="Arial"/>
              </a:rPr>
              <a:t> </a:t>
            </a:r>
            <a:r>
              <a:rPr sz="2600" i="1" spc="-25" dirty="0">
                <a:latin typeface="Arial"/>
                <a:cs typeface="Arial"/>
              </a:rPr>
              <a:t>eau </a:t>
            </a:r>
            <a:r>
              <a:rPr sz="2600" i="1" spc="-10" dirty="0">
                <a:latin typeface="Arial"/>
                <a:cs typeface="Arial"/>
              </a:rPr>
              <a:t>extracellulaire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04468" rIns="0" bIns="0" rtlCol="0">
            <a:spAutoFit/>
          </a:bodyPr>
          <a:lstStyle/>
          <a:p>
            <a:pPr marL="153797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latin typeface="Arial"/>
                <a:cs typeface="Arial"/>
              </a:rPr>
              <a:t>Homéostasie</a:t>
            </a:r>
            <a:r>
              <a:rPr sz="2400" i="1" spc="-6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de</a:t>
            </a:r>
            <a:r>
              <a:rPr sz="2400" i="1" spc="-70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l’eau</a:t>
            </a:r>
            <a:r>
              <a:rPr sz="2400" i="1" spc="-95" dirty="0">
                <a:latin typeface="Arial"/>
                <a:cs typeface="Arial"/>
              </a:rPr>
              <a:t> </a:t>
            </a:r>
            <a:r>
              <a:rPr sz="2400" i="1" spc="-10" dirty="0">
                <a:latin typeface="Arial"/>
                <a:cs typeface="Arial"/>
              </a:rPr>
              <a:t>totale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7311" y="2285949"/>
            <a:ext cx="3193415" cy="176911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409"/>
              </a:spcBef>
              <a:buClr>
                <a:srgbClr val="336666"/>
              </a:buClr>
              <a:buSzPct val="69230"/>
              <a:buFont typeface="Wingdings"/>
              <a:buChar char=""/>
              <a:tabLst>
                <a:tab pos="354965" algn="l"/>
              </a:tabLst>
            </a:pPr>
            <a:r>
              <a:rPr sz="2600" b="1" spc="-10" dirty="0">
                <a:latin typeface="Arial"/>
                <a:cs typeface="Arial"/>
              </a:rPr>
              <a:t>Entrées:</a:t>
            </a:r>
            <a:endParaRPr sz="2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sz="2600" spc="-10" dirty="0">
                <a:latin typeface="Arial MT"/>
                <a:cs typeface="Arial MT"/>
              </a:rPr>
              <a:t>-Boissons1500ml</a:t>
            </a:r>
            <a:endParaRPr sz="2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2600" spc="-10" dirty="0">
                <a:latin typeface="Arial MT"/>
                <a:cs typeface="Arial MT"/>
              </a:rPr>
              <a:t>-</a:t>
            </a:r>
            <a:r>
              <a:rPr sz="2600" dirty="0">
                <a:latin typeface="Arial MT"/>
                <a:cs typeface="Arial MT"/>
              </a:rPr>
              <a:t>Aliments700</a:t>
            </a:r>
            <a:r>
              <a:rPr sz="2600" spc="-130" dirty="0">
                <a:latin typeface="Arial MT"/>
                <a:cs typeface="Arial MT"/>
              </a:rPr>
              <a:t> </a:t>
            </a:r>
            <a:r>
              <a:rPr sz="2600" spc="-25" dirty="0">
                <a:latin typeface="Arial MT"/>
                <a:cs typeface="Arial MT"/>
              </a:rPr>
              <a:t>ml</a:t>
            </a:r>
            <a:endParaRPr sz="26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sz="2600" spc="-10" dirty="0">
                <a:latin typeface="Arial MT"/>
                <a:cs typeface="Arial MT"/>
              </a:rPr>
              <a:t>-</a:t>
            </a:r>
            <a:r>
              <a:rPr sz="2600" dirty="0">
                <a:latin typeface="Arial MT"/>
                <a:cs typeface="Arial MT"/>
              </a:rPr>
              <a:t>Eau</a:t>
            </a:r>
            <a:r>
              <a:rPr sz="2600" spc="-45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endogène300ml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50924" y="5376164"/>
            <a:ext cx="2501265" cy="1116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8580">
              <a:lnSpc>
                <a:spcPct val="100000"/>
              </a:lnSpc>
              <a:spcBef>
                <a:spcPts val="100"/>
              </a:spcBef>
            </a:pPr>
            <a:r>
              <a:rPr sz="2600" b="1" i="1" dirty="0">
                <a:latin typeface="Arial"/>
                <a:cs typeface="Arial"/>
              </a:rPr>
              <a:t>Total</a:t>
            </a:r>
            <a:r>
              <a:rPr sz="2600" b="1" i="1" spc="-110" dirty="0">
                <a:latin typeface="Arial"/>
                <a:cs typeface="Arial"/>
              </a:rPr>
              <a:t> </a:t>
            </a:r>
            <a:r>
              <a:rPr sz="2600" b="1" i="1" dirty="0">
                <a:latin typeface="Arial"/>
                <a:cs typeface="Arial"/>
              </a:rPr>
              <a:t>2500</a:t>
            </a:r>
            <a:r>
              <a:rPr sz="2600" b="1" i="1" spc="-90" dirty="0">
                <a:latin typeface="Arial"/>
                <a:cs typeface="Arial"/>
              </a:rPr>
              <a:t> </a:t>
            </a:r>
            <a:r>
              <a:rPr sz="2600" b="1" i="1" spc="-25" dirty="0">
                <a:latin typeface="Arial"/>
                <a:cs typeface="Arial"/>
              </a:rPr>
              <a:t>ml</a:t>
            </a:r>
            <a:r>
              <a:rPr sz="2600" b="1" spc="-25" dirty="0">
                <a:latin typeface="Arial"/>
                <a:cs typeface="Arial"/>
              </a:rPr>
              <a:t>.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20"/>
              </a:spcBef>
            </a:pPr>
            <a:endParaRPr sz="2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336666"/>
                </a:solidFill>
                <a:latin typeface="Arial"/>
                <a:cs typeface="Arial"/>
              </a:rPr>
              <a:t>Régulation:</a:t>
            </a:r>
            <a:r>
              <a:rPr sz="1800" b="1" spc="-60" dirty="0">
                <a:solidFill>
                  <a:srgbClr val="33666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6666"/>
                </a:solidFill>
                <a:latin typeface="Arial"/>
                <a:cs typeface="Arial"/>
              </a:rPr>
              <a:t>soif</a:t>
            </a:r>
            <a:r>
              <a:rPr sz="1800" b="1" spc="-45" dirty="0">
                <a:solidFill>
                  <a:srgbClr val="33666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6666"/>
                </a:solidFill>
                <a:latin typeface="Arial"/>
                <a:cs typeface="Arial"/>
              </a:rPr>
              <a:t>et</a:t>
            </a:r>
            <a:r>
              <a:rPr sz="1800" b="1" spc="-40" dirty="0">
                <a:solidFill>
                  <a:srgbClr val="336666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336666"/>
                </a:solidFill>
                <a:latin typeface="Arial"/>
                <a:cs typeface="Arial"/>
              </a:rPr>
              <a:t>rein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5103876" y="1898904"/>
          <a:ext cx="3428999" cy="41128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99360"/>
                <a:gridCol w="929639"/>
              </a:tblGrid>
              <a:tr h="6991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spc="-10" dirty="0">
                          <a:solidFill>
                            <a:srgbClr val="336666"/>
                          </a:solidFill>
                          <a:latin typeface="Arial MT"/>
                          <a:cs typeface="Arial MT"/>
                        </a:rPr>
                        <a:t>sorties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508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6959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sz="2000" spc="-10" dirty="0">
                          <a:solidFill>
                            <a:srgbClr val="336666"/>
                          </a:solidFill>
                          <a:latin typeface="Arial MT"/>
                          <a:cs typeface="Arial MT"/>
                        </a:rPr>
                        <a:t>urine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213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725" algn="r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sz="2000" spc="-20" dirty="0">
                          <a:solidFill>
                            <a:srgbClr val="336666"/>
                          </a:solidFill>
                          <a:latin typeface="Arial MT"/>
                          <a:cs typeface="Arial MT"/>
                        </a:rPr>
                        <a:t>1500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213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6959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sz="2000" spc="-10" dirty="0">
                          <a:solidFill>
                            <a:srgbClr val="336666"/>
                          </a:solidFill>
                          <a:latin typeface="Arial MT"/>
                          <a:cs typeface="Arial MT"/>
                        </a:rPr>
                        <a:t>selles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213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sz="2000" spc="-25" dirty="0">
                          <a:solidFill>
                            <a:srgbClr val="336666"/>
                          </a:solidFill>
                          <a:latin typeface="Arial MT"/>
                          <a:cs typeface="Arial MT"/>
                        </a:rPr>
                        <a:t>100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213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6832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sz="2000" spc="-10" dirty="0">
                          <a:solidFill>
                            <a:srgbClr val="336666"/>
                          </a:solidFill>
                          <a:latin typeface="Arial MT"/>
                          <a:cs typeface="Arial MT"/>
                        </a:rPr>
                        <a:t>transpiration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212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sz="2000" spc="-50" dirty="0">
                          <a:solidFill>
                            <a:srgbClr val="336666"/>
                          </a:solidFill>
                          <a:latin typeface="Arial MT"/>
                          <a:cs typeface="Arial MT"/>
                        </a:rPr>
                        <a:t>0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212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6959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sz="2000" spc="-10" dirty="0">
                          <a:solidFill>
                            <a:srgbClr val="336666"/>
                          </a:solidFill>
                          <a:latin typeface="Arial MT"/>
                          <a:cs typeface="Arial MT"/>
                        </a:rPr>
                        <a:t>perspiration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213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sz="2000" spc="-25" dirty="0">
                          <a:solidFill>
                            <a:srgbClr val="336666"/>
                          </a:solidFill>
                          <a:latin typeface="Arial MT"/>
                          <a:cs typeface="Arial MT"/>
                        </a:rPr>
                        <a:t>500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213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6832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sz="2000" spc="-10" dirty="0">
                          <a:solidFill>
                            <a:srgbClr val="336666"/>
                          </a:solidFill>
                          <a:latin typeface="Arial MT"/>
                          <a:cs typeface="Arial MT"/>
                        </a:rPr>
                        <a:t>respiration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212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1670"/>
                        </a:spcBef>
                      </a:pPr>
                      <a:r>
                        <a:rPr sz="2000" spc="-25" dirty="0">
                          <a:solidFill>
                            <a:srgbClr val="336666"/>
                          </a:solidFill>
                          <a:latin typeface="Arial MT"/>
                          <a:cs typeface="Arial MT"/>
                        </a:rPr>
                        <a:t>400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2120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6832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sz="2000" spc="-10" dirty="0">
                          <a:solidFill>
                            <a:srgbClr val="336666"/>
                          </a:solidFill>
                          <a:latin typeface="Arial MT"/>
                          <a:cs typeface="Arial MT"/>
                        </a:rPr>
                        <a:t>Total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213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090" algn="r">
                        <a:lnSpc>
                          <a:spcPct val="100000"/>
                        </a:lnSpc>
                        <a:spcBef>
                          <a:spcPts val="1680"/>
                        </a:spcBef>
                      </a:pPr>
                      <a:r>
                        <a:rPr sz="2000" spc="-20" dirty="0">
                          <a:solidFill>
                            <a:srgbClr val="336666"/>
                          </a:solidFill>
                          <a:latin typeface="Arial MT"/>
                          <a:cs typeface="Arial MT"/>
                        </a:rPr>
                        <a:t>2500</a:t>
                      </a:r>
                      <a:endParaRPr sz="2000">
                        <a:latin typeface="Arial MT"/>
                        <a:cs typeface="Arial MT"/>
                      </a:endParaRPr>
                    </a:p>
                  </a:txBody>
                  <a:tcPr marL="0" marR="0" marT="2133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57883" y="304800"/>
            <a:ext cx="38100" cy="1295400"/>
          </a:xfrm>
          <a:custGeom>
            <a:avLst/>
            <a:gdLst/>
            <a:ahLst/>
            <a:cxnLst/>
            <a:rect l="l" t="t" r="r" b="b"/>
            <a:pathLst>
              <a:path w="38100" h="1295400">
                <a:moveTo>
                  <a:pt x="38100" y="0"/>
                </a:moveTo>
                <a:lnTo>
                  <a:pt x="0" y="0"/>
                </a:lnTo>
                <a:lnTo>
                  <a:pt x="0" y="1295400"/>
                </a:lnTo>
                <a:lnTo>
                  <a:pt x="38100" y="1295400"/>
                </a:lnTo>
                <a:lnTo>
                  <a:pt x="381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6972" y="838200"/>
            <a:ext cx="228600" cy="2286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5591" y="838200"/>
            <a:ext cx="228600" cy="228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2688" y="838200"/>
            <a:ext cx="228600" cy="22860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800" dirty="0"/>
              <a:t>Répartition</a:t>
            </a:r>
            <a:r>
              <a:rPr sz="3800" spc="-70" dirty="0"/>
              <a:t> </a:t>
            </a:r>
            <a:r>
              <a:rPr sz="3800" dirty="0"/>
              <a:t>de</a:t>
            </a:r>
            <a:r>
              <a:rPr sz="3800" spc="-30" dirty="0"/>
              <a:t> </a:t>
            </a:r>
            <a:r>
              <a:rPr sz="3800" dirty="0"/>
              <a:t>l'eau</a:t>
            </a:r>
            <a:r>
              <a:rPr sz="3800" spc="-50" dirty="0"/>
              <a:t> </a:t>
            </a:r>
            <a:r>
              <a:rPr sz="3800" spc="-20" dirty="0"/>
              <a:t>dans </a:t>
            </a:r>
            <a:r>
              <a:rPr sz="3800" spc="-10" dirty="0"/>
              <a:t>l'organisme</a:t>
            </a:r>
            <a:endParaRPr sz="3800"/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4715" y="1978152"/>
            <a:ext cx="8467344" cy="4879848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354072" y="1655953"/>
            <a:ext cx="38290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336666"/>
                </a:solidFill>
                <a:latin typeface="Arial"/>
                <a:cs typeface="Arial"/>
              </a:rPr>
              <a:t>Eau</a:t>
            </a:r>
            <a:r>
              <a:rPr sz="1800" b="1" i="1" spc="-15" dirty="0">
                <a:solidFill>
                  <a:srgbClr val="336666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336666"/>
                </a:solidFill>
                <a:latin typeface="Arial"/>
                <a:cs typeface="Arial"/>
              </a:rPr>
              <a:t>totale</a:t>
            </a:r>
            <a:r>
              <a:rPr sz="1800" b="1" i="1" spc="-35" dirty="0">
                <a:solidFill>
                  <a:srgbClr val="336666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336666"/>
                </a:solidFill>
                <a:latin typeface="Arial"/>
                <a:cs typeface="Arial"/>
              </a:rPr>
              <a:t>=</a:t>
            </a:r>
            <a:r>
              <a:rPr sz="1800" b="1" i="1" spc="-20" dirty="0">
                <a:solidFill>
                  <a:srgbClr val="336666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336666"/>
                </a:solidFill>
                <a:latin typeface="Arial"/>
                <a:cs typeface="Arial"/>
              </a:rPr>
              <a:t>60%</a:t>
            </a:r>
            <a:r>
              <a:rPr sz="1800" b="1" i="1" spc="-10" dirty="0">
                <a:solidFill>
                  <a:srgbClr val="336666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336666"/>
                </a:solidFill>
                <a:latin typeface="Arial"/>
                <a:cs typeface="Arial"/>
              </a:rPr>
              <a:t>du</a:t>
            </a:r>
            <a:r>
              <a:rPr sz="1800" b="1" i="1" spc="-25" dirty="0">
                <a:solidFill>
                  <a:srgbClr val="336666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336666"/>
                </a:solidFill>
                <a:latin typeface="Arial"/>
                <a:cs typeface="Arial"/>
              </a:rPr>
              <a:t>poids</a:t>
            </a:r>
            <a:r>
              <a:rPr sz="1800" b="1" i="1" spc="-30" dirty="0">
                <a:solidFill>
                  <a:srgbClr val="336666"/>
                </a:solidFill>
                <a:latin typeface="Arial"/>
                <a:cs typeface="Arial"/>
              </a:rPr>
              <a:t> </a:t>
            </a:r>
            <a:r>
              <a:rPr sz="1800" b="1" i="1" spc="-10" dirty="0">
                <a:solidFill>
                  <a:srgbClr val="336666"/>
                </a:solidFill>
                <a:latin typeface="Arial"/>
                <a:cs typeface="Arial"/>
              </a:rPr>
              <a:t>corporel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2715" marR="5080">
              <a:lnSpc>
                <a:spcPct val="100000"/>
              </a:lnSpc>
              <a:spcBef>
                <a:spcPts val="100"/>
              </a:spcBef>
            </a:pPr>
            <a:r>
              <a:rPr sz="3800" dirty="0"/>
              <a:t>Répartition</a:t>
            </a:r>
            <a:r>
              <a:rPr sz="3800" spc="-70" dirty="0"/>
              <a:t> </a:t>
            </a:r>
            <a:r>
              <a:rPr sz="3800" dirty="0"/>
              <a:t>de</a:t>
            </a:r>
            <a:r>
              <a:rPr sz="3800" spc="-30" dirty="0"/>
              <a:t> </a:t>
            </a:r>
            <a:r>
              <a:rPr sz="3800" dirty="0"/>
              <a:t>l'eau</a:t>
            </a:r>
            <a:r>
              <a:rPr sz="3800" spc="-50" dirty="0"/>
              <a:t> </a:t>
            </a:r>
            <a:r>
              <a:rPr sz="3800" spc="-20" dirty="0"/>
              <a:t>dans </a:t>
            </a:r>
            <a:r>
              <a:rPr sz="3800" spc="-10" dirty="0"/>
              <a:t>l'organisme</a:t>
            </a:r>
            <a:endParaRPr sz="3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9961" y="1933960"/>
            <a:ext cx="5328370" cy="307847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83312" y="5255641"/>
            <a:ext cx="869823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 MT"/>
                <a:cs typeface="Arial MT"/>
              </a:rPr>
              <a:t>-</a:t>
            </a:r>
            <a:r>
              <a:rPr sz="1800" i="1" dirty="0">
                <a:latin typeface="Arial"/>
                <a:cs typeface="Arial"/>
              </a:rPr>
              <a:t>Eau</a:t>
            </a:r>
            <a:r>
              <a:rPr sz="1800" i="1" spc="-1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totale =</a:t>
            </a:r>
            <a:r>
              <a:rPr sz="1800" i="1" spc="-1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60</a:t>
            </a:r>
            <a:r>
              <a:rPr sz="1800" i="1" spc="-10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%</a:t>
            </a:r>
            <a:r>
              <a:rPr sz="1800" i="1" spc="-1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du poids</a:t>
            </a:r>
            <a:r>
              <a:rPr sz="1800" i="1" spc="10" dirty="0">
                <a:latin typeface="Arial"/>
                <a:cs typeface="Arial"/>
              </a:rPr>
              <a:t> </a:t>
            </a:r>
            <a:r>
              <a:rPr sz="1800" i="1" spc="-10" dirty="0">
                <a:latin typeface="Arial"/>
                <a:cs typeface="Arial"/>
              </a:rPr>
              <a:t>corporel,</a:t>
            </a:r>
            <a:endParaRPr sz="1800">
              <a:latin typeface="Arial"/>
              <a:cs typeface="Arial"/>
            </a:endParaRPr>
          </a:p>
          <a:p>
            <a:pPr marL="584200" marR="5080">
              <a:lnSpc>
                <a:spcPct val="100000"/>
              </a:lnSpc>
            </a:pPr>
            <a:r>
              <a:rPr sz="1800" i="1" dirty="0">
                <a:latin typeface="Arial"/>
                <a:cs typeface="Arial"/>
              </a:rPr>
              <a:t>varie</a:t>
            </a:r>
            <a:r>
              <a:rPr sz="1800" i="1" spc="-10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avec</a:t>
            </a:r>
            <a:r>
              <a:rPr sz="1800" i="1" spc="-20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tissu</a:t>
            </a:r>
            <a:r>
              <a:rPr sz="1800" i="1" spc="-20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(70</a:t>
            </a:r>
            <a:r>
              <a:rPr sz="1800" i="1" spc="-2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%</a:t>
            </a:r>
            <a:r>
              <a:rPr sz="1800" i="1" spc="-2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tissus</a:t>
            </a:r>
            <a:r>
              <a:rPr sz="1800" i="1" spc="-1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mous), plus</a:t>
            </a:r>
            <a:r>
              <a:rPr sz="1800" i="1" spc="-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faible</a:t>
            </a:r>
            <a:r>
              <a:rPr sz="1800" i="1" spc="-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:</a:t>
            </a:r>
            <a:r>
              <a:rPr sz="1800" i="1" spc="-2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os,</a:t>
            </a:r>
            <a:r>
              <a:rPr sz="1800" i="1" spc="-1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cartilage, graisse</a:t>
            </a:r>
            <a:r>
              <a:rPr sz="1800" i="1" spc="-10" dirty="0">
                <a:latin typeface="Arial"/>
                <a:cs typeface="Arial"/>
              </a:rPr>
              <a:t> (surpoids) </a:t>
            </a:r>
            <a:r>
              <a:rPr sz="1800" i="1" dirty="0">
                <a:latin typeface="Arial"/>
                <a:cs typeface="Arial"/>
              </a:rPr>
              <a:t>âge</a:t>
            </a:r>
            <a:r>
              <a:rPr sz="1800" i="1" spc="-10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:</a:t>
            </a:r>
            <a:r>
              <a:rPr sz="1800" i="1" spc="-20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nourrisson =</a:t>
            </a:r>
            <a:r>
              <a:rPr sz="1800" i="1" spc="-20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75</a:t>
            </a:r>
            <a:r>
              <a:rPr sz="1800" i="1" spc="-2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%</a:t>
            </a:r>
            <a:r>
              <a:rPr sz="1800" i="1" spc="-20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(vieillard:</a:t>
            </a:r>
            <a:r>
              <a:rPr sz="1800" i="1" spc="10" dirty="0">
                <a:latin typeface="Arial"/>
                <a:cs typeface="Arial"/>
              </a:rPr>
              <a:t> </a:t>
            </a:r>
            <a:r>
              <a:rPr sz="1800" i="1" spc="-10" dirty="0">
                <a:latin typeface="Arial"/>
                <a:cs typeface="Arial"/>
              </a:rPr>
              <a:t>&lt;50%)</a:t>
            </a:r>
            <a:endParaRPr sz="1800">
              <a:latin typeface="Arial"/>
              <a:cs typeface="Arial"/>
            </a:endParaRPr>
          </a:p>
          <a:p>
            <a:pPr marL="584200">
              <a:lnSpc>
                <a:spcPct val="100000"/>
              </a:lnSpc>
            </a:pPr>
            <a:r>
              <a:rPr sz="1800" i="1" dirty="0">
                <a:latin typeface="Arial"/>
                <a:cs typeface="Arial"/>
              </a:rPr>
              <a:t>sexe,</a:t>
            </a:r>
            <a:r>
              <a:rPr sz="1800" i="1" spc="-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H</a:t>
            </a:r>
            <a:r>
              <a:rPr sz="1800" i="1" spc="-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60</a:t>
            </a:r>
            <a:r>
              <a:rPr sz="1800" i="1" spc="-10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%, F</a:t>
            </a:r>
            <a:r>
              <a:rPr sz="1800" i="1" spc="-3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50</a:t>
            </a:r>
            <a:r>
              <a:rPr sz="1800" i="1" spc="-10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%</a:t>
            </a:r>
            <a:r>
              <a:rPr sz="1800" i="1" spc="-10" dirty="0">
                <a:latin typeface="Arial"/>
                <a:cs typeface="Arial"/>
              </a:rPr>
              <a:t> (grossesse)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Arial MT"/>
                <a:cs typeface="Arial MT"/>
              </a:rPr>
              <a:t>-</a:t>
            </a:r>
            <a:r>
              <a:rPr sz="1800" i="1" spc="-20" dirty="0">
                <a:latin typeface="Arial"/>
                <a:cs typeface="Arial"/>
              </a:rPr>
              <a:t>Toute</a:t>
            </a:r>
            <a:r>
              <a:rPr sz="1800" i="1" spc="-30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variation</a:t>
            </a:r>
            <a:r>
              <a:rPr sz="1800" i="1" spc="-10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rapide</a:t>
            </a:r>
            <a:r>
              <a:rPr sz="1800" i="1" spc="-1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du</a:t>
            </a:r>
            <a:r>
              <a:rPr sz="1800" i="1" spc="-30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poids</a:t>
            </a:r>
            <a:r>
              <a:rPr sz="1800" i="1" spc="-10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corporel</a:t>
            </a:r>
            <a:r>
              <a:rPr sz="1800" i="1" spc="-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=</a:t>
            </a:r>
            <a:r>
              <a:rPr sz="1800" i="1" spc="-30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rétention</a:t>
            </a:r>
            <a:r>
              <a:rPr sz="1800" i="1" spc="-15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ou</a:t>
            </a:r>
            <a:r>
              <a:rPr sz="1800" i="1" spc="-30" dirty="0">
                <a:latin typeface="Arial"/>
                <a:cs typeface="Arial"/>
              </a:rPr>
              <a:t> </a:t>
            </a:r>
            <a:r>
              <a:rPr sz="1800" i="1" dirty="0">
                <a:latin typeface="Arial"/>
                <a:cs typeface="Arial"/>
              </a:rPr>
              <a:t>perte</a:t>
            </a:r>
            <a:r>
              <a:rPr sz="1800" i="1" spc="-30" dirty="0">
                <a:latin typeface="Arial"/>
                <a:cs typeface="Arial"/>
              </a:rPr>
              <a:t> </a:t>
            </a:r>
            <a:r>
              <a:rPr sz="1800" i="1" spc="-10" dirty="0">
                <a:latin typeface="Arial"/>
                <a:cs typeface="Arial"/>
              </a:rPr>
              <a:t>d’eau</a:t>
            </a:r>
            <a:r>
              <a:rPr sz="1800" spc="-10" dirty="0">
                <a:latin typeface="Arial MT"/>
                <a:cs typeface="Arial MT"/>
              </a:rPr>
              <a:t>.</a:t>
            </a:r>
            <a:endParaRPr sz="1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1819" rIns="0" bIns="0" rtlCol="0">
            <a:spAutoFit/>
          </a:bodyPr>
          <a:lstStyle/>
          <a:p>
            <a:pPr marL="132715">
              <a:lnSpc>
                <a:spcPct val="100000"/>
              </a:lnSpc>
              <a:spcBef>
                <a:spcPts val="100"/>
              </a:spcBef>
            </a:pPr>
            <a:r>
              <a:rPr sz="3800" b="0" i="1" dirty="0">
                <a:latin typeface="Arial"/>
                <a:cs typeface="Arial"/>
              </a:rPr>
              <a:t>Résultats</a:t>
            </a:r>
            <a:r>
              <a:rPr sz="3800" b="0" i="1" spc="-50" dirty="0">
                <a:latin typeface="Arial"/>
                <a:cs typeface="Arial"/>
              </a:rPr>
              <a:t> </a:t>
            </a:r>
            <a:r>
              <a:rPr sz="3800" b="0" i="1" dirty="0">
                <a:latin typeface="Arial"/>
                <a:cs typeface="Arial"/>
              </a:rPr>
              <a:t>des</a:t>
            </a:r>
            <a:r>
              <a:rPr sz="3800" b="0" i="1" spc="-35" dirty="0">
                <a:latin typeface="Arial"/>
                <a:cs typeface="Arial"/>
              </a:rPr>
              <a:t> </a:t>
            </a:r>
            <a:r>
              <a:rPr sz="3800" b="0" i="1" spc="-10" dirty="0">
                <a:latin typeface="Arial"/>
                <a:cs typeface="Arial"/>
              </a:rPr>
              <a:t>mesures</a:t>
            </a:r>
            <a:endParaRPr sz="3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7311" y="2475865"/>
            <a:ext cx="3858895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5600" algn="l"/>
              </a:tabLst>
            </a:pPr>
            <a:r>
              <a:rPr sz="3000" dirty="0">
                <a:latin typeface="Arial MT"/>
                <a:cs typeface="Arial MT"/>
              </a:rPr>
              <a:t>En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%</a:t>
            </a:r>
            <a:r>
              <a:rPr sz="3000" spc="-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poids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du</a:t>
            </a:r>
            <a:r>
              <a:rPr sz="3000" spc="-10" dirty="0">
                <a:latin typeface="Arial MT"/>
                <a:cs typeface="Arial MT"/>
              </a:rPr>
              <a:t> corps </a:t>
            </a:r>
            <a:r>
              <a:rPr sz="3000" i="1" dirty="0">
                <a:latin typeface="Arial"/>
                <a:cs typeface="Arial"/>
              </a:rPr>
              <a:t>Volume</a:t>
            </a:r>
            <a:r>
              <a:rPr sz="3000" i="1" spc="-95" dirty="0">
                <a:latin typeface="Arial"/>
                <a:cs typeface="Arial"/>
              </a:rPr>
              <a:t> </a:t>
            </a:r>
            <a:r>
              <a:rPr sz="3000" i="1" dirty="0">
                <a:latin typeface="Arial"/>
                <a:cs typeface="Arial"/>
              </a:rPr>
              <a:t>d’eau</a:t>
            </a:r>
            <a:r>
              <a:rPr sz="3000" i="1" spc="-55" dirty="0">
                <a:latin typeface="Arial"/>
                <a:cs typeface="Arial"/>
              </a:rPr>
              <a:t> </a:t>
            </a:r>
            <a:r>
              <a:rPr sz="3000" i="1" spc="-20" dirty="0">
                <a:latin typeface="Arial"/>
                <a:cs typeface="Arial"/>
              </a:rPr>
              <a:t>total </a:t>
            </a:r>
            <a:r>
              <a:rPr sz="3000" dirty="0">
                <a:latin typeface="Arial MT"/>
                <a:cs typeface="Arial MT"/>
              </a:rPr>
              <a:t>lourde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ou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eau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tritiée</a:t>
            </a:r>
            <a:endParaRPr sz="300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</a:pPr>
            <a:r>
              <a:rPr sz="3000" spc="-15" dirty="0">
                <a:latin typeface="Arial MT"/>
                <a:cs typeface="Arial MT"/>
              </a:rPr>
              <a:t>-</a:t>
            </a:r>
            <a:r>
              <a:rPr sz="3000" dirty="0">
                <a:latin typeface="Arial MT"/>
                <a:cs typeface="Arial MT"/>
              </a:rPr>
              <a:t>60%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poids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du</a:t>
            </a:r>
            <a:r>
              <a:rPr sz="3000" spc="-10" dirty="0">
                <a:latin typeface="Arial MT"/>
                <a:cs typeface="Arial MT"/>
              </a:rPr>
              <a:t> corps</a:t>
            </a:r>
            <a:endParaRPr sz="300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</a:pPr>
            <a:r>
              <a:rPr sz="3000" spc="-15" dirty="0">
                <a:latin typeface="Arial MT"/>
                <a:cs typeface="Arial MT"/>
              </a:rPr>
              <a:t>-</a:t>
            </a:r>
            <a:r>
              <a:rPr sz="3000" spc="-20" dirty="0">
                <a:latin typeface="Arial MT"/>
                <a:cs typeface="Arial MT"/>
              </a:rPr>
              <a:t>Sexe</a:t>
            </a:r>
            <a:endParaRPr sz="300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</a:pPr>
            <a:r>
              <a:rPr sz="3000" spc="-15" dirty="0">
                <a:latin typeface="Arial MT"/>
                <a:cs typeface="Arial MT"/>
              </a:rPr>
              <a:t>-</a:t>
            </a:r>
            <a:r>
              <a:rPr sz="3000" spc="-25" dirty="0">
                <a:latin typeface="Arial MT"/>
                <a:cs typeface="Arial MT"/>
              </a:rPr>
              <a:t>Age</a:t>
            </a:r>
            <a:endParaRPr sz="30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44459" y="2933065"/>
            <a:ext cx="70358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25" dirty="0">
                <a:latin typeface="Arial MT"/>
                <a:cs typeface="Arial MT"/>
              </a:rPr>
              <a:t>Eau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1819" rIns="0" bIns="0" rtlCol="0">
            <a:spAutoFit/>
          </a:bodyPr>
          <a:lstStyle/>
          <a:p>
            <a:pPr marL="132715">
              <a:lnSpc>
                <a:spcPct val="100000"/>
              </a:lnSpc>
              <a:spcBef>
                <a:spcPts val="100"/>
              </a:spcBef>
            </a:pPr>
            <a:r>
              <a:rPr sz="3800" b="0" i="1" dirty="0">
                <a:latin typeface="Arial"/>
                <a:cs typeface="Arial"/>
              </a:rPr>
              <a:t>Compartiments</a:t>
            </a:r>
            <a:r>
              <a:rPr sz="3800" b="0" i="1" spc="-65" dirty="0">
                <a:latin typeface="Arial"/>
                <a:cs typeface="Arial"/>
              </a:rPr>
              <a:t> </a:t>
            </a:r>
            <a:r>
              <a:rPr sz="3800" b="0" i="1" spc="-10" dirty="0">
                <a:latin typeface="Arial"/>
                <a:cs typeface="Arial"/>
              </a:rPr>
              <a:t>extracellulaires</a:t>
            </a:r>
            <a:endParaRPr sz="3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7311" y="2245868"/>
            <a:ext cx="3905250" cy="3512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lr>
                <a:srgbClr val="336666"/>
              </a:buClr>
              <a:buSzPct val="69230"/>
              <a:buFont typeface="Wingdings"/>
              <a:buChar char=""/>
              <a:tabLst>
                <a:tab pos="354965" algn="l"/>
              </a:tabLst>
            </a:pPr>
            <a:r>
              <a:rPr sz="2600" spc="-10" dirty="0">
                <a:latin typeface="Arial MT"/>
                <a:cs typeface="Arial MT"/>
              </a:rPr>
              <a:t>Volume</a:t>
            </a:r>
            <a:r>
              <a:rPr sz="2600" spc="-150" dirty="0">
                <a:latin typeface="Arial MT"/>
                <a:cs typeface="Arial MT"/>
              </a:rPr>
              <a:t> </a:t>
            </a:r>
            <a:r>
              <a:rPr sz="2600" spc="-20" dirty="0">
                <a:latin typeface="Arial MT"/>
                <a:cs typeface="Arial MT"/>
              </a:rPr>
              <a:t>total</a:t>
            </a:r>
            <a:endParaRPr sz="2600">
              <a:latin typeface="Arial MT"/>
              <a:cs typeface="Arial MT"/>
            </a:endParaRPr>
          </a:p>
          <a:p>
            <a:pPr marL="472440">
              <a:lnSpc>
                <a:spcPct val="100000"/>
              </a:lnSpc>
            </a:pPr>
            <a:r>
              <a:rPr sz="2600" dirty="0">
                <a:latin typeface="Arial MT"/>
                <a:cs typeface="Arial MT"/>
              </a:rPr>
              <a:t>-</a:t>
            </a:r>
            <a:r>
              <a:rPr sz="2600" spc="-6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mannitol,</a:t>
            </a:r>
            <a:r>
              <a:rPr sz="2600" spc="-6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inuline</a:t>
            </a:r>
            <a:r>
              <a:rPr sz="2600" spc="-50" dirty="0">
                <a:latin typeface="Arial MT"/>
                <a:cs typeface="Arial MT"/>
              </a:rPr>
              <a:t> </a:t>
            </a:r>
            <a:r>
              <a:rPr sz="2600" spc="-20" dirty="0">
                <a:latin typeface="Arial MT"/>
                <a:cs typeface="Arial MT"/>
              </a:rPr>
              <a:t>C14*</a:t>
            </a:r>
            <a:endParaRPr sz="2600">
              <a:latin typeface="Arial MT"/>
              <a:cs typeface="Arial MT"/>
            </a:endParaRPr>
          </a:p>
          <a:p>
            <a:pPr marL="472440">
              <a:lnSpc>
                <a:spcPct val="100000"/>
              </a:lnSpc>
            </a:pPr>
            <a:r>
              <a:rPr sz="2600" spc="-10" dirty="0">
                <a:latin typeface="Arial MT"/>
                <a:cs typeface="Arial MT"/>
              </a:rPr>
              <a:t>-</a:t>
            </a:r>
            <a:r>
              <a:rPr sz="2600" dirty="0">
                <a:latin typeface="Arial MT"/>
                <a:cs typeface="Arial MT"/>
              </a:rPr>
              <a:t>20%</a:t>
            </a:r>
            <a:r>
              <a:rPr sz="2600" spc="-3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poids</a:t>
            </a:r>
            <a:r>
              <a:rPr sz="2600" spc="-3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du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spc="-20" dirty="0">
                <a:latin typeface="Arial MT"/>
                <a:cs typeface="Arial MT"/>
              </a:rPr>
              <a:t>corps</a:t>
            </a:r>
            <a:endParaRPr sz="2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30"/>
              </a:spcBef>
            </a:pPr>
            <a:endParaRPr sz="26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69230"/>
              <a:buFont typeface="Wingdings"/>
              <a:buChar char=""/>
              <a:tabLst>
                <a:tab pos="354965" algn="l"/>
              </a:tabLst>
            </a:pPr>
            <a:r>
              <a:rPr sz="2600" spc="-10" dirty="0">
                <a:latin typeface="Arial MT"/>
                <a:cs typeface="Arial MT"/>
              </a:rPr>
              <a:t>Volume</a:t>
            </a:r>
            <a:r>
              <a:rPr sz="2600" spc="-150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plasmatique</a:t>
            </a:r>
            <a:endParaRPr sz="2600">
              <a:latin typeface="Arial MT"/>
              <a:cs typeface="Arial MT"/>
            </a:endParaRPr>
          </a:p>
          <a:p>
            <a:pPr marL="563880" lvl="1" indent="-182880">
              <a:lnSpc>
                <a:spcPts val="2810"/>
              </a:lnSpc>
              <a:buChar char="-"/>
              <a:tabLst>
                <a:tab pos="563880" algn="l"/>
              </a:tabLst>
            </a:pPr>
            <a:r>
              <a:rPr sz="2600" dirty="0">
                <a:latin typeface="Arial MT"/>
                <a:cs typeface="Arial MT"/>
              </a:rPr>
              <a:t>Albumine</a:t>
            </a:r>
            <a:r>
              <a:rPr sz="2600" spc="-10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marquée</a:t>
            </a:r>
            <a:r>
              <a:rPr sz="2600" spc="-110" dirty="0">
                <a:latin typeface="Arial MT"/>
                <a:cs typeface="Arial MT"/>
              </a:rPr>
              <a:t> </a:t>
            </a:r>
            <a:r>
              <a:rPr sz="2600" spc="-25" dirty="0">
                <a:latin typeface="Arial MT"/>
                <a:cs typeface="Arial MT"/>
              </a:rPr>
              <a:t>I*</a:t>
            </a:r>
            <a:endParaRPr sz="2600">
              <a:latin typeface="Arial MT"/>
              <a:cs typeface="Arial MT"/>
            </a:endParaRPr>
          </a:p>
          <a:p>
            <a:pPr marL="556260" lvl="1" indent="-200660">
              <a:lnSpc>
                <a:spcPts val="2810"/>
              </a:lnSpc>
              <a:buChar char="-"/>
              <a:tabLst>
                <a:tab pos="556260" algn="l"/>
              </a:tabLst>
            </a:pPr>
            <a:r>
              <a:rPr sz="2600" dirty="0">
                <a:latin typeface="Arial MT"/>
                <a:cs typeface="Arial MT"/>
              </a:rPr>
              <a:t>colorant</a:t>
            </a:r>
            <a:r>
              <a:rPr sz="2600" spc="-6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bleu</a:t>
            </a:r>
            <a:r>
              <a:rPr sz="2600" spc="-65" dirty="0">
                <a:latin typeface="Arial MT"/>
                <a:cs typeface="Arial MT"/>
              </a:rPr>
              <a:t> </a:t>
            </a:r>
            <a:r>
              <a:rPr sz="2600" spc="-20" dirty="0">
                <a:latin typeface="Arial MT"/>
                <a:cs typeface="Arial MT"/>
              </a:rPr>
              <a:t>evans</a:t>
            </a:r>
            <a:endParaRPr sz="2600">
              <a:latin typeface="Arial MT"/>
              <a:cs typeface="Arial MT"/>
            </a:endParaRPr>
          </a:p>
          <a:p>
            <a:pPr marL="472440">
              <a:lnSpc>
                <a:spcPct val="100000"/>
              </a:lnSpc>
            </a:pPr>
            <a:r>
              <a:rPr sz="2600" spc="-10" dirty="0">
                <a:latin typeface="Arial MT"/>
                <a:cs typeface="Arial MT"/>
              </a:rPr>
              <a:t>-</a:t>
            </a:r>
            <a:r>
              <a:rPr sz="2600" dirty="0">
                <a:latin typeface="Arial MT"/>
                <a:cs typeface="Arial MT"/>
              </a:rPr>
              <a:t>4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%</a:t>
            </a:r>
            <a:r>
              <a:rPr sz="2600" spc="-2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poids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du</a:t>
            </a:r>
            <a:r>
              <a:rPr sz="2600" spc="-15" dirty="0">
                <a:latin typeface="Arial MT"/>
                <a:cs typeface="Arial MT"/>
              </a:rPr>
              <a:t> </a:t>
            </a:r>
            <a:r>
              <a:rPr sz="2600" spc="-20" dirty="0">
                <a:latin typeface="Arial MT"/>
                <a:cs typeface="Arial MT"/>
              </a:rPr>
              <a:t>corps</a:t>
            </a:r>
            <a:endParaRPr sz="26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69230"/>
              <a:buFont typeface="Wingdings"/>
              <a:buChar char=""/>
              <a:tabLst>
                <a:tab pos="354965" algn="l"/>
              </a:tabLst>
            </a:pPr>
            <a:r>
              <a:rPr sz="2600" dirty="0">
                <a:latin typeface="Arial MT"/>
                <a:cs typeface="Arial MT"/>
              </a:rPr>
              <a:t>volume</a:t>
            </a:r>
            <a:r>
              <a:rPr sz="2600" spc="-50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sanguin</a:t>
            </a:r>
            <a:endParaRPr sz="2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1819" rIns="0" bIns="0" rtlCol="0">
            <a:spAutoFit/>
          </a:bodyPr>
          <a:lstStyle/>
          <a:p>
            <a:pPr marL="132715">
              <a:lnSpc>
                <a:spcPct val="100000"/>
              </a:lnSpc>
              <a:spcBef>
                <a:spcPts val="100"/>
              </a:spcBef>
            </a:pPr>
            <a:r>
              <a:rPr sz="3800" b="0" i="1" dirty="0">
                <a:latin typeface="Arial"/>
                <a:cs typeface="Arial"/>
              </a:rPr>
              <a:t>Compartiments</a:t>
            </a:r>
            <a:r>
              <a:rPr sz="3800" b="0" i="1" spc="-65" dirty="0">
                <a:latin typeface="Arial"/>
                <a:cs typeface="Arial"/>
              </a:rPr>
              <a:t> </a:t>
            </a:r>
            <a:r>
              <a:rPr sz="3800" b="0" i="1" spc="-10" dirty="0">
                <a:latin typeface="Arial"/>
                <a:cs typeface="Arial"/>
              </a:rPr>
              <a:t>extracellulaires</a:t>
            </a:r>
            <a:endParaRPr sz="3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7311" y="2475865"/>
            <a:ext cx="6109335" cy="2128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3000" dirty="0">
                <a:latin typeface="Arial MT"/>
                <a:cs typeface="Arial MT"/>
              </a:rPr>
              <a:t>Volume</a:t>
            </a:r>
            <a:r>
              <a:rPr sz="3000" spc="-10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interstitiel</a:t>
            </a:r>
            <a:r>
              <a:rPr sz="3000" spc="-9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+</a:t>
            </a:r>
            <a:r>
              <a:rPr sz="3000" spc="-8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lymphatique</a:t>
            </a:r>
            <a:endParaRPr sz="3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90"/>
              </a:spcBef>
              <a:buClr>
                <a:srgbClr val="336666"/>
              </a:buClr>
              <a:buFont typeface="Wingdings"/>
              <a:buChar char=""/>
            </a:pPr>
            <a:endParaRPr sz="3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3000" dirty="0">
                <a:latin typeface="Arial MT"/>
                <a:cs typeface="Arial MT"/>
              </a:rPr>
              <a:t>=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volume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total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–volume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plasmatique</a:t>
            </a:r>
            <a:endParaRPr sz="3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72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3000" dirty="0">
                <a:latin typeface="Arial MT"/>
                <a:cs typeface="Arial MT"/>
              </a:rPr>
              <a:t>16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% poids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du</a:t>
            </a:r>
            <a:r>
              <a:rPr sz="3000" spc="-10" dirty="0">
                <a:latin typeface="Arial MT"/>
                <a:cs typeface="Arial MT"/>
              </a:rPr>
              <a:t> corps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9688" rIns="0" bIns="0" rtlCol="0">
            <a:spAutoFit/>
          </a:bodyPr>
          <a:lstStyle/>
          <a:p>
            <a:pPr marL="133985">
              <a:lnSpc>
                <a:spcPct val="100000"/>
              </a:lnSpc>
              <a:spcBef>
                <a:spcPts val="100"/>
              </a:spcBef>
            </a:pPr>
            <a:r>
              <a:rPr sz="4200" b="0" spc="-10" dirty="0">
                <a:latin typeface="Arial MT"/>
                <a:cs typeface="Arial MT"/>
              </a:rPr>
              <a:t>Hématocrite.</a:t>
            </a:r>
            <a:endParaRPr sz="42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31305" y="1907218"/>
            <a:ext cx="5404932" cy="411562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1819" rIns="0" bIns="0" rtlCol="0">
            <a:spAutoFit/>
          </a:bodyPr>
          <a:lstStyle/>
          <a:p>
            <a:pPr marL="265430">
              <a:lnSpc>
                <a:spcPct val="100000"/>
              </a:lnSpc>
              <a:spcBef>
                <a:spcPts val="100"/>
              </a:spcBef>
            </a:pPr>
            <a:r>
              <a:rPr sz="3800" b="0" dirty="0">
                <a:latin typeface="Arial MT"/>
                <a:cs typeface="Arial MT"/>
              </a:rPr>
              <a:t>compartiment</a:t>
            </a:r>
            <a:r>
              <a:rPr sz="3800" b="0" spc="-70" dirty="0">
                <a:latin typeface="Arial MT"/>
                <a:cs typeface="Arial MT"/>
              </a:rPr>
              <a:t> </a:t>
            </a:r>
            <a:r>
              <a:rPr sz="3800" b="0" spc="-10" dirty="0">
                <a:latin typeface="Arial MT"/>
                <a:cs typeface="Arial MT"/>
              </a:rPr>
              <a:t>plasmatique</a:t>
            </a:r>
            <a:endParaRPr sz="38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7311" y="1835784"/>
            <a:ext cx="5172710" cy="331724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sz="3000" dirty="0">
                <a:latin typeface="Arial MT"/>
                <a:cs typeface="Arial MT"/>
              </a:rPr>
              <a:t>Propriétés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physiques</a:t>
            </a:r>
            <a:endParaRPr sz="3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72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3000" spc="-15" dirty="0">
                <a:latin typeface="Arial MT"/>
                <a:cs typeface="Arial MT"/>
              </a:rPr>
              <a:t>-</a:t>
            </a:r>
            <a:r>
              <a:rPr sz="3000" dirty="0">
                <a:latin typeface="Arial MT"/>
                <a:cs typeface="Arial MT"/>
              </a:rPr>
              <a:t>Jaune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clair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à</a:t>
            </a:r>
            <a:r>
              <a:rPr sz="3000" spc="-5" dirty="0">
                <a:latin typeface="Arial MT"/>
                <a:cs typeface="Arial MT"/>
              </a:rPr>
              <a:t> </a:t>
            </a:r>
            <a:r>
              <a:rPr sz="3000" spc="-20" dirty="0">
                <a:latin typeface="Arial MT"/>
                <a:cs typeface="Arial MT"/>
              </a:rPr>
              <a:t>jeun</a:t>
            </a:r>
            <a:endParaRPr sz="3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72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3000" spc="-15" dirty="0">
                <a:latin typeface="Arial MT"/>
                <a:cs typeface="Arial MT"/>
              </a:rPr>
              <a:t>-</a:t>
            </a:r>
            <a:r>
              <a:rPr sz="3000" dirty="0">
                <a:latin typeface="Arial MT"/>
                <a:cs typeface="Arial MT"/>
              </a:rPr>
              <a:t>Lactescent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en</a:t>
            </a:r>
            <a:r>
              <a:rPr sz="3000" spc="-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post-prandial</a:t>
            </a:r>
            <a:endParaRPr sz="3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72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3000" spc="-15" dirty="0">
                <a:latin typeface="Arial MT"/>
                <a:cs typeface="Arial MT"/>
              </a:rPr>
              <a:t>-</a:t>
            </a:r>
            <a:r>
              <a:rPr sz="3000" spc="-10" dirty="0">
                <a:latin typeface="Arial MT"/>
                <a:cs typeface="Arial MT"/>
              </a:rPr>
              <a:t>Visqueux</a:t>
            </a:r>
            <a:endParaRPr sz="3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72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3000" spc="-15" dirty="0">
                <a:latin typeface="Microsoft Sans Serif"/>
                <a:cs typeface="Microsoft Sans Serif"/>
              </a:rPr>
              <a:t>-</a:t>
            </a:r>
            <a:r>
              <a:rPr sz="3000" dirty="0">
                <a:latin typeface="Microsoft Sans Serif"/>
                <a:cs typeface="Microsoft Sans Serif"/>
              </a:rPr>
              <a:t>Alcalin</a:t>
            </a:r>
            <a:r>
              <a:rPr sz="3000" spc="-85" dirty="0">
                <a:latin typeface="Microsoft Sans Serif"/>
                <a:cs typeface="Microsoft Sans Serif"/>
              </a:rPr>
              <a:t> </a:t>
            </a:r>
            <a:r>
              <a:rPr sz="3000" spc="-2105" dirty="0">
                <a:latin typeface="Microsoft Sans Serif"/>
                <a:cs typeface="Microsoft Sans Serif"/>
              </a:rPr>
              <a:t>p</a:t>
            </a:r>
            <a:r>
              <a:rPr sz="3000" spc="-434" dirty="0">
                <a:latin typeface="Microsoft Sans Serif"/>
                <a:cs typeface="Microsoft Sans Serif"/>
              </a:rPr>
              <a:t>H</a:t>
            </a:r>
            <a:r>
              <a:rPr sz="3000" spc="35" dirty="0">
                <a:latin typeface="Microsoft Sans Serif"/>
                <a:cs typeface="Microsoft Sans Serif"/>
              </a:rPr>
              <a:t> </a:t>
            </a:r>
            <a:r>
              <a:rPr sz="3000" spc="-10" dirty="0">
                <a:latin typeface="Microsoft Sans Serif"/>
                <a:cs typeface="Microsoft Sans Serif"/>
              </a:rPr>
              <a:t>7,35-</a:t>
            </a:r>
            <a:r>
              <a:rPr sz="3000" spc="-20" dirty="0">
                <a:latin typeface="Microsoft Sans Serif"/>
                <a:cs typeface="Microsoft Sans Serif"/>
              </a:rPr>
              <a:t>7,45</a:t>
            </a:r>
            <a:endParaRPr sz="30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spcBef>
                <a:spcPts val="72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3000" spc="-15" dirty="0">
                <a:latin typeface="Arial MT"/>
                <a:cs typeface="Arial MT"/>
              </a:rPr>
              <a:t>-</a:t>
            </a:r>
            <a:r>
              <a:rPr sz="3000" spc="-10" dirty="0">
                <a:latin typeface="Arial MT"/>
                <a:cs typeface="Arial MT"/>
              </a:rPr>
              <a:t>Coagulable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9688" rIns="0" bIns="0" rtlCol="0">
            <a:spAutoFit/>
          </a:bodyPr>
          <a:lstStyle/>
          <a:p>
            <a:pPr marL="132715">
              <a:lnSpc>
                <a:spcPct val="100000"/>
              </a:lnSpc>
              <a:spcBef>
                <a:spcPts val="100"/>
              </a:spcBef>
            </a:pPr>
            <a:r>
              <a:rPr sz="4200" b="0" spc="-10" dirty="0">
                <a:latin typeface="Arial MT"/>
                <a:cs typeface="Arial MT"/>
              </a:rPr>
              <a:t>Plan.</a:t>
            </a:r>
            <a:endParaRPr sz="4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51636" y="3121406"/>
            <a:ext cx="154305" cy="57404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350" spc="-50" dirty="0">
                <a:solidFill>
                  <a:srgbClr val="99CCCC"/>
                </a:solidFill>
                <a:latin typeface="Wingdings"/>
                <a:cs typeface="Wingdings"/>
              </a:rPr>
              <a:t></a:t>
            </a:r>
            <a:endParaRPr sz="135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z="1350" spc="-50" dirty="0">
                <a:solidFill>
                  <a:srgbClr val="99CCCC"/>
                </a:solidFill>
                <a:latin typeface="Wingdings"/>
                <a:cs typeface="Wingdings"/>
              </a:rPr>
              <a:t></a:t>
            </a:r>
            <a:endParaRPr sz="1350">
              <a:latin typeface="Wingdings"/>
              <a:cs typeface="Wingding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51636" y="1815973"/>
            <a:ext cx="6820534" cy="2713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23900" indent="-711200">
              <a:lnSpc>
                <a:spcPct val="100000"/>
              </a:lnSpc>
              <a:spcBef>
                <a:spcPts val="100"/>
              </a:spcBef>
              <a:buClr>
                <a:srgbClr val="99CCCC"/>
              </a:buClr>
              <a:buSzPct val="75000"/>
              <a:buFont typeface="Wingdings"/>
              <a:buChar char=""/>
              <a:tabLst>
                <a:tab pos="723900" algn="l"/>
              </a:tabLst>
            </a:pPr>
            <a:r>
              <a:rPr sz="1800" b="1" dirty="0">
                <a:latin typeface="Arial"/>
                <a:cs typeface="Arial"/>
              </a:rPr>
              <a:t>Définition</a:t>
            </a:r>
            <a:r>
              <a:rPr sz="1800" b="1" spc="-5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du</a:t>
            </a:r>
            <a:r>
              <a:rPr sz="1800" b="1" spc="4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milieu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intérieur.</a:t>
            </a:r>
            <a:endParaRPr sz="1800">
              <a:latin typeface="Arial"/>
              <a:cs typeface="Arial"/>
            </a:endParaRPr>
          </a:p>
          <a:p>
            <a:pPr marL="723900" marR="5080" indent="-711835">
              <a:lnSpc>
                <a:spcPct val="80000"/>
              </a:lnSpc>
              <a:spcBef>
                <a:spcPts val="430"/>
              </a:spcBef>
              <a:buClr>
                <a:srgbClr val="99CCCC"/>
              </a:buClr>
              <a:buSzPct val="75000"/>
              <a:buFont typeface="Wingdings"/>
              <a:buChar char=""/>
              <a:tabLst>
                <a:tab pos="723900" algn="l"/>
              </a:tabLst>
            </a:pPr>
            <a:r>
              <a:rPr sz="1800" b="1" dirty="0">
                <a:latin typeface="Arial"/>
                <a:cs typeface="Arial"/>
              </a:rPr>
              <a:t>Utilisation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des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traceurs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dans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l’étude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des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compartiments liquidiens.</a:t>
            </a:r>
            <a:endParaRPr sz="1800">
              <a:latin typeface="Arial"/>
              <a:cs typeface="Arial"/>
            </a:endParaRPr>
          </a:p>
          <a:p>
            <a:pPr marL="1166495" lvl="1" indent="-137795">
              <a:lnSpc>
                <a:spcPct val="100000"/>
              </a:lnSpc>
              <a:buChar char="-"/>
              <a:tabLst>
                <a:tab pos="1166495" algn="l"/>
              </a:tabLst>
            </a:pPr>
            <a:r>
              <a:rPr sz="1800" b="1" dirty="0">
                <a:latin typeface="Arial"/>
                <a:cs typeface="Arial"/>
              </a:rPr>
              <a:t>Définition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d’un</a:t>
            </a:r>
            <a:r>
              <a:rPr sz="1800" b="1" spc="-7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compartiment.</a:t>
            </a:r>
            <a:endParaRPr sz="1800">
              <a:latin typeface="Arial"/>
              <a:cs typeface="Arial"/>
            </a:endParaRPr>
          </a:p>
          <a:p>
            <a:pPr marL="1166495" lvl="1" indent="-137795">
              <a:lnSpc>
                <a:spcPct val="100000"/>
              </a:lnSpc>
              <a:buChar char="-"/>
              <a:tabLst>
                <a:tab pos="1166495" algn="l"/>
              </a:tabLst>
            </a:pPr>
            <a:r>
              <a:rPr sz="1800" b="1" dirty="0">
                <a:latin typeface="Arial"/>
                <a:cs typeface="Arial"/>
              </a:rPr>
              <a:t>Mesure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du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volume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d’un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compartiment.</a:t>
            </a:r>
            <a:endParaRPr sz="1800">
              <a:latin typeface="Arial"/>
              <a:cs typeface="Arial"/>
            </a:endParaRPr>
          </a:p>
          <a:p>
            <a:pPr marL="723900">
              <a:lnSpc>
                <a:spcPct val="100000"/>
              </a:lnSpc>
            </a:pPr>
            <a:r>
              <a:rPr sz="1800" b="1" spc="-10" dirty="0">
                <a:latin typeface="Arial"/>
                <a:cs typeface="Arial"/>
              </a:rPr>
              <a:t>L’eau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dans</a:t>
            </a:r>
            <a:r>
              <a:rPr sz="1800" b="1" spc="-5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l’organisme.</a:t>
            </a:r>
            <a:endParaRPr sz="1800">
              <a:latin typeface="Arial"/>
              <a:cs typeface="Arial"/>
            </a:endParaRPr>
          </a:p>
          <a:p>
            <a:pPr marL="723900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Les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grands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compartiments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l’organisme.</a:t>
            </a:r>
            <a:endParaRPr sz="1800">
              <a:latin typeface="Arial"/>
              <a:cs typeface="Arial"/>
            </a:endParaRPr>
          </a:p>
          <a:p>
            <a:pPr marL="1166495" lvl="1" indent="-137795">
              <a:lnSpc>
                <a:spcPct val="100000"/>
              </a:lnSpc>
              <a:buChar char="-"/>
              <a:tabLst>
                <a:tab pos="1166495" algn="l"/>
              </a:tabLst>
            </a:pPr>
            <a:r>
              <a:rPr sz="1800" b="1" spc="-10" dirty="0">
                <a:latin typeface="Arial"/>
                <a:cs typeface="Arial"/>
              </a:rPr>
              <a:t>Extracellulaire.</a:t>
            </a:r>
            <a:endParaRPr sz="1800">
              <a:latin typeface="Arial"/>
              <a:cs typeface="Arial"/>
            </a:endParaRPr>
          </a:p>
          <a:p>
            <a:pPr marL="1166495" lvl="1" indent="-137795">
              <a:lnSpc>
                <a:spcPct val="100000"/>
              </a:lnSpc>
              <a:buChar char="-"/>
              <a:tabLst>
                <a:tab pos="1166495" algn="l"/>
              </a:tabLst>
            </a:pPr>
            <a:r>
              <a:rPr sz="1800" b="1" spc="-10" dirty="0">
                <a:latin typeface="Arial"/>
                <a:cs typeface="Arial"/>
              </a:rPr>
              <a:t>Intracellulaire.</a:t>
            </a:r>
            <a:endParaRPr sz="1800">
              <a:latin typeface="Arial"/>
              <a:cs typeface="Arial"/>
            </a:endParaRPr>
          </a:p>
          <a:p>
            <a:pPr marL="1166495" lvl="1" indent="-137795">
              <a:lnSpc>
                <a:spcPct val="100000"/>
              </a:lnSpc>
              <a:buChar char="-"/>
              <a:tabLst>
                <a:tab pos="1166495" algn="l"/>
              </a:tabLst>
            </a:pPr>
            <a:r>
              <a:rPr sz="1800" b="1" spc="-10" dirty="0">
                <a:latin typeface="Arial"/>
                <a:cs typeface="Arial"/>
              </a:rPr>
              <a:t>Trancellulaire.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51636" y="4778629"/>
            <a:ext cx="45840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23900" indent="-711200">
              <a:lnSpc>
                <a:spcPct val="100000"/>
              </a:lnSpc>
              <a:spcBef>
                <a:spcPts val="100"/>
              </a:spcBef>
              <a:buClr>
                <a:srgbClr val="99CCCC"/>
              </a:buClr>
              <a:buSzPct val="75000"/>
              <a:buFont typeface="Wingdings"/>
              <a:buChar char=""/>
              <a:tabLst>
                <a:tab pos="723900" algn="l"/>
              </a:tabLst>
            </a:pPr>
            <a:r>
              <a:rPr sz="1800" b="1" dirty="0">
                <a:latin typeface="Arial"/>
                <a:cs typeface="Arial"/>
              </a:rPr>
              <a:t>Echanges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entre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les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compartiments.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5430">
              <a:lnSpc>
                <a:spcPct val="100000"/>
              </a:lnSpc>
              <a:spcBef>
                <a:spcPts val="100"/>
              </a:spcBef>
            </a:pPr>
            <a:r>
              <a:rPr sz="3800" b="0" dirty="0">
                <a:latin typeface="Arial MT"/>
                <a:cs typeface="Arial MT"/>
              </a:rPr>
              <a:t>compartiment</a:t>
            </a:r>
            <a:r>
              <a:rPr sz="3800" b="0" spc="-70" dirty="0">
                <a:latin typeface="Arial MT"/>
                <a:cs typeface="Arial MT"/>
              </a:rPr>
              <a:t> </a:t>
            </a:r>
            <a:r>
              <a:rPr sz="3800" b="0" spc="-10" dirty="0">
                <a:latin typeface="Arial MT"/>
                <a:cs typeface="Arial MT"/>
              </a:rPr>
              <a:t>plasmatique</a:t>
            </a:r>
            <a:endParaRPr sz="38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7311" y="1927225"/>
            <a:ext cx="5720715" cy="45166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5600" algn="l"/>
              </a:tabLst>
            </a:pPr>
            <a:r>
              <a:rPr sz="3000" dirty="0">
                <a:latin typeface="Arial MT"/>
                <a:cs typeface="Arial MT"/>
              </a:rPr>
              <a:t>Sels</a:t>
            </a:r>
            <a:r>
              <a:rPr sz="3000" spc="-4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minéraux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du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compartiment plasmatique:</a:t>
            </a:r>
            <a:endParaRPr sz="3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85"/>
              </a:spcBef>
            </a:pPr>
            <a:endParaRPr sz="3000">
              <a:latin typeface="Arial MT"/>
              <a:cs typeface="Arial MT"/>
            </a:endParaRPr>
          </a:p>
          <a:p>
            <a:pPr marL="972819">
              <a:lnSpc>
                <a:spcPct val="100000"/>
              </a:lnSpc>
            </a:pPr>
            <a:r>
              <a:rPr sz="2800" spc="-10" dirty="0">
                <a:latin typeface="Arial MT"/>
                <a:cs typeface="Arial MT"/>
              </a:rPr>
              <a:t>-</a:t>
            </a:r>
            <a:r>
              <a:rPr sz="2800" spc="-20" dirty="0">
                <a:latin typeface="Arial MT"/>
                <a:cs typeface="Arial MT"/>
              </a:rPr>
              <a:t>Ions</a:t>
            </a:r>
            <a:endParaRPr sz="2800">
              <a:latin typeface="Arial MT"/>
              <a:cs typeface="Arial MT"/>
            </a:endParaRPr>
          </a:p>
          <a:p>
            <a:pPr marL="972819">
              <a:lnSpc>
                <a:spcPct val="100000"/>
              </a:lnSpc>
            </a:pPr>
            <a:r>
              <a:rPr sz="2800" spc="-10" dirty="0">
                <a:latin typeface="Arial MT"/>
                <a:cs typeface="Arial MT"/>
              </a:rPr>
              <a:t>-</a:t>
            </a:r>
            <a:r>
              <a:rPr sz="2800" dirty="0">
                <a:latin typeface="Arial MT"/>
                <a:cs typeface="Arial MT"/>
              </a:rPr>
              <a:t>Ionogramme</a:t>
            </a:r>
            <a:r>
              <a:rPr sz="2800" spc="-14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sanguin</a:t>
            </a:r>
            <a:endParaRPr sz="2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2800">
              <a:latin typeface="Arial MT"/>
              <a:cs typeface="Arial MT"/>
            </a:endParaRPr>
          </a:p>
          <a:p>
            <a:pPr marL="972819">
              <a:lnSpc>
                <a:spcPct val="100000"/>
              </a:lnSpc>
            </a:pPr>
            <a:r>
              <a:rPr sz="2800" spc="-10" dirty="0">
                <a:latin typeface="Arial MT"/>
                <a:cs typeface="Arial MT"/>
              </a:rPr>
              <a:t>-</a:t>
            </a:r>
            <a:r>
              <a:rPr sz="2800" dirty="0">
                <a:latin typeface="Arial MT"/>
                <a:cs typeface="Arial MT"/>
              </a:rPr>
              <a:t>Neutre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électriquement</a:t>
            </a:r>
            <a:endParaRPr sz="2800">
              <a:latin typeface="Arial MT"/>
              <a:cs typeface="Arial MT"/>
            </a:endParaRPr>
          </a:p>
          <a:p>
            <a:pPr marL="972819">
              <a:lnSpc>
                <a:spcPct val="100000"/>
              </a:lnSpc>
            </a:pPr>
            <a:r>
              <a:rPr sz="2800" spc="-10" dirty="0">
                <a:latin typeface="Arial MT"/>
                <a:cs typeface="Arial MT"/>
              </a:rPr>
              <a:t>-</a:t>
            </a:r>
            <a:r>
              <a:rPr sz="2800" dirty="0">
                <a:latin typeface="Arial MT"/>
                <a:cs typeface="Arial MT"/>
              </a:rPr>
              <a:t>Na</a:t>
            </a:r>
            <a:r>
              <a:rPr sz="2800" spc="-2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Cl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spc="-25" dirty="0">
                <a:latin typeface="Arial MT"/>
                <a:cs typeface="Arial MT"/>
              </a:rPr>
              <a:t>+++</a:t>
            </a:r>
            <a:endParaRPr sz="2800">
              <a:latin typeface="Arial MT"/>
              <a:cs typeface="Arial MT"/>
            </a:endParaRPr>
          </a:p>
          <a:p>
            <a:pPr marL="972819">
              <a:lnSpc>
                <a:spcPct val="100000"/>
              </a:lnSpc>
            </a:pPr>
            <a:r>
              <a:rPr sz="2800" spc="-10">
                <a:latin typeface="Arial MT"/>
                <a:cs typeface="Arial MT"/>
              </a:rPr>
              <a:t>-</a:t>
            </a:r>
            <a:r>
              <a:rPr sz="2800" smtClean="0">
                <a:latin typeface="Arial MT"/>
                <a:cs typeface="Arial MT"/>
              </a:rPr>
              <a:t>Osmolalité</a:t>
            </a:r>
            <a:r>
              <a:rPr sz="2800" dirty="0">
                <a:latin typeface="Arial MT"/>
                <a:cs typeface="Arial MT"/>
              </a:rPr>
              <a:t>=</a:t>
            </a:r>
            <a:r>
              <a:rPr sz="2800" spc="-7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300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mosm/L</a:t>
            </a:r>
            <a:endParaRPr sz="2800">
              <a:latin typeface="Arial MT"/>
              <a:cs typeface="Arial MT"/>
            </a:endParaRPr>
          </a:p>
          <a:p>
            <a:pPr marL="972819">
              <a:lnSpc>
                <a:spcPct val="100000"/>
              </a:lnSpc>
            </a:pPr>
            <a:r>
              <a:rPr sz="2800" spc="-10">
                <a:latin typeface="Microsoft Sans Serif"/>
                <a:cs typeface="Microsoft Sans Serif"/>
              </a:rPr>
              <a:t>-</a:t>
            </a:r>
            <a:r>
              <a:rPr sz="2800" spc="-280" smtClean="0">
                <a:latin typeface="Microsoft Sans Serif"/>
                <a:cs typeface="Microsoft Sans Serif"/>
              </a:rPr>
              <a:t>H+</a:t>
            </a:r>
            <a:r>
              <a:rPr sz="2800" spc="-1845" smtClean="0">
                <a:latin typeface="Microsoft Sans Serif"/>
                <a:cs typeface="Microsoft Sans Serif"/>
              </a:rPr>
              <a:t>p</a:t>
            </a:r>
            <a:r>
              <a:rPr lang="fr-FR" sz="2800" spc="-1845" dirty="0" smtClean="0">
                <a:latin typeface="Microsoft Sans Serif"/>
                <a:cs typeface="Microsoft Sans Serif"/>
              </a:rPr>
              <a:t> </a:t>
            </a:r>
            <a:endParaRPr sz="2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7311" y="750697"/>
            <a:ext cx="54057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latin typeface="Arial MT"/>
                <a:cs typeface="Arial MT"/>
              </a:rPr>
              <a:t>COMPOSITION</a:t>
            </a:r>
            <a:r>
              <a:rPr sz="2400" b="0" spc="-95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IONIQUE</a:t>
            </a:r>
            <a:r>
              <a:rPr sz="2400" b="0" spc="-75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DU</a:t>
            </a:r>
            <a:r>
              <a:rPr sz="2400" b="0" spc="-45" dirty="0">
                <a:latin typeface="Arial MT"/>
                <a:cs typeface="Arial MT"/>
              </a:rPr>
              <a:t> </a:t>
            </a:r>
            <a:r>
              <a:rPr sz="2400" b="0" spc="-10" dirty="0">
                <a:latin typeface="Arial MT"/>
                <a:cs typeface="Arial MT"/>
              </a:rPr>
              <a:t>PLASMA</a:t>
            </a:r>
            <a:endParaRPr sz="2400">
              <a:latin typeface="Arial MT"/>
              <a:cs typeface="Arial MT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546860" y="1336548"/>
          <a:ext cx="2421254" cy="42037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6210"/>
                <a:gridCol w="995044"/>
              </a:tblGrid>
              <a:tr h="7004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Cations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10" dirty="0">
                          <a:solidFill>
                            <a:srgbClr val="00007F"/>
                          </a:solidFill>
                          <a:latin typeface="Arial"/>
                          <a:cs typeface="Arial"/>
                        </a:rPr>
                        <a:t>meq/l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marL="473709" marR="240029" indent="-227329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000" b="1" spc="-1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Sodium </a:t>
                      </a:r>
                      <a:r>
                        <a:rPr sz="2000" b="1" spc="-25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Na+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25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142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0405">
                <a:tc>
                  <a:txBody>
                    <a:bodyPr/>
                    <a:lstStyle/>
                    <a:p>
                      <a:pPr marL="397510" marR="177165" indent="-21653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000" b="1" spc="-1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Potassiu </a:t>
                      </a:r>
                      <a:r>
                        <a:rPr sz="2000" b="1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2000" b="1" spc="-2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25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K+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5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0405">
                <a:tc>
                  <a:txBody>
                    <a:bodyPr/>
                    <a:lstStyle/>
                    <a:p>
                      <a:pPr marL="398780" marR="211454" indent="-18161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000" b="1" spc="-1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Calcium </a:t>
                      </a:r>
                      <a:r>
                        <a:rPr sz="2000" b="1" spc="-2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Ca++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5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marL="598805" marR="120650" indent="-47434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000" b="1" spc="-1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Magnésiu </a:t>
                      </a:r>
                      <a:r>
                        <a:rPr sz="2000" b="1" spc="-5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m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5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04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1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25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153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963667" y="1336548"/>
          <a:ext cx="3594100" cy="53003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87295"/>
                <a:gridCol w="1106805"/>
              </a:tblGrid>
              <a:tr h="7004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Anions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R="110489" algn="r">
                        <a:lnSpc>
                          <a:spcPct val="100000"/>
                        </a:lnSpc>
                      </a:pPr>
                      <a:r>
                        <a:rPr sz="2000" b="1" spc="-10" dirty="0">
                          <a:solidFill>
                            <a:srgbClr val="00007F"/>
                          </a:solidFill>
                          <a:latin typeface="Arial"/>
                          <a:cs typeface="Arial"/>
                        </a:rPr>
                        <a:t>meq/l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Chlore</a:t>
                      </a:r>
                      <a:r>
                        <a:rPr sz="2000" b="1" spc="-35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25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Cl-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37185">
                        <a:lnSpc>
                          <a:spcPct val="100000"/>
                        </a:lnSpc>
                      </a:pPr>
                      <a:r>
                        <a:rPr sz="2000" b="1" spc="-25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103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0405">
                <a:tc>
                  <a:txBody>
                    <a:bodyPr/>
                    <a:lstStyle/>
                    <a:p>
                      <a:pPr marL="845185" marR="430530" indent="-410209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000" b="1" spc="-1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Bicarbonates HCO3-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25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26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0405">
                <a:tc>
                  <a:txBody>
                    <a:bodyPr/>
                    <a:lstStyle/>
                    <a:p>
                      <a:pPr marL="281305" marR="276860" indent="23876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000" b="1" spc="-1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Phosphates H2PO4-</a:t>
                      </a:r>
                      <a:r>
                        <a:rPr sz="2000" b="1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sz="2000" b="1" spc="1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HPO4-</a:t>
                      </a:r>
                      <a:r>
                        <a:rPr sz="2000" b="1" spc="-5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R="87630" algn="r">
                        <a:lnSpc>
                          <a:spcPct val="100000"/>
                        </a:lnSpc>
                      </a:pPr>
                      <a:r>
                        <a:rPr sz="2000" b="1" spc="-25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1.8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Sulfates</a:t>
                      </a:r>
                      <a:r>
                        <a:rPr sz="2000" b="1" spc="-3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SO4-</a:t>
                      </a:r>
                      <a:r>
                        <a:rPr sz="2000" b="1" spc="-5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-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5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0405">
                <a:tc>
                  <a:txBody>
                    <a:bodyPr/>
                    <a:lstStyle/>
                    <a:p>
                      <a:pPr marL="557530" marR="100330" indent="-45275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000" b="1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Acides</a:t>
                      </a:r>
                      <a:r>
                        <a:rPr sz="2000" b="1" spc="-3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1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organiques (lactates…)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5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5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000" b="1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Protéines</a:t>
                      </a:r>
                      <a:r>
                        <a:rPr sz="2000" b="1" spc="-4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(alb,</a:t>
                      </a:r>
                      <a:r>
                        <a:rPr sz="2000" b="1" spc="-4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0.7,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glob,</a:t>
                      </a:r>
                      <a:r>
                        <a:rPr sz="2000" b="1" spc="-3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2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0.2)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000" b="1" spc="-25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16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527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000" b="1" spc="-10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total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845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2000" b="1" spc="-25" dirty="0">
                          <a:solidFill>
                            <a:srgbClr val="336666"/>
                          </a:solidFill>
                          <a:latin typeface="Arial"/>
                          <a:cs typeface="Arial"/>
                        </a:rPr>
                        <a:t>153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3592" rIns="0" bIns="0" rtlCol="0">
            <a:spAutoFit/>
          </a:bodyPr>
          <a:lstStyle/>
          <a:p>
            <a:pPr marL="158750" marR="508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latin typeface="Arial MT"/>
                <a:cs typeface="Arial MT"/>
              </a:rPr>
              <a:t>Composition</a:t>
            </a:r>
            <a:r>
              <a:rPr sz="2400" b="0" spc="-70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des</a:t>
            </a:r>
            <a:r>
              <a:rPr sz="2400" b="0" spc="-95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compartiments</a:t>
            </a:r>
            <a:r>
              <a:rPr sz="2400" b="0" spc="-100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en</a:t>
            </a:r>
            <a:r>
              <a:rPr sz="2400" b="0" spc="-95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électrolytes</a:t>
            </a:r>
            <a:r>
              <a:rPr sz="2400" b="0" spc="-95" dirty="0">
                <a:latin typeface="Arial MT"/>
                <a:cs typeface="Arial MT"/>
              </a:rPr>
              <a:t> </a:t>
            </a:r>
            <a:r>
              <a:rPr sz="2400" b="0" spc="-25" dirty="0">
                <a:latin typeface="Arial MT"/>
                <a:cs typeface="Arial MT"/>
              </a:rPr>
              <a:t>et </a:t>
            </a:r>
            <a:r>
              <a:rPr sz="2400" b="0" dirty="0">
                <a:latin typeface="Arial MT"/>
                <a:cs typeface="Arial MT"/>
              </a:rPr>
              <a:t>substances</a:t>
            </a:r>
            <a:r>
              <a:rPr sz="2400" b="0" spc="-110" dirty="0">
                <a:latin typeface="Arial MT"/>
                <a:cs typeface="Arial MT"/>
              </a:rPr>
              <a:t> </a:t>
            </a:r>
            <a:r>
              <a:rPr sz="2400" b="0" spc="-10" dirty="0">
                <a:latin typeface="Arial MT"/>
                <a:cs typeface="Arial MT"/>
              </a:rPr>
              <a:t>dissoutes</a:t>
            </a:r>
            <a:endParaRPr sz="24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391" y="1694688"/>
            <a:ext cx="8421623" cy="425348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8708" rIns="0" bIns="0" rtlCol="0">
            <a:spAutoFit/>
          </a:bodyPr>
          <a:lstStyle/>
          <a:p>
            <a:pPr marL="175895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latin typeface="Arial MT"/>
                <a:cs typeface="Arial MT"/>
              </a:rPr>
              <a:t>compartiment</a:t>
            </a:r>
            <a:r>
              <a:rPr sz="2400" b="0" spc="-160" dirty="0">
                <a:latin typeface="Arial MT"/>
                <a:cs typeface="Arial MT"/>
              </a:rPr>
              <a:t> </a:t>
            </a:r>
            <a:r>
              <a:rPr sz="2400" b="0" spc="-10" dirty="0">
                <a:latin typeface="Arial MT"/>
                <a:cs typeface="Arial MT"/>
              </a:rPr>
              <a:t>plasmatique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7311" y="2384425"/>
            <a:ext cx="4324985" cy="3500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3000" dirty="0">
                <a:latin typeface="Arial MT"/>
                <a:cs typeface="Arial MT"/>
              </a:rPr>
              <a:t>Le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pH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plasmatique</a:t>
            </a:r>
            <a:endParaRPr sz="3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69"/>
              </a:spcBef>
              <a:buClr>
                <a:srgbClr val="336666"/>
              </a:buClr>
              <a:buFont typeface="Wingdings"/>
              <a:buChar char=""/>
            </a:pPr>
            <a:endParaRPr sz="3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</a:pPr>
            <a:r>
              <a:rPr sz="3000" spc="-15" dirty="0">
                <a:latin typeface="Arial MT"/>
                <a:cs typeface="Arial MT"/>
              </a:rPr>
              <a:t>-</a:t>
            </a:r>
            <a:r>
              <a:rPr sz="3000" dirty="0">
                <a:latin typeface="Arial MT"/>
                <a:cs typeface="Arial MT"/>
              </a:rPr>
              <a:t>pH =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20" dirty="0">
                <a:latin typeface="Arial MT"/>
                <a:cs typeface="Arial MT"/>
              </a:rPr>
              <a:t>7,40</a:t>
            </a:r>
            <a:endParaRPr sz="3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36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3000" spc="-15" dirty="0">
                <a:latin typeface="Arial MT"/>
                <a:cs typeface="Arial MT"/>
              </a:rPr>
              <a:t>-</a:t>
            </a:r>
            <a:r>
              <a:rPr sz="3000" dirty="0">
                <a:latin typeface="Arial MT"/>
                <a:cs typeface="Arial MT"/>
              </a:rPr>
              <a:t>Acidose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pH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&lt; </a:t>
            </a:r>
            <a:r>
              <a:rPr sz="3000" spc="-20" dirty="0">
                <a:latin typeface="Arial MT"/>
                <a:cs typeface="Arial MT"/>
              </a:rPr>
              <a:t>7,35</a:t>
            </a:r>
            <a:endParaRPr sz="3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36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3000" spc="-15" dirty="0">
                <a:latin typeface="Arial MT"/>
                <a:cs typeface="Arial MT"/>
              </a:rPr>
              <a:t>-</a:t>
            </a:r>
            <a:r>
              <a:rPr sz="3000" dirty="0">
                <a:latin typeface="Arial MT"/>
                <a:cs typeface="Arial MT"/>
              </a:rPr>
              <a:t>Alcalose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pH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&gt; </a:t>
            </a:r>
            <a:r>
              <a:rPr sz="3000" spc="-20" dirty="0">
                <a:latin typeface="Arial MT"/>
                <a:cs typeface="Arial MT"/>
              </a:rPr>
              <a:t>7,45</a:t>
            </a:r>
            <a:endParaRPr sz="3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36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3000" spc="-15" dirty="0">
                <a:latin typeface="Microsoft Sans Serif"/>
                <a:cs typeface="Microsoft Sans Serif"/>
              </a:rPr>
              <a:t>-</a:t>
            </a:r>
            <a:r>
              <a:rPr sz="3000" dirty="0">
                <a:latin typeface="Microsoft Sans Serif"/>
                <a:cs typeface="Microsoft Sans Serif"/>
              </a:rPr>
              <a:t>Activité</a:t>
            </a:r>
            <a:r>
              <a:rPr sz="3000" spc="-85" dirty="0">
                <a:latin typeface="Microsoft Sans Serif"/>
                <a:cs typeface="Microsoft Sans Serif"/>
              </a:rPr>
              <a:t> </a:t>
            </a:r>
            <a:r>
              <a:rPr sz="3000" dirty="0">
                <a:latin typeface="Microsoft Sans Serif"/>
                <a:cs typeface="Microsoft Sans Serif"/>
              </a:rPr>
              <a:t>cellulaire</a:t>
            </a:r>
            <a:r>
              <a:rPr sz="3000" spc="-114" dirty="0">
                <a:latin typeface="Microsoft Sans Serif"/>
                <a:cs typeface="Microsoft Sans Serif"/>
              </a:rPr>
              <a:t> </a:t>
            </a:r>
            <a:r>
              <a:rPr sz="3000" spc="-270" dirty="0">
                <a:latin typeface="Microsoft Sans Serif"/>
                <a:cs typeface="Microsoft Sans Serif"/>
              </a:rPr>
              <a:t>H</a:t>
            </a:r>
            <a:r>
              <a:rPr sz="3000" spc="-275" dirty="0">
                <a:latin typeface="Microsoft Sans Serif"/>
                <a:cs typeface="Microsoft Sans Serif"/>
              </a:rPr>
              <a:t>+</a:t>
            </a:r>
            <a:endParaRPr sz="30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spcBef>
                <a:spcPts val="36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3000" spc="-15" dirty="0">
                <a:latin typeface="Arial MT"/>
                <a:cs typeface="Arial MT"/>
              </a:rPr>
              <a:t>-</a:t>
            </a:r>
            <a:r>
              <a:rPr sz="3000" dirty="0">
                <a:latin typeface="Arial MT"/>
                <a:cs typeface="Arial MT"/>
              </a:rPr>
              <a:t>Homéostasie</a:t>
            </a:r>
            <a:r>
              <a:rPr sz="3000" spc="-45" dirty="0">
                <a:latin typeface="Arial MT"/>
                <a:cs typeface="Arial MT"/>
              </a:rPr>
              <a:t> </a:t>
            </a:r>
            <a:r>
              <a:rPr sz="3000" spc="-25" dirty="0">
                <a:latin typeface="Arial MT"/>
                <a:cs typeface="Arial MT"/>
              </a:rPr>
              <a:t>++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6878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dirty="0">
                <a:latin typeface="Arial MT"/>
                <a:cs typeface="Arial MT"/>
              </a:rPr>
              <a:t>compartiment</a:t>
            </a:r>
            <a:r>
              <a:rPr b="0" spc="-155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plasmatique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07311" y="2475865"/>
            <a:ext cx="54667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3000" dirty="0">
                <a:latin typeface="Arial MT"/>
                <a:cs typeface="Arial MT"/>
              </a:rPr>
              <a:t>Régulation</a:t>
            </a:r>
            <a:r>
              <a:rPr sz="3000" spc="-6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du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pH</a:t>
            </a:r>
            <a:r>
              <a:rPr sz="3000" spc="-10" dirty="0">
                <a:latin typeface="Arial MT"/>
                <a:cs typeface="Arial MT"/>
              </a:rPr>
              <a:t> plasmatique</a:t>
            </a:r>
            <a:endParaRPr sz="30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22808" y="3873373"/>
            <a:ext cx="6126480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 MT"/>
                <a:cs typeface="Arial MT"/>
              </a:rPr>
              <a:t>Régulation</a:t>
            </a:r>
            <a:r>
              <a:rPr sz="2400" spc="-2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immédiate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=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&gt;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systèmes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tampons </a:t>
            </a:r>
            <a:r>
              <a:rPr sz="2400" dirty="0">
                <a:latin typeface="Arial MT"/>
                <a:cs typeface="Arial MT"/>
              </a:rPr>
              <a:t>H++ </a:t>
            </a:r>
            <a:r>
              <a:rPr sz="2400" spc="-20" dirty="0">
                <a:latin typeface="Arial MT"/>
                <a:cs typeface="Arial MT"/>
              </a:rPr>
              <a:t>HCO3-</a:t>
            </a:r>
            <a:r>
              <a:rPr sz="2400" dirty="0">
                <a:latin typeface="Arial MT"/>
                <a:cs typeface="Arial MT"/>
              </a:rPr>
              <a:t>&lt;-</a:t>
            </a:r>
            <a:r>
              <a:rPr sz="2400" spc="-10" dirty="0">
                <a:latin typeface="Arial MT"/>
                <a:cs typeface="Arial MT"/>
              </a:rPr>
              <a:t>--</a:t>
            </a:r>
            <a:r>
              <a:rPr sz="2400" dirty="0">
                <a:latin typeface="Arial MT"/>
                <a:cs typeface="Arial MT"/>
              </a:rPr>
              <a:t>&gt;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20" dirty="0">
                <a:latin typeface="Arial MT"/>
                <a:cs typeface="Arial MT"/>
              </a:rPr>
              <a:t>H2C03</a:t>
            </a:r>
            <a:endParaRPr sz="2400">
              <a:latin typeface="Arial MT"/>
              <a:cs typeface="Arial MT"/>
            </a:endParaRPr>
          </a:p>
          <a:p>
            <a:pPr marL="12700" marR="1987550">
              <a:lnSpc>
                <a:spcPct val="100000"/>
              </a:lnSpc>
            </a:pPr>
            <a:r>
              <a:rPr sz="2400" dirty="0">
                <a:latin typeface="Arial MT"/>
                <a:cs typeface="Arial MT"/>
              </a:rPr>
              <a:t>Bicarbonate/</a:t>
            </a:r>
            <a:r>
              <a:rPr sz="2400" spc="-10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acide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carbonique </a:t>
            </a:r>
            <a:r>
              <a:rPr sz="2400" dirty="0">
                <a:latin typeface="Arial MT"/>
                <a:cs typeface="Arial MT"/>
              </a:rPr>
              <a:t>Protéinate/</a:t>
            </a:r>
            <a:r>
              <a:rPr sz="2400" spc="-10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protéine</a:t>
            </a:r>
            <a:endParaRPr sz="2400">
              <a:latin typeface="Arial MT"/>
              <a:cs typeface="Arial MT"/>
            </a:endParaRPr>
          </a:p>
          <a:p>
            <a:pPr marL="12700" marR="1446530">
              <a:lnSpc>
                <a:spcPct val="100000"/>
              </a:lnSpc>
            </a:pPr>
            <a:r>
              <a:rPr sz="2400" dirty="0">
                <a:latin typeface="Arial MT"/>
                <a:cs typeface="Arial MT"/>
              </a:rPr>
              <a:t>Phosphates</a:t>
            </a:r>
            <a:r>
              <a:rPr sz="2400" spc="-10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disodique/phosphates monosodique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8708" rIns="0" bIns="0" rtlCol="0">
            <a:spAutoFit/>
          </a:bodyPr>
          <a:lstStyle/>
          <a:p>
            <a:pPr marL="175895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latin typeface="Arial MT"/>
                <a:cs typeface="Arial MT"/>
              </a:rPr>
              <a:t>compartiment</a:t>
            </a:r>
            <a:r>
              <a:rPr sz="2400" b="0" spc="-160" dirty="0">
                <a:latin typeface="Arial MT"/>
                <a:cs typeface="Arial MT"/>
              </a:rPr>
              <a:t> </a:t>
            </a:r>
            <a:r>
              <a:rPr sz="2400" b="0" spc="-10" dirty="0">
                <a:latin typeface="Arial MT"/>
                <a:cs typeface="Arial MT"/>
              </a:rPr>
              <a:t>plasmatique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7311" y="1927225"/>
            <a:ext cx="6214745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3000" dirty="0">
                <a:latin typeface="Arial MT"/>
                <a:cs typeface="Arial MT"/>
              </a:rPr>
              <a:t>Régulation</a:t>
            </a:r>
            <a:r>
              <a:rPr sz="3000" spc="-6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du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pH</a:t>
            </a:r>
            <a:r>
              <a:rPr sz="3000" spc="-10" dirty="0">
                <a:latin typeface="Arial MT"/>
                <a:cs typeface="Arial MT"/>
              </a:rPr>
              <a:t> plasmatique</a:t>
            </a:r>
            <a:endParaRPr sz="3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90"/>
              </a:spcBef>
              <a:buClr>
                <a:srgbClr val="336666"/>
              </a:buClr>
              <a:buFont typeface="Wingdings"/>
              <a:buChar char=""/>
            </a:pPr>
            <a:endParaRPr sz="3000">
              <a:latin typeface="Arial MT"/>
              <a:cs typeface="Arial MT"/>
            </a:endParaRPr>
          </a:p>
          <a:p>
            <a:pPr marL="355600" marR="5080" indent="-342900">
              <a:lnSpc>
                <a:spcPct val="100000"/>
              </a:lnSpc>
              <a:buClr>
                <a:srgbClr val="336666"/>
              </a:buClr>
              <a:buSzPct val="70000"/>
              <a:buFont typeface="Wingdings"/>
              <a:buChar char=""/>
              <a:tabLst>
                <a:tab pos="355600" algn="l"/>
              </a:tabLst>
            </a:pPr>
            <a:r>
              <a:rPr sz="3000" spc="-15" dirty="0">
                <a:latin typeface="Arial MT"/>
                <a:cs typeface="Arial MT"/>
              </a:rPr>
              <a:t>-</a:t>
            </a:r>
            <a:r>
              <a:rPr sz="3000" dirty="0">
                <a:latin typeface="Arial MT"/>
                <a:cs typeface="Arial MT"/>
              </a:rPr>
              <a:t>Régulation</a:t>
            </a:r>
            <a:r>
              <a:rPr sz="3000" spc="-7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immédiate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=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systèmes tampons</a:t>
            </a:r>
            <a:endParaRPr sz="3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72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3000" spc="-15" dirty="0">
                <a:latin typeface="Arial MT"/>
                <a:cs typeface="Arial MT"/>
              </a:rPr>
              <a:t>-</a:t>
            </a:r>
            <a:r>
              <a:rPr sz="3000" dirty="0">
                <a:latin typeface="Arial MT"/>
                <a:cs typeface="Arial MT"/>
              </a:rPr>
              <a:t>Régulation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retardée</a:t>
            </a:r>
            <a:endParaRPr sz="3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72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3000" spc="-15" dirty="0">
                <a:latin typeface="Arial MT"/>
                <a:cs typeface="Arial MT"/>
              </a:rPr>
              <a:t>-</a:t>
            </a:r>
            <a:r>
              <a:rPr sz="3000" dirty="0">
                <a:latin typeface="Arial MT"/>
                <a:cs typeface="Arial MT"/>
              </a:rPr>
              <a:t>Directe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reins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25" dirty="0">
                <a:latin typeface="Arial MT"/>
                <a:cs typeface="Arial MT"/>
              </a:rPr>
              <a:t>H+</a:t>
            </a:r>
            <a:endParaRPr sz="3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72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3000" spc="-15" dirty="0">
                <a:latin typeface="Arial MT"/>
                <a:cs typeface="Arial MT"/>
              </a:rPr>
              <a:t>-</a:t>
            </a:r>
            <a:r>
              <a:rPr sz="3000" dirty="0">
                <a:latin typeface="Arial MT"/>
                <a:cs typeface="Arial MT"/>
              </a:rPr>
              <a:t>Indirecte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poumons</a:t>
            </a:r>
            <a:r>
              <a:rPr sz="3000" spc="-45" dirty="0">
                <a:latin typeface="Arial MT"/>
                <a:cs typeface="Arial MT"/>
              </a:rPr>
              <a:t> </a:t>
            </a:r>
            <a:r>
              <a:rPr sz="3000" spc="-25" dirty="0">
                <a:latin typeface="Arial MT"/>
                <a:cs typeface="Arial MT"/>
              </a:rPr>
              <a:t>CO2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04468" rIns="0" bIns="0" rtlCol="0">
            <a:spAutoFit/>
          </a:bodyPr>
          <a:lstStyle/>
          <a:p>
            <a:pPr marL="132715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latin typeface="Arial MT"/>
                <a:cs typeface="Arial MT"/>
              </a:rPr>
              <a:t>compartiment</a:t>
            </a:r>
            <a:r>
              <a:rPr sz="2400" b="0" spc="-160" dirty="0">
                <a:latin typeface="Arial MT"/>
                <a:cs typeface="Arial MT"/>
              </a:rPr>
              <a:t> </a:t>
            </a:r>
            <a:r>
              <a:rPr sz="2400" b="0" spc="-10" dirty="0">
                <a:latin typeface="Arial MT"/>
                <a:cs typeface="Arial MT"/>
              </a:rPr>
              <a:t>plasmatique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7311" y="2245868"/>
            <a:ext cx="6282690" cy="3592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lr>
                <a:srgbClr val="336666"/>
              </a:buClr>
              <a:buSzPct val="69230"/>
              <a:buFont typeface="Wingdings"/>
              <a:buChar char=""/>
              <a:tabLst>
                <a:tab pos="354965" algn="l"/>
              </a:tabLst>
            </a:pPr>
            <a:r>
              <a:rPr sz="2600" dirty="0">
                <a:latin typeface="Arial MT"/>
                <a:cs typeface="Arial MT"/>
              </a:rPr>
              <a:t>Substances</a:t>
            </a:r>
            <a:r>
              <a:rPr sz="2600" spc="-1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organiques</a:t>
            </a:r>
            <a:r>
              <a:rPr sz="2600" spc="-130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protéiques</a:t>
            </a:r>
            <a:endParaRPr sz="2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30"/>
              </a:spcBef>
              <a:buClr>
                <a:srgbClr val="336666"/>
              </a:buClr>
              <a:buFont typeface="Wingdings"/>
              <a:buChar char=""/>
            </a:pPr>
            <a:endParaRPr sz="26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69230"/>
              <a:buFont typeface="Wingdings"/>
              <a:buChar char=""/>
              <a:tabLst>
                <a:tab pos="354965" algn="l"/>
              </a:tabLst>
            </a:pPr>
            <a:r>
              <a:rPr sz="2600" dirty="0">
                <a:latin typeface="Arial MT"/>
                <a:cs typeface="Arial MT"/>
              </a:rPr>
              <a:t>Protéines</a:t>
            </a:r>
            <a:r>
              <a:rPr sz="2600" spc="-114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70g/L</a:t>
            </a:r>
            <a:endParaRPr sz="2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30"/>
              </a:spcBef>
              <a:buClr>
                <a:srgbClr val="336666"/>
              </a:buClr>
              <a:buFont typeface="Wingdings"/>
              <a:buChar char=""/>
            </a:pPr>
            <a:endParaRPr sz="26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69230"/>
              <a:buFont typeface="Wingdings"/>
              <a:buChar char=""/>
              <a:tabLst>
                <a:tab pos="354965" algn="l"/>
              </a:tabLst>
            </a:pPr>
            <a:r>
              <a:rPr sz="2600" dirty="0">
                <a:latin typeface="Arial MT"/>
                <a:cs typeface="Arial MT"/>
              </a:rPr>
              <a:t>Propriétés</a:t>
            </a:r>
            <a:r>
              <a:rPr sz="2600" spc="-125" dirty="0">
                <a:latin typeface="Arial MT"/>
                <a:cs typeface="Arial MT"/>
              </a:rPr>
              <a:t> </a:t>
            </a:r>
            <a:r>
              <a:rPr sz="2600" spc="-50" dirty="0">
                <a:latin typeface="Arial MT"/>
                <a:cs typeface="Arial MT"/>
              </a:rPr>
              <a:t>:</a:t>
            </a:r>
            <a:endParaRPr sz="26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69230"/>
              <a:buFont typeface="Wingdings"/>
              <a:buChar char=""/>
              <a:tabLst>
                <a:tab pos="354965" algn="l"/>
              </a:tabLst>
            </a:pPr>
            <a:r>
              <a:rPr sz="2600" spc="-10" dirty="0">
                <a:latin typeface="Arial MT"/>
                <a:cs typeface="Arial MT"/>
              </a:rPr>
              <a:t>-</a:t>
            </a:r>
            <a:r>
              <a:rPr sz="2600" dirty="0">
                <a:latin typeface="Arial MT"/>
                <a:cs typeface="Arial MT"/>
              </a:rPr>
              <a:t>Origine</a:t>
            </a:r>
            <a:r>
              <a:rPr sz="2600" spc="-80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hépatique</a:t>
            </a:r>
            <a:endParaRPr sz="26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69230"/>
              <a:buFont typeface="Wingdings"/>
              <a:buChar char=""/>
              <a:tabLst>
                <a:tab pos="354965" algn="l"/>
              </a:tabLst>
            </a:pPr>
            <a:r>
              <a:rPr sz="2600" spc="-10" dirty="0">
                <a:latin typeface="Arial MT"/>
                <a:cs typeface="Arial MT"/>
              </a:rPr>
              <a:t>-</a:t>
            </a:r>
            <a:r>
              <a:rPr sz="2600" dirty="0">
                <a:latin typeface="Arial MT"/>
                <a:cs typeface="Arial MT"/>
              </a:rPr>
              <a:t>Pression</a:t>
            </a:r>
            <a:r>
              <a:rPr sz="2600" spc="-8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osmotique</a:t>
            </a:r>
            <a:r>
              <a:rPr sz="2600" spc="-7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du</a:t>
            </a:r>
            <a:r>
              <a:rPr sz="2600" spc="-6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milieu</a:t>
            </a:r>
            <a:r>
              <a:rPr sz="2600" spc="-70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interstitiel</a:t>
            </a:r>
            <a:endParaRPr sz="26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69230"/>
              <a:buFont typeface="Wingdings"/>
              <a:buChar char=""/>
              <a:tabLst>
                <a:tab pos="354965" algn="l"/>
              </a:tabLst>
            </a:pPr>
            <a:r>
              <a:rPr sz="2600" spc="-10" dirty="0">
                <a:latin typeface="Arial MT"/>
                <a:cs typeface="Arial MT"/>
              </a:rPr>
              <a:t>-</a:t>
            </a:r>
            <a:r>
              <a:rPr sz="2600" dirty="0">
                <a:latin typeface="Arial MT"/>
                <a:cs typeface="Arial MT"/>
              </a:rPr>
              <a:t>Anions</a:t>
            </a:r>
            <a:r>
              <a:rPr sz="2600" spc="-8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équilibre</a:t>
            </a:r>
            <a:r>
              <a:rPr sz="2600" spc="-85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électrique</a:t>
            </a:r>
            <a:endParaRPr sz="26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69230"/>
              <a:buFont typeface="Wingdings"/>
              <a:buChar char=""/>
              <a:tabLst>
                <a:tab pos="354965" algn="l"/>
              </a:tabLst>
            </a:pPr>
            <a:r>
              <a:rPr sz="2600" spc="-10" dirty="0">
                <a:latin typeface="Arial MT"/>
                <a:cs typeface="Arial MT"/>
              </a:rPr>
              <a:t>-</a:t>
            </a:r>
            <a:r>
              <a:rPr sz="2600" dirty="0">
                <a:latin typeface="Arial MT"/>
                <a:cs typeface="Arial MT"/>
              </a:rPr>
              <a:t>Pouvoir</a:t>
            </a:r>
            <a:r>
              <a:rPr sz="2600" spc="-75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tampon</a:t>
            </a:r>
            <a:endParaRPr sz="2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04468" rIns="0" bIns="0" rtlCol="0">
            <a:spAutoFit/>
          </a:bodyPr>
          <a:lstStyle/>
          <a:p>
            <a:pPr marL="132715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latin typeface="Arial MT"/>
                <a:cs typeface="Arial MT"/>
              </a:rPr>
              <a:t>compartiment</a:t>
            </a:r>
            <a:r>
              <a:rPr sz="2400" b="0" spc="-160" dirty="0">
                <a:latin typeface="Arial MT"/>
                <a:cs typeface="Arial MT"/>
              </a:rPr>
              <a:t> </a:t>
            </a:r>
            <a:r>
              <a:rPr sz="2400" b="0" spc="-10" dirty="0">
                <a:latin typeface="Arial MT"/>
                <a:cs typeface="Arial MT"/>
              </a:rPr>
              <a:t>plasmatique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15160" y="3138805"/>
            <a:ext cx="10642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 MT"/>
                <a:cs typeface="Arial MT"/>
              </a:rPr>
              <a:t>diminution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07311" y="2041525"/>
            <a:ext cx="3642995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lr>
                <a:srgbClr val="336666"/>
              </a:buClr>
              <a:buSzPct val="69444"/>
              <a:buFont typeface="Wingdings"/>
              <a:buChar char=""/>
              <a:tabLst>
                <a:tab pos="354965" algn="l"/>
              </a:tabLst>
            </a:pPr>
            <a:r>
              <a:rPr sz="1800" spc="-20" dirty="0">
                <a:latin typeface="Arial MT"/>
                <a:cs typeface="Arial MT"/>
              </a:rPr>
              <a:t>--</a:t>
            </a:r>
            <a:r>
              <a:rPr sz="1800" dirty="0">
                <a:latin typeface="Arial MT"/>
                <a:cs typeface="Arial MT"/>
              </a:rPr>
              <a:t>Albumines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60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spc="-50" dirty="0">
                <a:latin typeface="Arial MT"/>
                <a:cs typeface="Arial MT"/>
              </a:rPr>
              <a:t>%</a:t>
            </a:r>
            <a:endParaRPr sz="18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69444"/>
              <a:buFont typeface="Wingdings"/>
              <a:buChar char=""/>
              <a:tabLst>
                <a:tab pos="354965" algn="l"/>
              </a:tabLst>
            </a:pPr>
            <a:r>
              <a:rPr sz="1800" dirty="0">
                <a:latin typeface="Arial MT"/>
                <a:cs typeface="Arial MT"/>
              </a:rPr>
              <a:t>PM</a:t>
            </a:r>
            <a:r>
              <a:rPr sz="1800" spc="-10" dirty="0">
                <a:latin typeface="Arial MT"/>
                <a:cs typeface="Arial MT"/>
              </a:rPr>
              <a:t> faible</a:t>
            </a:r>
            <a:endParaRPr sz="18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69444"/>
              <a:buFont typeface="Wingdings"/>
              <a:buChar char=""/>
              <a:tabLst>
                <a:tab pos="354965" algn="l"/>
              </a:tabLst>
            </a:pPr>
            <a:r>
              <a:rPr sz="1800" dirty="0">
                <a:latin typeface="Arial MT"/>
                <a:cs typeface="Arial MT"/>
              </a:rPr>
              <a:t>Pression</a:t>
            </a:r>
            <a:r>
              <a:rPr sz="1800" spc="-4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osmotique</a:t>
            </a:r>
            <a:r>
              <a:rPr sz="1800" spc="-40" dirty="0">
                <a:latin typeface="Arial MT"/>
                <a:cs typeface="Arial MT"/>
              </a:rPr>
              <a:t> </a:t>
            </a:r>
            <a:r>
              <a:rPr sz="1800" spc="-25" dirty="0">
                <a:latin typeface="Arial MT"/>
                <a:cs typeface="Arial MT"/>
              </a:rPr>
              <a:t>++</a:t>
            </a:r>
            <a:endParaRPr sz="18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69444"/>
              <a:buFont typeface="Wingdings"/>
              <a:buChar char=""/>
              <a:tabLst>
                <a:tab pos="354965" algn="l"/>
              </a:tabLst>
            </a:pPr>
            <a:r>
              <a:rPr sz="1800" spc="-10" dirty="0">
                <a:latin typeface="Arial MT"/>
                <a:cs typeface="Arial MT"/>
              </a:rPr>
              <a:t>Transporteurs</a:t>
            </a:r>
            <a:endParaRPr sz="18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69444"/>
              <a:buFont typeface="Wingdings"/>
              <a:buChar char=""/>
              <a:tabLst>
                <a:tab pos="354965" algn="l"/>
              </a:tabLst>
            </a:pPr>
            <a:r>
              <a:rPr sz="1800" dirty="0">
                <a:latin typeface="Arial MT"/>
                <a:cs typeface="Arial MT"/>
              </a:rPr>
              <a:t>Maladie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hépatique</a:t>
            </a:r>
            <a:endParaRPr sz="18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69444"/>
              <a:buFont typeface="Wingdings"/>
              <a:buChar char=""/>
              <a:tabLst>
                <a:tab pos="354965" algn="l"/>
                <a:tab pos="2552700" algn="l"/>
              </a:tabLst>
            </a:pPr>
            <a:r>
              <a:rPr sz="1800" dirty="0">
                <a:latin typeface="Arial MT"/>
                <a:cs typeface="Arial MT"/>
              </a:rPr>
              <a:t>Maladie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rénale</a:t>
            </a:r>
            <a:r>
              <a:rPr sz="1800" dirty="0">
                <a:latin typeface="Arial MT"/>
                <a:cs typeface="Arial MT"/>
              </a:rPr>
              <a:t>	</a:t>
            </a:r>
            <a:r>
              <a:rPr sz="1800" spc="-10" dirty="0">
                <a:latin typeface="Arial MT"/>
                <a:cs typeface="Arial MT"/>
              </a:rPr>
              <a:t>protéinurie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07311" y="3961765"/>
            <a:ext cx="4699000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lr>
                <a:srgbClr val="336666"/>
              </a:buClr>
              <a:buSzPct val="69444"/>
              <a:buFont typeface="Wingdings"/>
              <a:buChar char=""/>
              <a:tabLst>
                <a:tab pos="354965" algn="l"/>
              </a:tabLst>
            </a:pPr>
            <a:r>
              <a:rPr sz="1800" spc="-10" dirty="0">
                <a:latin typeface="Arial MT"/>
                <a:cs typeface="Arial MT"/>
              </a:rPr>
              <a:t>--</a:t>
            </a:r>
            <a:r>
              <a:rPr sz="1800" dirty="0">
                <a:latin typeface="Arial MT"/>
                <a:cs typeface="Arial MT"/>
              </a:rPr>
              <a:t>Globulines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35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spc="-50" dirty="0">
                <a:latin typeface="Arial MT"/>
                <a:cs typeface="Arial MT"/>
              </a:rPr>
              <a:t>%</a:t>
            </a:r>
            <a:endParaRPr sz="18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69444"/>
              <a:buFont typeface="Wingdings"/>
              <a:buChar char=""/>
              <a:tabLst>
                <a:tab pos="354965" algn="l"/>
              </a:tabLst>
            </a:pPr>
            <a:r>
              <a:rPr sz="1800" dirty="0">
                <a:latin typeface="Arial MT"/>
                <a:cs typeface="Arial MT"/>
              </a:rPr>
              <a:t>PM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200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000-</a:t>
            </a:r>
            <a:r>
              <a:rPr sz="1800" dirty="0">
                <a:latin typeface="Arial MT"/>
                <a:cs typeface="Arial MT"/>
              </a:rPr>
              <a:t>400</a:t>
            </a:r>
            <a:r>
              <a:rPr sz="1800" spc="25" dirty="0">
                <a:latin typeface="Arial MT"/>
                <a:cs typeface="Arial MT"/>
              </a:rPr>
              <a:t> </a:t>
            </a:r>
            <a:r>
              <a:rPr sz="1800" spc="-25" dirty="0">
                <a:latin typeface="Arial MT"/>
                <a:cs typeface="Arial MT"/>
              </a:rPr>
              <a:t>000</a:t>
            </a:r>
            <a:endParaRPr sz="18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69444"/>
              <a:buFont typeface="Wingdings"/>
              <a:buChar char=""/>
              <a:tabLst>
                <a:tab pos="354965" algn="l"/>
              </a:tabLst>
            </a:pPr>
            <a:r>
              <a:rPr sz="1800" dirty="0">
                <a:latin typeface="Microsoft Sans Serif"/>
                <a:cs typeface="Microsoft Sans Serif"/>
              </a:rPr>
              <a:t>Trois</a:t>
            </a:r>
            <a:r>
              <a:rPr sz="1800" spc="-2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groupes</a:t>
            </a:r>
            <a:r>
              <a:rPr sz="1800" spc="1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:</a:t>
            </a:r>
            <a:r>
              <a:rPr sz="1800" spc="-10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α,</a:t>
            </a:r>
            <a:r>
              <a:rPr sz="1800" spc="-1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β,</a:t>
            </a:r>
            <a:r>
              <a:rPr sz="1800" spc="-5" dirty="0">
                <a:latin typeface="Microsoft Sans Serif"/>
                <a:cs typeface="Microsoft Sans Serif"/>
              </a:rPr>
              <a:t> </a:t>
            </a:r>
            <a:r>
              <a:rPr sz="1800" spc="-50" dirty="0">
                <a:latin typeface="Microsoft Sans Serif"/>
                <a:cs typeface="Microsoft Sans Serif"/>
              </a:rPr>
              <a:t>γ</a:t>
            </a:r>
            <a:endParaRPr sz="18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Clr>
                <a:srgbClr val="336666"/>
              </a:buClr>
              <a:buFont typeface="Wingdings"/>
              <a:buChar char=""/>
            </a:pPr>
            <a:endParaRPr sz="18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69444"/>
              <a:buFont typeface="Wingdings"/>
              <a:buChar char=""/>
              <a:tabLst>
                <a:tab pos="354965" algn="l"/>
              </a:tabLst>
            </a:pPr>
            <a:r>
              <a:rPr sz="1800" dirty="0">
                <a:latin typeface="Microsoft Sans Serif"/>
                <a:cs typeface="Microsoft Sans Serif"/>
              </a:rPr>
              <a:t>γ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globulines</a:t>
            </a:r>
            <a:endParaRPr sz="18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69444"/>
              <a:buFont typeface="Wingdings"/>
              <a:buChar char=""/>
              <a:tabLst>
                <a:tab pos="354965" algn="l"/>
              </a:tabLst>
            </a:pPr>
            <a:r>
              <a:rPr sz="1800" dirty="0">
                <a:latin typeface="Arial MT"/>
                <a:cs typeface="Arial MT"/>
              </a:rPr>
              <a:t>immunoglobulines</a:t>
            </a:r>
            <a:r>
              <a:rPr sz="1800" spc="-85" dirty="0">
                <a:latin typeface="Arial MT"/>
                <a:cs typeface="Arial MT"/>
              </a:rPr>
              <a:t> </a:t>
            </a:r>
            <a:r>
              <a:rPr sz="1800" spc="-25" dirty="0">
                <a:latin typeface="Arial MT"/>
                <a:cs typeface="Arial MT"/>
              </a:rPr>
              <a:t>++</a:t>
            </a:r>
            <a:endParaRPr sz="18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69444"/>
              <a:buFont typeface="Wingdings"/>
              <a:buChar char=""/>
              <a:tabLst>
                <a:tab pos="354965" algn="l"/>
              </a:tabLst>
            </a:pPr>
            <a:r>
              <a:rPr sz="1800" dirty="0">
                <a:latin typeface="Arial MT"/>
                <a:cs typeface="Arial MT"/>
              </a:rPr>
              <a:t>A,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D, E,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M, </a:t>
            </a:r>
            <a:r>
              <a:rPr sz="1800" spc="-50" dirty="0">
                <a:latin typeface="Arial MT"/>
                <a:cs typeface="Arial MT"/>
              </a:rPr>
              <a:t>G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336666"/>
              </a:buClr>
              <a:buFont typeface="Wingdings"/>
              <a:buChar char=""/>
            </a:pPr>
            <a:endParaRPr sz="18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69444"/>
              <a:buFont typeface="Wingdings"/>
              <a:buChar char=""/>
              <a:tabLst>
                <a:tab pos="354965" algn="l"/>
              </a:tabLst>
            </a:pPr>
            <a:r>
              <a:rPr sz="1800" spc="-10" dirty="0">
                <a:latin typeface="Arial MT"/>
                <a:cs typeface="Arial MT"/>
              </a:rPr>
              <a:t>--</a:t>
            </a:r>
            <a:r>
              <a:rPr sz="1800" dirty="0">
                <a:latin typeface="Arial MT"/>
                <a:cs typeface="Arial MT"/>
              </a:rPr>
              <a:t>Facteurs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de</a:t>
            </a:r>
            <a:r>
              <a:rPr sz="1800" spc="-4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coagulation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et</a:t>
            </a:r>
            <a:r>
              <a:rPr sz="1800" spc="-4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fibrinolyse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spc="-25" dirty="0">
                <a:latin typeface="Arial MT"/>
                <a:cs typeface="Arial MT"/>
              </a:rPr>
              <a:t>5%</a:t>
            </a:r>
            <a:endParaRPr sz="18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69444"/>
              <a:buFont typeface="Wingdings"/>
              <a:buChar char=""/>
              <a:tabLst>
                <a:tab pos="354965" algn="l"/>
              </a:tabLst>
            </a:pPr>
            <a:r>
              <a:rPr sz="1800" spc="-10" dirty="0">
                <a:latin typeface="Arial MT"/>
                <a:cs typeface="Arial MT"/>
              </a:rPr>
              <a:t>--Fibrinogène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785615" y="3247644"/>
            <a:ext cx="504825" cy="76200"/>
          </a:xfrm>
          <a:custGeom>
            <a:avLst/>
            <a:gdLst/>
            <a:ahLst/>
            <a:cxnLst/>
            <a:rect l="l" t="t" r="r" b="b"/>
            <a:pathLst>
              <a:path w="504825" h="76200">
                <a:moveTo>
                  <a:pt x="428243" y="0"/>
                </a:moveTo>
                <a:lnTo>
                  <a:pt x="428243" y="76200"/>
                </a:lnTo>
                <a:lnTo>
                  <a:pt x="495299" y="42672"/>
                </a:lnTo>
                <a:lnTo>
                  <a:pt x="440436" y="42672"/>
                </a:lnTo>
                <a:lnTo>
                  <a:pt x="440436" y="33528"/>
                </a:lnTo>
                <a:lnTo>
                  <a:pt x="495300" y="33528"/>
                </a:lnTo>
                <a:lnTo>
                  <a:pt x="428243" y="0"/>
                </a:lnTo>
                <a:close/>
              </a:path>
              <a:path w="504825" h="76200">
                <a:moveTo>
                  <a:pt x="428243" y="33528"/>
                </a:moveTo>
                <a:lnTo>
                  <a:pt x="0" y="33528"/>
                </a:lnTo>
                <a:lnTo>
                  <a:pt x="0" y="42672"/>
                </a:lnTo>
                <a:lnTo>
                  <a:pt x="428243" y="42672"/>
                </a:lnTo>
                <a:lnTo>
                  <a:pt x="428243" y="33528"/>
                </a:lnTo>
                <a:close/>
              </a:path>
              <a:path w="504825" h="76200">
                <a:moveTo>
                  <a:pt x="495300" y="33528"/>
                </a:moveTo>
                <a:lnTo>
                  <a:pt x="440436" y="33528"/>
                </a:lnTo>
                <a:lnTo>
                  <a:pt x="440436" y="42672"/>
                </a:lnTo>
                <a:lnTo>
                  <a:pt x="495299" y="42672"/>
                </a:lnTo>
                <a:lnTo>
                  <a:pt x="504443" y="38100"/>
                </a:lnTo>
                <a:lnTo>
                  <a:pt x="495300" y="33528"/>
                </a:lnTo>
                <a:close/>
              </a:path>
            </a:pathLst>
          </a:custGeom>
          <a:solidFill>
            <a:srgbClr val="33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424428" y="3462528"/>
            <a:ext cx="504825" cy="76200"/>
          </a:xfrm>
          <a:custGeom>
            <a:avLst/>
            <a:gdLst/>
            <a:ahLst/>
            <a:cxnLst/>
            <a:rect l="l" t="t" r="r" b="b"/>
            <a:pathLst>
              <a:path w="504825" h="76200">
                <a:moveTo>
                  <a:pt x="428243" y="0"/>
                </a:moveTo>
                <a:lnTo>
                  <a:pt x="428243" y="76200"/>
                </a:lnTo>
                <a:lnTo>
                  <a:pt x="495299" y="42672"/>
                </a:lnTo>
                <a:lnTo>
                  <a:pt x="441960" y="42672"/>
                </a:lnTo>
                <a:lnTo>
                  <a:pt x="441960" y="33527"/>
                </a:lnTo>
                <a:lnTo>
                  <a:pt x="495299" y="33527"/>
                </a:lnTo>
                <a:lnTo>
                  <a:pt x="428243" y="0"/>
                </a:lnTo>
                <a:close/>
              </a:path>
              <a:path w="504825" h="76200">
                <a:moveTo>
                  <a:pt x="428243" y="33527"/>
                </a:moveTo>
                <a:lnTo>
                  <a:pt x="0" y="33527"/>
                </a:lnTo>
                <a:lnTo>
                  <a:pt x="0" y="42672"/>
                </a:lnTo>
                <a:lnTo>
                  <a:pt x="428243" y="42672"/>
                </a:lnTo>
                <a:lnTo>
                  <a:pt x="428243" y="33527"/>
                </a:lnTo>
                <a:close/>
              </a:path>
              <a:path w="504825" h="76200">
                <a:moveTo>
                  <a:pt x="495299" y="33527"/>
                </a:moveTo>
                <a:lnTo>
                  <a:pt x="441960" y="33527"/>
                </a:lnTo>
                <a:lnTo>
                  <a:pt x="441960" y="42672"/>
                </a:lnTo>
                <a:lnTo>
                  <a:pt x="495299" y="42672"/>
                </a:lnTo>
                <a:lnTo>
                  <a:pt x="504443" y="38100"/>
                </a:lnTo>
                <a:lnTo>
                  <a:pt x="495299" y="33527"/>
                </a:lnTo>
                <a:close/>
              </a:path>
            </a:pathLst>
          </a:custGeom>
          <a:solidFill>
            <a:srgbClr val="33666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19352" rIns="0" bIns="0" rtlCol="0">
            <a:spAutoFit/>
          </a:bodyPr>
          <a:lstStyle/>
          <a:p>
            <a:pPr marL="1999614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latin typeface="Arial MT"/>
                <a:cs typeface="Arial MT"/>
              </a:rPr>
              <a:t>compartiment</a:t>
            </a:r>
            <a:r>
              <a:rPr sz="2400" b="0" spc="-160" dirty="0">
                <a:latin typeface="Arial MT"/>
                <a:cs typeface="Arial MT"/>
              </a:rPr>
              <a:t> </a:t>
            </a:r>
            <a:r>
              <a:rPr sz="2400" b="0" spc="-10" dirty="0">
                <a:latin typeface="Arial MT"/>
                <a:cs typeface="Arial MT"/>
              </a:rPr>
              <a:t>plasmatique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86916" y="1692656"/>
            <a:ext cx="4773295" cy="4902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2000" dirty="0">
                <a:latin typeface="Arial MT"/>
                <a:cs typeface="Arial MT"/>
              </a:rPr>
              <a:t>Substances</a:t>
            </a:r>
            <a:r>
              <a:rPr sz="2000" spc="-6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organiques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non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protéiques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Clr>
                <a:srgbClr val="336666"/>
              </a:buClr>
              <a:buFont typeface="Wingdings"/>
              <a:buChar char=""/>
            </a:pPr>
            <a:endParaRPr sz="2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2000" dirty="0">
                <a:latin typeface="Arial MT"/>
                <a:cs typeface="Arial MT"/>
              </a:rPr>
              <a:t>-Urée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0,3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g/L</a:t>
            </a:r>
            <a:endParaRPr sz="2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2000" dirty="0">
                <a:latin typeface="Arial MT"/>
                <a:cs typeface="Arial MT"/>
              </a:rPr>
              <a:t>Origine</a:t>
            </a:r>
            <a:r>
              <a:rPr sz="2000" spc="-8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hépatique</a:t>
            </a:r>
            <a:endParaRPr sz="2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2000" dirty="0">
                <a:latin typeface="Arial MT"/>
                <a:cs typeface="Arial MT"/>
              </a:rPr>
              <a:t>Élimination</a:t>
            </a:r>
            <a:r>
              <a:rPr sz="2000" spc="-13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urinaire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Clr>
                <a:srgbClr val="336666"/>
              </a:buClr>
              <a:buFont typeface="Wingdings"/>
              <a:buChar char=""/>
            </a:pPr>
            <a:endParaRPr sz="2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2000" dirty="0">
                <a:latin typeface="Arial MT"/>
                <a:cs typeface="Arial MT"/>
              </a:rPr>
              <a:t>-Acide</a:t>
            </a:r>
            <a:r>
              <a:rPr sz="2000" spc="-6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urique</a:t>
            </a:r>
            <a:r>
              <a:rPr sz="2000" spc="-7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0,05g/L</a:t>
            </a:r>
            <a:endParaRPr sz="2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2000" spc="-10" dirty="0">
                <a:latin typeface="Arial MT"/>
                <a:cs typeface="Arial MT"/>
              </a:rPr>
              <a:t>«Goutte»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Clr>
                <a:srgbClr val="336666"/>
              </a:buClr>
              <a:buFont typeface="Wingdings"/>
              <a:buChar char=""/>
            </a:pPr>
            <a:endParaRPr sz="2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2000" dirty="0">
                <a:latin typeface="Microsoft Sans Serif"/>
                <a:cs typeface="Microsoft Sans Serif"/>
              </a:rPr>
              <a:t>-Glucose</a:t>
            </a:r>
            <a:r>
              <a:rPr sz="2000" spc="-10" dirty="0">
                <a:latin typeface="Microsoft Sans Serif"/>
                <a:cs typeface="Microsoft Sans Serif"/>
              </a:rPr>
              <a:t> </a:t>
            </a:r>
            <a:r>
              <a:rPr sz="2000" spc="-1220" dirty="0">
                <a:latin typeface="Microsoft Sans Serif"/>
                <a:cs typeface="Microsoft Sans Serif"/>
              </a:rPr>
              <a:t>g</a:t>
            </a:r>
            <a:r>
              <a:rPr sz="2000" spc="-114" dirty="0">
                <a:latin typeface="Microsoft Sans Serif"/>
                <a:cs typeface="Microsoft Sans Serif"/>
              </a:rPr>
              <a:t>ly</a:t>
            </a:r>
            <a:r>
              <a:rPr sz="2000" spc="-100" dirty="0">
                <a:latin typeface="Microsoft Sans Serif"/>
                <a:cs typeface="Microsoft Sans Serif"/>
              </a:rPr>
              <a:t>c</a:t>
            </a:r>
            <a:r>
              <a:rPr sz="2000" spc="-105" dirty="0">
                <a:latin typeface="Microsoft Sans Serif"/>
                <a:cs typeface="Microsoft Sans Serif"/>
              </a:rPr>
              <a:t>é</a:t>
            </a:r>
            <a:r>
              <a:rPr sz="2000" spc="-110" dirty="0">
                <a:latin typeface="Microsoft Sans Serif"/>
                <a:cs typeface="Microsoft Sans Serif"/>
              </a:rPr>
              <a:t>m</a:t>
            </a:r>
            <a:r>
              <a:rPr sz="2000" spc="-114" dirty="0">
                <a:latin typeface="Microsoft Sans Serif"/>
                <a:cs typeface="Microsoft Sans Serif"/>
              </a:rPr>
              <a:t>i</a:t>
            </a:r>
            <a:r>
              <a:rPr sz="2000" spc="-105" dirty="0">
                <a:latin typeface="Microsoft Sans Serif"/>
                <a:cs typeface="Microsoft Sans Serif"/>
              </a:rPr>
              <a:t>e</a:t>
            </a:r>
            <a:r>
              <a:rPr sz="2000" spc="45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=</a:t>
            </a:r>
            <a:r>
              <a:rPr sz="2000" spc="25" dirty="0">
                <a:latin typeface="Microsoft Sans Serif"/>
                <a:cs typeface="Microsoft Sans Serif"/>
              </a:rPr>
              <a:t> </a:t>
            </a:r>
            <a:r>
              <a:rPr sz="2000" spc="-20" dirty="0">
                <a:latin typeface="Microsoft Sans Serif"/>
                <a:cs typeface="Microsoft Sans Serif"/>
              </a:rPr>
              <a:t>1g/L</a:t>
            </a:r>
            <a:endParaRPr sz="2000">
              <a:latin typeface="Microsoft Sans Serif"/>
              <a:cs typeface="Microsoft Sans Serif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2000" spc="-10" dirty="0">
                <a:latin typeface="Arial MT"/>
                <a:cs typeface="Arial MT"/>
              </a:rPr>
              <a:t>Diabète</a:t>
            </a:r>
            <a:endParaRPr sz="2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2000" spc="-10" dirty="0">
                <a:latin typeface="Arial MT"/>
                <a:cs typeface="Arial MT"/>
              </a:rPr>
              <a:t>hypoglycémie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Clr>
                <a:srgbClr val="336666"/>
              </a:buClr>
              <a:buFont typeface="Wingdings"/>
              <a:buChar char=""/>
            </a:pPr>
            <a:endParaRPr sz="2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2000" dirty="0">
                <a:latin typeface="Arial MT"/>
                <a:cs typeface="Arial MT"/>
              </a:rPr>
              <a:t>-Lipides</a:t>
            </a:r>
            <a:r>
              <a:rPr sz="2000" spc="-9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5-</a:t>
            </a:r>
            <a:r>
              <a:rPr sz="2000" spc="-20" dirty="0">
                <a:latin typeface="Arial MT"/>
                <a:cs typeface="Arial MT"/>
              </a:rPr>
              <a:t>8g/L</a:t>
            </a:r>
            <a:endParaRPr sz="2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2000" spc="-10" dirty="0">
                <a:latin typeface="Arial MT"/>
                <a:cs typeface="Arial MT"/>
              </a:rPr>
              <a:t>Triglycérides</a:t>
            </a:r>
            <a:endParaRPr sz="2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2000" dirty="0">
                <a:latin typeface="Arial MT"/>
                <a:cs typeface="Arial MT"/>
              </a:rPr>
              <a:t>Cholestérol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HDL</a:t>
            </a:r>
            <a:r>
              <a:rPr sz="2000" spc="-1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et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LDL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8836" y="538251"/>
            <a:ext cx="1744980" cy="982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2100"/>
              </a:lnSpc>
              <a:spcBef>
                <a:spcPts val="100"/>
              </a:spcBef>
            </a:pPr>
            <a:r>
              <a:rPr b="0" spc="-10" dirty="0">
                <a:latin typeface="Arial MT"/>
                <a:cs typeface="Arial MT"/>
              </a:rPr>
              <a:t>Osmolarité cellulaire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91220" y="590677"/>
            <a:ext cx="36683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863215" algn="l"/>
              </a:tabLst>
            </a:pPr>
            <a:r>
              <a:rPr sz="2800" dirty="0">
                <a:latin typeface="Arial MT"/>
                <a:cs typeface="Arial MT"/>
              </a:rPr>
              <a:t>du</a:t>
            </a:r>
            <a:r>
              <a:rPr sz="2800" spc="-3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compartiment</a:t>
            </a:r>
            <a:r>
              <a:rPr sz="2800" dirty="0">
                <a:latin typeface="Arial MT"/>
                <a:cs typeface="Arial MT"/>
              </a:rPr>
              <a:t>	</a:t>
            </a:r>
            <a:r>
              <a:rPr sz="2800" spc="-10" dirty="0">
                <a:latin typeface="Arial MT"/>
                <a:cs typeface="Arial MT"/>
              </a:rPr>
              <a:t>extra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6157" y="2630138"/>
            <a:ext cx="8454357" cy="162247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734059" y="4807585"/>
            <a:ext cx="77628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solidFill>
                  <a:srgbClr val="336666"/>
                </a:solidFill>
                <a:latin typeface="Arial"/>
                <a:cs typeface="Arial"/>
              </a:rPr>
              <a:t>Sodium</a:t>
            </a:r>
            <a:r>
              <a:rPr sz="2400" i="1" spc="-70" dirty="0">
                <a:solidFill>
                  <a:srgbClr val="336666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336666"/>
                </a:solidFill>
                <a:latin typeface="Arial"/>
                <a:cs typeface="Arial"/>
              </a:rPr>
              <a:t>=</a:t>
            </a:r>
            <a:r>
              <a:rPr sz="2400" i="1" spc="-85" dirty="0">
                <a:solidFill>
                  <a:srgbClr val="336666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336666"/>
                </a:solidFill>
                <a:latin typeface="Arial"/>
                <a:cs typeface="Arial"/>
              </a:rPr>
              <a:t>cation</a:t>
            </a:r>
            <a:r>
              <a:rPr sz="2400" i="1" spc="-75" dirty="0">
                <a:solidFill>
                  <a:srgbClr val="336666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336666"/>
                </a:solidFill>
                <a:latin typeface="Arial"/>
                <a:cs typeface="Arial"/>
              </a:rPr>
              <a:t>principal</a:t>
            </a:r>
            <a:r>
              <a:rPr sz="2400" i="1" spc="-55" dirty="0">
                <a:solidFill>
                  <a:srgbClr val="336666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336666"/>
                </a:solidFill>
                <a:latin typeface="Arial"/>
                <a:cs typeface="Arial"/>
              </a:rPr>
              <a:t>du</a:t>
            </a:r>
            <a:r>
              <a:rPr sz="2400" i="1" spc="-85" dirty="0">
                <a:solidFill>
                  <a:srgbClr val="336666"/>
                </a:solidFill>
                <a:latin typeface="Arial"/>
                <a:cs typeface="Arial"/>
              </a:rPr>
              <a:t> </a:t>
            </a:r>
            <a:r>
              <a:rPr sz="2400" i="1" dirty="0">
                <a:solidFill>
                  <a:srgbClr val="336666"/>
                </a:solidFill>
                <a:latin typeface="Arial"/>
                <a:cs typeface="Arial"/>
              </a:rPr>
              <a:t>compartiment</a:t>
            </a:r>
            <a:r>
              <a:rPr sz="2400" i="1" spc="-35" dirty="0">
                <a:solidFill>
                  <a:srgbClr val="336666"/>
                </a:solidFill>
                <a:latin typeface="Arial"/>
                <a:cs typeface="Arial"/>
              </a:rPr>
              <a:t> </a:t>
            </a:r>
            <a:r>
              <a:rPr sz="2400" i="1" spc="-10" dirty="0">
                <a:solidFill>
                  <a:srgbClr val="336666"/>
                </a:solidFill>
                <a:latin typeface="Arial"/>
                <a:cs typeface="Arial"/>
              </a:rPr>
              <a:t>extracellulaire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7311" y="212725"/>
            <a:ext cx="345694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3000" dirty="0">
                <a:latin typeface="Arial MT"/>
                <a:cs typeface="Arial MT"/>
              </a:rPr>
              <a:t>Le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milieu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intérieur.</a:t>
            </a:r>
            <a:endParaRPr sz="30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8175" y="621792"/>
            <a:ext cx="7331964" cy="563270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99892" y="854329"/>
            <a:ext cx="40043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9705" marR="5080" indent="-16764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latin typeface="Arial MT"/>
                <a:cs typeface="Arial MT"/>
              </a:rPr>
              <a:t>Propriétés</a:t>
            </a:r>
            <a:r>
              <a:rPr sz="2400" b="0" spc="-20" dirty="0">
                <a:latin typeface="Arial MT"/>
                <a:cs typeface="Arial MT"/>
              </a:rPr>
              <a:t> </a:t>
            </a:r>
            <a:r>
              <a:rPr sz="2400" b="0" spc="-25" dirty="0">
                <a:latin typeface="Arial MT"/>
                <a:cs typeface="Arial MT"/>
              </a:rPr>
              <a:t>physico-</a:t>
            </a:r>
            <a:r>
              <a:rPr sz="2400" b="0" spc="-10" dirty="0">
                <a:latin typeface="Arial MT"/>
                <a:cs typeface="Arial MT"/>
              </a:rPr>
              <a:t>chimiques </a:t>
            </a:r>
            <a:r>
              <a:rPr sz="2400" b="0" dirty="0">
                <a:latin typeface="Arial MT"/>
                <a:cs typeface="Arial MT"/>
              </a:rPr>
              <a:t>du</a:t>
            </a:r>
            <a:r>
              <a:rPr sz="2400" b="0" spc="-100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compartiment</a:t>
            </a:r>
            <a:r>
              <a:rPr sz="2400" b="0" spc="-90" dirty="0">
                <a:latin typeface="Arial MT"/>
                <a:cs typeface="Arial MT"/>
              </a:rPr>
              <a:t> </a:t>
            </a:r>
            <a:r>
              <a:rPr sz="2400" b="0" spc="-10" dirty="0">
                <a:latin typeface="Arial MT"/>
                <a:cs typeface="Arial MT"/>
              </a:rPr>
              <a:t>interstitiel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7311" y="2285949"/>
            <a:ext cx="6158865" cy="351282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409"/>
              </a:spcBef>
              <a:buClr>
                <a:srgbClr val="336666"/>
              </a:buClr>
              <a:buSzPct val="69230"/>
              <a:buFont typeface="Wingdings"/>
              <a:buChar char=""/>
              <a:tabLst>
                <a:tab pos="354965" algn="l"/>
              </a:tabLst>
            </a:pPr>
            <a:r>
              <a:rPr sz="2600" dirty="0">
                <a:latin typeface="Arial MT"/>
                <a:cs typeface="Arial MT"/>
              </a:rPr>
              <a:t>Ne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circule</a:t>
            </a:r>
            <a:r>
              <a:rPr sz="2600" spc="-30" dirty="0">
                <a:latin typeface="Arial MT"/>
                <a:cs typeface="Arial MT"/>
              </a:rPr>
              <a:t> </a:t>
            </a:r>
            <a:r>
              <a:rPr sz="2600" spc="-25" dirty="0">
                <a:latin typeface="Arial MT"/>
                <a:cs typeface="Arial MT"/>
              </a:rPr>
              <a:t>pas</a:t>
            </a:r>
            <a:endParaRPr sz="26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310"/>
              </a:spcBef>
              <a:buClr>
                <a:srgbClr val="336666"/>
              </a:buClr>
              <a:buSzPct val="69230"/>
              <a:buFont typeface="Wingdings"/>
              <a:buChar char=""/>
              <a:tabLst>
                <a:tab pos="354965" algn="l"/>
              </a:tabLst>
            </a:pPr>
            <a:r>
              <a:rPr sz="2600" dirty="0">
                <a:latin typeface="Arial MT"/>
                <a:cs typeface="Arial MT"/>
              </a:rPr>
              <a:t>Échanges</a:t>
            </a:r>
            <a:r>
              <a:rPr sz="2600" spc="-6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avec</a:t>
            </a:r>
            <a:r>
              <a:rPr sz="2600" spc="-5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plasma</a:t>
            </a:r>
            <a:r>
              <a:rPr sz="2600" spc="-6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et</a:t>
            </a:r>
            <a:r>
              <a:rPr sz="2600" spc="-35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cellules</a:t>
            </a:r>
            <a:endParaRPr sz="2600">
              <a:latin typeface="Arial MT"/>
              <a:cs typeface="Arial MT"/>
            </a:endParaRPr>
          </a:p>
          <a:p>
            <a:pPr marL="1000125" indent="-987425">
              <a:lnSpc>
                <a:spcPct val="100000"/>
              </a:lnSpc>
              <a:spcBef>
                <a:spcPts val="315"/>
              </a:spcBef>
              <a:buClr>
                <a:srgbClr val="336666"/>
              </a:buClr>
              <a:buSzPct val="69230"/>
              <a:buFont typeface="Wingdings"/>
              <a:buChar char=""/>
              <a:tabLst>
                <a:tab pos="1000125" algn="l"/>
              </a:tabLst>
            </a:pPr>
            <a:r>
              <a:rPr sz="2600" spc="-10" dirty="0">
                <a:latin typeface="Arial MT"/>
                <a:cs typeface="Arial MT"/>
              </a:rPr>
              <a:t>renouvellement</a:t>
            </a:r>
            <a:endParaRPr sz="2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750"/>
              </a:spcBef>
              <a:buClr>
                <a:srgbClr val="336666"/>
              </a:buClr>
              <a:buFont typeface="Wingdings"/>
              <a:buChar char=""/>
            </a:pPr>
            <a:endParaRPr sz="26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Clr>
                <a:srgbClr val="336666"/>
              </a:buClr>
              <a:buSzPct val="69230"/>
              <a:buFont typeface="Wingdings"/>
              <a:buChar char=""/>
              <a:tabLst>
                <a:tab pos="354965" algn="l"/>
              </a:tabLst>
            </a:pPr>
            <a:r>
              <a:rPr sz="2600" dirty="0">
                <a:latin typeface="Arial MT"/>
                <a:cs typeface="Arial MT"/>
              </a:rPr>
              <a:t>Épuration</a:t>
            </a:r>
            <a:r>
              <a:rPr sz="2600" spc="-5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par</a:t>
            </a:r>
            <a:r>
              <a:rPr sz="2600" spc="-6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la</a:t>
            </a:r>
            <a:r>
              <a:rPr sz="2600" spc="-6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circulation</a:t>
            </a:r>
            <a:r>
              <a:rPr sz="2600" spc="-80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lymphatique</a:t>
            </a:r>
            <a:endParaRPr sz="26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310"/>
              </a:spcBef>
              <a:buClr>
                <a:srgbClr val="336666"/>
              </a:buClr>
              <a:buSzPct val="69230"/>
              <a:buFont typeface="Wingdings"/>
              <a:buChar char=""/>
              <a:tabLst>
                <a:tab pos="354965" algn="l"/>
              </a:tabLst>
            </a:pPr>
            <a:r>
              <a:rPr sz="2600" dirty="0">
                <a:latin typeface="Arial MT"/>
                <a:cs typeface="Arial MT"/>
              </a:rPr>
              <a:t>Ultra</a:t>
            </a:r>
            <a:r>
              <a:rPr sz="2600" spc="-4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filtrat</a:t>
            </a:r>
            <a:r>
              <a:rPr sz="2600" spc="-35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du</a:t>
            </a:r>
            <a:r>
              <a:rPr sz="2600" spc="-40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plasma</a:t>
            </a:r>
            <a:endParaRPr sz="26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310"/>
              </a:spcBef>
              <a:buClr>
                <a:srgbClr val="336666"/>
              </a:buClr>
              <a:buSzPct val="69230"/>
              <a:buFont typeface="Wingdings"/>
              <a:buChar char=""/>
              <a:tabLst>
                <a:tab pos="354965" algn="l"/>
              </a:tabLst>
            </a:pPr>
            <a:r>
              <a:rPr sz="2600" dirty="0">
                <a:latin typeface="Arial MT"/>
                <a:cs typeface="Arial MT"/>
              </a:rPr>
              <a:t>Neutre</a:t>
            </a:r>
            <a:r>
              <a:rPr sz="2600" spc="-80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électriquement</a:t>
            </a:r>
            <a:endParaRPr sz="26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315"/>
              </a:spcBef>
              <a:buClr>
                <a:srgbClr val="336666"/>
              </a:buClr>
              <a:buSzPct val="69230"/>
              <a:buFont typeface="Wingdings"/>
              <a:buChar char=""/>
              <a:tabLst>
                <a:tab pos="354965" algn="l"/>
              </a:tabLst>
            </a:pPr>
            <a:r>
              <a:rPr sz="2600" dirty="0">
                <a:latin typeface="Arial MT"/>
                <a:cs typeface="Arial MT"/>
              </a:rPr>
              <a:t>Protéines</a:t>
            </a:r>
            <a:r>
              <a:rPr sz="2600" spc="-70" dirty="0">
                <a:latin typeface="Arial MT"/>
                <a:cs typeface="Arial MT"/>
              </a:rPr>
              <a:t> </a:t>
            </a:r>
            <a:r>
              <a:rPr sz="2600" dirty="0">
                <a:latin typeface="Arial MT"/>
                <a:cs typeface="Arial MT"/>
              </a:rPr>
              <a:t>2</a:t>
            </a:r>
            <a:r>
              <a:rPr sz="2600" spc="-60" dirty="0">
                <a:latin typeface="Arial MT"/>
                <a:cs typeface="Arial MT"/>
              </a:rPr>
              <a:t> </a:t>
            </a:r>
            <a:r>
              <a:rPr sz="2600" spc="-25" dirty="0">
                <a:latin typeface="Arial MT"/>
                <a:cs typeface="Arial MT"/>
              </a:rPr>
              <a:t>g/L</a:t>
            </a:r>
            <a:endParaRPr sz="26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84248" y="3462528"/>
            <a:ext cx="506095" cy="76200"/>
          </a:xfrm>
          <a:custGeom>
            <a:avLst/>
            <a:gdLst/>
            <a:ahLst/>
            <a:cxnLst/>
            <a:rect l="l" t="t" r="r" b="b"/>
            <a:pathLst>
              <a:path w="506094" h="76200">
                <a:moveTo>
                  <a:pt x="429768" y="0"/>
                </a:moveTo>
                <a:lnTo>
                  <a:pt x="429768" y="76200"/>
                </a:lnTo>
                <a:lnTo>
                  <a:pt x="496823" y="42672"/>
                </a:lnTo>
                <a:lnTo>
                  <a:pt x="441960" y="42672"/>
                </a:lnTo>
                <a:lnTo>
                  <a:pt x="441960" y="33527"/>
                </a:lnTo>
                <a:lnTo>
                  <a:pt x="496823" y="33527"/>
                </a:lnTo>
                <a:lnTo>
                  <a:pt x="429768" y="0"/>
                </a:lnTo>
                <a:close/>
              </a:path>
              <a:path w="506094" h="76200">
                <a:moveTo>
                  <a:pt x="429768" y="33527"/>
                </a:moveTo>
                <a:lnTo>
                  <a:pt x="0" y="33527"/>
                </a:lnTo>
                <a:lnTo>
                  <a:pt x="0" y="42672"/>
                </a:lnTo>
                <a:lnTo>
                  <a:pt x="429768" y="42672"/>
                </a:lnTo>
                <a:lnTo>
                  <a:pt x="429768" y="33527"/>
                </a:lnTo>
                <a:close/>
              </a:path>
              <a:path w="506094" h="76200">
                <a:moveTo>
                  <a:pt x="496823" y="33527"/>
                </a:moveTo>
                <a:lnTo>
                  <a:pt x="441960" y="33527"/>
                </a:lnTo>
                <a:lnTo>
                  <a:pt x="441960" y="42672"/>
                </a:lnTo>
                <a:lnTo>
                  <a:pt x="496823" y="42672"/>
                </a:lnTo>
                <a:lnTo>
                  <a:pt x="505968" y="38100"/>
                </a:lnTo>
                <a:lnTo>
                  <a:pt x="496823" y="33527"/>
                </a:lnTo>
                <a:close/>
              </a:path>
            </a:pathLst>
          </a:custGeom>
          <a:solidFill>
            <a:srgbClr val="33666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60068" y="2414905"/>
            <a:ext cx="6418580" cy="203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3000" dirty="0">
                <a:latin typeface="Arial MT"/>
                <a:cs typeface="Arial MT"/>
              </a:rPr>
              <a:t>volume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total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–volume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extracellulaire</a:t>
            </a:r>
            <a:endParaRPr sz="30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590"/>
              </a:spcBef>
              <a:buClr>
                <a:srgbClr val="336666"/>
              </a:buClr>
              <a:buFont typeface="Wingdings"/>
              <a:buChar char=""/>
            </a:pPr>
            <a:endParaRPr sz="3000">
              <a:latin typeface="Arial MT"/>
              <a:cs typeface="Arial MT"/>
            </a:endParaRPr>
          </a:p>
          <a:p>
            <a:pPr marL="355600" marR="1929764" indent="-342900">
              <a:lnSpc>
                <a:spcPct val="100000"/>
              </a:lnSpc>
              <a:buClr>
                <a:srgbClr val="336666"/>
              </a:buClr>
              <a:buSzPct val="70000"/>
              <a:buFont typeface="Wingdings"/>
              <a:buChar char=""/>
              <a:tabLst>
                <a:tab pos="355600" algn="l"/>
              </a:tabLst>
            </a:pPr>
            <a:r>
              <a:rPr sz="3000" dirty="0">
                <a:latin typeface="Arial MT"/>
                <a:cs typeface="Arial MT"/>
              </a:rPr>
              <a:t>40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% poids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du</a:t>
            </a:r>
            <a:r>
              <a:rPr sz="3000" spc="-10" dirty="0">
                <a:latin typeface="Arial MT"/>
                <a:cs typeface="Arial MT"/>
              </a:rPr>
              <a:t> corps </a:t>
            </a:r>
            <a:r>
              <a:rPr sz="3000" dirty="0">
                <a:latin typeface="Arial MT"/>
                <a:cs typeface="Arial MT"/>
              </a:rPr>
              <a:t>Inhomogénéité</a:t>
            </a:r>
            <a:r>
              <a:rPr sz="3000" spc="-9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tissulaire</a:t>
            </a:r>
            <a:endParaRPr sz="300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0940" rIns="0" bIns="0" rtlCol="0">
            <a:spAutoFit/>
          </a:bodyPr>
          <a:lstStyle/>
          <a:p>
            <a:pPr marL="1455420">
              <a:lnSpc>
                <a:spcPct val="100000"/>
              </a:lnSpc>
              <a:spcBef>
                <a:spcPts val="100"/>
              </a:spcBef>
            </a:pPr>
            <a:r>
              <a:rPr sz="2400" b="0" i="1" dirty="0">
                <a:latin typeface="Arial"/>
                <a:cs typeface="Arial"/>
              </a:rPr>
              <a:t>Compartiment</a:t>
            </a:r>
            <a:r>
              <a:rPr sz="2400" b="0" i="1" spc="-150" dirty="0">
                <a:latin typeface="Arial"/>
                <a:cs typeface="Arial"/>
              </a:rPr>
              <a:t> </a:t>
            </a:r>
            <a:r>
              <a:rPr sz="2400" b="0" i="1" spc="-10" dirty="0">
                <a:latin typeface="Arial"/>
                <a:cs typeface="Arial"/>
              </a:rPr>
              <a:t>intracellulaire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7311" y="674497"/>
            <a:ext cx="417385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latin typeface="Arial MT"/>
                <a:cs typeface="Arial MT"/>
              </a:rPr>
              <a:t>Propriétés</a:t>
            </a:r>
            <a:r>
              <a:rPr sz="2400" b="0" spc="-20" dirty="0">
                <a:latin typeface="Arial MT"/>
                <a:cs typeface="Arial MT"/>
              </a:rPr>
              <a:t> </a:t>
            </a:r>
            <a:r>
              <a:rPr sz="2400" b="0" spc="-25" dirty="0">
                <a:latin typeface="Arial MT"/>
                <a:cs typeface="Arial MT"/>
              </a:rPr>
              <a:t>physico-</a:t>
            </a:r>
            <a:r>
              <a:rPr sz="2400" b="0" spc="-10" dirty="0">
                <a:latin typeface="Arial MT"/>
                <a:cs typeface="Arial MT"/>
              </a:rPr>
              <a:t>chimiques </a:t>
            </a:r>
            <a:r>
              <a:rPr sz="2400" b="0" dirty="0">
                <a:latin typeface="Arial MT"/>
                <a:cs typeface="Arial MT"/>
              </a:rPr>
              <a:t>du</a:t>
            </a:r>
            <a:r>
              <a:rPr sz="2400" b="0" spc="-100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compartiment</a:t>
            </a:r>
            <a:r>
              <a:rPr sz="2400" b="0" spc="-90" dirty="0">
                <a:latin typeface="Arial MT"/>
                <a:cs typeface="Arial MT"/>
              </a:rPr>
              <a:t> </a:t>
            </a:r>
            <a:r>
              <a:rPr sz="2400" b="0" spc="-10" dirty="0">
                <a:latin typeface="Arial MT"/>
                <a:cs typeface="Arial MT"/>
              </a:rPr>
              <a:t>intracellulaire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7311" y="2384425"/>
            <a:ext cx="5214620" cy="322580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19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3000" dirty="0">
                <a:latin typeface="Arial MT"/>
                <a:cs typeface="Arial MT"/>
              </a:rPr>
              <a:t>Analyse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difficile</a:t>
            </a:r>
            <a:endParaRPr sz="3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72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3000" dirty="0">
                <a:latin typeface="Arial MT"/>
                <a:cs typeface="Arial MT"/>
              </a:rPr>
              <a:t>Hétérogénéité</a:t>
            </a:r>
            <a:r>
              <a:rPr sz="3000" spc="-9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cellulaire</a:t>
            </a:r>
            <a:endParaRPr sz="3000">
              <a:latin typeface="Arial MT"/>
              <a:cs typeface="Arial MT"/>
            </a:endParaRPr>
          </a:p>
          <a:p>
            <a:pPr marL="355600" marR="5080" indent="-342900">
              <a:lnSpc>
                <a:spcPct val="100000"/>
              </a:lnSpc>
              <a:spcBef>
                <a:spcPts val="72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5600" algn="l"/>
              </a:tabLst>
            </a:pPr>
            <a:r>
              <a:rPr sz="3000" dirty="0">
                <a:latin typeface="Arial MT"/>
                <a:cs typeface="Arial MT"/>
              </a:rPr>
              <a:t>Osmolarité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proche</a:t>
            </a:r>
            <a:r>
              <a:rPr sz="3000" spc="-6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du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liquide extracellulaire</a:t>
            </a:r>
            <a:endParaRPr sz="3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72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3000" dirty="0">
                <a:latin typeface="Arial MT"/>
                <a:cs typeface="Arial MT"/>
              </a:rPr>
              <a:t>K+cation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principal</a:t>
            </a:r>
            <a:endParaRPr sz="30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72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3000" dirty="0">
                <a:latin typeface="Arial MT"/>
                <a:cs typeface="Arial MT"/>
              </a:rPr>
              <a:t>Mg</a:t>
            </a:r>
            <a:r>
              <a:rPr sz="3000" spc="-25" dirty="0">
                <a:latin typeface="Arial MT"/>
                <a:cs typeface="Arial MT"/>
              </a:rPr>
              <a:t> ++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04468" rIns="0" bIns="0" rtlCol="0">
            <a:spAutoFit/>
          </a:bodyPr>
          <a:lstStyle/>
          <a:p>
            <a:pPr marL="1454150">
              <a:lnSpc>
                <a:spcPct val="100000"/>
              </a:lnSpc>
              <a:spcBef>
                <a:spcPts val="100"/>
              </a:spcBef>
            </a:pPr>
            <a:r>
              <a:rPr sz="2400" b="0" i="1" dirty="0">
                <a:latin typeface="Arial"/>
                <a:cs typeface="Arial"/>
              </a:rPr>
              <a:t>Compartiments</a:t>
            </a:r>
            <a:r>
              <a:rPr sz="2400" b="0" i="1" spc="-155" dirty="0">
                <a:latin typeface="Arial"/>
                <a:cs typeface="Arial"/>
              </a:rPr>
              <a:t> </a:t>
            </a:r>
            <a:r>
              <a:rPr sz="2400" b="0" i="1" spc="-10" dirty="0">
                <a:latin typeface="Arial"/>
                <a:cs typeface="Arial"/>
              </a:rPr>
              <a:t>transcellulaires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7311" y="2245868"/>
            <a:ext cx="3079750" cy="3562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lr>
                <a:srgbClr val="336666"/>
              </a:buClr>
              <a:buSzPct val="69230"/>
              <a:buFont typeface="Wingdings"/>
              <a:buChar char=""/>
              <a:tabLst>
                <a:tab pos="354965" algn="l"/>
              </a:tabLst>
            </a:pPr>
            <a:r>
              <a:rPr sz="2600" spc="-10" dirty="0">
                <a:latin typeface="Arial MT"/>
                <a:cs typeface="Arial MT"/>
              </a:rPr>
              <a:t>Liquides</a:t>
            </a:r>
            <a:endParaRPr sz="2600">
              <a:latin typeface="Arial MT"/>
              <a:cs typeface="Arial MT"/>
            </a:endParaRPr>
          </a:p>
          <a:p>
            <a:pPr marL="381000">
              <a:lnSpc>
                <a:spcPct val="100000"/>
              </a:lnSpc>
            </a:pPr>
            <a:r>
              <a:rPr sz="2600" spc="-10" dirty="0">
                <a:latin typeface="Arial MT"/>
                <a:cs typeface="Arial MT"/>
              </a:rPr>
              <a:t>-Articulaires</a:t>
            </a:r>
            <a:endParaRPr sz="2600">
              <a:latin typeface="Arial MT"/>
              <a:cs typeface="Arial MT"/>
            </a:endParaRPr>
          </a:p>
          <a:p>
            <a:pPr marL="381000">
              <a:lnSpc>
                <a:spcPct val="100000"/>
              </a:lnSpc>
            </a:pPr>
            <a:r>
              <a:rPr sz="2600" spc="-10" dirty="0">
                <a:latin typeface="Arial MT"/>
                <a:cs typeface="Arial MT"/>
              </a:rPr>
              <a:t>-Céphalorachidien</a:t>
            </a:r>
            <a:endParaRPr sz="2600">
              <a:latin typeface="Arial MT"/>
              <a:cs typeface="Arial MT"/>
            </a:endParaRPr>
          </a:p>
          <a:p>
            <a:pPr marL="381000">
              <a:lnSpc>
                <a:spcPct val="100000"/>
              </a:lnSpc>
            </a:pPr>
            <a:r>
              <a:rPr sz="2600" spc="-10" dirty="0">
                <a:latin typeface="Arial MT"/>
                <a:cs typeface="Arial MT"/>
              </a:rPr>
              <a:t>-Digestif</a:t>
            </a:r>
            <a:endParaRPr sz="2600">
              <a:latin typeface="Arial MT"/>
              <a:cs typeface="Arial MT"/>
            </a:endParaRPr>
          </a:p>
          <a:p>
            <a:pPr marL="381000">
              <a:lnSpc>
                <a:spcPct val="100000"/>
              </a:lnSpc>
            </a:pPr>
            <a:r>
              <a:rPr sz="2600" spc="-10" dirty="0">
                <a:latin typeface="Arial MT"/>
                <a:cs typeface="Arial MT"/>
              </a:rPr>
              <a:t>-Oculaire</a:t>
            </a:r>
            <a:endParaRPr sz="2600">
              <a:latin typeface="Arial MT"/>
              <a:cs typeface="Arial MT"/>
            </a:endParaRPr>
          </a:p>
          <a:p>
            <a:pPr marL="381000">
              <a:lnSpc>
                <a:spcPct val="100000"/>
              </a:lnSpc>
            </a:pPr>
            <a:r>
              <a:rPr sz="2600" spc="-10" dirty="0">
                <a:latin typeface="Arial MT"/>
                <a:cs typeface="Arial MT"/>
              </a:rPr>
              <a:t>-</a:t>
            </a:r>
            <a:r>
              <a:rPr sz="2600" dirty="0">
                <a:latin typeface="Arial MT"/>
                <a:cs typeface="Arial MT"/>
              </a:rPr>
              <a:t>Oreille</a:t>
            </a:r>
            <a:r>
              <a:rPr sz="2600" spc="-45" dirty="0">
                <a:latin typeface="Arial MT"/>
                <a:cs typeface="Arial MT"/>
              </a:rPr>
              <a:t> </a:t>
            </a:r>
            <a:r>
              <a:rPr sz="2600" spc="-10" dirty="0">
                <a:latin typeface="Arial MT"/>
                <a:cs typeface="Arial MT"/>
              </a:rPr>
              <a:t>interne</a:t>
            </a:r>
            <a:endParaRPr sz="2600">
              <a:latin typeface="Arial MT"/>
              <a:cs typeface="Arial MT"/>
            </a:endParaRPr>
          </a:p>
          <a:p>
            <a:pPr marL="381000">
              <a:lnSpc>
                <a:spcPct val="100000"/>
              </a:lnSpc>
            </a:pPr>
            <a:r>
              <a:rPr sz="2600" spc="-10" dirty="0">
                <a:latin typeface="Arial MT"/>
                <a:cs typeface="Arial MT"/>
              </a:rPr>
              <a:t>-Glandulaires</a:t>
            </a:r>
            <a:endParaRPr sz="2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2600">
              <a:latin typeface="Arial MT"/>
              <a:cs typeface="Arial MT"/>
            </a:endParaRPr>
          </a:p>
          <a:p>
            <a:pPr marL="755650" lvl="1" indent="-285750">
              <a:lnSpc>
                <a:spcPct val="100000"/>
              </a:lnSpc>
              <a:buClr>
                <a:srgbClr val="99CCCC"/>
              </a:buClr>
              <a:buSzPct val="75000"/>
              <a:buFont typeface="Wingdings"/>
              <a:buChar char=""/>
              <a:tabLst>
                <a:tab pos="755650" algn="l"/>
              </a:tabLst>
            </a:pPr>
            <a:r>
              <a:rPr sz="2400" dirty="0">
                <a:latin typeface="Arial MT"/>
                <a:cs typeface="Arial MT"/>
              </a:rPr>
              <a:t>1,5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Litres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1829" rIns="0" bIns="0" rtlCol="0">
            <a:spAutoFit/>
          </a:bodyPr>
          <a:lstStyle/>
          <a:p>
            <a:pPr marL="133985">
              <a:lnSpc>
                <a:spcPct val="100000"/>
              </a:lnSpc>
              <a:spcBef>
                <a:spcPts val="95"/>
              </a:spcBef>
            </a:pPr>
            <a:r>
              <a:rPr b="0" dirty="0">
                <a:latin typeface="Arial MT"/>
                <a:cs typeface="Arial MT"/>
              </a:rPr>
              <a:t>Echanges</a:t>
            </a:r>
            <a:r>
              <a:rPr b="0" spc="-9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plasma</a:t>
            </a:r>
            <a:r>
              <a:rPr b="0" spc="-85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interstitium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532" y="2057400"/>
            <a:ext cx="7507224" cy="4186428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39063" rIns="0" bIns="0" rtlCol="0">
            <a:spAutoFit/>
          </a:bodyPr>
          <a:lstStyle/>
          <a:p>
            <a:pPr marL="132715">
              <a:lnSpc>
                <a:spcPct val="100000"/>
              </a:lnSpc>
              <a:spcBef>
                <a:spcPts val="100"/>
              </a:spcBef>
            </a:pPr>
            <a:r>
              <a:rPr sz="3200" b="0" dirty="0">
                <a:latin typeface="Arial MT"/>
                <a:cs typeface="Arial MT"/>
              </a:rPr>
              <a:t>Echanges</a:t>
            </a:r>
            <a:r>
              <a:rPr sz="3200" b="0" spc="-65" dirty="0">
                <a:latin typeface="Arial MT"/>
                <a:cs typeface="Arial MT"/>
              </a:rPr>
              <a:t> </a:t>
            </a:r>
            <a:r>
              <a:rPr sz="3200" b="0" dirty="0">
                <a:latin typeface="Arial MT"/>
                <a:cs typeface="Arial MT"/>
              </a:rPr>
              <a:t>plasma</a:t>
            </a:r>
            <a:r>
              <a:rPr sz="3200" b="0" spc="-50" dirty="0">
                <a:latin typeface="Arial MT"/>
                <a:cs typeface="Arial MT"/>
              </a:rPr>
              <a:t> </a:t>
            </a:r>
            <a:r>
              <a:rPr sz="3200" b="0" spc="-10" dirty="0">
                <a:latin typeface="Arial MT"/>
                <a:cs typeface="Arial MT"/>
              </a:rPr>
              <a:t>interstitium</a:t>
            </a:r>
            <a:endParaRPr sz="32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95544" y="3558540"/>
            <a:ext cx="248412" cy="16916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607311" y="2325116"/>
            <a:ext cx="6502400" cy="3354704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355600" marR="1400810" indent="-342900">
              <a:lnSpc>
                <a:spcPts val="2810"/>
              </a:lnSpc>
              <a:spcBef>
                <a:spcPts val="455"/>
              </a:spcBef>
              <a:buClr>
                <a:srgbClr val="336666"/>
              </a:buClr>
              <a:buSzPct val="69230"/>
              <a:buFont typeface="Wingdings"/>
              <a:buChar char=""/>
              <a:tabLst>
                <a:tab pos="355600" algn="l"/>
              </a:tabLst>
            </a:pPr>
            <a:r>
              <a:rPr sz="2600" i="1" dirty="0">
                <a:latin typeface="Arial"/>
                <a:cs typeface="Arial"/>
              </a:rPr>
              <a:t>Compartiment</a:t>
            </a:r>
            <a:r>
              <a:rPr sz="2600" i="1" spc="-135" dirty="0">
                <a:latin typeface="Arial"/>
                <a:cs typeface="Arial"/>
              </a:rPr>
              <a:t> </a:t>
            </a:r>
            <a:r>
              <a:rPr sz="2600" i="1" spc="-10" dirty="0">
                <a:latin typeface="Arial"/>
                <a:cs typeface="Arial"/>
              </a:rPr>
              <a:t>extracellulaire: </a:t>
            </a:r>
            <a:r>
              <a:rPr sz="2600" i="1" dirty="0">
                <a:latin typeface="Arial"/>
                <a:cs typeface="Arial"/>
              </a:rPr>
              <a:t>Plasma</a:t>
            </a:r>
            <a:r>
              <a:rPr sz="2600" i="1" spc="-55" dirty="0">
                <a:latin typeface="Arial"/>
                <a:cs typeface="Arial"/>
              </a:rPr>
              <a:t> </a:t>
            </a:r>
            <a:r>
              <a:rPr sz="2600" dirty="0">
                <a:latin typeface="Microsoft Sans Serif"/>
                <a:cs typeface="Microsoft Sans Serif"/>
              </a:rPr>
              <a:t>≠</a:t>
            </a:r>
            <a:r>
              <a:rPr sz="2600" spc="-30" dirty="0">
                <a:latin typeface="Microsoft Sans Serif"/>
                <a:cs typeface="Microsoft Sans Serif"/>
              </a:rPr>
              <a:t> </a:t>
            </a:r>
            <a:r>
              <a:rPr sz="2600" i="1" dirty="0">
                <a:latin typeface="Arial"/>
                <a:cs typeface="Arial"/>
              </a:rPr>
              <a:t>interstitium</a:t>
            </a:r>
            <a:r>
              <a:rPr sz="2600" i="1" spc="-50" dirty="0">
                <a:latin typeface="Arial"/>
                <a:cs typeface="Arial"/>
              </a:rPr>
              <a:t> </a:t>
            </a:r>
            <a:r>
              <a:rPr sz="2600" i="1" spc="-10" dirty="0">
                <a:latin typeface="Arial"/>
                <a:cs typeface="Arial"/>
              </a:rPr>
              <a:t>(protéines)</a:t>
            </a:r>
            <a:endParaRPr sz="2600">
              <a:latin typeface="Arial"/>
              <a:cs typeface="Arial"/>
            </a:endParaRPr>
          </a:p>
          <a:p>
            <a:pPr marL="355600">
              <a:lnSpc>
                <a:spcPts val="2610"/>
              </a:lnSpc>
            </a:pPr>
            <a:r>
              <a:rPr sz="2600" i="1" dirty="0">
                <a:latin typeface="Arial"/>
                <a:cs typeface="Arial"/>
              </a:rPr>
              <a:t>liquide</a:t>
            </a:r>
            <a:r>
              <a:rPr sz="2600" i="1" spc="-55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interstitiel</a:t>
            </a:r>
            <a:r>
              <a:rPr sz="2600" i="1" spc="-40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=</a:t>
            </a:r>
            <a:r>
              <a:rPr sz="2600" i="1" spc="-55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ultrafiltrat</a:t>
            </a:r>
            <a:r>
              <a:rPr sz="2600" i="1" spc="-40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du</a:t>
            </a:r>
            <a:r>
              <a:rPr sz="2600" i="1" spc="-45" dirty="0">
                <a:latin typeface="Arial"/>
                <a:cs typeface="Arial"/>
              </a:rPr>
              <a:t> </a:t>
            </a:r>
            <a:r>
              <a:rPr sz="2600" i="1" spc="-10" dirty="0">
                <a:latin typeface="Arial"/>
                <a:cs typeface="Arial"/>
              </a:rPr>
              <a:t>plasma</a:t>
            </a:r>
            <a:endParaRPr sz="2600">
              <a:latin typeface="Arial"/>
              <a:cs typeface="Arial"/>
            </a:endParaRPr>
          </a:p>
          <a:p>
            <a:pPr marL="355600" marR="245110">
              <a:lnSpc>
                <a:spcPts val="2810"/>
              </a:lnSpc>
              <a:spcBef>
                <a:spcPts val="195"/>
              </a:spcBef>
              <a:tabLst>
                <a:tab pos="4156075" algn="l"/>
              </a:tabLst>
            </a:pPr>
            <a:r>
              <a:rPr sz="2600" i="1" dirty="0">
                <a:latin typeface="Arial"/>
                <a:cs typeface="Arial"/>
              </a:rPr>
              <a:t>(dépourvu</a:t>
            </a:r>
            <a:r>
              <a:rPr sz="2600" i="1" spc="-75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de</a:t>
            </a:r>
            <a:r>
              <a:rPr sz="2600" i="1" spc="-65" dirty="0">
                <a:latin typeface="Arial"/>
                <a:cs typeface="Arial"/>
              </a:rPr>
              <a:t> </a:t>
            </a:r>
            <a:r>
              <a:rPr sz="2600" i="1" spc="-10" dirty="0">
                <a:latin typeface="Arial"/>
                <a:cs typeface="Arial"/>
              </a:rPr>
              <a:t>protéines)</a:t>
            </a:r>
            <a:r>
              <a:rPr sz="2600" i="1" dirty="0">
                <a:latin typeface="Arial"/>
                <a:cs typeface="Arial"/>
              </a:rPr>
              <a:t>	répartition</a:t>
            </a:r>
            <a:r>
              <a:rPr sz="2600" i="1" spc="-140" dirty="0">
                <a:latin typeface="Arial"/>
                <a:cs typeface="Arial"/>
              </a:rPr>
              <a:t> </a:t>
            </a:r>
            <a:r>
              <a:rPr sz="2600" i="1" spc="-25" dirty="0">
                <a:latin typeface="Arial"/>
                <a:cs typeface="Arial"/>
              </a:rPr>
              <a:t>des </a:t>
            </a:r>
            <a:r>
              <a:rPr sz="2600" i="1" dirty="0">
                <a:latin typeface="Arial"/>
                <a:cs typeface="Arial"/>
              </a:rPr>
              <a:t>anions</a:t>
            </a:r>
            <a:r>
              <a:rPr sz="2600" i="1" spc="-65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différente</a:t>
            </a:r>
            <a:r>
              <a:rPr sz="2600" i="1" spc="-45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de</a:t>
            </a:r>
            <a:r>
              <a:rPr sz="2600" i="1" spc="-50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part</a:t>
            </a:r>
            <a:r>
              <a:rPr sz="2600" i="1" spc="-60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et</a:t>
            </a:r>
            <a:r>
              <a:rPr sz="2600" i="1" spc="-50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d’autre</a:t>
            </a:r>
            <a:r>
              <a:rPr sz="2600" i="1" spc="-55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de</a:t>
            </a:r>
            <a:r>
              <a:rPr sz="2600" i="1" spc="-50" dirty="0">
                <a:latin typeface="Arial"/>
                <a:cs typeface="Arial"/>
              </a:rPr>
              <a:t> </a:t>
            </a:r>
            <a:r>
              <a:rPr sz="2600" i="1" spc="-25" dirty="0">
                <a:latin typeface="Arial"/>
                <a:cs typeface="Arial"/>
              </a:rPr>
              <a:t>la </a:t>
            </a:r>
            <a:r>
              <a:rPr sz="2600" i="1" dirty="0">
                <a:latin typeface="Arial"/>
                <a:cs typeface="Arial"/>
              </a:rPr>
              <a:t>membrane</a:t>
            </a:r>
            <a:r>
              <a:rPr sz="2600" i="1" spc="-40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selon</a:t>
            </a:r>
            <a:r>
              <a:rPr sz="2600" i="1" spc="-75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équilibre</a:t>
            </a:r>
            <a:r>
              <a:rPr sz="2600" i="1" spc="-75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de</a:t>
            </a:r>
            <a:r>
              <a:rPr sz="2600" i="1" spc="-60" dirty="0">
                <a:latin typeface="Arial"/>
                <a:cs typeface="Arial"/>
              </a:rPr>
              <a:t> </a:t>
            </a:r>
            <a:r>
              <a:rPr sz="2600" i="1" spc="-10" dirty="0">
                <a:latin typeface="Arial"/>
                <a:cs typeface="Arial"/>
              </a:rPr>
              <a:t>Gibbs- Donnan</a:t>
            </a:r>
            <a:endParaRPr sz="2600">
              <a:latin typeface="Arial"/>
              <a:cs typeface="Arial"/>
            </a:endParaRPr>
          </a:p>
          <a:p>
            <a:pPr marL="355600" marR="5080" indent="-342900">
              <a:lnSpc>
                <a:spcPts val="2810"/>
              </a:lnSpc>
              <a:spcBef>
                <a:spcPts val="615"/>
              </a:spcBef>
              <a:buClr>
                <a:srgbClr val="336666"/>
              </a:buClr>
              <a:buSzPct val="69230"/>
              <a:buFont typeface="Wingdings"/>
              <a:buChar char=""/>
              <a:tabLst>
                <a:tab pos="355600" algn="l"/>
              </a:tabLst>
            </a:pPr>
            <a:r>
              <a:rPr sz="2600" i="1" dirty="0">
                <a:latin typeface="Arial"/>
                <a:cs typeface="Arial"/>
              </a:rPr>
              <a:t>Compartiment</a:t>
            </a:r>
            <a:r>
              <a:rPr sz="2600" i="1" spc="-100" dirty="0">
                <a:latin typeface="Arial"/>
                <a:cs typeface="Arial"/>
              </a:rPr>
              <a:t> </a:t>
            </a:r>
            <a:r>
              <a:rPr sz="2600" i="1" dirty="0">
                <a:latin typeface="Arial"/>
                <a:cs typeface="Arial"/>
              </a:rPr>
              <a:t>intracellulaire:</a:t>
            </a:r>
            <a:r>
              <a:rPr sz="2600" i="1" spc="-130" dirty="0">
                <a:latin typeface="Arial"/>
                <a:cs typeface="Arial"/>
              </a:rPr>
              <a:t> </a:t>
            </a:r>
            <a:r>
              <a:rPr sz="2600" i="1" spc="-10" dirty="0">
                <a:latin typeface="Arial"/>
                <a:cs typeface="Arial"/>
              </a:rPr>
              <a:t>Composition </a:t>
            </a:r>
            <a:r>
              <a:rPr sz="2600" i="1" dirty="0">
                <a:latin typeface="Arial"/>
                <a:cs typeface="Arial"/>
              </a:rPr>
              <a:t>intracellulaire</a:t>
            </a:r>
            <a:r>
              <a:rPr sz="2600" i="1" spc="-80" dirty="0">
                <a:latin typeface="Arial"/>
                <a:cs typeface="Arial"/>
              </a:rPr>
              <a:t> </a:t>
            </a:r>
            <a:r>
              <a:rPr sz="2600" spc="-10" dirty="0">
                <a:latin typeface="Microsoft Sans Serif"/>
                <a:cs typeface="Microsoft Sans Serif"/>
              </a:rPr>
              <a:t>≠</a:t>
            </a:r>
            <a:r>
              <a:rPr sz="2600" i="1" spc="-10" dirty="0">
                <a:latin typeface="Arial"/>
                <a:cs typeface="Arial"/>
              </a:rPr>
              <a:t>extracellulaire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04468" rIns="0" bIns="0" rtlCol="0">
            <a:spAutoFit/>
          </a:bodyPr>
          <a:lstStyle/>
          <a:p>
            <a:pPr marL="133985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latin typeface="Arial MT"/>
                <a:cs typeface="Arial MT"/>
              </a:rPr>
              <a:t>Echanges</a:t>
            </a:r>
            <a:r>
              <a:rPr sz="2400" b="0" spc="-85" dirty="0">
                <a:latin typeface="Arial MT"/>
                <a:cs typeface="Arial MT"/>
              </a:rPr>
              <a:t> </a:t>
            </a:r>
            <a:r>
              <a:rPr sz="2400" b="0" dirty="0">
                <a:latin typeface="Arial MT"/>
                <a:cs typeface="Arial MT"/>
              </a:rPr>
              <a:t>plasma</a:t>
            </a:r>
            <a:r>
              <a:rPr sz="2400" b="0" spc="-95" dirty="0">
                <a:latin typeface="Arial MT"/>
                <a:cs typeface="Arial MT"/>
              </a:rPr>
              <a:t> </a:t>
            </a:r>
            <a:r>
              <a:rPr sz="2400" b="0" spc="-10" dirty="0">
                <a:latin typeface="Arial MT"/>
                <a:cs typeface="Arial MT"/>
              </a:rPr>
              <a:t>interstitium</a:t>
            </a:r>
            <a:endParaRPr sz="2400">
              <a:latin typeface="Arial MT"/>
              <a:cs typeface="Arial MT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391" y="1985772"/>
            <a:ext cx="7844027" cy="382524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1829" rIns="0" bIns="0" rtlCol="0">
            <a:spAutoFit/>
          </a:bodyPr>
          <a:lstStyle/>
          <a:p>
            <a:pPr marL="132715">
              <a:lnSpc>
                <a:spcPct val="100000"/>
              </a:lnSpc>
              <a:spcBef>
                <a:spcPts val="95"/>
              </a:spcBef>
            </a:pPr>
            <a:r>
              <a:rPr b="0" dirty="0">
                <a:latin typeface="Arial MT"/>
                <a:cs typeface="Arial MT"/>
              </a:rPr>
              <a:t>Échanges</a:t>
            </a:r>
            <a:r>
              <a:rPr b="0" spc="-9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plasma</a:t>
            </a:r>
            <a:r>
              <a:rPr b="0" spc="-85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interstitium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59279" y="4594860"/>
            <a:ext cx="199644" cy="13411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607311" y="2250313"/>
            <a:ext cx="6784975" cy="284226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355600" marR="73660" indent="-342900">
              <a:lnSpc>
                <a:spcPts val="2270"/>
              </a:lnSpc>
              <a:spcBef>
                <a:spcPts val="380"/>
              </a:spcBef>
              <a:buClr>
                <a:srgbClr val="336666"/>
              </a:buClr>
              <a:buSzPct val="69047"/>
              <a:buFont typeface="Wingdings"/>
              <a:buChar char=""/>
              <a:tabLst>
                <a:tab pos="355600" algn="l"/>
              </a:tabLst>
            </a:pPr>
            <a:r>
              <a:rPr sz="2100" i="1" dirty="0">
                <a:latin typeface="Arial"/>
                <a:cs typeface="Arial"/>
              </a:rPr>
              <a:t>Les</a:t>
            </a:r>
            <a:r>
              <a:rPr sz="2100" i="1" spc="-20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flux</a:t>
            </a:r>
            <a:r>
              <a:rPr sz="2100" i="1" spc="-20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d’eau</a:t>
            </a:r>
            <a:r>
              <a:rPr sz="2100" i="1" spc="-5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entre</a:t>
            </a:r>
            <a:r>
              <a:rPr sz="2100" i="1" spc="-15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ces</a:t>
            </a:r>
            <a:r>
              <a:rPr sz="2100" i="1" spc="-20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secteurs</a:t>
            </a:r>
            <a:r>
              <a:rPr sz="2100" i="1" spc="-25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sont</a:t>
            </a:r>
            <a:r>
              <a:rPr sz="2100" i="1" spc="-20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passifs</a:t>
            </a:r>
            <a:r>
              <a:rPr sz="2100" i="1" spc="-30" dirty="0">
                <a:latin typeface="Arial"/>
                <a:cs typeface="Arial"/>
              </a:rPr>
              <a:t> </a:t>
            </a:r>
            <a:r>
              <a:rPr sz="2100" i="1" spc="-25" dirty="0">
                <a:latin typeface="Arial"/>
                <a:cs typeface="Arial"/>
              </a:rPr>
              <a:t>et </a:t>
            </a:r>
            <a:r>
              <a:rPr sz="2100" i="1" dirty="0">
                <a:latin typeface="Arial"/>
                <a:cs typeface="Arial"/>
              </a:rPr>
              <a:t>dépendent</a:t>
            </a:r>
            <a:r>
              <a:rPr sz="2100" i="1" spc="-35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des</a:t>
            </a:r>
            <a:r>
              <a:rPr sz="2100" i="1" spc="-30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gradients</a:t>
            </a:r>
            <a:r>
              <a:rPr sz="2100" i="1" spc="-30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de</a:t>
            </a:r>
            <a:r>
              <a:rPr sz="2100" i="1" spc="-25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pression</a:t>
            </a:r>
            <a:r>
              <a:rPr sz="2100" i="1" spc="-45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osmotique</a:t>
            </a:r>
            <a:r>
              <a:rPr sz="2100" i="1" spc="-40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et</a:t>
            </a:r>
            <a:r>
              <a:rPr sz="2100" i="1" spc="-20" dirty="0">
                <a:latin typeface="Arial"/>
                <a:cs typeface="Arial"/>
              </a:rPr>
              <a:t> </a:t>
            </a:r>
            <a:r>
              <a:rPr sz="2100" i="1" spc="-25" dirty="0">
                <a:latin typeface="Arial"/>
                <a:cs typeface="Arial"/>
              </a:rPr>
              <a:t>de </a:t>
            </a:r>
            <a:r>
              <a:rPr sz="2100" i="1" dirty="0">
                <a:latin typeface="Arial"/>
                <a:cs typeface="Arial"/>
              </a:rPr>
              <a:t>pression</a:t>
            </a:r>
            <a:r>
              <a:rPr sz="2100" i="1" spc="-40" dirty="0">
                <a:latin typeface="Arial"/>
                <a:cs typeface="Arial"/>
              </a:rPr>
              <a:t> </a:t>
            </a:r>
            <a:r>
              <a:rPr sz="2100" i="1" spc="-10" dirty="0">
                <a:latin typeface="Arial"/>
                <a:cs typeface="Arial"/>
              </a:rPr>
              <a:t>hydrostatique</a:t>
            </a:r>
            <a:r>
              <a:rPr sz="2100" spc="-10" dirty="0">
                <a:latin typeface="Arial MT"/>
                <a:cs typeface="Arial MT"/>
              </a:rPr>
              <a:t>.</a:t>
            </a:r>
            <a:endParaRPr sz="2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55"/>
              </a:spcBef>
              <a:buClr>
                <a:srgbClr val="336666"/>
              </a:buClr>
              <a:buFont typeface="Wingdings"/>
              <a:buChar char=""/>
            </a:pPr>
            <a:endParaRPr sz="2100">
              <a:latin typeface="Arial MT"/>
              <a:cs typeface="Arial MT"/>
            </a:endParaRPr>
          </a:p>
          <a:p>
            <a:pPr marL="355600" marR="5080" indent="-342900" algn="just">
              <a:lnSpc>
                <a:spcPts val="2270"/>
              </a:lnSpc>
              <a:spcBef>
                <a:spcPts val="5"/>
              </a:spcBef>
              <a:buClr>
                <a:srgbClr val="336666"/>
              </a:buClr>
              <a:buSzPct val="69047"/>
              <a:buFont typeface="Wingdings"/>
              <a:buChar char=""/>
              <a:tabLst>
                <a:tab pos="355600" algn="l"/>
              </a:tabLst>
            </a:pPr>
            <a:r>
              <a:rPr sz="2100" i="1" dirty="0">
                <a:latin typeface="Arial"/>
                <a:cs typeface="Arial"/>
              </a:rPr>
              <a:t>Paroi</a:t>
            </a:r>
            <a:r>
              <a:rPr sz="2100" i="1" spc="-35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vasculaire</a:t>
            </a:r>
            <a:r>
              <a:rPr sz="2100" i="1" spc="-45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:</a:t>
            </a:r>
            <a:r>
              <a:rPr sz="2100" i="1" spc="-15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membrane</a:t>
            </a:r>
            <a:r>
              <a:rPr sz="2100" i="1" spc="-15" dirty="0">
                <a:latin typeface="Arial"/>
                <a:cs typeface="Arial"/>
              </a:rPr>
              <a:t> </a:t>
            </a:r>
            <a:r>
              <a:rPr sz="2100" i="1" spc="-10" dirty="0">
                <a:latin typeface="Arial"/>
                <a:cs typeface="Arial"/>
              </a:rPr>
              <a:t>semi-</a:t>
            </a:r>
            <a:r>
              <a:rPr sz="2100" i="1" dirty="0">
                <a:latin typeface="Arial"/>
                <a:cs typeface="Arial"/>
              </a:rPr>
              <a:t>perméable</a:t>
            </a:r>
            <a:r>
              <a:rPr sz="2100" i="1" spc="-20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vis</a:t>
            </a:r>
            <a:r>
              <a:rPr sz="2100" i="1" spc="-35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à</a:t>
            </a:r>
            <a:r>
              <a:rPr sz="2100" i="1" spc="-25" dirty="0">
                <a:latin typeface="Arial"/>
                <a:cs typeface="Arial"/>
              </a:rPr>
              <a:t> vis </a:t>
            </a:r>
            <a:r>
              <a:rPr sz="2100" i="1" dirty="0">
                <a:latin typeface="Arial"/>
                <a:cs typeface="Arial"/>
              </a:rPr>
              <a:t>des</a:t>
            </a:r>
            <a:r>
              <a:rPr sz="2100" i="1" spc="-20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protéines</a:t>
            </a:r>
            <a:r>
              <a:rPr sz="2100" i="1" spc="-20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du</a:t>
            </a:r>
            <a:r>
              <a:rPr sz="2100" i="1" spc="-15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plasma</a:t>
            </a:r>
            <a:r>
              <a:rPr sz="2100" i="1" spc="-30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liquide</a:t>
            </a:r>
            <a:r>
              <a:rPr sz="2100" i="1" spc="-40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interstitiel</a:t>
            </a:r>
            <a:r>
              <a:rPr sz="2100" i="1" spc="-30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=</a:t>
            </a:r>
            <a:r>
              <a:rPr sz="2100" i="1" spc="-15" dirty="0">
                <a:latin typeface="Arial"/>
                <a:cs typeface="Arial"/>
              </a:rPr>
              <a:t>  </a:t>
            </a:r>
            <a:r>
              <a:rPr sz="2100" i="1" spc="-10" dirty="0">
                <a:latin typeface="Arial"/>
                <a:cs typeface="Arial"/>
              </a:rPr>
              <a:t>ultrafiltrat </a:t>
            </a:r>
            <a:r>
              <a:rPr sz="2100" i="1" dirty="0">
                <a:latin typeface="Arial"/>
                <a:cs typeface="Arial"/>
              </a:rPr>
              <a:t>du</a:t>
            </a:r>
            <a:r>
              <a:rPr sz="2100" i="1" spc="-25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plasma</a:t>
            </a:r>
            <a:r>
              <a:rPr sz="2100" i="1" spc="-35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(dépourvu</a:t>
            </a:r>
            <a:r>
              <a:rPr sz="2100" i="1" spc="-25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de</a:t>
            </a:r>
            <a:r>
              <a:rPr sz="2100" i="1" spc="-35" dirty="0">
                <a:latin typeface="Arial"/>
                <a:cs typeface="Arial"/>
              </a:rPr>
              <a:t> </a:t>
            </a:r>
            <a:r>
              <a:rPr sz="2100" i="1" spc="-10" dirty="0">
                <a:latin typeface="Arial"/>
                <a:cs typeface="Arial"/>
              </a:rPr>
              <a:t>protéines)</a:t>
            </a:r>
            <a:endParaRPr sz="2100">
              <a:latin typeface="Arial"/>
              <a:cs typeface="Arial"/>
            </a:endParaRPr>
          </a:p>
          <a:p>
            <a:pPr marL="541020" algn="just">
              <a:lnSpc>
                <a:spcPts val="2395"/>
              </a:lnSpc>
              <a:spcBef>
                <a:spcPts val="210"/>
              </a:spcBef>
            </a:pPr>
            <a:r>
              <a:rPr sz="2100" i="1" dirty="0">
                <a:latin typeface="Arial"/>
                <a:cs typeface="Arial"/>
              </a:rPr>
              <a:t>Protéines</a:t>
            </a:r>
            <a:r>
              <a:rPr sz="2100" i="1" spc="-40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=</a:t>
            </a:r>
            <a:r>
              <a:rPr sz="2100" i="1" spc="-25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responsables</a:t>
            </a:r>
            <a:r>
              <a:rPr sz="2100" i="1" spc="-45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d’une</a:t>
            </a:r>
            <a:r>
              <a:rPr sz="2100" i="1" spc="-15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pression</a:t>
            </a:r>
            <a:r>
              <a:rPr sz="2100" i="1" spc="-50" dirty="0">
                <a:latin typeface="Arial"/>
                <a:cs typeface="Arial"/>
              </a:rPr>
              <a:t> </a:t>
            </a:r>
            <a:r>
              <a:rPr sz="2100" i="1" spc="-10" dirty="0">
                <a:latin typeface="Arial"/>
                <a:cs typeface="Arial"/>
              </a:rPr>
              <a:t>osmotique</a:t>
            </a:r>
            <a:endParaRPr sz="2100">
              <a:latin typeface="Arial"/>
              <a:cs typeface="Arial"/>
            </a:endParaRPr>
          </a:p>
          <a:p>
            <a:pPr marL="355600" algn="just">
              <a:lnSpc>
                <a:spcPts val="2395"/>
              </a:lnSpc>
            </a:pPr>
            <a:r>
              <a:rPr sz="2100" i="1" dirty="0">
                <a:latin typeface="Arial"/>
                <a:cs typeface="Arial"/>
              </a:rPr>
              <a:t>=</a:t>
            </a:r>
            <a:r>
              <a:rPr sz="2100" i="1" spc="-10" dirty="0">
                <a:latin typeface="Arial"/>
                <a:cs typeface="Arial"/>
              </a:rPr>
              <a:t> </a:t>
            </a:r>
            <a:r>
              <a:rPr sz="2100" i="1" dirty="0">
                <a:latin typeface="Arial"/>
                <a:cs typeface="Arial"/>
              </a:rPr>
              <a:t>pression</a:t>
            </a:r>
            <a:r>
              <a:rPr sz="2100" i="1" spc="-30" dirty="0">
                <a:latin typeface="Arial"/>
                <a:cs typeface="Arial"/>
              </a:rPr>
              <a:t> </a:t>
            </a:r>
            <a:r>
              <a:rPr sz="2100" i="1" spc="-10" dirty="0">
                <a:latin typeface="Arial"/>
                <a:cs typeface="Arial"/>
              </a:rPr>
              <a:t>oncotique</a:t>
            </a:r>
            <a:endParaRPr sz="21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1829" rIns="0" bIns="0" rtlCol="0">
            <a:spAutoFit/>
          </a:bodyPr>
          <a:lstStyle/>
          <a:p>
            <a:pPr marL="133985">
              <a:lnSpc>
                <a:spcPct val="100000"/>
              </a:lnSpc>
              <a:spcBef>
                <a:spcPts val="95"/>
              </a:spcBef>
            </a:pPr>
            <a:r>
              <a:rPr b="0" dirty="0">
                <a:latin typeface="Arial MT"/>
                <a:cs typeface="Arial MT"/>
              </a:rPr>
              <a:t>Echanges</a:t>
            </a:r>
            <a:r>
              <a:rPr b="0" spc="-95" dirty="0">
                <a:latin typeface="Arial MT"/>
                <a:cs typeface="Arial MT"/>
              </a:rPr>
              <a:t> </a:t>
            </a:r>
            <a:r>
              <a:rPr b="0" dirty="0">
                <a:latin typeface="Arial MT"/>
                <a:cs typeface="Arial MT"/>
              </a:rPr>
              <a:t>plasma</a:t>
            </a:r>
            <a:r>
              <a:rPr b="0" spc="-85" dirty="0">
                <a:latin typeface="Arial MT"/>
                <a:cs typeface="Arial MT"/>
              </a:rPr>
              <a:t> </a:t>
            </a:r>
            <a:r>
              <a:rPr b="0" spc="-10" dirty="0">
                <a:latin typeface="Arial MT"/>
                <a:cs typeface="Arial MT"/>
              </a:rPr>
              <a:t>interstitium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685800" y="2127504"/>
            <a:ext cx="6802120" cy="4124325"/>
            <a:chOff x="685800" y="2127504"/>
            <a:chExt cx="6802120" cy="412432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5800" y="2127504"/>
              <a:ext cx="6801611" cy="412394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133344" y="3858768"/>
              <a:ext cx="1449705" cy="379730"/>
            </a:xfrm>
            <a:custGeom>
              <a:avLst/>
              <a:gdLst/>
              <a:ahLst/>
              <a:cxnLst/>
              <a:rect l="l" t="t" r="r" b="b"/>
              <a:pathLst>
                <a:path w="1449704" h="379729">
                  <a:moveTo>
                    <a:pt x="1449324" y="0"/>
                  </a:moveTo>
                  <a:lnTo>
                    <a:pt x="0" y="0"/>
                  </a:lnTo>
                  <a:lnTo>
                    <a:pt x="0" y="379476"/>
                  </a:lnTo>
                  <a:lnTo>
                    <a:pt x="1449324" y="379476"/>
                  </a:lnTo>
                  <a:lnTo>
                    <a:pt x="1449324" y="374904"/>
                  </a:lnTo>
                  <a:lnTo>
                    <a:pt x="1449324" y="368808"/>
                  </a:lnTo>
                  <a:lnTo>
                    <a:pt x="1449324" y="9144"/>
                  </a:lnTo>
                  <a:lnTo>
                    <a:pt x="1449324" y="4572"/>
                  </a:lnTo>
                  <a:lnTo>
                    <a:pt x="14493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401059" y="4002913"/>
            <a:ext cx="10407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25" dirty="0">
                <a:solidFill>
                  <a:srgbClr val="336666"/>
                </a:solidFill>
                <a:latin typeface="Arial"/>
                <a:cs typeface="Arial"/>
              </a:rPr>
              <a:t>pression</a:t>
            </a:r>
            <a:r>
              <a:rPr sz="900" b="1" dirty="0">
                <a:solidFill>
                  <a:srgbClr val="336666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336666"/>
                </a:solidFill>
                <a:latin typeface="Arial"/>
                <a:cs typeface="Arial"/>
              </a:rPr>
              <a:t>oncotique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71829" rIns="0" bIns="0" rtlCol="0">
            <a:spAutoFit/>
          </a:bodyPr>
          <a:lstStyle/>
          <a:p>
            <a:pPr marL="132715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COMPARTIMENTS</a:t>
            </a:r>
            <a:r>
              <a:rPr spc="-75" dirty="0"/>
              <a:t> </a:t>
            </a:r>
            <a:r>
              <a:rPr spc="-10" dirty="0"/>
              <a:t>LIQUIDIENS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350"/>
              </a:spcBef>
              <a:buClr>
                <a:srgbClr val="336666"/>
              </a:buClr>
              <a:buSzPct val="69047"/>
              <a:buFont typeface="Wingdings"/>
              <a:buChar char=""/>
              <a:tabLst>
                <a:tab pos="354965" algn="l"/>
              </a:tabLst>
            </a:pPr>
            <a:r>
              <a:rPr dirty="0"/>
              <a:t>Composition</a:t>
            </a:r>
            <a:r>
              <a:rPr spc="-35" dirty="0"/>
              <a:t> </a:t>
            </a:r>
            <a:r>
              <a:rPr dirty="0"/>
              <a:t>des</a:t>
            </a:r>
            <a:r>
              <a:rPr spc="-45" dirty="0"/>
              <a:t> </a:t>
            </a:r>
            <a:r>
              <a:rPr spc="-10" dirty="0"/>
              <a:t>compartiments</a:t>
            </a:r>
          </a:p>
          <a:p>
            <a:pPr marL="12700">
              <a:lnSpc>
                <a:spcPct val="100000"/>
              </a:lnSpc>
              <a:spcBef>
                <a:spcPts val="254"/>
              </a:spcBef>
            </a:pPr>
            <a:r>
              <a:rPr b="0" i="1" dirty="0">
                <a:latin typeface="Arial"/>
                <a:cs typeface="Arial"/>
              </a:rPr>
              <a:t>Unités</a:t>
            </a:r>
            <a:r>
              <a:rPr b="0" i="1" spc="-15" dirty="0">
                <a:latin typeface="Arial"/>
                <a:cs typeface="Arial"/>
              </a:rPr>
              <a:t> </a:t>
            </a:r>
            <a:r>
              <a:rPr b="0" i="1" spc="-10" dirty="0">
                <a:latin typeface="Arial"/>
                <a:cs typeface="Arial"/>
              </a:rPr>
              <a:t>employées:</a:t>
            </a:r>
          </a:p>
          <a:p>
            <a:pPr marL="12700" marR="3185795">
              <a:lnSpc>
                <a:spcPct val="110000"/>
              </a:lnSpc>
            </a:pPr>
            <a:r>
              <a:rPr b="0" i="1" spc="-20" dirty="0">
                <a:latin typeface="Arial"/>
                <a:cs typeface="Arial"/>
              </a:rPr>
              <a:t>-</a:t>
            </a:r>
            <a:r>
              <a:rPr b="0" i="1" dirty="0">
                <a:latin typeface="Arial"/>
                <a:cs typeface="Arial"/>
              </a:rPr>
              <a:t>La</a:t>
            </a:r>
            <a:r>
              <a:rPr b="0" i="1" spc="-15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mole</a:t>
            </a:r>
            <a:r>
              <a:rPr b="0" i="1" spc="-15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:</a:t>
            </a:r>
            <a:r>
              <a:rPr b="0" i="1" spc="-1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M</a:t>
            </a:r>
            <a:r>
              <a:rPr b="0" i="1" spc="-1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[</a:t>
            </a:r>
            <a:r>
              <a:rPr b="0" i="1" spc="-1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]molaire:</a:t>
            </a:r>
            <a:r>
              <a:rPr b="0" i="1" spc="-1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PM</a:t>
            </a:r>
            <a:r>
              <a:rPr b="0" i="1" spc="-2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g/l</a:t>
            </a:r>
            <a:r>
              <a:rPr b="0" i="1" spc="-25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=</a:t>
            </a:r>
            <a:r>
              <a:rPr b="0" i="1" spc="-1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1</a:t>
            </a:r>
            <a:r>
              <a:rPr b="0" i="1" spc="-15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M</a:t>
            </a:r>
            <a:r>
              <a:rPr b="0" i="1" spc="-10" dirty="0">
                <a:latin typeface="Arial"/>
                <a:cs typeface="Arial"/>
              </a:rPr>
              <a:t> </a:t>
            </a:r>
            <a:r>
              <a:rPr b="0" i="1" spc="-25" dirty="0">
                <a:latin typeface="Arial"/>
                <a:cs typeface="Arial"/>
              </a:rPr>
              <a:t>/l </a:t>
            </a:r>
            <a:r>
              <a:rPr b="0" i="1" dirty="0">
                <a:latin typeface="Arial"/>
                <a:cs typeface="Arial"/>
              </a:rPr>
              <a:t>exemple</a:t>
            </a:r>
            <a:r>
              <a:rPr b="0" i="1" spc="-3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sodium</a:t>
            </a:r>
            <a:r>
              <a:rPr b="0" i="1" spc="-25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Na+:</a:t>
            </a:r>
            <a:r>
              <a:rPr b="0" i="1" spc="-1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PM</a:t>
            </a:r>
            <a:r>
              <a:rPr b="0" i="1" spc="-2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=</a:t>
            </a:r>
            <a:r>
              <a:rPr b="0" i="1" spc="-20" dirty="0">
                <a:latin typeface="Arial"/>
                <a:cs typeface="Arial"/>
              </a:rPr>
              <a:t> </a:t>
            </a:r>
            <a:r>
              <a:rPr b="0" i="1" spc="-25" dirty="0">
                <a:latin typeface="Arial"/>
                <a:cs typeface="Arial"/>
              </a:rPr>
              <a:t>23</a:t>
            </a:r>
          </a:p>
          <a:p>
            <a:pPr marL="236220" marR="4114165" indent="74295">
              <a:lnSpc>
                <a:spcPct val="110000"/>
              </a:lnSpc>
            </a:pPr>
            <a:r>
              <a:rPr b="0" i="1" dirty="0">
                <a:latin typeface="Arial"/>
                <a:cs typeface="Arial"/>
              </a:rPr>
              <a:t>23</a:t>
            </a:r>
            <a:r>
              <a:rPr b="0" i="1" spc="-1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g/l</a:t>
            </a:r>
            <a:r>
              <a:rPr b="0" i="1" spc="-15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=</a:t>
            </a:r>
            <a:r>
              <a:rPr b="0" i="1" spc="-1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1</a:t>
            </a:r>
            <a:r>
              <a:rPr b="0" i="1" spc="-5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mole/l</a:t>
            </a:r>
            <a:r>
              <a:rPr b="0" i="1" spc="-15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=</a:t>
            </a:r>
            <a:r>
              <a:rPr b="0" i="1" spc="-1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1</a:t>
            </a:r>
            <a:r>
              <a:rPr b="0" i="1" spc="-5" dirty="0">
                <a:latin typeface="Arial"/>
                <a:cs typeface="Arial"/>
              </a:rPr>
              <a:t> </a:t>
            </a:r>
            <a:r>
              <a:rPr b="0" i="1" spc="-10" dirty="0">
                <a:latin typeface="Arial"/>
                <a:cs typeface="Arial"/>
              </a:rPr>
              <a:t>molaire </a:t>
            </a:r>
            <a:r>
              <a:rPr b="0" i="1" dirty="0">
                <a:latin typeface="Arial"/>
                <a:cs typeface="Arial"/>
              </a:rPr>
              <a:t>23</a:t>
            </a:r>
            <a:r>
              <a:rPr b="0" i="1" spc="-15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mg/l</a:t>
            </a:r>
            <a:r>
              <a:rPr b="0" i="1" spc="-1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=</a:t>
            </a:r>
            <a:r>
              <a:rPr b="0" i="1" spc="-15" dirty="0">
                <a:latin typeface="Arial"/>
                <a:cs typeface="Arial"/>
              </a:rPr>
              <a:t> </a:t>
            </a:r>
            <a:r>
              <a:rPr b="0" i="1" spc="-10" dirty="0">
                <a:latin typeface="Arial"/>
                <a:cs typeface="Arial"/>
              </a:rPr>
              <a:t>1mmole/l</a:t>
            </a:r>
          </a:p>
          <a:p>
            <a:pPr marL="355600" marR="5080" indent="-342900">
              <a:lnSpc>
                <a:spcPts val="2270"/>
              </a:lnSpc>
              <a:spcBef>
                <a:spcPts val="535"/>
              </a:spcBef>
            </a:pPr>
            <a:r>
              <a:rPr b="0" i="1" spc="-20" dirty="0">
                <a:latin typeface="Arial"/>
                <a:cs typeface="Arial"/>
              </a:rPr>
              <a:t>-</a:t>
            </a:r>
            <a:r>
              <a:rPr b="0" i="1" spc="-10" dirty="0">
                <a:latin typeface="Arial"/>
                <a:cs typeface="Arial"/>
              </a:rPr>
              <a:t>L’osmole:</a:t>
            </a:r>
            <a:r>
              <a:rPr b="0" i="1" spc="-2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pour</a:t>
            </a:r>
            <a:r>
              <a:rPr b="0" i="1" spc="-3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une</a:t>
            </a:r>
            <a:r>
              <a:rPr b="0" i="1" spc="-35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substance</a:t>
            </a:r>
            <a:r>
              <a:rPr b="0" i="1" spc="-55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dissoute,</a:t>
            </a:r>
            <a:r>
              <a:rPr b="0" i="1" spc="-5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concentration</a:t>
            </a:r>
            <a:r>
              <a:rPr b="0" i="1" spc="-55" dirty="0">
                <a:latin typeface="Arial"/>
                <a:cs typeface="Arial"/>
              </a:rPr>
              <a:t> </a:t>
            </a:r>
            <a:r>
              <a:rPr b="0" i="1" spc="-10" dirty="0">
                <a:latin typeface="Arial"/>
                <a:cs typeface="Arial"/>
              </a:rPr>
              <a:t>détermine </a:t>
            </a:r>
            <a:r>
              <a:rPr b="0" i="1" dirty="0">
                <a:latin typeface="Arial"/>
                <a:cs typeface="Arial"/>
              </a:rPr>
              <a:t>la</a:t>
            </a:r>
            <a:r>
              <a:rPr b="0" i="1" spc="-1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P</a:t>
            </a:r>
            <a:r>
              <a:rPr b="0" i="1" spc="-80" dirty="0">
                <a:latin typeface="Arial"/>
                <a:cs typeface="Arial"/>
              </a:rPr>
              <a:t> </a:t>
            </a:r>
            <a:r>
              <a:rPr b="0" i="1" spc="-10" dirty="0">
                <a:latin typeface="Arial"/>
                <a:cs typeface="Arial"/>
              </a:rPr>
              <a:t>osmotique</a:t>
            </a:r>
          </a:p>
          <a:p>
            <a:pPr marL="236220">
              <a:lnSpc>
                <a:spcPct val="100000"/>
              </a:lnSpc>
              <a:spcBef>
                <a:spcPts val="215"/>
              </a:spcBef>
            </a:pPr>
            <a:r>
              <a:rPr b="0" i="1" dirty="0">
                <a:latin typeface="Arial"/>
                <a:cs typeface="Arial"/>
              </a:rPr>
              <a:t>1mmole/l</a:t>
            </a:r>
            <a:r>
              <a:rPr b="0" i="1" spc="-2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=</a:t>
            </a:r>
            <a:r>
              <a:rPr b="0" i="1" spc="-2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1</a:t>
            </a:r>
            <a:r>
              <a:rPr b="0" i="1" spc="-2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mosmole/l</a:t>
            </a:r>
            <a:r>
              <a:rPr b="0" i="1" spc="-2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=</a:t>
            </a:r>
            <a:r>
              <a:rPr b="0" i="1" spc="-2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17</a:t>
            </a:r>
            <a:r>
              <a:rPr b="0" i="1" spc="-20" dirty="0">
                <a:latin typeface="Arial"/>
                <a:cs typeface="Arial"/>
              </a:rPr>
              <a:t> mmHg</a:t>
            </a:r>
          </a:p>
          <a:p>
            <a:pPr marL="12700">
              <a:lnSpc>
                <a:spcPts val="2395"/>
              </a:lnSpc>
              <a:spcBef>
                <a:spcPts val="250"/>
              </a:spcBef>
            </a:pPr>
            <a:r>
              <a:rPr b="0" i="1" spc="-20" dirty="0">
                <a:latin typeface="Arial"/>
                <a:cs typeface="Arial"/>
              </a:rPr>
              <a:t>-</a:t>
            </a:r>
            <a:r>
              <a:rPr b="0" i="1" spc="-10" dirty="0">
                <a:latin typeface="Arial"/>
                <a:cs typeface="Arial"/>
              </a:rPr>
              <a:t>L’équivalent</a:t>
            </a:r>
            <a:r>
              <a:rPr b="0" i="1" spc="-25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:</a:t>
            </a:r>
            <a:r>
              <a:rPr b="0" i="1" spc="-25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Eq,</a:t>
            </a:r>
            <a:r>
              <a:rPr b="0" i="1" spc="-35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permet</a:t>
            </a:r>
            <a:r>
              <a:rPr b="0" i="1" spc="-1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d’étudier</a:t>
            </a:r>
            <a:r>
              <a:rPr b="0" i="1" spc="-15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la</a:t>
            </a:r>
            <a:r>
              <a:rPr b="0" i="1" spc="-4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répartition</a:t>
            </a:r>
            <a:r>
              <a:rPr b="0" i="1" spc="-45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des</a:t>
            </a:r>
            <a:r>
              <a:rPr b="0" i="1" spc="-3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charges</a:t>
            </a:r>
            <a:r>
              <a:rPr b="0" i="1" spc="-35" dirty="0">
                <a:latin typeface="Arial"/>
                <a:cs typeface="Arial"/>
              </a:rPr>
              <a:t> </a:t>
            </a:r>
            <a:r>
              <a:rPr b="0" i="1" spc="-50" dirty="0">
                <a:latin typeface="Arial"/>
                <a:cs typeface="Arial"/>
              </a:rPr>
              <a:t>:</a:t>
            </a:r>
          </a:p>
          <a:p>
            <a:pPr marL="355600">
              <a:lnSpc>
                <a:spcPts val="2395"/>
              </a:lnSpc>
            </a:pPr>
            <a:r>
              <a:rPr b="0" dirty="0">
                <a:latin typeface="Microsoft Sans Serif"/>
                <a:cs typeface="Microsoft Sans Serif"/>
              </a:rPr>
              <a:t>Σ</a:t>
            </a:r>
            <a:r>
              <a:rPr b="0" i="1" dirty="0">
                <a:latin typeface="Arial"/>
                <a:cs typeface="Arial"/>
              </a:rPr>
              <a:t>anions</a:t>
            </a:r>
            <a:r>
              <a:rPr b="0" i="1" spc="-2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=</a:t>
            </a:r>
            <a:r>
              <a:rPr b="0" i="1" spc="-10" dirty="0">
                <a:latin typeface="Arial"/>
                <a:cs typeface="Arial"/>
              </a:rPr>
              <a:t> </a:t>
            </a:r>
            <a:r>
              <a:rPr b="0" spc="-10" dirty="0">
                <a:latin typeface="Microsoft Sans Serif"/>
                <a:cs typeface="Microsoft Sans Serif"/>
              </a:rPr>
              <a:t>Σ</a:t>
            </a:r>
            <a:r>
              <a:rPr b="0" i="1" spc="-10" dirty="0">
                <a:latin typeface="Arial"/>
                <a:cs typeface="Arial"/>
              </a:rPr>
              <a:t>cations</a:t>
            </a:r>
          </a:p>
          <a:p>
            <a:pPr marL="1205865">
              <a:lnSpc>
                <a:spcPct val="100000"/>
              </a:lnSpc>
              <a:spcBef>
                <a:spcPts val="254"/>
              </a:spcBef>
            </a:pPr>
            <a:r>
              <a:rPr b="0" i="1" dirty="0">
                <a:latin typeface="Arial"/>
                <a:cs typeface="Arial"/>
              </a:rPr>
              <a:t>[</a:t>
            </a:r>
            <a:r>
              <a:rPr b="0" i="1" spc="-1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]eq=</a:t>
            </a:r>
            <a:r>
              <a:rPr b="0" i="1" spc="-15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[</a:t>
            </a:r>
            <a:r>
              <a:rPr b="0" i="1" spc="-10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]molaire</a:t>
            </a:r>
            <a:r>
              <a:rPr b="0" i="1" spc="-15" dirty="0">
                <a:latin typeface="Arial"/>
                <a:cs typeface="Arial"/>
              </a:rPr>
              <a:t> </a:t>
            </a:r>
            <a:r>
              <a:rPr b="0" i="1" dirty="0">
                <a:latin typeface="Arial"/>
                <a:cs typeface="Arial"/>
              </a:rPr>
              <a:t>x</a:t>
            </a:r>
            <a:r>
              <a:rPr b="0" i="1" spc="-20" dirty="0">
                <a:latin typeface="Arial"/>
                <a:cs typeface="Arial"/>
              </a:rPr>
              <a:t> </a:t>
            </a:r>
            <a:r>
              <a:rPr b="0" i="1" spc="-10" dirty="0">
                <a:latin typeface="Arial"/>
                <a:cs typeface="Arial"/>
              </a:rPr>
              <a:t>valence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9688" rIns="0" bIns="0" rtlCol="0">
            <a:spAutoFit/>
          </a:bodyPr>
          <a:lstStyle/>
          <a:p>
            <a:pPr marL="132715">
              <a:lnSpc>
                <a:spcPct val="100000"/>
              </a:lnSpc>
              <a:spcBef>
                <a:spcPts val="100"/>
              </a:spcBef>
            </a:pPr>
            <a:r>
              <a:rPr sz="4200" b="0" dirty="0">
                <a:latin typeface="Arial MT"/>
                <a:cs typeface="Arial MT"/>
              </a:rPr>
              <a:t>Définition</a:t>
            </a:r>
            <a:r>
              <a:rPr sz="4200" b="0" spc="-135" dirty="0">
                <a:latin typeface="Arial MT"/>
                <a:cs typeface="Arial MT"/>
              </a:rPr>
              <a:t> </a:t>
            </a:r>
            <a:r>
              <a:rPr sz="4200" b="0" dirty="0">
                <a:latin typeface="Arial MT"/>
                <a:cs typeface="Arial MT"/>
              </a:rPr>
              <a:t>du</a:t>
            </a:r>
            <a:r>
              <a:rPr sz="4200" b="0" spc="-114" dirty="0">
                <a:latin typeface="Arial MT"/>
                <a:cs typeface="Arial MT"/>
              </a:rPr>
              <a:t> </a:t>
            </a:r>
            <a:r>
              <a:rPr sz="4200" b="0" dirty="0">
                <a:latin typeface="Arial MT"/>
                <a:cs typeface="Arial MT"/>
              </a:rPr>
              <a:t>milieu</a:t>
            </a:r>
            <a:r>
              <a:rPr sz="4200" b="0" spc="-130" dirty="0">
                <a:latin typeface="Arial MT"/>
                <a:cs typeface="Arial MT"/>
              </a:rPr>
              <a:t> </a:t>
            </a:r>
            <a:r>
              <a:rPr sz="4200" b="0" spc="-10" dirty="0">
                <a:latin typeface="Arial MT"/>
                <a:cs typeface="Arial MT"/>
              </a:rPr>
              <a:t>intérieur</a:t>
            </a:r>
            <a:endParaRPr sz="4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7311" y="1866265"/>
            <a:ext cx="6654165" cy="399415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355600" marR="238125" indent="-119380">
              <a:lnSpc>
                <a:spcPts val="2020"/>
              </a:lnSpc>
              <a:spcBef>
                <a:spcPts val="580"/>
              </a:spcBef>
            </a:pPr>
            <a:r>
              <a:rPr sz="2100" dirty="0">
                <a:latin typeface="Arial MT"/>
                <a:cs typeface="Arial MT"/>
              </a:rPr>
              <a:t>Le</a:t>
            </a:r>
            <a:r>
              <a:rPr sz="2100" spc="-3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milieu</a:t>
            </a:r>
            <a:r>
              <a:rPr sz="2100" spc="-6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intérieur</a:t>
            </a:r>
            <a:r>
              <a:rPr sz="2100" spc="-4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d’un</a:t>
            </a:r>
            <a:r>
              <a:rPr sz="2100" spc="-4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organisme</a:t>
            </a:r>
            <a:r>
              <a:rPr sz="2100" spc="-45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multicellulaire, </a:t>
            </a:r>
            <a:r>
              <a:rPr sz="2100" dirty="0">
                <a:latin typeface="Arial MT"/>
                <a:cs typeface="Arial MT"/>
              </a:rPr>
              <a:t>comme</a:t>
            </a:r>
            <a:r>
              <a:rPr sz="2100" spc="-5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l’Homme,</a:t>
            </a:r>
            <a:r>
              <a:rPr sz="2100" spc="-5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correspond</a:t>
            </a:r>
            <a:r>
              <a:rPr sz="2100" spc="-5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au</a:t>
            </a:r>
            <a:r>
              <a:rPr sz="2100" spc="-3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liquide</a:t>
            </a:r>
            <a:r>
              <a:rPr sz="2100" spc="-60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extra- </a:t>
            </a:r>
            <a:r>
              <a:rPr sz="2100" dirty="0">
                <a:latin typeface="Arial MT"/>
                <a:cs typeface="Arial MT"/>
              </a:rPr>
              <a:t>cellulaire</a:t>
            </a:r>
            <a:r>
              <a:rPr sz="2100" spc="-5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contenu</a:t>
            </a:r>
            <a:r>
              <a:rPr sz="2100" spc="-3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dans</a:t>
            </a:r>
            <a:r>
              <a:rPr sz="2100" spc="-2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le</a:t>
            </a:r>
            <a:r>
              <a:rPr sz="2100" spc="-1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corps</a:t>
            </a:r>
            <a:r>
              <a:rPr sz="2100" spc="-2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et</a:t>
            </a:r>
            <a:r>
              <a:rPr sz="2100" spc="-1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séparé</a:t>
            </a:r>
            <a:r>
              <a:rPr sz="2100" spc="-3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du</a:t>
            </a:r>
            <a:r>
              <a:rPr sz="2100" spc="-15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milieu </a:t>
            </a:r>
            <a:r>
              <a:rPr sz="2100" dirty="0">
                <a:latin typeface="Arial MT"/>
                <a:cs typeface="Arial MT"/>
              </a:rPr>
              <a:t>extérieur</a:t>
            </a:r>
            <a:r>
              <a:rPr sz="2100" spc="-2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par</a:t>
            </a:r>
            <a:r>
              <a:rPr sz="2100" spc="-2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le</a:t>
            </a:r>
            <a:r>
              <a:rPr sz="2100" spc="-2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tissu</a:t>
            </a:r>
            <a:r>
              <a:rPr sz="2100" spc="-45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cutané</a:t>
            </a:r>
            <a:endParaRPr sz="2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10"/>
              </a:spcBef>
            </a:pPr>
            <a:endParaRPr sz="21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69047"/>
              <a:buFont typeface="Wingdings"/>
              <a:buChar char=""/>
              <a:tabLst>
                <a:tab pos="354965" algn="l"/>
              </a:tabLst>
            </a:pPr>
            <a:r>
              <a:rPr sz="2100" dirty="0">
                <a:latin typeface="Arial MT"/>
                <a:cs typeface="Arial MT"/>
              </a:rPr>
              <a:t>Le</a:t>
            </a:r>
            <a:r>
              <a:rPr sz="2100" spc="-2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liquide</a:t>
            </a:r>
            <a:r>
              <a:rPr sz="2100" spc="-5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extracellulaire</a:t>
            </a:r>
            <a:r>
              <a:rPr sz="2100" spc="-4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=</a:t>
            </a:r>
            <a:r>
              <a:rPr sz="2100" spc="-2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liquide</a:t>
            </a:r>
            <a:r>
              <a:rPr sz="2100" spc="-4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interstitiel</a:t>
            </a:r>
            <a:r>
              <a:rPr sz="2100" spc="-5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+</a:t>
            </a:r>
            <a:r>
              <a:rPr sz="2100" spc="-20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plasma</a:t>
            </a:r>
            <a:endParaRPr sz="2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5"/>
              </a:spcBef>
              <a:buClr>
                <a:srgbClr val="336666"/>
              </a:buClr>
              <a:buFont typeface="Wingdings"/>
              <a:buChar char=""/>
            </a:pPr>
            <a:endParaRPr sz="2100">
              <a:latin typeface="Arial MT"/>
              <a:cs typeface="Arial MT"/>
            </a:endParaRPr>
          </a:p>
          <a:p>
            <a:pPr marL="354965" marR="657225" indent="-342265">
              <a:lnSpc>
                <a:spcPct val="100000"/>
              </a:lnSpc>
              <a:buClr>
                <a:srgbClr val="336666"/>
              </a:buClr>
              <a:buSzPct val="69047"/>
              <a:buFont typeface="Wingdings"/>
              <a:buChar char=""/>
              <a:tabLst>
                <a:tab pos="386080" algn="l"/>
              </a:tabLst>
            </a:pPr>
            <a:r>
              <a:rPr sz="2100" dirty="0">
                <a:latin typeface="Arial MT"/>
                <a:cs typeface="Arial MT"/>
              </a:rPr>
              <a:t>Le</a:t>
            </a:r>
            <a:r>
              <a:rPr sz="2100" spc="-3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liquide</a:t>
            </a:r>
            <a:r>
              <a:rPr sz="2100" spc="-5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extracellulaire</a:t>
            </a:r>
            <a:r>
              <a:rPr sz="2100" spc="-5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est</a:t>
            </a:r>
            <a:r>
              <a:rPr sz="2100" spc="-3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renouvelé</a:t>
            </a:r>
            <a:r>
              <a:rPr sz="2100" spc="-3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par</a:t>
            </a:r>
            <a:r>
              <a:rPr sz="2100" spc="-25" dirty="0">
                <a:latin typeface="Arial MT"/>
                <a:cs typeface="Arial MT"/>
              </a:rPr>
              <a:t> </a:t>
            </a:r>
            <a:r>
              <a:rPr sz="2100" spc="-20" dirty="0">
                <a:latin typeface="Arial MT"/>
                <a:cs typeface="Arial MT"/>
              </a:rPr>
              <a:t>deux 	</a:t>
            </a:r>
            <a:r>
              <a:rPr sz="2100" dirty="0">
                <a:latin typeface="Arial MT"/>
                <a:cs typeface="Arial MT"/>
              </a:rPr>
              <a:t>circulations</a:t>
            </a:r>
            <a:r>
              <a:rPr sz="2100" spc="-4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qui</a:t>
            </a:r>
            <a:r>
              <a:rPr sz="2100" spc="-2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se</a:t>
            </a:r>
            <a:r>
              <a:rPr sz="2100" spc="-2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font</a:t>
            </a:r>
            <a:r>
              <a:rPr sz="2100" spc="-1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dans</a:t>
            </a:r>
            <a:r>
              <a:rPr sz="2100" spc="-2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des</a:t>
            </a:r>
            <a:r>
              <a:rPr sz="2100" spc="-1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vaisseaux</a:t>
            </a:r>
            <a:r>
              <a:rPr sz="2100" spc="-30" dirty="0">
                <a:latin typeface="Arial MT"/>
                <a:cs typeface="Arial MT"/>
              </a:rPr>
              <a:t> </a:t>
            </a:r>
            <a:r>
              <a:rPr sz="2100" spc="-50" dirty="0">
                <a:latin typeface="Arial MT"/>
                <a:cs typeface="Arial MT"/>
              </a:rPr>
              <a:t>: 	</a:t>
            </a:r>
            <a:r>
              <a:rPr sz="2100" dirty="0">
                <a:latin typeface="Arial MT"/>
                <a:cs typeface="Arial MT"/>
              </a:rPr>
              <a:t>sanguine</a:t>
            </a:r>
            <a:r>
              <a:rPr sz="2100" spc="-5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et</a:t>
            </a:r>
            <a:r>
              <a:rPr sz="2100" spc="-15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lymphatique</a:t>
            </a:r>
            <a:endParaRPr sz="21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05"/>
              </a:spcBef>
              <a:buClr>
                <a:srgbClr val="336666"/>
              </a:buClr>
              <a:buFont typeface="Wingdings"/>
              <a:buChar char=""/>
            </a:pPr>
            <a:endParaRPr sz="21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69047"/>
              <a:buFont typeface="Wingdings"/>
              <a:buChar char=""/>
              <a:tabLst>
                <a:tab pos="354965" algn="l"/>
              </a:tabLst>
            </a:pPr>
            <a:r>
              <a:rPr sz="2100" dirty="0">
                <a:latin typeface="Arial MT"/>
                <a:cs typeface="Arial MT"/>
              </a:rPr>
              <a:t>Le</a:t>
            </a:r>
            <a:r>
              <a:rPr sz="2100" spc="-2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milieu</a:t>
            </a:r>
            <a:r>
              <a:rPr sz="2100" spc="-5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intérieur</a:t>
            </a:r>
            <a:r>
              <a:rPr sz="2100" spc="-4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est</a:t>
            </a:r>
            <a:r>
              <a:rPr sz="2100" spc="-2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caractérisé</a:t>
            </a:r>
            <a:r>
              <a:rPr sz="2100" spc="-5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par</a:t>
            </a:r>
            <a:r>
              <a:rPr sz="2100" spc="-10" dirty="0">
                <a:latin typeface="Arial MT"/>
                <a:cs typeface="Arial MT"/>
              </a:rPr>
              <a:t> </a:t>
            </a:r>
            <a:r>
              <a:rPr sz="2100" spc="-25" dirty="0">
                <a:latin typeface="Arial MT"/>
                <a:cs typeface="Arial MT"/>
              </a:rPr>
              <a:t>son</a:t>
            </a:r>
            <a:endParaRPr sz="21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buClr>
                <a:srgbClr val="336666"/>
              </a:buClr>
              <a:buSzPct val="69047"/>
              <a:buFont typeface="Wingdings"/>
              <a:buChar char=""/>
              <a:tabLst>
                <a:tab pos="354965" algn="l"/>
              </a:tabLst>
            </a:pPr>
            <a:r>
              <a:rPr sz="2100" spc="-20" dirty="0">
                <a:latin typeface="Arial MT"/>
                <a:cs typeface="Arial MT"/>
              </a:rPr>
              <a:t>HOMEOSTASIE</a:t>
            </a:r>
            <a:r>
              <a:rPr sz="2100" spc="-1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=</a:t>
            </a:r>
            <a:r>
              <a:rPr sz="2100" spc="-1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constance</a:t>
            </a:r>
            <a:r>
              <a:rPr sz="2100" spc="-35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de</a:t>
            </a:r>
            <a:r>
              <a:rPr sz="2100" spc="-10" dirty="0">
                <a:latin typeface="Arial MT"/>
                <a:cs typeface="Arial MT"/>
              </a:rPr>
              <a:t> </a:t>
            </a:r>
            <a:r>
              <a:rPr sz="2100" dirty="0">
                <a:latin typeface="Arial MT"/>
                <a:cs typeface="Arial MT"/>
              </a:rPr>
              <a:t>sa</a:t>
            </a:r>
            <a:r>
              <a:rPr sz="2100" spc="-25" dirty="0">
                <a:latin typeface="Arial MT"/>
                <a:cs typeface="Arial MT"/>
              </a:rPr>
              <a:t> </a:t>
            </a:r>
            <a:r>
              <a:rPr sz="2100" spc="-10" dirty="0">
                <a:latin typeface="Arial MT"/>
                <a:cs typeface="Arial MT"/>
              </a:rPr>
              <a:t>composition</a:t>
            </a:r>
            <a:endParaRPr sz="21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59688" rIns="0" bIns="0" rtlCol="0">
            <a:spAutoFit/>
          </a:bodyPr>
          <a:lstStyle/>
          <a:p>
            <a:pPr marL="132715">
              <a:lnSpc>
                <a:spcPct val="100000"/>
              </a:lnSpc>
              <a:spcBef>
                <a:spcPts val="100"/>
              </a:spcBef>
            </a:pPr>
            <a:r>
              <a:rPr sz="4200" b="0" spc="-10" dirty="0">
                <a:latin typeface="Arial MT"/>
                <a:cs typeface="Arial MT"/>
              </a:rPr>
              <a:t>Homéostasie</a:t>
            </a:r>
            <a:endParaRPr sz="4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8027" y="2387472"/>
            <a:ext cx="4355465" cy="903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20000"/>
              </a:lnSpc>
              <a:spcBef>
                <a:spcPts val="100"/>
              </a:spcBef>
              <a:buClr>
                <a:srgbClr val="336666"/>
              </a:buClr>
              <a:buSzPct val="68750"/>
              <a:buFont typeface="Wingdings"/>
              <a:buChar char=""/>
              <a:tabLst>
                <a:tab pos="855344" algn="l"/>
                <a:tab pos="2811780" algn="l"/>
              </a:tabLst>
            </a:pPr>
            <a:r>
              <a:rPr sz="2400" spc="-10" dirty="0">
                <a:latin typeface="Arial MT"/>
                <a:cs typeface="Arial MT"/>
              </a:rPr>
              <a:t>Déséquilibre</a:t>
            </a:r>
            <a:r>
              <a:rPr sz="2400" dirty="0">
                <a:latin typeface="Arial MT"/>
                <a:cs typeface="Arial MT"/>
              </a:rPr>
              <a:t>	</a:t>
            </a:r>
            <a:r>
              <a:rPr sz="2400" spc="-10" dirty="0">
                <a:latin typeface="Arial MT"/>
                <a:cs typeface="Arial MT"/>
              </a:rPr>
              <a:t>récepteur 	</a:t>
            </a:r>
            <a:r>
              <a:rPr sz="2400" dirty="0">
                <a:latin typeface="Arial MT"/>
                <a:cs typeface="Arial MT"/>
              </a:rPr>
              <a:t>correction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du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déséquilibre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24163" y="2460625"/>
            <a:ext cx="29197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 MT"/>
                <a:cs typeface="Arial MT"/>
              </a:rPr>
              <a:t>systèmes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régulateurs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8027" y="3704208"/>
            <a:ext cx="6206490" cy="90360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675"/>
              </a:spcBef>
              <a:buClr>
                <a:srgbClr val="336666"/>
              </a:buClr>
              <a:buSzPct val="68750"/>
              <a:buFont typeface="Wingdings"/>
              <a:buChar char=""/>
              <a:tabLst>
                <a:tab pos="354965" algn="l"/>
              </a:tabLst>
            </a:pPr>
            <a:r>
              <a:rPr sz="2400" spc="-10" dirty="0">
                <a:latin typeface="Arial MT"/>
                <a:cs typeface="Arial MT"/>
              </a:rPr>
              <a:t>Troubles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régulation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du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milieu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intérieur</a:t>
            </a:r>
            <a:endParaRPr sz="24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Clr>
                <a:srgbClr val="336666"/>
              </a:buClr>
              <a:buSzPct val="68750"/>
              <a:buFont typeface="Wingdings"/>
              <a:buChar char=""/>
              <a:tabLst>
                <a:tab pos="354965" algn="l"/>
              </a:tabLst>
            </a:pPr>
            <a:r>
              <a:rPr sz="2400" dirty="0">
                <a:latin typeface="Arial MT"/>
                <a:cs typeface="Arial MT"/>
              </a:rPr>
              <a:t>détectables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sur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prise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spc="-20" dirty="0">
                <a:latin typeface="Arial MT"/>
                <a:cs typeface="Arial MT"/>
              </a:rPr>
              <a:t>sang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631948" y="2671572"/>
            <a:ext cx="577850" cy="76200"/>
          </a:xfrm>
          <a:custGeom>
            <a:avLst/>
            <a:gdLst/>
            <a:ahLst/>
            <a:cxnLst/>
            <a:rect l="l" t="t" r="r" b="b"/>
            <a:pathLst>
              <a:path w="577850" h="76200">
                <a:moveTo>
                  <a:pt x="501395" y="0"/>
                </a:moveTo>
                <a:lnTo>
                  <a:pt x="501395" y="76200"/>
                </a:lnTo>
                <a:lnTo>
                  <a:pt x="568452" y="42671"/>
                </a:lnTo>
                <a:lnTo>
                  <a:pt x="513588" y="42671"/>
                </a:lnTo>
                <a:lnTo>
                  <a:pt x="513588" y="32003"/>
                </a:lnTo>
                <a:lnTo>
                  <a:pt x="565403" y="32003"/>
                </a:lnTo>
                <a:lnTo>
                  <a:pt x="501395" y="0"/>
                </a:lnTo>
                <a:close/>
              </a:path>
              <a:path w="577850" h="76200">
                <a:moveTo>
                  <a:pt x="501395" y="32003"/>
                </a:moveTo>
                <a:lnTo>
                  <a:pt x="0" y="32003"/>
                </a:lnTo>
                <a:lnTo>
                  <a:pt x="0" y="42671"/>
                </a:lnTo>
                <a:lnTo>
                  <a:pt x="501395" y="42671"/>
                </a:lnTo>
                <a:lnTo>
                  <a:pt x="501395" y="32003"/>
                </a:lnTo>
                <a:close/>
              </a:path>
              <a:path w="577850" h="76200">
                <a:moveTo>
                  <a:pt x="565403" y="32003"/>
                </a:moveTo>
                <a:lnTo>
                  <a:pt x="513588" y="32003"/>
                </a:lnTo>
                <a:lnTo>
                  <a:pt x="513588" y="42671"/>
                </a:lnTo>
                <a:lnTo>
                  <a:pt x="568452" y="42671"/>
                </a:lnTo>
                <a:lnTo>
                  <a:pt x="577595" y="38100"/>
                </a:lnTo>
                <a:lnTo>
                  <a:pt x="565403" y="32003"/>
                </a:lnTo>
                <a:close/>
              </a:path>
            </a:pathLst>
          </a:custGeom>
          <a:solidFill>
            <a:srgbClr val="33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48200" y="2671572"/>
            <a:ext cx="576580" cy="76200"/>
          </a:xfrm>
          <a:custGeom>
            <a:avLst/>
            <a:gdLst/>
            <a:ahLst/>
            <a:cxnLst/>
            <a:rect l="l" t="t" r="r" b="b"/>
            <a:pathLst>
              <a:path w="576579" h="76200">
                <a:moveTo>
                  <a:pt x="499871" y="0"/>
                </a:moveTo>
                <a:lnTo>
                  <a:pt x="499871" y="76200"/>
                </a:lnTo>
                <a:lnTo>
                  <a:pt x="566928" y="42671"/>
                </a:lnTo>
                <a:lnTo>
                  <a:pt x="513588" y="42671"/>
                </a:lnTo>
                <a:lnTo>
                  <a:pt x="513588" y="32003"/>
                </a:lnTo>
                <a:lnTo>
                  <a:pt x="563879" y="32003"/>
                </a:lnTo>
                <a:lnTo>
                  <a:pt x="499871" y="0"/>
                </a:lnTo>
                <a:close/>
              </a:path>
              <a:path w="576579" h="76200">
                <a:moveTo>
                  <a:pt x="499871" y="32003"/>
                </a:moveTo>
                <a:lnTo>
                  <a:pt x="0" y="32003"/>
                </a:lnTo>
                <a:lnTo>
                  <a:pt x="0" y="42671"/>
                </a:lnTo>
                <a:lnTo>
                  <a:pt x="499871" y="42671"/>
                </a:lnTo>
                <a:lnTo>
                  <a:pt x="499871" y="32003"/>
                </a:lnTo>
                <a:close/>
              </a:path>
              <a:path w="576579" h="76200">
                <a:moveTo>
                  <a:pt x="563879" y="32003"/>
                </a:moveTo>
                <a:lnTo>
                  <a:pt x="513588" y="32003"/>
                </a:lnTo>
                <a:lnTo>
                  <a:pt x="513588" y="42671"/>
                </a:lnTo>
                <a:lnTo>
                  <a:pt x="566928" y="42671"/>
                </a:lnTo>
                <a:lnTo>
                  <a:pt x="576071" y="38100"/>
                </a:lnTo>
                <a:lnTo>
                  <a:pt x="563879" y="32003"/>
                </a:lnTo>
                <a:close/>
              </a:path>
            </a:pathLst>
          </a:custGeom>
          <a:solidFill>
            <a:srgbClr val="33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17220" y="3104388"/>
            <a:ext cx="576580" cy="76200"/>
          </a:xfrm>
          <a:custGeom>
            <a:avLst/>
            <a:gdLst/>
            <a:ahLst/>
            <a:cxnLst/>
            <a:rect l="l" t="t" r="r" b="b"/>
            <a:pathLst>
              <a:path w="576580" h="76200">
                <a:moveTo>
                  <a:pt x="499872" y="0"/>
                </a:moveTo>
                <a:lnTo>
                  <a:pt x="499872" y="76200"/>
                </a:lnTo>
                <a:lnTo>
                  <a:pt x="566927" y="42672"/>
                </a:lnTo>
                <a:lnTo>
                  <a:pt x="512064" y="42672"/>
                </a:lnTo>
                <a:lnTo>
                  <a:pt x="512064" y="33527"/>
                </a:lnTo>
                <a:lnTo>
                  <a:pt x="566927" y="33527"/>
                </a:lnTo>
                <a:lnTo>
                  <a:pt x="499872" y="0"/>
                </a:lnTo>
                <a:close/>
              </a:path>
              <a:path w="576580" h="76200">
                <a:moveTo>
                  <a:pt x="499872" y="33527"/>
                </a:moveTo>
                <a:lnTo>
                  <a:pt x="0" y="33527"/>
                </a:lnTo>
                <a:lnTo>
                  <a:pt x="0" y="42672"/>
                </a:lnTo>
                <a:lnTo>
                  <a:pt x="499872" y="42672"/>
                </a:lnTo>
                <a:lnTo>
                  <a:pt x="499872" y="33527"/>
                </a:lnTo>
                <a:close/>
              </a:path>
              <a:path w="576580" h="76200">
                <a:moveTo>
                  <a:pt x="566927" y="33527"/>
                </a:moveTo>
                <a:lnTo>
                  <a:pt x="512064" y="33527"/>
                </a:lnTo>
                <a:lnTo>
                  <a:pt x="512064" y="42672"/>
                </a:lnTo>
                <a:lnTo>
                  <a:pt x="566927" y="42672"/>
                </a:lnTo>
                <a:lnTo>
                  <a:pt x="576072" y="38100"/>
                </a:lnTo>
                <a:lnTo>
                  <a:pt x="566927" y="33527"/>
                </a:lnTo>
                <a:close/>
              </a:path>
            </a:pathLst>
          </a:custGeom>
          <a:solidFill>
            <a:srgbClr val="33666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0440" rIns="0" bIns="0" rtlCol="0">
            <a:spAutoFit/>
          </a:bodyPr>
          <a:lstStyle/>
          <a:p>
            <a:pPr marL="133985">
              <a:lnSpc>
                <a:spcPct val="100000"/>
              </a:lnSpc>
              <a:spcBef>
                <a:spcPts val="100"/>
              </a:spcBef>
            </a:pPr>
            <a:r>
              <a:rPr sz="2400" b="0" i="1" dirty="0">
                <a:latin typeface="Arial"/>
                <a:cs typeface="Arial"/>
              </a:rPr>
              <a:t>Compartiments</a:t>
            </a:r>
            <a:r>
              <a:rPr sz="2400" b="0" i="1" spc="-80" dirty="0">
                <a:latin typeface="Arial"/>
                <a:cs typeface="Arial"/>
              </a:rPr>
              <a:t> </a:t>
            </a:r>
            <a:r>
              <a:rPr sz="2400" b="0" i="1" dirty="0">
                <a:latin typeface="Arial"/>
                <a:cs typeface="Arial"/>
              </a:rPr>
              <a:t>liquidiens</a:t>
            </a:r>
            <a:r>
              <a:rPr sz="2400" b="0" i="1" spc="-75" dirty="0">
                <a:latin typeface="Arial"/>
                <a:cs typeface="Arial"/>
              </a:rPr>
              <a:t> </a:t>
            </a:r>
            <a:r>
              <a:rPr sz="2400" b="0" i="1" dirty="0">
                <a:latin typeface="Arial"/>
                <a:cs typeface="Arial"/>
              </a:rPr>
              <a:t>de</a:t>
            </a:r>
            <a:r>
              <a:rPr sz="2400" b="0" i="1" spc="-114" dirty="0">
                <a:latin typeface="Arial"/>
                <a:cs typeface="Arial"/>
              </a:rPr>
              <a:t> </a:t>
            </a:r>
            <a:r>
              <a:rPr sz="2400" b="0" i="1" spc="-10" dirty="0">
                <a:latin typeface="Arial"/>
                <a:cs typeface="Arial"/>
              </a:rPr>
              <a:t>l’organisme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813560" y="1197864"/>
            <a:ext cx="6646545" cy="5384800"/>
            <a:chOff x="1813560" y="1197864"/>
            <a:chExt cx="6646545" cy="53848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94788" y="1197864"/>
              <a:ext cx="4890516" cy="538429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36420" y="2522220"/>
              <a:ext cx="720852" cy="40843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13560" y="3573780"/>
              <a:ext cx="748283" cy="23317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53768" y="4197096"/>
              <a:ext cx="611124" cy="24688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06056" y="2683764"/>
              <a:ext cx="1153668" cy="24688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313675" y="4465193"/>
              <a:ext cx="891540" cy="40386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13675" y="6202680"/>
              <a:ext cx="1071372" cy="17983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04468" rIns="0" bIns="0" rtlCol="0">
            <a:spAutoFit/>
          </a:bodyPr>
          <a:lstStyle/>
          <a:p>
            <a:pPr marL="133985">
              <a:lnSpc>
                <a:spcPct val="100000"/>
              </a:lnSpc>
              <a:spcBef>
                <a:spcPts val="100"/>
              </a:spcBef>
            </a:pPr>
            <a:r>
              <a:rPr sz="2400" b="0" i="1" dirty="0">
                <a:latin typeface="Arial"/>
                <a:cs typeface="Arial"/>
              </a:rPr>
              <a:t>Compartiments</a:t>
            </a:r>
            <a:r>
              <a:rPr sz="2400" b="0" i="1" spc="-80" dirty="0">
                <a:latin typeface="Arial"/>
                <a:cs typeface="Arial"/>
              </a:rPr>
              <a:t> </a:t>
            </a:r>
            <a:r>
              <a:rPr sz="2400" b="0" i="1" dirty="0">
                <a:latin typeface="Arial"/>
                <a:cs typeface="Arial"/>
              </a:rPr>
              <a:t>liquidiens</a:t>
            </a:r>
            <a:r>
              <a:rPr sz="2400" b="0" i="1" spc="-75" dirty="0">
                <a:latin typeface="Arial"/>
                <a:cs typeface="Arial"/>
              </a:rPr>
              <a:t> </a:t>
            </a:r>
            <a:r>
              <a:rPr sz="2400" b="0" i="1" dirty="0">
                <a:latin typeface="Arial"/>
                <a:cs typeface="Arial"/>
              </a:rPr>
              <a:t>de</a:t>
            </a:r>
            <a:r>
              <a:rPr sz="2400" b="0" i="1" spc="-114" dirty="0">
                <a:latin typeface="Arial"/>
                <a:cs typeface="Arial"/>
              </a:rPr>
              <a:t> </a:t>
            </a:r>
            <a:r>
              <a:rPr sz="2400" b="0" i="1" spc="-10" dirty="0">
                <a:latin typeface="Arial"/>
                <a:cs typeface="Arial"/>
              </a:rPr>
              <a:t>l’organisme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532" y="1225296"/>
            <a:ext cx="7748016" cy="563270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11148" rIns="0" bIns="0" rtlCol="0">
            <a:spAutoFit/>
          </a:bodyPr>
          <a:lstStyle/>
          <a:p>
            <a:pPr marL="800100">
              <a:lnSpc>
                <a:spcPct val="100000"/>
              </a:lnSpc>
              <a:spcBef>
                <a:spcPts val="100"/>
              </a:spcBef>
            </a:pPr>
            <a:r>
              <a:rPr sz="2400" b="0" i="1" dirty="0">
                <a:latin typeface="Arial"/>
                <a:cs typeface="Arial"/>
              </a:rPr>
              <a:t>Compartiments</a:t>
            </a:r>
            <a:r>
              <a:rPr sz="2400" b="0" i="1" spc="-80" dirty="0">
                <a:latin typeface="Arial"/>
                <a:cs typeface="Arial"/>
              </a:rPr>
              <a:t> </a:t>
            </a:r>
            <a:r>
              <a:rPr sz="2400" b="0" i="1" dirty="0">
                <a:latin typeface="Arial"/>
                <a:cs typeface="Arial"/>
              </a:rPr>
              <a:t>liquidiens</a:t>
            </a:r>
            <a:r>
              <a:rPr sz="2400" b="0" i="1" spc="-75" dirty="0">
                <a:latin typeface="Arial"/>
                <a:cs typeface="Arial"/>
              </a:rPr>
              <a:t> </a:t>
            </a:r>
            <a:r>
              <a:rPr sz="2400" b="0" i="1" dirty="0">
                <a:latin typeface="Arial"/>
                <a:cs typeface="Arial"/>
              </a:rPr>
              <a:t>de</a:t>
            </a:r>
            <a:r>
              <a:rPr sz="2400" b="0" i="1" spc="-114" dirty="0">
                <a:latin typeface="Arial"/>
                <a:cs typeface="Arial"/>
              </a:rPr>
              <a:t> </a:t>
            </a:r>
            <a:r>
              <a:rPr sz="2400" b="0" i="1" spc="-10" dirty="0">
                <a:latin typeface="Arial"/>
                <a:cs typeface="Arial"/>
              </a:rPr>
              <a:t>l’organisme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7311" y="2384425"/>
            <a:ext cx="6373495" cy="3317240"/>
          </a:xfrm>
          <a:prstGeom prst="rect">
            <a:avLst/>
          </a:prstGeom>
        </p:spPr>
        <p:txBody>
          <a:bodyPr vert="horz" wrap="square" lIns="0" tIns="104139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819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3000" dirty="0">
                <a:latin typeface="Arial MT"/>
                <a:cs typeface="Arial MT"/>
              </a:rPr>
              <a:t>Traceurs</a:t>
            </a:r>
            <a:r>
              <a:rPr sz="3000" spc="-155" dirty="0">
                <a:latin typeface="Arial MT"/>
                <a:cs typeface="Arial MT"/>
              </a:rPr>
              <a:t> </a:t>
            </a:r>
            <a:r>
              <a:rPr sz="3000" spc="-50" dirty="0">
                <a:latin typeface="Arial MT"/>
                <a:cs typeface="Arial MT"/>
              </a:rPr>
              <a:t>:</a:t>
            </a:r>
            <a:endParaRPr sz="3000">
              <a:latin typeface="Arial MT"/>
              <a:cs typeface="Arial MT"/>
            </a:endParaRPr>
          </a:p>
          <a:p>
            <a:pPr marL="226060">
              <a:lnSpc>
                <a:spcPct val="100000"/>
              </a:lnSpc>
              <a:spcBef>
                <a:spcPts val="720"/>
              </a:spcBef>
            </a:pPr>
            <a:r>
              <a:rPr sz="3000" spc="-15" dirty="0">
                <a:latin typeface="Arial MT"/>
                <a:cs typeface="Arial MT"/>
              </a:rPr>
              <a:t>-</a:t>
            </a:r>
            <a:r>
              <a:rPr sz="3000" dirty="0">
                <a:latin typeface="Arial MT"/>
                <a:cs typeface="Arial MT"/>
              </a:rPr>
              <a:t>Non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toxiques</a:t>
            </a:r>
            <a:endParaRPr sz="3000">
              <a:latin typeface="Arial MT"/>
              <a:cs typeface="Arial MT"/>
            </a:endParaRPr>
          </a:p>
          <a:p>
            <a:pPr marL="226060">
              <a:lnSpc>
                <a:spcPct val="100000"/>
              </a:lnSpc>
              <a:spcBef>
                <a:spcPts val="720"/>
              </a:spcBef>
            </a:pPr>
            <a:r>
              <a:rPr sz="3000" spc="-15" dirty="0">
                <a:latin typeface="Arial MT"/>
                <a:cs typeface="Arial MT"/>
              </a:rPr>
              <a:t>-</a:t>
            </a:r>
            <a:r>
              <a:rPr sz="3000" spc="-10" dirty="0">
                <a:latin typeface="Arial MT"/>
                <a:cs typeface="Arial MT"/>
              </a:rPr>
              <a:t>Injectables</a:t>
            </a:r>
            <a:endParaRPr sz="3000">
              <a:latin typeface="Arial MT"/>
              <a:cs typeface="Arial MT"/>
            </a:endParaRPr>
          </a:p>
          <a:p>
            <a:pPr marL="226060">
              <a:lnSpc>
                <a:spcPct val="100000"/>
              </a:lnSpc>
              <a:spcBef>
                <a:spcPts val="720"/>
              </a:spcBef>
            </a:pPr>
            <a:r>
              <a:rPr sz="3000" spc="-15" dirty="0">
                <a:latin typeface="Arial MT"/>
                <a:cs typeface="Arial MT"/>
              </a:rPr>
              <a:t>-</a:t>
            </a:r>
            <a:r>
              <a:rPr sz="3000" dirty="0">
                <a:latin typeface="Arial MT"/>
                <a:cs typeface="Arial MT"/>
              </a:rPr>
              <a:t>Diffusion</a:t>
            </a:r>
            <a:r>
              <a:rPr sz="3000" spc="-7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homogène</a:t>
            </a:r>
            <a:r>
              <a:rPr sz="3000" spc="-6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et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spécifique</a:t>
            </a:r>
            <a:endParaRPr sz="3000">
              <a:latin typeface="Arial MT"/>
              <a:cs typeface="Arial MT"/>
            </a:endParaRPr>
          </a:p>
          <a:p>
            <a:pPr marL="226060">
              <a:lnSpc>
                <a:spcPct val="100000"/>
              </a:lnSpc>
              <a:spcBef>
                <a:spcPts val="720"/>
              </a:spcBef>
            </a:pPr>
            <a:r>
              <a:rPr sz="3000" spc="-15" dirty="0">
                <a:latin typeface="Arial MT"/>
                <a:cs typeface="Arial MT"/>
              </a:rPr>
              <a:t>-</a:t>
            </a:r>
            <a:r>
              <a:rPr sz="3000" dirty="0">
                <a:latin typeface="Arial MT"/>
                <a:cs typeface="Arial MT"/>
              </a:rPr>
              <a:t>Sans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action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sur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distribution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de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l’eau</a:t>
            </a:r>
            <a:endParaRPr sz="3000">
              <a:latin typeface="Arial MT"/>
              <a:cs typeface="Arial MT"/>
            </a:endParaRPr>
          </a:p>
          <a:p>
            <a:pPr marL="226060">
              <a:lnSpc>
                <a:spcPct val="100000"/>
              </a:lnSpc>
              <a:spcBef>
                <a:spcPts val="720"/>
              </a:spcBef>
            </a:pPr>
            <a:r>
              <a:rPr sz="3000" spc="-15" dirty="0">
                <a:latin typeface="Arial MT"/>
                <a:cs typeface="Arial MT"/>
              </a:rPr>
              <a:t>-</a:t>
            </a:r>
            <a:r>
              <a:rPr sz="3000" dirty="0">
                <a:latin typeface="Arial MT"/>
                <a:cs typeface="Arial MT"/>
              </a:rPr>
              <a:t>Dosage</a:t>
            </a:r>
            <a:r>
              <a:rPr sz="3000" spc="-45" dirty="0">
                <a:latin typeface="Arial MT"/>
                <a:cs typeface="Arial MT"/>
              </a:rPr>
              <a:t> </a:t>
            </a:r>
            <a:r>
              <a:rPr sz="3000" spc="-10" dirty="0">
                <a:latin typeface="Arial MT"/>
                <a:cs typeface="Arial MT"/>
              </a:rPr>
              <a:t>simple</a:t>
            </a:r>
            <a:endParaRPr sz="3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14908" rIns="0" bIns="0" rtlCol="0">
            <a:spAutoFit/>
          </a:bodyPr>
          <a:lstStyle/>
          <a:p>
            <a:pPr marL="1297305">
              <a:lnSpc>
                <a:spcPct val="100000"/>
              </a:lnSpc>
              <a:spcBef>
                <a:spcPts val="100"/>
              </a:spcBef>
            </a:pPr>
            <a:r>
              <a:rPr sz="2400" spc="-20" dirty="0"/>
              <a:t>COMPARTIMENTS</a:t>
            </a:r>
            <a:r>
              <a:rPr sz="2400" spc="-60" dirty="0"/>
              <a:t> </a:t>
            </a:r>
            <a:r>
              <a:rPr sz="2400" spc="-10" dirty="0"/>
              <a:t>LIQUIDIENS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767587" y="1927225"/>
            <a:ext cx="7604125" cy="34086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lr>
                <a:srgbClr val="336666"/>
              </a:buClr>
              <a:buSzPct val="70000"/>
              <a:buFont typeface="Wingdings"/>
              <a:buChar char=""/>
              <a:tabLst>
                <a:tab pos="354965" algn="l"/>
              </a:tabLst>
            </a:pPr>
            <a:r>
              <a:rPr sz="3000" b="1" dirty="0">
                <a:latin typeface="Arial"/>
                <a:cs typeface="Arial"/>
              </a:rPr>
              <a:t>Mesure</a:t>
            </a:r>
            <a:r>
              <a:rPr sz="3000" b="1" spc="-30" dirty="0">
                <a:latin typeface="Arial"/>
                <a:cs typeface="Arial"/>
              </a:rPr>
              <a:t> </a:t>
            </a:r>
            <a:r>
              <a:rPr sz="3000" b="1" dirty="0">
                <a:latin typeface="Arial"/>
                <a:cs typeface="Arial"/>
              </a:rPr>
              <a:t>des</a:t>
            </a:r>
            <a:r>
              <a:rPr sz="3000" b="1" spc="-25" dirty="0">
                <a:latin typeface="Arial"/>
                <a:cs typeface="Arial"/>
              </a:rPr>
              <a:t> </a:t>
            </a:r>
            <a:r>
              <a:rPr sz="3000" b="1" dirty="0">
                <a:latin typeface="Arial"/>
                <a:cs typeface="Arial"/>
              </a:rPr>
              <a:t>compartiment</a:t>
            </a:r>
            <a:r>
              <a:rPr sz="3000" b="1" spc="-20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LIQUIDIENS</a:t>
            </a:r>
            <a:endParaRPr sz="2800">
              <a:latin typeface="Arial"/>
              <a:cs typeface="Arial"/>
            </a:endParaRPr>
          </a:p>
          <a:p>
            <a:pPr marL="354965">
              <a:lnSpc>
                <a:spcPct val="100000"/>
              </a:lnSpc>
            </a:pPr>
            <a:r>
              <a:rPr sz="3000" i="1" dirty="0">
                <a:latin typeface="Arial"/>
                <a:cs typeface="Arial"/>
              </a:rPr>
              <a:t>V</a:t>
            </a:r>
            <a:r>
              <a:rPr sz="3000" i="1" spc="-15" dirty="0">
                <a:latin typeface="Arial"/>
                <a:cs typeface="Arial"/>
              </a:rPr>
              <a:t> </a:t>
            </a:r>
            <a:r>
              <a:rPr sz="3000" i="1" dirty="0">
                <a:latin typeface="Arial"/>
                <a:cs typeface="Arial"/>
              </a:rPr>
              <a:t>=</a:t>
            </a:r>
            <a:r>
              <a:rPr sz="3000" i="1" spc="-5" dirty="0">
                <a:latin typeface="Arial"/>
                <a:cs typeface="Arial"/>
              </a:rPr>
              <a:t> </a:t>
            </a:r>
            <a:r>
              <a:rPr sz="3000" i="1" dirty="0">
                <a:latin typeface="Arial"/>
                <a:cs typeface="Arial"/>
              </a:rPr>
              <a:t>M</a:t>
            </a:r>
            <a:r>
              <a:rPr sz="3000" i="1" spc="-5" dirty="0">
                <a:latin typeface="Arial"/>
                <a:cs typeface="Arial"/>
              </a:rPr>
              <a:t> </a:t>
            </a:r>
            <a:r>
              <a:rPr sz="3000" i="1" dirty="0">
                <a:latin typeface="Arial"/>
                <a:cs typeface="Arial"/>
              </a:rPr>
              <a:t>/ </a:t>
            </a:r>
            <a:r>
              <a:rPr sz="3000" i="1" spc="-60" dirty="0">
                <a:latin typeface="Arial"/>
                <a:cs typeface="Arial"/>
              </a:rPr>
              <a:t>C</a:t>
            </a:r>
            <a:endParaRPr sz="3000">
              <a:latin typeface="Arial"/>
              <a:cs typeface="Arial"/>
            </a:endParaRPr>
          </a:p>
          <a:p>
            <a:pPr marL="330835">
              <a:lnSpc>
                <a:spcPct val="100000"/>
              </a:lnSpc>
              <a:spcBef>
                <a:spcPts val="720"/>
              </a:spcBef>
            </a:pPr>
            <a:r>
              <a:rPr sz="3000" i="1" dirty="0">
                <a:latin typeface="Arial"/>
                <a:cs typeface="Arial"/>
              </a:rPr>
              <a:t>M</a:t>
            </a:r>
            <a:r>
              <a:rPr sz="3000" i="1" spc="-15" dirty="0">
                <a:latin typeface="Arial"/>
                <a:cs typeface="Arial"/>
              </a:rPr>
              <a:t> </a:t>
            </a:r>
            <a:r>
              <a:rPr sz="3000" i="1" dirty="0">
                <a:latin typeface="Arial"/>
                <a:cs typeface="Arial"/>
              </a:rPr>
              <a:t>=</a:t>
            </a:r>
            <a:r>
              <a:rPr sz="3000" i="1" spc="-10" dirty="0">
                <a:latin typeface="Arial"/>
                <a:cs typeface="Arial"/>
              </a:rPr>
              <a:t> </a:t>
            </a:r>
            <a:r>
              <a:rPr sz="3000" i="1" dirty="0">
                <a:latin typeface="Arial"/>
                <a:cs typeface="Arial"/>
              </a:rPr>
              <a:t>masse</a:t>
            </a:r>
            <a:r>
              <a:rPr sz="3000" i="1" spc="-25" dirty="0">
                <a:latin typeface="Arial"/>
                <a:cs typeface="Arial"/>
              </a:rPr>
              <a:t> </a:t>
            </a:r>
            <a:r>
              <a:rPr sz="3000" i="1" dirty="0">
                <a:latin typeface="Arial"/>
                <a:cs typeface="Arial"/>
              </a:rPr>
              <a:t>de</a:t>
            </a:r>
            <a:r>
              <a:rPr sz="3000" i="1" spc="-25" dirty="0">
                <a:latin typeface="Arial"/>
                <a:cs typeface="Arial"/>
              </a:rPr>
              <a:t> </a:t>
            </a:r>
            <a:r>
              <a:rPr sz="3000" i="1" dirty="0">
                <a:latin typeface="Arial"/>
                <a:cs typeface="Arial"/>
              </a:rPr>
              <a:t>l’indicateur</a:t>
            </a:r>
            <a:r>
              <a:rPr sz="3000" i="1" spc="-35" dirty="0">
                <a:latin typeface="Arial"/>
                <a:cs typeface="Arial"/>
              </a:rPr>
              <a:t> </a:t>
            </a:r>
            <a:r>
              <a:rPr sz="3000" i="1" spc="-10" dirty="0">
                <a:latin typeface="Arial"/>
                <a:cs typeface="Arial"/>
              </a:rPr>
              <a:t>injecté</a:t>
            </a:r>
            <a:endParaRPr sz="3000">
              <a:latin typeface="Arial"/>
              <a:cs typeface="Arial"/>
            </a:endParaRPr>
          </a:p>
          <a:p>
            <a:pPr marL="354965" marR="5080" indent="-24765">
              <a:lnSpc>
                <a:spcPct val="100000"/>
              </a:lnSpc>
              <a:spcBef>
                <a:spcPts val="720"/>
              </a:spcBef>
            </a:pPr>
            <a:r>
              <a:rPr sz="3000" i="1" dirty="0">
                <a:latin typeface="Arial"/>
                <a:cs typeface="Arial"/>
              </a:rPr>
              <a:t>C</a:t>
            </a:r>
            <a:r>
              <a:rPr sz="3000" i="1" spc="-10" dirty="0">
                <a:latin typeface="Arial"/>
                <a:cs typeface="Arial"/>
              </a:rPr>
              <a:t> </a:t>
            </a:r>
            <a:r>
              <a:rPr sz="3000" i="1" dirty="0">
                <a:latin typeface="Arial"/>
                <a:cs typeface="Arial"/>
              </a:rPr>
              <a:t>=</a:t>
            </a:r>
            <a:r>
              <a:rPr sz="3000" i="1" spc="-5" dirty="0">
                <a:latin typeface="Arial"/>
                <a:cs typeface="Arial"/>
              </a:rPr>
              <a:t> </a:t>
            </a:r>
            <a:r>
              <a:rPr sz="3000" i="1" dirty="0">
                <a:latin typeface="Arial"/>
                <a:cs typeface="Arial"/>
              </a:rPr>
              <a:t>concentration</a:t>
            </a:r>
            <a:r>
              <a:rPr sz="3000" i="1" spc="-25" dirty="0">
                <a:latin typeface="Arial"/>
                <a:cs typeface="Arial"/>
              </a:rPr>
              <a:t> </a:t>
            </a:r>
            <a:r>
              <a:rPr sz="3000" i="1" dirty="0">
                <a:latin typeface="Arial"/>
                <a:cs typeface="Arial"/>
              </a:rPr>
              <a:t>dans</a:t>
            </a:r>
            <a:r>
              <a:rPr sz="3000" i="1" spc="-25" dirty="0">
                <a:latin typeface="Arial"/>
                <a:cs typeface="Arial"/>
              </a:rPr>
              <a:t> </a:t>
            </a:r>
            <a:r>
              <a:rPr sz="3000" i="1" spc="-10" dirty="0">
                <a:latin typeface="Arial"/>
                <a:cs typeface="Arial"/>
              </a:rPr>
              <a:t>l’échantillon </a:t>
            </a:r>
            <a:r>
              <a:rPr sz="3000" i="1" dirty="0">
                <a:latin typeface="Arial"/>
                <a:cs typeface="Arial"/>
              </a:rPr>
              <a:t>Conditions</a:t>
            </a:r>
            <a:r>
              <a:rPr sz="3000" i="1" spc="-45" dirty="0">
                <a:latin typeface="Arial"/>
                <a:cs typeface="Arial"/>
              </a:rPr>
              <a:t> </a:t>
            </a:r>
            <a:r>
              <a:rPr sz="3000" i="1" dirty="0">
                <a:latin typeface="Arial"/>
                <a:cs typeface="Arial"/>
              </a:rPr>
              <a:t>à</a:t>
            </a:r>
            <a:r>
              <a:rPr sz="3000" i="1" spc="-20" dirty="0">
                <a:latin typeface="Arial"/>
                <a:cs typeface="Arial"/>
              </a:rPr>
              <a:t> </a:t>
            </a:r>
            <a:r>
              <a:rPr sz="3000" i="1" dirty="0">
                <a:latin typeface="Arial"/>
                <a:cs typeface="Arial"/>
              </a:rPr>
              <a:t>respecter</a:t>
            </a:r>
            <a:r>
              <a:rPr sz="3000" i="1" spc="-10" dirty="0">
                <a:latin typeface="Arial"/>
                <a:cs typeface="Arial"/>
              </a:rPr>
              <a:t> </a:t>
            </a:r>
            <a:r>
              <a:rPr sz="3000" i="1" dirty="0">
                <a:latin typeface="Arial"/>
                <a:cs typeface="Arial"/>
              </a:rPr>
              <a:t>in</a:t>
            </a:r>
            <a:r>
              <a:rPr sz="3000" i="1" spc="-30" dirty="0">
                <a:latin typeface="Arial"/>
                <a:cs typeface="Arial"/>
              </a:rPr>
              <a:t> </a:t>
            </a:r>
            <a:r>
              <a:rPr sz="3000" i="1" dirty="0">
                <a:latin typeface="Arial"/>
                <a:cs typeface="Arial"/>
              </a:rPr>
              <a:t>vivo</a:t>
            </a:r>
            <a:r>
              <a:rPr sz="3000" i="1" spc="-20" dirty="0">
                <a:latin typeface="Arial"/>
                <a:cs typeface="Arial"/>
              </a:rPr>
              <a:t> </a:t>
            </a:r>
            <a:r>
              <a:rPr sz="3000" i="1" dirty="0">
                <a:latin typeface="Arial"/>
                <a:cs typeface="Arial"/>
              </a:rPr>
              <a:t>:</a:t>
            </a:r>
            <a:r>
              <a:rPr sz="3000" i="1" spc="-10" dirty="0">
                <a:latin typeface="Arial"/>
                <a:cs typeface="Arial"/>
              </a:rPr>
              <a:t> </a:t>
            </a:r>
            <a:r>
              <a:rPr sz="3000" i="1" dirty="0">
                <a:latin typeface="Arial"/>
                <a:cs typeface="Arial"/>
              </a:rPr>
              <a:t>traceur</a:t>
            </a:r>
            <a:r>
              <a:rPr sz="3000" i="1" spc="-15" dirty="0">
                <a:latin typeface="Arial"/>
                <a:cs typeface="Arial"/>
              </a:rPr>
              <a:t> </a:t>
            </a:r>
            <a:r>
              <a:rPr sz="3000" i="1" spc="-25" dirty="0">
                <a:latin typeface="Arial"/>
                <a:cs typeface="Arial"/>
              </a:rPr>
              <a:t>non </a:t>
            </a:r>
            <a:r>
              <a:rPr sz="3000" i="1" dirty="0">
                <a:latin typeface="Arial"/>
                <a:cs typeface="Arial"/>
              </a:rPr>
              <a:t>toxique,</a:t>
            </a:r>
            <a:r>
              <a:rPr sz="3000" i="1" spc="-30" dirty="0">
                <a:latin typeface="Arial"/>
                <a:cs typeface="Arial"/>
              </a:rPr>
              <a:t> </a:t>
            </a:r>
            <a:r>
              <a:rPr sz="3000" i="1" dirty="0">
                <a:latin typeface="Arial"/>
                <a:cs typeface="Arial"/>
              </a:rPr>
              <a:t>facilement</a:t>
            </a:r>
            <a:r>
              <a:rPr sz="3000" i="1" spc="-40" dirty="0">
                <a:latin typeface="Arial"/>
                <a:cs typeface="Arial"/>
              </a:rPr>
              <a:t> </a:t>
            </a:r>
            <a:r>
              <a:rPr sz="3000" i="1" spc="-10" dirty="0">
                <a:latin typeface="Arial"/>
                <a:cs typeface="Arial"/>
              </a:rPr>
              <a:t>mesurable,</a:t>
            </a:r>
            <a:endParaRPr sz="3000">
              <a:latin typeface="Arial"/>
              <a:cs typeface="Arial"/>
            </a:endParaRPr>
          </a:p>
          <a:p>
            <a:pPr marL="354965">
              <a:lnSpc>
                <a:spcPct val="100000"/>
              </a:lnSpc>
            </a:pPr>
            <a:r>
              <a:rPr sz="3000" i="1" dirty="0">
                <a:latin typeface="Arial"/>
                <a:cs typeface="Arial"/>
              </a:rPr>
              <a:t>répartition</a:t>
            </a:r>
            <a:r>
              <a:rPr sz="3000" i="1" spc="-40" dirty="0">
                <a:latin typeface="Arial"/>
                <a:cs typeface="Arial"/>
              </a:rPr>
              <a:t> </a:t>
            </a:r>
            <a:r>
              <a:rPr sz="3000" i="1" dirty="0">
                <a:latin typeface="Arial"/>
                <a:cs typeface="Arial"/>
              </a:rPr>
              <a:t>rapide</a:t>
            </a:r>
            <a:r>
              <a:rPr sz="3000" i="1" spc="-40" dirty="0">
                <a:latin typeface="Arial"/>
                <a:cs typeface="Arial"/>
              </a:rPr>
              <a:t> </a:t>
            </a:r>
            <a:r>
              <a:rPr sz="3000" i="1" dirty="0">
                <a:latin typeface="Arial"/>
                <a:cs typeface="Arial"/>
              </a:rPr>
              <a:t>et</a:t>
            </a:r>
            <a:r>
              <a:rPr sz="3000" i="1" spc="-20" dirty="0">
                <a:latin typeface="Arial"/>
                <a:cs typeface="Arial"/>
              </a:rPr>
              <a:t> </a:t>
            </a:r>
            <a:r>
              <a:rPr sz="3000" i="1" spc="-10" dirty="0">
                <a:latin typeface="Arial"/>
                <a:cs typeface="Arial"/>
              </a:rPr>
              <a:t>uniforme.</a:t>
            </a:r>
            <a:endParaRPr sz="3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986</Words>
  <Application>Microsoft Office PowerPoint</Application>
  <PresentationFormat>Personnalisé</PresentationFormat>
  <Paragraphs>290</Paragraphs>
  <Slides>39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0" baseType="lpstr">
      <vt:lpstr>Office Theme</vt:lpstr>
      <vt:lpstr>Diapositive 1</vt:lpstr>
      <vt:lpstr>Plan.</vt:lpstr>
      <vt:lpstr>Diapositive 3</vt:lpstr>
      <vt:lpstr>Définition du milieu intérieur</vt:lpstr>
      <vt:lpstr>Homéostasie</vt:lpstr>
      <vt:lpstr>Compartiments liquidiens de l’organisme</vt:lpstr>
      <vt:lpstr>Compartiments liquidiens de l’organisme</vt:lpstr>
      <vt:lpstr>Compartiments liquidiens de l’organisme</vt:lpstr>
      <vt:lpstr>COMPARTIMENTS LIQUIDIENS</vt:lpstr>
      <vt:lpstr>Mesure des compartiments</vt:lpstr>
      <vt:lpstr>résultats</vt:lpstr>
      <vt:lpstr>Homéostasie de l’eau totale</vt:lpstr>
      <vt:lpstr>Répartition de l'eau dans l'organisme</vt:lpstr>
      <vt:lpstr>Répartition de l'eau dans l'organisme</vt:lpstr>
      <vt:lpstr>Résultats des mesures</vt:lpstr>
      <vt:lpstr>Compartiments extracellulaires</vt:lpstr>
      <vt:lpstr>Compartiments extracellulaires</vt:lpstr>
      <vt:lpstr>Hématocrite.</vt:lpstr>
      <vt:lpstr>compartiment plasmatique</vt:lpstr>
      <vt:lpstr>compartiment plasmatique</vt:lpstr>
      <vt:lpstr>COMPOSITION IONIQUE DU PLASMA</vt:lpstr>
      <vt:lpstr>Composition des compartiments en électrolytes et substances dissoutes</vt:lpstr>
      <vt:lpstr>compartiment plasmatique</vt:lpstr>
      <vt:lpstr>compartiment plasmatique</vt:lpstr>
      <vt:lpstr>compartiment plasmatique</vt:lpstr>
      <vt:lpstr>compartiment plasmatique</vt:lpstr>
      <vt:lpstr>compartiment plasmatique</vt:lpstr>
      <vt:lpstr>compartiment plasmatique</vt:lpstr>
      <vt:lpstr>Osmolarité cellulaire</vt:lpstr>
      <vt:lpstr>Propriétés physico-chimiques du compartiment interstitiel</vt:lpstr>
      <vt:lpstr>Compartiment intracellulaire</vt:lpstr>
      <vt:lpstr>Propriétés physico-chimiques du compartiment intracellulaire</vt:lpstr>
      <vt:lpstr>Compartiments transcellulaires</vt:lpstr>
      <vt:lpstr>Echanges plasma interstitium</vt:lpstr>
      <vt:lpstr>Echanges plasma interstitium</vt:lpstr>
      <vt:lpstr>Echanges plasma interstitium</vt:lpstr>
      <vt:lpstr>Échanges plasma interstitium</vt:lpstr>
      <vt:lpstr>Echanges plasma interstitium</vt:lpstr>
      <vt:lpstr>COMPARTIMENTS LIQUIDIENS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LES COMPARTIMENTS LIQUIDIENS Dr F.ABDELOUAHAB [Mode de compatibilité]</dc:title>
  <dc:creator>PCGH2020</dc:creator>
  <cp:lastModifiedBy>LE</cp:lastModifiedBy>
  <cp:revision>1</cp:revision>
  <dcterms:created xsi:type="dcterms:W3CDTF">2025-04-27T17:17:14Z</dcterms:created>
  <dcterms:modified xsi:type="dcterms:W3CDTF">2025-04-27T17:27:00Z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2022-04-17T00:00:00Z</vt:filetime>
  </property>
  <property fmtid="{D5CDD505-2E9C-101B-9397-08002B2CF9AE}" pid="3" name="Creator">
    <vt:lpwstr>Microsoft PowerPoint - LES COMPARTIMENTS LIQUIDIENS Dr F.ABDELOUAHAB [Mode de compatibilité]</vt:lpwstr>
  </property>
  <property fmtid="{D5CDD505-2E9C-101B-9397-08002B2CF9AE}" pid="4" name="LastSaved">
    <vt:filetime>2025-04-27T00:00:00Z</vt:filetime>
  </property>
  <property fmtid="{D5CDD505-2E9C-101B-9397-08002B2CF9AE}" pid="5" name="Producer">
    <vt:lpwstr>ScanSoft PDF Create! 5</vt:lpwstr>
  </property>
</Properties>
</file>