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56700" cy="6864350"/>
  <p:notesSz cx="9156700" cy="6864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08836" y="58928"/>
            <a:ext cx="5741034" cy="1184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3505" y="3844036"/>
            <a:ext cx="6409690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835" y="1578800"/>
            <a:ext cx="3983164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5700" y="1578800"/>
            <a:ext cx="3983164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57883" y="304800"/>
            <a:ext cx="38100" cy="1295400"/>
          </a:xfrm>
          <a:custGeom>
            <a:avLst/>
            <a:gdLst/>
            <a:ahLst/>
            <a:cxnLst/>
            <a:rect l="l" t="t" r="r" b="b"/>
            <a:pathLst>
              <a:path w="38100" h="1295400">
                <a:moveTo>
                  <a:pt x="38100" y="0"/>
                </a:moveTo>
                <a:lnTo>
                  <a:pt x="0" y="0"/>
                </a:lnTo>
                <a:lnTo>
                  <a:pt x="0" y="1295400"/>
                </a:lnTo>
                <a:lnTo>
                  <a:pt x="38100" y="12954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972" y="838200"/>
            <a:ext cx="228600" cy="228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5591" y="838200"/>
            <a:ext cx="228600" cy="228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2688" y="838200"/>
            <a:ext cx="228600" cy="228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6916" y="58928"/>
            <a:ext cx="6917944" cy="13724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4436" y="2218308"/>
            <a:ext cx="7720330" cy="412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3278" y="6383845"/>
            <a:ext cx="2930144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835" y="6383845"/>
            <a:ext cx="2106041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92824" y="6383845"/>
            <a:ext cx="2106041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2807" y="1219200"/>
            <a:ext cx="34925" cy="2057400"/>
          </a:xfrm>
          <a:custGeom>
            <a:avLst/>
            <a:gdLst/>
            <a:ahLst/>
            <a:cxnLst/>
            <a:rect l="l" t="t" r="r" b="b"/>
            <a:pathLst>
              <a:path w="34925" h="2057400">
                <a:moveTo>
                  <a:pt x="34925" y="0"/>
                </a:moveTo>
                <a:lnTo>
                  <a:pt x="0" y="0"/>
                </a:lnTo>
                <a:lnTo>
                  <a:pt x="0" y="2057400"/>
                </a:lnTo>
                <a:lnTo>
                  <a:pt x="34925" y="2057400"/>
                </a:lnTo>
                <a:lnTo>
                  <a:pt x="349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164" y="2104644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80" h="347980">
                <a:moveTo>
                  <a:pt x="173736" y="0"/>
                </a:moveTo>
                <a:lnTo>
                  <a:pt x="127529" y="6201"/>
                </a:lnTo>
                <a:lnTo>
                  <a:pt x="86021" y="23701"/>
                </a:lnTo>
                <a:lnTo>
                  <a:pt x="50863" y="50847"/>
                </a:lnTo>
                <a:lnTo>
                  <a:pt x="23706" y="85983"/>
                </a:lnTo>
                <a:lnTo>
                  <a:pt x="6201" y="127455"/>
                </a:lnTo>
                <a:lnTo>
                  <a:pt x="0" y="173609"/>
                </a:lnTo>
                <a:lnTo>
                  <a:pt x="6201" y="219869"/>
                </a:lnTo>
                <a:lnTo>
                  <a:pt x="23706" y="261413"/>
                </a:lnTo>
                <a:lnTo>
                  <a:pt x="50863" y="296592"/>
                </a:lnTo>
                <a:lnTo>
                  <a:pt x="86021" y="323760"/>
                </a:lnTo>
                <a:lnTo>
                  <a:pt x="127529" y="341269"/>
                </a:lnTo>
                <a:lnTo>
                  <a:pt x="173736" y="347472"/>
                </a:lnTo>
                <a:lnTo>
                  <a:pt x="219942" y="341269"/>
                </a:lnTo>
                <a:lnTo>
                  <a:pt x="261450" y="323760"/>
                </a:lnTo>
                <a:lnTo>
                  <a:pt x="296608" y="296592"/>
                </a:lnTo>
                <a:lnTo>
                  <a:pt x="323765" y="261413"/>
                </a:lnTo>
                <a:lnTo>
                  <a:pt x="341270" y="219869"/>
                </a:lnTo>
                <a:lnTo>
                  <a:pt x="347472" y="173609"/>
                </a:lnTo>
                <a:lnTo>
                  <a:pt x="341270" y="127455"/>
                </a:lnTo>
                <a:lnTo>
                  <a:pt x="323765" y="85983"/>
                </a:lnTo>
                <a:lnTo>
                  <a:pt x="296608" y="50847"/>
                </a:lnTo>
                <a:lnTo>
                  <a:pt x="261450" y="23701"/>
                </a:lnTo>
                <a:lnTo>
                  <a:pt x="219942" y="6201"/>
                </a:lnTo>
                <a:lnTo>
                  <a:pt x="173736" y="0"/>
                </a:lnTo>
                <a:close/>
              </a:path>
            </a:pathLst>
          </a:custGeom>
          <a:solidFill>
            <a:srgbClr val="33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5236" y="2106168"/>
            <a:ext cx="349250" cy="347980"/>
          </a:xfrm>
          <a:custGeom>
            <a:avLst/>
            <a:gdLst/>
            <a:ahLst/>
            <a:cxnLst/>
            <a:rect l="l" t="t" r="r" b="b"/>
            <a:pathLst>
              <a:path w="349250" h="347980">
                <a:moveTo>
                  <a:pt x="173736" y="0"/>
                </a:moveTo>
                <a:lnTo>
                  <a:pt x="127529" y="6201"/>
                </a:lnTo>
                <a:lnTo>
                  <a:pt x="86021" y="23706"/>
                </a:lnTo>
                <a:lnTo>
                  <a:pt x="50863" y="50863"/>
                </a:lnTo>
                <a:lnTo>
                  <a:pt x="23706" y="86021"/>
                </a:lnTo>
                <a:lnTo>
                  <a:pt x="6201" y="127529"/>
                </a:lnTo>
                <a:lnTo>
                  <a:pt x="0" y="173736"/>
                </a:lnTo>
                <a:lnTo>
                  <a:pt x="6201" y="219942"/>
                </a:lnTo>
                <a:lnTo>
                  <a:pt x="23706" y="261450"/>
                </a:lnTo>
                <a:lnTo>
                  <a:pt x="50863" y="296608"/>
                </a:lnTo>
                <a:lnTo>
                  <a:pt x="86021" y="323765"/>
                </a:lnTo>
                <a:lnTo>
                  <a:pt x="127529" y="341270"/>
                </a:lnTo>
                <a:lnTo>
                  <a:pt x="173736" y="347472"/>
                </a:lnTo>
                <a:lnTo>
                  <a:pt x="220584" y="341270"/>
                </a:lnTo>
                <a:lnTo>
                  <a:pt x="262523" y="323765"/>
                </a:lnTo>
                <a:lnTo>
                  <a:pt x="297942" y="296608"/>
                </a:lnTo>
                <a:lnTo>
                  <a:pt x="325232" y="261450"/>
                </a:lnTo>
                <a:lnTo>
                  <a:pt x="342787" y="219942"/>
                </a:lnTo>
                <a:lnTo>
                  <a:pt x="348995" y="173736"/>
                </a:lnTo>
                <a:lnTo>
                  <a:pt x="342787" y="127529"/>
                </a:lnTo>
                <a:lnTo>
                  <a:pt x="325232" y="86021"/>
                </a:lnTo>
                <a:lnTo>
                  <a:pt x="297942" y="50863"/>
                </a:lnTo>
                <a:lnTo>
                  <a:pt x="262523" y="23706"/>
                </a:lnTo>
                <a:lnTo>
                  <a:pt x="220584" y="6201"/>
                </a:lnTo>
                <a:lnTo>
                  <a:pt x="173736" y="0"/>
                </a:lnTo>
                <a:close/>
              </a:path>
            </a:pathLst>
          </a:custGeom>
          <a:solidFill>
            <a:srgbClr val="99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2832" y="2106168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80" h="347980">
                <a:moveTo>
                  <a:pt x="173736" y="0"/>
                </a:moveTo>
                <a:lnTo>
                  <a:pt x="127529" y="6201"/>
                </a:lnTo>
                <a:lnTo>
                  <a:pt x="86021" y="23706"/>
                </a:lnTo>
                <a:lnTo>
                  <a:pt x="50863" y="50863"/>
                </a:lnTo>
                <a:lnTo>
                  <a:pt x="23706" y="86021"/>
                </a:lnTo>
                <a:lnTo>
                  <a:pt x="6201" y="127529"/>
                </a:lnTo>
                <a:lnTo>
                  <a:pt x="0" y="173736"/>
                </a:lnTo>
                <a:lnTo>
                  <a:pt x="6201" y="219942"/>
                </a:lnTo>
                <a:lnTo>
                  <a:pt x="23706" y="261450"/>
                </a:lnTo>
                <a:lnTo>
                  <a:pt x="50863" y="296608"/>
                </a:lnTo>
                <a:lnTo>
                  <a:pt x="86021" y="323765"/>
                </a:lnTo>
                <a:lnTo>
                  <a:pt x="127529" y="341270"/>
                </a:lnTo>
                <a:lnTo>
                  <a:pt x="173736" y="347472"/>
                </a:lnTo>
                <a:lnTo>
                  <a:pt x="219942" y="341270"/>
                </a:lnTo>
                <a:lnTo>
                  <a:pt x="261450" y="323765"/>
                </a:lnTo>
                <a:lnTo>
                  <a:pt x="296608" y="296608"/>
                </a:lnTo>
                <a:lnTo>
                  <a:pt x="323765" y="261450"/>
                </a:lnTo>
                <a:lnTo>
                  <a:pt x="341270" y="219942"/>
                </a:lnTo>
                <a:lnTo>
                  <a:pt x="347472" y="173736"/>
                </a:lnTo>
                <a:lnTo>
                  <a:pt x="341270" y="127529"/>
                </a:lnTo>
                <a:lnTo>
                  <a:pt x="323765" y="86021"/>
                </a:lnTo>
                <a:lnTo>
                  <a:pt x="296608" y="50863"/>
                </a:lnTo>
                <a:lnTo>
                  <a:pt x="261450" y="23706"/>
                </a:lnTo>
                <a:lnTo>
                  <a:pt x="219942" y="6201"/>
                </a:lnTo>
                <a:lnTo>
                  <a:pt x="17373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84551" y="982345"/>
            <a:ext cx="598297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5400" spc="-25" dirty="0">
                <a:solidFill>
                  <a:srgbClr val="99CCCC"/>
                </a:solidFill>
                <a:latin typeface="Arial MT"/>
                <a:cs typeface="Arial MT"/>
              </a:rPr>
              <a:t>LES </a:t>
            </a:r>
            <a:r>
              <a:rPr sz="5400" spc="-50" dirty="0">
                <a:solidFill>
                  <a:srgbClr val="99CCCC"/>
                </a:solidFill>
                <a:latin typeface="Arial MT"/>
                <a:cs typeface="Arial MT"/>
              </a:rPr>
              <a:t>COMPARTIMENTS </a:t>
            </a:r>
            <a:r>
              <a:rPr sz="5400" spc="-10" dirty="0">
                <a:solidFill>
                  <a:srgbClr val="99CCCC"/>
                </a:solidFill>
                <a:latin typeface="Arial MT"/>
                <a:cs typeface="Arial MT"/>
              </a:rPr>
              <a:t>LIQUIDIENS</a:t>
            </a:r>
            <a:endParaRPr sz="5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9688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latin typeface="Arial MT"/>
                <a:cs typeface="Arial MT"/>
              </a:rPr>
              <a:t>Mesure</a:t>
            </a:r>
            <a:r>
              <a:rPr sz="4200" b="0" spc="-110" dirty="0">
                <a:latin typeface="Arial MT"/>
                <a:cs typeface="Arial MT"/>
              </a:rPr>
              <a:t> </a:t>
            </a:r>
            <a:r>
              <a:rPr sz="4200" b="0" dirty="0">
                <a:latin typeface="Arial MT"/>
                <a:cs typeface="Arial MT"/>
              </a:rPr>
              <a:t>des</a:t>
            </a:r>
            <a:r>
              <a:rPr sz="4200" b="0" spc="-110" dirty="0">
                <a:latin typeface="Arial MT"/>
                <a:cs typeface="Arial MT"/>
              </a:rPr>
              <a:t> </a:t>
            </a:r>
            <a:r>
              <a:rPr sz="4200" b="0" spc="-10" dirty="0">
                <a:latin typeface="Arial MT"/>
                <a:cs typeface="Arial MT"/>
              </a:rPr>
              <a:t>compartiments</a:t>
            </a:r>
            <a:endParaRPr sz="4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8355" y="1630680"/>
            <a:ext cx="3390900" cy="5227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9688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 MT"/>
                <a:cs typeface="Arial MT"/>
              </a:rPr>
              <a:t>résultats</a:t>
            </a:r>
            <a:endParaRPr sz="4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1" y="1850085"/>
            <a:ext cx="6788784" cy="3591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i="1" dirty="0">
                <a:latin typeface="Arial"/>
                <a:cs typeface="Arial"/>
              </a:rPr>
              <a:t>Eau</a:t>
            </a:r>
            <a:r>
              <a:rPr sz="2600" i="1" spc="-4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totale</a:t>
            </a:r>
            <a:r>
              <a:rPr sz="2600" i="1" spc="-3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:</a:t>
            </a:r>
            <a:r>
              <a:rPr sz="2600" i="1" spc="-4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eau</a:t>
            </a:r>
            <a:r>
              <a:rPr sz="2600" i="1" spc="-40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tritiée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5600" algn="l"/>
                <a:tab pos="2672715" algn="l"/>
              </a:tabLst>
            </a:pPr>
            <a:r>
              <a:rPr sz="2600" i="1" dirty="0">
                <a:latin typeface="Arial"/>
                <a:cs typeface="Arial"/>
              </a:rPr>
              <a:t>Volume</a:t>
            </a:r>
            <a:r>
              <a:rPr sz="2600" i="1" spc="-6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plasmatique</a:t>
            </a:r>
            <a:r>
              <a:rPr sz="2600" i="1" spc="-7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:</a:t>
            </a:r>
            <a:r>
              <a:rPr sz="2600" i="1" spc="-7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bleu</a:t>
            </a:r>
            <a:r>
              <a:rPr sz="2600" i="1" spc="-7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Evans,</a:t>
            </a:r>
            <a:r>
              <a:rPr sz="2600" i="1" spc="-90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albumine </a:t>
            </a:r>
            <a:r>
              <a:rPr sz="2600" i="1" dirty="0">
                <a:latin typeface="Arial"/>
                <a:cs typeface="Arial"/>
              </a:rPr>
              <a:t>marquée</a:t>
            </a:r>
            <a:r>
              <a:rPr sz="2600" i="1" spc="-95" dirty="0">
                <a:latin typeface="Arial"/>
                <a:cs typeface="Arial"/>
              </a:rPr>
              <a:t> </a:t>
            </a:r>
            <a:r>
              <a:rPr sz="2600" i="1" spc="-20" dirty="0">
                <a:latin typeface="Arial"/>
                <a:cs typeface="Arial"/>
              </a:rPr>
              <a:t>125I</a:t>
            </a:r>
            <a:r>
              <a:rPr sz="2600" i="1" dirty="0">
                <a:latin typeface="Arial"/>
                <a:cs typeface="Arial"/>
              </a:rPr>
              <a:t>	Hématies</a:t>
            </a:r>
            <a:r>
              <a:rPr sz="2600" i="1" spc="-65" dirty="0">
                <a:latin typeface="Arial"/>
                <a:cs typeface="Arial"/>
              </a:rPr>
              <a:t> </a:t>
            </a:r>
            <a:r>
              <a:rPr sz="2600" i="1" spc="-20" dirty="0">
                <a:latin typeface="Arial"/>
                <a:cs typeface="Arial"/>
              </a:rPr>
              <a:t>51Cr</a:t>
            </a: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i="1" dirty="0">
                <a:latin typeface="Arial"/>
                <a:cs typeface="Arial"/>
              </a:rPr>
              <a:t>Eau</a:t>
            </a:r>
            <a:r>
              <a:rPr sz="2600" i="1" spc="-5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extracellulaire</a:t>
            </a:r>
            <a:r>
              <a:rPr sz="2600" i="1" spc="-7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: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Inuline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(20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spc="-25" dirty="0">
                <a:latin typeface="Arial"/>
                <a:cs typeface="Arial"/>
              </a:rPr>
              <a:t>%)</a:t>
            </a:r>
            <a:endParaRPr sz="2600">
              <a:latin typeface="Arial"/>
              <a:cs typeface="Arial"/>
            </a:endParaRPr>
          </a:p>
          <a:p>
            <a:pPr marL="355600" marR="211454" indent="-342900">
              <a:lnSpc>
                <a:spcPct val="100000"/>
              </a:lnSpc>
              <a:spcBef>
                <a:spcPts val="625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5600" algn="l"/>
              </a:tabLst>
            </a:pPr>
            <a:r>
              <a:rPr sz="2600" i="1" dirty="0">
                <a:latin typeface="Arial"/>
                <a:cs typeface="Arial"/>
              </a:rPr>
              <a:t>Eau</a:t>
            </a:r>
            <a:r>
              <a:rPr sz="2600" i="1" spc="-4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interstitielle</a:t>
            </a:r>
            <a:r>
              <a:rPr sz="2600" i="1" spc="-4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:</a:t>
            </a:r>
            <a:r>
              <a:rPr sz="2600" i="1" spc="-3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eau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extracellulaire</a:t>
            </a:r>
            <a:r>
              <a:rPr sz="2600" i="1" spc="-6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–</a:t>
            </a:r>
            <a:r>
              <a:rPr sz="2600" i="1" spc="-25" dirty="0">
                <a:latin typeface="Arial"/>
                <a:cs typeface="Arial"/>
              </a:rPr>
              <a:t> eau </a:t>
            </a:r>
            <a:r>
              <a:rPr sz="2600" i="1" spc="-10" dirty="0">
                <a:latin typeface="Arial"/>
                <a:cs typeface="Arial"/>
              </a:rPr>
              <a:t>plasmatique</a:t>
            </a:r>
            <a:endParaRPr sz="2600">
              <a:latin typeface="Arial"/>
              <a:cs typeface="Arial"/>
            </a:endParaRPr>
          </a:p>
          <a:p>
            <a:pPr marL="355600" marR="1864995" indent="-342900">
              <a:lnSpc>
                <a:spcPct val="100000"/>
              </a:lnSpc>
              <a:spcBef>
                <a:spcPts val="625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5600" algn="l"/>
              </a:tabLst>
            </a:pPr>
            <a:r>
              <a:rPr sz="2600" i="1" dirty="0">
                <a:latin typeface="Arial"/>
                <a:cs typeface="Arial"/>
              </a:rPr>
              <a:t>Eau</a:t>
            </a:r>
            <a:r>
              <a:rPr sz="2600" i="1" spc="-3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cellulaire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:</a:t>
            </a:r>
            <a:r>
              <a:rPr sz="2600" i="1" spc="-4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eau</a:t>
            </a:r>
            <a:r>
              <a:rPr sz="2600" i="1" spc="-3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totale</a:t>
            </a:r>
            <a:r>
              <a:rPr sz="2600" i="1" spc="-2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-</a:t>
            </a:r>
            <a:r>
              <a:rPr sz="2600" i="1" spc="-40" dirty="0">
                <a:latin typeface="Arial"/>
                <a:cs typeface="Arial"/>
              </a:rPr>
              <a:t> </a:t>
            </a:r>
            <a:r>
              <a:rPr sz="2600" i="1" spc="-25" dirty="0">
                <a:latin typeface="Arial"/>
                <a:cs typeface="Arial"/>
              </a:rPr>
              <a:t>eau </a:t>
            </a:r>
            <a:r>
              <a:rPr sz="2600" i="1" spc="-10" dirty="0">
                <a:latin typeface="Arial"/>
                <a:cs typeface="Arial"/>
              </a:rPr>
              <a:t>extracellulaire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4468" rIns="0" bIns="0" rtlCol="0">
            <a:spAutoFit/>
          </a:bodyPr>
          <a:lstStyle/>
          <a:p>
            <a:pPr marL="153797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Arial"/>
                <a:cs typeface="Arial"/>
              </a:rPr>
              <a:t>Homéostasie</a:t>
            </a:r>
            <a:r>
              <a:rPr sz="2400" i="1" spc="-6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de</a:t>
            </a:r>
            <a:r>
              <a:rPr sz="2400" i="1" spc="-7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l’eau</a:t>
            </a:r>
            <a:r>
              <a:rPr sz="2400" i="1" spc="-9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totale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1" y="2285949"/>
            <a:ext cx="3193415" cy="176911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09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b="1" spc="-10" dirty="0">
                <a:latin typeface="Arial"/>
                <a:cs typeface="Arial"/>
              </a:rPr>
              <a:t>Entrées: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600" spc="-10" dirty="0">
                <a:latin typeface="Arial MT"/>
                <a:cs typeface="Arial MT"/>
              </a:rPr>
              <a:t>-Boissons1500ml</a:t>
            </a:r>
            <a:endParaRPr sz="2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600" spc="-10" dirty="0">
                <a:latin typeface="Arial MT"/>
                <a:cs typeface="Arial MT"/>
              </a:rPr>
              <a:t>-</a:t>
            </a:r>
            <a:r>
              <a:rPr sz="2600" dirty="0">
                <a:latin typeface="Arial MT"/>
                <a:cs typeface="Arial MT"/>
              </a:rPr>
              <a:t>Aliments700</a:t>
            </a:r>
            <a:r>
              <a:rPr sz="2600" spc="-13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ml</a:t>
            </a:r>
            <a:endParaRPr sz="2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600" spc="-10" dirty="0">
                <a:latin typeface="Arial MT"/>
                <a:cs typeface="Arial MT"/>
              </a:rPr>
              <a:t>-</a:t>
            </a:r>
            <a:r>
              <a:rPr sz="2600" dirty="0">
                <a:latin typeface="Arial MT"/>
                <a:cs typeface="Arial MT"/>
              </a:rPr>
              <a:t>Eau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endogène300ml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0924" y="5376164"/>
            <a:ext cx="2501265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2600" b="1" i="1" dirty="0">
                <a:latin typeface="Arial"/>
                <a:cs typeface="Arial"/>
              </a:rPr>
              <a:t>Total</a:t>
            </a:r>
            <a:r>
              <a:rPr sz="2600" b="1" i="1" spc="-11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2500</a:t>
            </a:r>
            <a:r>
              <a:rPr sz="2600" b="1" i="1" spc="-90" dirty="0">
                <a:latin typeface="Arial"/>
                <a:cs typeface="Arial"/>
              </a:rPr>
              <a:t> </a:t>
            </a:r>
            <a:r>
              <a:rPr sz="2600" b="1" i="1" spc="-25" dirty="0">
                <a:latin typeface="Arial"/>
                <a:cs typeface="Arial"/>
              </a:rPr>
              <a:t>ml</a:t>
            </a:r>
            <a:r>
              <a:rPr sz="2600" b="1" spc="-25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36666"/>
                </a:solidFill>
                <a:latin typeface="Arial"/>
                <a:cs typeface="Arial"/>
              </a:rPr>
              <a:t>Régulation:</a:t>
            </a:r>
            <a:r>
              <a:rPr sz="1800" b="1" spc="-60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6666"/>
                </a:solidFill>
                <a:latin typeface="Arial"/>
                <a:cs typeface="Arial"/>
              </a:rPr>
              <a:t>soif</a:t>
            </a:r>
            <a:r>
              <a:rPr sz="1800" b="1" spc="-45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6666"/>
                </a:solidFill>
                <a:latin typeface="Arial"/>
                <a:cs typeface="Arial"/>
              </a:rPr>
              <a:t>et</a:t>
            </a:r>
            <a:r>
              <a:rPr sz="1800" b="1" spc="-40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36666"/>
                </a:solidFill>
                <a:latin typeface="Arial"/>
                <a:cs typeface="Arial"/>
              </a:rPr>
              <a:t>rein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03876" y="1898904"/>
          <a:ext cx="3428999" cy="4112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9360"/>
                <a:gridCol w="929639"/>
              </a:tblGrid>
              <a:tr h="699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10" dirty="0">
                          <a:solidFill>
                            <a:srgbClr val="336666"/>
                          </a:solidFill>
                          <a:latin typeface="Arial MT"/>
                          <a:cs typeface="Arial MT"/>
                        </a:rPr>
                        <a:t>sorties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95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000" spc="-10" dirty="0">
                          <a:solidFill>
                            <a:srgbClr val="336666"/>
                          </a:solidFill>
                          <a:latin typeface="Arial MT"/>
                          <a:cs typeface="Arial MT"/>
                        </a:rPr>
                        <a:t>urine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000" spc="-20" dirty="0">
                          <a:solidFill>
                            <a:srgbClr val="336666"/>
                          </a:solidFill>
                          <a:latin typeface="Arial MT"/>
                          <a:cs typeface="Arial MT"/>
                        </a:rPr>
                        <a:t>1500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95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000" spc="-10" dirty="0">
                          <a:solidFill>
                            <a:srgbClr val="336666"/>
                          </a:solidFill>
                          <a:latin typeface="Arial MT"/>
                          <a:cs typeface="Arial MT"/>
                        </a:rPr>
                        <a:t>selles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000" spc="-25" dirty="0">
                          <a:solidFill>
                            <a:srgbClr val="336666"/>
                          </a:solidFill>
                          <a:latin typeface="Arial MT"/>
                          <a:cs typeface="Arial MT"/>
                        </a:rPr>
                        <a:t>100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2000" spc="-10" dirty="0">
                          <a:solidFill>
                            <a:srgbClr val="336666"/>
                          </a:solidFill>
                          <a:latin typeface="Arial MT"/>
                          <a:cs typeface="Arial MT"/>
                        </a:rPr>
                        <a:t>transpiration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2000" spc="-50" dirty="0">
                          <a:solidFill>
                            <a:srgbClr val="336666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95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000" spc="-10" dirty="0">
                          <a:solidFill>
                            <a:srgbClr val="336666"/>
                          </a:solidFill>
                          <a:latin typeface="Arial MT"/>
                          <a:cs typeface="Arial MT"/>
                        </a:rPr>
                        <a:t>perspiration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000" spc="-25" dirty="0">
                          <a:solidFill>
                            <a:srgbClr val="336666"/>
                          </a:solidFill>
                          <a:latin typeface="Arial MT"/>
                          <a:cs typeface="Arial MT"/>
                        </a:rPr>
                        <a:t>500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2000" spc="-10" dirty="0">
                          <a:solidFill>
                            <a:srgbClr val="336666"/>
                          </a:solidFill>
                          <a:latin typeface="Arial MT"/>
                          <a:cs typeface="Arial MT"/>
                        </a:rPr>
                        <a:t>respiration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2000" spc="-25" dirty="0">
                          <a:solidFill>
                            <a:srgbClr val="336666"/>
                          </a:solidFill>
                          <a:latin typeface="Arial MT"/>
                          <a:cs typeface="Arial MT"/>
                        </a:rPr>
                        <a:t>400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000" spc="-10" dirty="0">
                          <a:solidFill>
                            <a:srgbClr val="336666"/>
                          </a:solidFill>
                          <a:latin typeface="Arial MT"/>
                          <a:cs typeface="Arial MT"/>
                        </a:rPr>
                        <a:t>Total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000" spc="-20" dirty="0">
                          <a:solidFill>
                            <a:srgbClr val="336666"/>
                          </a:solidFill>
                          <a:latin typeface="Arial MT"/>
                          <a:cs typeface="Arial MT"/>
                        </a:rPr>
                        <a:t>2500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7883" y="304800"/>
            <a:ext cx="38100" cy="1295400"/>
          </a:xfrm>
          <a:custGeom>
            <a:avLst/>
            <a:gdLst/>
            <a:ahLst/>
            <a:cxnLst/>
            <a:rect l="l" t="t" r="r" b="b"/>
            <a:pathLst>
              <a:path w="38100" h="1295400">
                <a:moveTo>
                  <a:pt x="38100" y="0"/>
                </a:moveTo>
                <a:lnTo>
                  <a:pt x="0" y="0"/>
                </a:lnTo>
                <a:lnTo>
                  <a:pt x="0" y="1295400"/>
                </a:lnTo>
                <a:lnTo>
                  <a:pt x="38100" y="12954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72" y="838200"/>
            <a:ext cx="228600" cy="228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591" y="838200"/>
            <a:ext cx="228600" cy="228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2688" y="838200"/>
            <a:ext cx="228600" cy="2286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Répartition</a:t>
            </a:r>
            <a:r>
              <a:rPr sz="3800" spc="-70" dirty="0"/>
              <a:t> </a:t>
            </a:r>
            <a:r>
              <a:rPr sz="3800" dirty="0"/>
              <a:t>de</a:t>
            </a:r>
            <a:r>
              <a:rPr sz="3800" spc="-30" dirty="0"/>
              <a:t> </a:t>
            </a:r>
            <a:r>
              <a:rPr sz="3800" dirty="0"/>
              <a:t>l'eau</a:t>
            </a:r>
            <a:r>
              <a:rPr sz="3800" spc="-50" dirty="0"/>
              <a:t> </a:t>
            </a:r>
            <a:r>
              <a:rPr sz="3800" spc="-20" dirty="0"/>
              <a:t>dans </a:t>
            </a:r>
            <a:r>
              <a:rPr sz="3800" spc="-10" dirty="0"/>
              <a:t>l'organisme</a:t>
            </a:r>
            <a:endParaRPr sz="38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715" y="1978152"/>
            <a:ext cx="8467344" cy="48798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54072" y="1655953"/>
            <a:ext cx="3829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336666"/>
                </a:solidFill>
                <a:latin typeface="Arial"/>
                <a:cs typeface="Arial"/>
              </a:rPr>
              <a:t>Eau</a:t>
            </a:r>
            <a:r>
              <a:rPr sz="1800" b="1" i="1" spc="-15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36666"/>
                </a:solidFill>
                <a:latin typeface="Arial"/>
                <a:cs typeface="Arial"/>
              </a:rPr>
              <a:t>totale</a:t>
            </a:r>
            <a:r>
              <a:rPr sz="1800" b="1" i="1" spc="-35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36666"/>
                </a:solidFill>
                <a:latin typeface="Arial"/>
                <a:cs typeface="Arial"/>
              </a:rPr>
              <a:t>=</a:t>
            </a:r>
            <a:r>
              <a:rPr sz="1800" b="1" i="1" spc="-20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36666"/>
                </a:solidFill>
                <a:latin typeface="Arial"/>
                <a:cs typeface="Arial"/>
              </a:rPr>
              <a:t>60%</a:t>
            </a:r>
            <a:r>
              <a:rPr sz="1800" b="1" i="1" spc="-10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36666"/>
                </a:solidFill>
                <a:latin typeface="Arial"/>
                <a:cs typeface="Arial"/>
              </a:rPr>
              <a:t>du</a:t>
            </a:r>
            <a:r>
              <a:rPr sz="1800" b="1" i="1" spc="-25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36666"/>
                </a:solidFill>
                <a:latin typeface="Arial"/>
                <a:cs typeface="Arial"/>
              </a:rPr>
              <a:t>poids</a:t>
            </a:r>
            <a:r>
              <a:rPr sz="1800" b="1" i="1" spc="-30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336666"/>
                </a:solidFill>
                <a:latin typeface="Arial"/>
                <a:cs typeface="Arial"/>
              </a:rPr>
              <a:t>corporel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Répartition</a:t>
            </a:r>
            <a:r>
              <a:rPr sz="3800" spc="-70" dirty="0"/>
              <a:t> </a:t>
            </a:r>
            <a:r>
              <a:rPr sz="3800" dirty="0"/>
              <a:t>de</a:t>
            </a:r>
            <a:r>
              <a:rPr sz="3800" spc="-30" dirty="0"/>
              <a:t> </a:t>
            </a:r>
            <a:r>
              <a:rPr sz="3800" dirty="0"/>
              <a:t>l'eau</a:t>
            </a:r>
            <a:r>
              <a:rPr sz="3800" spc="-50" dirty="0"/>
              <a:t> </a:t>
            </a:r>
            <a:r>
              <a:rPr sz="3800" spc="-20" dirty="0"/>
              <a:t>dans </a:t>
            </a:r>
            <a:r>
              <a:rPr sz="3800" spc="-10" dirty="0"/>
              <a:t>l'organisme</a:t>
            </a:r>
            <a:endParaRPr sz="3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961" y="1933960"/>
            <a:ext cx="5328370" cy="30784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312" y="5255641"/>
            <a:ext cx="869823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-</a:t>
            </a:r>
            <a:r>
              <a:rPr sz="1800" i="1" dirty="0">
                <a:latin typeface="Arial"/>
                <a:cs typeface="Arial"/>
              </a:rPr>
              <a:t>Eau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totale =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60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%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du poids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corporel,</a:t>
            </a:r>
            <a:endParaRPr sz="1800">
              <a:latin typeface="Arial"/>
              <a:cs typeface="Arial"/>
            </a:endParaRPr>
          </a:p>
          <a:p>
            <a:pPr marL="584200" marR="508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varie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avec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tissu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(70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%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tissus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mous), plus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faible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: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os,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cartilage, graisse</a:t>
            </a:r>
            <a:r>
              <a:rPr sz="1800" i="1" spc="-10" dirty="0">
                <a:latin typeface="Arial"/>
                <a:cs typeface="Arial"/>
              </a:rPr>
              <a:t> (surpoids) </a:t>
            </a:r>
            <a:r>
              <a:rPr sz="1800" i="1" dirty="0">
                <a:latin typeface="Arial"/>
                <a:cs typeface="Arial"/>
              </a:rPr>
              <a:t>âge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: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nourrisson =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75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%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(vieillard: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&lt;50%)</a:t>
            </a:r>
            <a:endParaRPr sz="18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sexe,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H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60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%, F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50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%</a:t>
            </a:r>
            <a:r>
              <a:rPr sz="1800" i="1" spc="-10" dirty="0">
                <a:latin typeface="Arial"/>
                <a:cs typeface="Arial"/>
              </a:rPr>
              <a:t> (grossesse)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 MT"/>
                <a:cs typeface="Arial MT"/>
              </a:rPr>
              <a:t>-</a:t>
            </a:r>
            <a:r>
              <a:rPr sz="1800" i="1" spc="-20" dirty="0">
                <a:latin typeface="Arial"/>
                <a:cs typeface="Arial"/>
              </a:rPr>
              <a:t>Toute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variation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rapide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du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poids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corporel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=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rétention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ou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perte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d’eau</a:t>
            </a:r>
            <a:r>
              <a:rPr sz="1800" spc="-1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1819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00"/>
              </a:spcBef>
            </a:pPr>
            <a:r>
              <a:rPr sz="3800" b="0" i="1" dirty="0">
                <a:latin typeface="Arial"/>
                <a:cs typeface="Arial"/>
              </a:rPr>
              <a:t>Résultats</a:t>
            </a:r>
            <a:r>
              <a:rPr sz="3800" b="0" i="1" spc="-50" dirty="0">
                <a:latin typeface="Arial"/>
                <a:cs typeface="Arial"/>
              </a:rPr>
              <a:t> </a:t>
            </a:r>
            <a:r>
              <a:rPr sz="3800" b="0" i="1" dirty="0">
                <a:latin typeface="Arial"/>
                <a:cs typeface="Arial"/>
              </a:rPr>
              <a:t>des</a:t>
            </a:r>
            <a:r>
              <a:rPr sz="3800" b="0" i="1" spc="-35" dirty="0">
                <a:latin typeface="Arial"/>
                <a:cs typeface="Arial"/>
              </a:rPr>
              <a:t> </a:t>
            </a:r>
            <a:r>
              <a:rPr sz="3800" b="0" i="1" spc="-10" dirty="0">
                <a:latin typeface="Arial"/>
                <a:cs typeface="Arial"/>
              </a:rPr>
              <a:t>mesures</a:t>
            </a:r>
            <a:endParaRPr sz="3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1" y="2475865"/>
            <a:ext cx="385889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5600" algn="l"/>
              </a:tabLst>
            </a:pPr>
            <a:r>
              <a:rPr sz="3000" dirty="0">
                <a:latin typeface="Arial MT"/>
                <a:cs typeface="Arial MT"/>
              </a:rPr>
              <a:t>En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%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poids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du</a:t>
            </a:r>
            <a:r>
              <a:rPr sz="3000" spc="-10" dirty="0">
                <a:latin typeface="Arial MT"/>
                <a:cs typeface="Arial MT"/>
              </a:rPr>
              <a:t> corps </a:t>
            </a:r>
            <a:r>
              <a:rPr sz="3000" i="1" dirty="0">
                <a:latin typeface="Arial"/>
                <a:cs typeface="Arial"/>
              </a:rPr>
              <a:t>Volume</a:t>
            </a:r>
            <a:r>
              <a:rPr sz="3000" i="1" spc="-95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d’eau</a:t>
            </a:r>
            <a:r>
              <a:rPr sz="3000" i="1" spc="-55" dirty="0">
                <a:latin typeface="Arial"/>
                <a:cs typeface="Arial"/>
              </a:rPr>
              <a:t> </a:t>
            </a:r>
            <a:r>
              <a:rPr sz="3000" i="1" spc="-20" dirty="0">
                <a:latin typeface="Arial"/>
                <a:cs typeface="Arial"/>
              </a:rPr>
              <a:t>total </a:t>
            </a:r>
            <a:r>
              <a:rPr sz="3000" dirty="0">
                <a:latin typeface="Arial MT"/>
                <a:cs typeface="Arial MT"/>
              </a:rPr>
              <a:t>lourde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ou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eau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tritiée</a:t>
            </a:r>
            <a:endParaRPr sz="3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dirty="0">
                <a:latin typeface="Arial MT"/>
                <a:cs typeface="Arial MT"/>
              </a:rPr>
              <a:t>60%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poids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du</a:t>
            </a:r>
            <a:r>
              <a:rPr sz="3000" spc="-10" dirty="0">
                <a:latin typeface="Arial MT"/>
                <a:cs typeface="Arial MT"/>
              </a:rPr>
              <a:t> corps</a:t>
            </a:r>
            <a:endParaRPr sz="3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spc="-20" dirty="0">
                <a:latin typeface="Arial MT"/>
                <a:cs typeface="Arial MT"/>
              </a:rPr>
              <a:t>Sexe</a:t>
            </a:r>
            <a:endParaRPr sz="3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spc="-25" dirty="0">
                <a:latin typeface="Arial MT"/>
                <a:cs typeface="Arial MT"/>
              </a:rPr>
              <a:t>Age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4459" y="2933065"/>
            <a:ext cx="703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latin typeface="Arial MT"/>
                <a:cs typeface="Arial MT"/>
              </a:rPr>
              <a:t>Eau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1819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00"/>
              </a:spcBef>
            </a:pPr>
            <a:r>
              <a:rPr sz="3800" b="0" i="1" dirty="0">
                <a:latin typeface="Arial"/>
                <a:cs typeface="Arial"/>
              </a:rPr>
              <a:t>Compartiments</a:t>
            </a:r>
            <a:r>
              <a:rPr sz="3800" b="0" i="1" spc="-65" dirty="0">
                <a:latin typeface="Arial"/>
                <a:cs typeface="Arial"/>
              </a:rPr>
              <a:t> </a:t>
            </a:r>
            <a:r>
              <a:rPr sz="3800" b="0" i="1" spc="-10" dirty="0">
                <a:latin typeface="Arial"/>
                <a:cs typeface="Arial"/>
              </a:rPr>
              <a:t>extracellulaires</a:t>
            </a:r>
            <a:endParaRPr sz="3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1" y="2245868"/>
            <a:ext cx="3905250" cy="351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spc="-10" dirty="0">
                <a:latin typeface="Arial MT"/>
                <a:cs typeface="Arial MT"/>
              </a:rPr>
              <a:t>Volume</a:t>
            </a:r>
            <a:r>
              <a:rPr sz="2600" spc="-150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total</a:t>
            </a:r>
            <a:endParaRPr sz="2600">
              <a:latin typeface="Arial MT"/>
              <a:cs typeface="Arial MT"/>
            </a:endParaRPr>
          </a:p>
          <a:p>
            <a:pPr marL="472440">
              <a:lnSpc>
                <a:spcPct val="100000"/>
              </a:lnSpc>
            </a:pPr>
            <a:r>
              <a:rPr sz="2600" dirty="0">
                <a:latin typeface="Arial MT"/>
                <a:cs typeface="Arial MT"/>
              </a:rPr>
              <a:t>-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mannitol,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inuline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C14*</a:t>
            </a:r>
            <a:endParaRPr sz="2600">
              <a:latin typeface="Arial MT"/>
              <a:cs typeface="Arial MT"/>
            </a:endParaRPr>
          </a:p>
          <a:p>
            <a:pPr marL="472440">
              <a:lnSpc>
                <a:spcPct val="100000"/>
              </a:lnSpc>
            </a:pPr>
            <a:r>
              <a:rPr sz="2600" spc="-10" dirty="0">
                <a:latin typeface="Arial MT"/>
                <a:cs typeface="Arial MT"/>
              </a:rPr>
              <a:t>-</a:t>
            </a:r>
            <a:r>
              <a:rPr sz="2600" dirty="0">
                <a:latin typeface="Arial MT"/>
                <a:cs typeface="Arial MT"/>
              </a:rPr>
              <a:t>20%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poids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du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corps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spc="-10" dirty="0">
                <a:latin typeface="Arial MT"/>
                <a:cs typeface="Arial MT"/>
              </a:rPr>
              <a:t>Volume</a:t>
            </a:r>
            <a:r>
              <a:rPr sz="2600" spc="-15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plasmatique</a:t>
            </a:r>
            <a:endParaRPr sz="2600">
              <a:latin typeface="Arial MT"/>
              <a:cs typeface="Arial MT"/>
            </a:endParaRPr>
          </a:p>
          <a:p>
            <a:pPr marL="563880" lvl="1" indent="-182880">
              <a:lnSpc>
                <a:spcPts val="2810"/>
              </a:lnSpc>
              <a:buChar char="-"/>
              <a:tabLst>
                <a:tab pos="563880" algn="l"/>
              </a:tabLst>
            </a:pPr>
            <a:r>
              <a:rPr sz="2600" dirty="0">
                <a:latin typeface="Arial MT"/>
                <a:cs typeface="Arial MT"/>
              </a:rPr>
              <a:t>Albumine</a:t>
            </a:r>
            <a:r>
              <a:rPr sz="2600" spc="-10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marquée</a:t>
            </a:r>
            <a:r>
              <a:rPr sz="2600" spc="-11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I*</a:t>
            </a:r>
            <a:endParaRPr sz="2600">
              <a:latin typeface="Arial MT"/>
              <a:cs typeface="Arial MT"/>
            </a:endParaRPr>
          </a:p>
          <a:p>
            <a:pPr marL="556260" lvl="1" indent="-200660">
              <a:lnSpc>
                <a:spcPts val="2810"/>
              </a:lnSpc>
              <a:buChar char="-"/>
              <a:tabLst>
                <a:tab pos="556260" algn="l"/>
              </a:tabLst>
            </a:pPr>
            <a:r>
              <a:rPr sz="2600" dirty="0">
                <a:latin typeface="Arial MT"/>
                <a:cs typeface="Arial MT"/>
              </a:rPr>
              <a:t>colorant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bleu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evans</a:t>
            </a:r>
            <a:endParaRPr sz="2600">
              <a:latin typeface="Arial MT"/>
              <a:cs typeface="Arial MT"/>
            </a:endParaRPr>
          </a:p>
          <a:p>
            <a:pPr marL="472440">
              <a:lnSpc>
                <a:spcPct val="100000"/>
              </a:lnSpc>
            </a:pPr>
            <a:r>
              <a:rPr sz="2600" spc="-10" dirty="0">
                <a:latin typeface="Arial MT"/>
                <a:cs typeface="Arial MT"/>
              </a:rPr>
              <a:t>-</a:t>
            </a:r>
            <a:r>
              <a:rPr sz="2600" dirty="0">
                <a:latin typeface="Arial MT"/>
                <a:cs typeface="Arial MT"/>
              </a:rPr>
              <a:t>4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%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poids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du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corps</a:t>
            </a: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dirty="0">
                <a:latin typeface="Arial MT"/>
                <a:cs typeface="Arial MT"/>
              </a:rPr>
              <a:t>volume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sanguin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1819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00"/>
              </a:spcBef>
            </a:pPr>
            <a:r>
              <a:rPr sz="3800" b="0" i="1" dirty="0">
                <a:latin typeface="Arial"/>
                <a:cs typeface="Arial"/>
              </a:rPr>
              <a:t>Compartiments</a:t>
            </a:r>
            <a:r>
              <a:rPr sz="3800" b="0" i="1" spc="-65" dirty="0">
                <a:latin typeface="Arial"/>
                <a:cs typeface="Arial"/>
              </a:rPr>
              <a:t> </a:t>
            </a:r>
            <a:r>
              <a:rPr sz="3800" b="0" i="1" spc="-10" dirty="0">
                <a:latin typeface="Arial"/>
                <a:cs typeface="Arial"/>
              </a:rPr>
              <a:t>extracellulaires</a:t>
            </a:r>
            <a:endParaRPr sz="3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1" y="2475865"/>
            <a:ext cx="6109335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dirty="0">
                <a:latin typeface="Arial MT"/>
                <a:cs typeface="Arial MT"/>
              </a:rPr>
              <a:t>Volume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interstitiel</a:t>
            </a:r>
            <a:r>
              <a:rPr sz="3000" spc="-9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+</a:t>
            </a:r>
            <a:r>
              <a:rPr sz="3000" spc="-8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lymphatique</a:t>
            </a:r>
            <a:endParaRPr sz="3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90"/>
              </a:spcBef>
              <a:buClr>
                <a:srgbClr val="336666"/>
              </a:buClr>
              <a:buFont typeface="Wingdings"/>
              <a:buChar char=""/>
            </a:pPr>
            <a:endParaRPr sz="3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Arial MT"/>
                <a:cs typeface="Arial MT"/>
              </a:rPr>
              <a:t>=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volume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total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–volume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plasmatique</a:t>
            </a:r>
            <a:endParaRPr sz="3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dirty="0">
                <a:latin typeface="Arial MT"/>
                <a:cs typeface="Arial MT"/>
              </a:rPr>
              <a:t>16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% poids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du</a:t>
            </a:r>
            <a:r>
              <a:rPr sz="3000" spc="-10" dirty="0">
                <a:latin typeface="Arial MT"/>
                <a:cs typeface="Arial MT"/>
              </a:rPr>
              <a:t> corps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9688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 MT"/>
                <a:cs typeface="Arial MT"/>
              </a:rPr>
              <a:t>Hématocrite.</a:t>
            </a:r>
            <a:endParaRPr sz="4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1305" y="1907218"/>
            <a:ext cx="5404932" cy="41156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1819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sz="3800" b="0" dirty="0">
                <a:latin typeface="Arial MT"/>
                <a:cs typeface="Arial MT"/>
              </a:rPr>
              <a:t>compartiment</a:t>
            </a:r>
            <a:r>
              <a:rPr sz="3800" b="0" spc="-70" dirty="0">
                <a:latin typeface="Arial MT"/>
                <a:cs typeface="Arial MT"/>
              </a:rPr>
              <a:t> </a:t>
            </a:r>
            <a:r>
              <a:rPr sz="3800" b="0" spc="-10" dirty="0">
                <a:latin typeface="Arial MT"/>
                <a:cs typeface="Arial MT"/>
              </a:rPr>
              <a:t>plasmatique</a:t>
            </a:r>
            <a:endParaRPr sz="3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1" y="1835784"/>
            <a:ext cx="5172710" cy="33172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000" dirty="0">
                <a:latin typeface="Arial MT"/>
                <a:cs typeface="Arial MT"/>
              </a:rPr>
              <a:t>Propriétés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physiques</a:t>
            </a:r>
            <a:endParaRPr sz="3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dirty="0">
                <a:latin typeface="Arial MT"/>
                <a:cs typeface="Arial MT"/>
              </a:rPr>
              <a:t>Jaune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clair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à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jeun</a:t>
            </a:r>
            <a:endParaRPr sz="3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dirty="0">
                <a:latin typeface="Arial MT"/>
                <a:cs typeface="Arial MT"/>
              </a:rPr>
              <a:t>Lactescent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en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post-prandial</a:t>
            </a:r>
            <a:endParaRPr sz="3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spc="-10" dirty="0">
                <a:latin typeface="Arial MT"/>
                <a:cs typeface="Arial MT"/>
              </a:rPr>
              <a:t>Visqueux</a:t>
            </a:r>
            <a:endParaRPr sz="3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spc="-15" dirty="0">
                <a:latin typeface="Microsoft Sans Serif"/>
                <a:cs typeface="Microsoft Sans Serif"/>
              </a:rPr>
              <a:t>-</a:t>
            </a:r>
            <a:r>
              <a:rPr sz="3000" dirty="0">
                <a:latin typeface="Microsoft Sans Serif"/>
                <a:cs typeface="Microsoft Sans Serif"/>
              </a:rPr>
              <a:t>Alcalin</a:t>
            </a:r>
            <a:r>
              <a:rPr sz="3000" spc="-85" dirty="0">
                <a:latin typeface="Microsoft Sans Serif"/>
                <a:cs typeface="Microsoft Sans Serif"/>
              </a:rPr>
              <a:t> </a:t>
            </a:r>
            <a:r>
              <a:rPr sz="3000" spc="-2105" dirty="0">
                <a:latin typeface="Microsoft Sans Serif"/>
                <a:cs typeface="Microsoft Sans Serif"/>
              </a:rPr>
              <a:t>p</a:t>
            </a:r>
            <a:r>
              <a:rPr sz="3000" spc="-434" dirty="0">
                <a:latin typeface="Microsoft Sans Serif"/>
                <a:cs typeface="Microsoft Sans Serif"/>
              </a:rPr>
              <a:t>H</a:t>
            </a:r>
            <a:r>
              <a:rPr sz="3000" spc="35" dirty="0">
                <a:latin typeface="Microsoft Sans Serif"/>
                <a:cs typeface="Microsoft Sans Serif"/>
              </a:rPr>
              <a:t> </a:t>
            </a:r>
            <a:r>
              <a:rPr sz="3000" spc="-10" dirty="0">
                <a:latin typeface="Microsoft Sans Serif"/>
                <a:cs typeface="Microsoft Sans Serif"/>
              </a:rPr>
              <a:t>7,35-</a:t>
            </a:r>
            <a:r>
              <a:rPr sz="3000" spc="-20" dirty="0">
                <a:latin typeface="Microsoft Sans Serif"/>
                <a:cs typeface="Microsoft Sans Serif"/>
              </a:rPr>
              <a:t>7,45</a:t>
            </a:r>
            <a:endParaRPr sz="30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spc="-10" dirty="0">
                <a:latin typeface="Arial MT"/>
                <a:cs typeface="Arial MT"/>
              </a:rPr>
              <a:t>Coagulable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9688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 MT"/>
                <a:cs typeface="Arial MT"/>
              </a:rPr>
              <a:t>Plan.</a:t>
            </a:r>
            <a:endParaRPr sz="4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1636" y="3121406"/>
            <a:ext cx="154305" cy="5740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350" spc="-50" dirty="0">
                <a:solidFill>
                  <a:srgbClr val="99CCCC"/>
                </a:solidFill>
                <a:latin typeface="Wingdings"/>
                <a:cs typeface="Wingdings"/>
              </a:rPr>
              <a:t></a:t>
            </a:r>
            <a:endParaRPr sz="13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50" spc="-50" dirty="0">
                <a:solidFill>
                  <a:srgbClr val="99CCCC"/>
                </a:solidFill>
                <a:latin typeface="Wingdings"/>
                <a:cs typeface="Wingdings"/>
              </a:rPr>
              <a:t>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1636" y="1815973"/>
            <a:ext cx="6820534" cy="2713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indent="-711200">
              <a:lnSpc>
                <a:spcPct val="100000"/>
              </a:lnSpc>
              <a:spcBef>
                <a:spcPts val="100"/>
              </a:spcBef>
              <a:buClr>
                <a:srgbClr val="99CCCC"/>
              </a:buClr>
              <a:buSzPct val="75000"/>
              <a:buFont typeface="Wingdings"/>
              <a:buChar char=""/>
              <a:tabLst>
                <a:tab pos="723900" algn="l"/>
              </a:tabLst>
            </a:pPr>
            <a:r>
              <a:rPr sz="1800" b="1" dirty="0">
                <a:latin typeface="Arial"/>
                <a:cs typeface="Arial"/>
              </a:rPr>
              <a:t>Définition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4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milieu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intérieur.</a:t>
            </a:r>
            <a:endParaRPr sz="1800">
              <a:latin typeface="Arial"/>
              <a:cs typeface="Arial"/>
            </a:endParaRPr>
          </a:p>
          <a:p>
            <a:pPr marL="723900" marR="5080" indent="-711835">
              <a:lnSpc>
                <a:spcPct val="80000"/>
              </a:lnSpc>
              <a:spcBef>
                <a:spcPts val="430"/>
              </a:spcBef>
              <a:buClr>
                <a:srgbClr val="99CCCC"/>
              </a:buClr>
              <a:buSzPct val="75000"/>
              <a:buFont typeface="Wingdings"/>
              <a:buChar char=""/>
              <a:tabLst>
                <a:tab pos="723900" algn="l"/>
              </a:tabLst>
            </a:pPr>
            <a:r>
              <a:rPr sz="1800" b="1" dirty="0">
                <a:latin typeface="Arial"/>
                <a:cs typeface="Arial"/>
              </a:rPr>
              <a:t>Utilisation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traceurs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dans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l’étude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compartiments liquidiens.</a:t>
            </a:r>
            <a:endParaRPr sz="1800">
              <a:latin typeface="Arial"/>
              <a:cs typeface="Arial"/>
            </a:endParaRPr>
          </a:p>
          <a:p>
            <a:pPr marL="1166495" lvl="1" indent="-137795">
              <a:lnSpc>
                <a:spcPct val="100000"/>
              </a:lnSpc>
              <a:buChar char="-"/>
              <a:tabLst>
                <a:tab pos="1166495" algn="l"/>
              </a:tabLst>
            </a:pPr>
            <a:r>
              <a:rPr sz="1800" b="1" dirty="0">
                <a:latin typeface="Arial"/>
                <a:cs typeface="Arial"/>
              </a:rPr>
              <a:t>Définition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d’un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compartiment.</a:t>
            </a:r>
            <a:endParaRPr sz="1800">
              <a:latin typeface="Arial"/>
              <a:cs typeface="Arial"/>
            </a:endParaRPr>
          </a:p>
          <a:p>
            <a:pPr marL="1166495" lvl="1" indent="-137795">
              <a:lnSpc>
                <a:spcPct val="100000"/>
              </a:lnSpc>
              <a:buChar char="-"/>
              <a:tabLst>
                <a:tab pos="1166495" algn="l"/>
              </a:tabLst>
            </a:pPr>
            <a:r>
              <a:rPr sz="1800" b="1" dirty="0">
                <a:latin typeface="Arial"/>
                <a:cs typeface="Arial"/>
              </a:rPr>
              <a:t>Mesure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volume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d’un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compartiment.</a:t>
            </a:r>
            <a:endParaRPr sz="1800">
              <a:latin typeface="Arial"/>
              <a:cs typeface="Arial"/>
            </a:endParaRPr>
          </a:p>
          <a:p>
            <a:pPr marL="7239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L’eau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dans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l’organisme.</a:t>
            </a:r>
            <a:endParaRPr sz="1800">
              <a:latin typeface="Arial"/>
              <a:cs typeface="Arial"/>
            </a:endParaRPr>
          </a:p>
          <a:p>
            <a:pPr marL="7239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Les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grands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compartiments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l’organisme.</a:t>
            </a:r>
            <a:endParaRPr sz="1800">
              <a:latin typeface="Arial"/>
              <a:cs typeface="Arial"/>
            </a:endParaRPr>
          </a:p>
          <a:p>
            <a:pPr marL="1166495" lvl="1" indent="-137795">
              <a:lnSpc>
                <a:spcPct val="100000"/>
              </a:lnSpc>
              <a:buChar char="-"/>
              <a:tabLst>
                <a:tab pos="1166495" algn="l"/>
              </a:tabLst>
            </a:pPr>
            <a:r>
              <a:rPr sz="1800" b="1" spc="-10" dirty="0">
                <a:latin typeface="Arial"/>
                <a:cs typeface="Arial"/>
              </a:rPr>
              <a:t>Extracellulaire.</a:t>
            </a:r>
            <a:endParaRPr sz="1800">
              <a:latin typeface="Arial"/>
              <a:cs typeface="Arial"/>
            </a:endParaRPr>
          </a:p>
          <a:p>
            <a:pPr marL="1166495" lvl="1" indent="-137795">
              <a:lnSpc>
                <a:spcPct val="100000"/>
              </a:lnSpc>
              <a:buChar char="-"/>
              <a:tabLst>
                <a:tab pos="1166495" algn="l"/>
              </a:tabLst>
            </a:pPr>
            <a:r>
              <a:rPr sz="1800" b="1" spc="-10" dirty="0">
                <a:latin typeface="Arial"/>
                <a:cs typeface="Arial"/>
              </a:rPr>
              <a:t>Intracellulaire.</a:t>
            </a:r>
            <a:endParaRPr sz="1800">
              <a:latin typeface="Arial"/>
              <a:cs typeface="Arial"/>
            </a:endParaRPr>
          </a:p>
          <a:p>
            <a:pPr marL="1166495" lvl="1" indent="-137795">
              <a:lnSpc>
                <a:spcPct val="100000"/>
              </a:lnSpc>
              <a:buChar char="-"/>
              <a:tabLst>
                <a:tab pos="1166495" algn="l"/>
              </a:tabLst>
            </a:pPr>
            <a:r>
              <a:rPr sz="1800" b="1" spc="-10" dirty="0">
                <a:latin typeface="Arial"/>
                <a:cs typeface="Arial"/>
              </a:rPr>
              <a:t>Trancellulaire.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636" y="4778629"/>
            <a:ext cx="4584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indent="-711200">
              <a:lnSpc>
                <a:spcPct val="100000"/>
              </a:lnSpc>
              <a:spcBef>
                <a:spcPts val="100"/>
              </a:spcBef>
              <a:buClr>
                <a:srgbClr val="99CCCC"/>
              </a:buClr>
              <a:buSzPct val="75000"/>
              <a:buFont typeface="Wingdings"/>
              <a:buChar char=""/>
              <a:tabLst>
                <a:tab pos="723900" algn="l"/>
              </a:tabLst>
            </a:pPr>
            <a:r>
              <a:rPr sz="1800" b="1" dirty="0">
                <a:latin typeface="Arial"/>
                <a:cs typeface="Arial"/>
              </a:rPr>
              <a:t>Echanges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entre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compartiments.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sz="3800" b="0" dirty="0">
                <a:latin typeface="Arial MT"/>
                <a:cs typeface="Arial MT"/>
              </a:rPr>
              <a:t>compartiment</a:t>
            </a:r>
            <a:r>
              <a:rPr sz="3800" b="0" spc="-70" dirty="0">
                <a:latin typeface="Arial MT"/>
                <a:cs typeface="Arial MT"/>
              </a:rPr>
              <a:t> </a:t>
            </a:r>
            <a:r>
              <a:rPr sz="3800" b="0" spc="-10" dirty="0">
                <a:latin typeface="Arial MT"/>
                <a:cs typeface="Arial MT"/>
              </a:rPr>
              <a:t>plasmatique</a:t>
            </a:r>
            <a:endParaRPr sz="3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1" y="1927225"/>
            <a:ext cx="5720715" cy="4516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5600" algn="l"/>
              </a:tabLst>
            </a:pPr>
            <a:r>
              <a:rPr sz="3000" dirty="0">
                <a:latin typeface="Arial MT"/>
                <a:cs typeface="Arial MT"/>
              </a:rPr>
              <a:t>Sels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minéraux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du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compartiment plasmatique:</a:t>
            </a:r>
            <a:endParaRPr sz="3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3000">
              <a:latin typeface="Arial MT"/>
              <a:cs typeface="Arial MT"/>
            </a:endParaRPr>
          </a:p>
          <a:p>
            <a:pPr marL="972819">
              <a:lnSpc>
                <a:spcPct val="100000"/>
              </a:lnSpc>
            </a:pPr>
            <a:r>
              <a:rPr sz="2800" spc="-10" dirty="0">
                <a:latin typeface="Arial MT"/>
                <a:cs typeface="Arial MT"/>
              </a:rPr>
              <a:t>-</a:t>
            </a:r>
            <a:r>
              <a:rPr sz="2800" spc="-20" dirty="0">
                <a:latin typeface="Arial MT"/>
                <a:cs typeface="Arial MT"/>
              </a:rPr>
              <a:t>Ions</a:t>
            </a:r>
            <a:endParaRPr sz="2800">
              <a:latin typeface="Arial MT"/>
              <a:cs typeface="Arial MT"/>
            </a:endParaRPr>
          </a:p>
          <a:p>
            <a:pPr marL="972819">
              <a:lnSpc>
                <a:spcPct val="100000"/>
              </a:lnSpc>
            </a:pPr>
            <a:r>
              <a:rPr sz="2800" spc="-10" dirty="0">
                <a:latin typeface="Arial MT"/>
                <a:cs typeface="Arial MT"/>
              </a:rPr>
              <a:t>-</a:t>
            </a:r>
            <a:r>
              <a:rPr sz="2800" dirty="0">
                <a:latin typeface="Arial MT"/>
                <a:cs typeface="Arial MT"/>
              </a:rPr>
              <a:t>Ionogramme</a:t>
            </a:r>
            <a:r>
              <a:rPr sz="2800" spc="-14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sanguin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Arial MT"/>
              <a:cs typeface="Arial MT"/>
            </a:endParaRPr>
          </a:p>
          <a:p>
            <a:pPr marL="972819">
              <a:lnSpc>
                <a:spcPct val="100000"/>
              </a:lnSpc>
            </a:pPr>
            <a:r>
              <a:rPr sz="2800" spc="-10" dirty="0">
                <a:latin typeface="Arial MT"/>
                <a:cs typeface="Arial MT"/>
              </a:rPr>
              <a:t>-</a:t>
            </a:r>
            <a:r>
              <a:rPr sz="2800" dirty="0">
                <a:latin typeface="Arial MT"/>
                <a:cs typeface="Arial MT"/>
              </a:rPr>
              <a:t>Neutre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électriquement</a:t>
            </a:r>
            <a:endParaRPr sz="2800">
              <a:latin typeface="Arial MT"/>
              <a:cs typeface="Arial MT"/>
            </a:endParaRPr>
          </a:p>
          <a:p>
            <a:pPr marL="972819">
              <a:lnSpc>
                <a:spcPct val="100000"/>
              </a:lnSpc>
            </a:pPr>
            <a:r>
              <a:rPr sz="2800" spc="-10" dirty="0">
                <a:latin typeface="Arial MT"/>
                <a:cs typeface="Arial MT"/>
              </a:rPr>
              <a:t>-</a:t>
            </a:r>
            <a:r>
              <a:rPr sz="2800" dirty="0">
                <a:latin typeface="Arial MT"/>
                <a:cs typeface="Arial MT"/>
              </a:rPr>
              <a:t>Na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Cl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+++</a:t>
            </a:r>
            <a:endParaRPr sz="2800">
              <a:latin typeface="Arial MT"/>
              <a:cs typeface="Arial MT"/>
            </a:endParaRPr>
          </a:p>
          <a:p>
            <a:pPr marL="972819">
              <a:lnSpc>
                <a:spcPct val="100000"/>
              </a:lnSpc>
            </a:pPr>
            <a:r>
              <a:rPr sz="2800" spc="-10">
                <a:latin typeface="Arial MT"/>
                <a:cs typeface="Arial MT"/>
              </a:rPr>
              <a:t>-</a:t>
            </a:r>
            <a:r>
              <a:rPr sz="2800" smtClean="0">
                <a:latin typeface="Arial MT"/>
                <a:cs typeface="Arial MT"/>
              </a:rPr>
              <a:t>Osmolalité</a:t>
            </a:r>
            <a:r>
              <a:rPr sz="2800" dirty="0">
                <a:latin typeface="Arial MT"/>
                <a:cs typeface="Arial MT"/>
              </a:rPr>
              <a:t>=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300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mosm/L</a:t>
            </a:r>
            <a:endParaRPr sz="2800">
              <a:latin typeface="Arial MT"/>
              <a:cs typeface="Arial MT"/>
            </a:endParaRPr>
          </a:p>
          <a:p>
            <a:pPr marL="972819">
              <a:lnSpc>
                <a:spcPct val="100000"/>
              </a:lnSpc>
            </a:pPr>
            <a:r>
              <a:rPr sz="2800" spc="-10">
                <a:latin typeface="Microsoft Sans Serif"/>
                <a:cs typeface="Microsoft Sans Serif"/>
              </a:rPr>
              <a:t>-</a:t>
            </a:r>
            <a:r>
              <a:rPr sz="2800" spc="-280" smtClean="0">
                <a:latin typeface="Microsoft Sans Serif"/>
                <a:cs typeface="Microsoft Sans Serif"/>
              </a:rPr>
              <a:t>H+</a:t>
            </a:r>
            <a:r>
              <a:rPr sz="2800" spc="-1845" smtClean="0">
                <a:latin typeface="Microsoft Sans Serif"/>
                <a:cs typeface="Microsoft Sans Serif"/>
              </a:rPr>
              <a:t>p</a:t>
            </a:r>
            <a:r>
              <a:rPr lang="fr-FR" sz="2800" spc="-1845" dirty="0" smtClean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311" y="750697"/>
            <a:ext cx="5405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COMPOSITION</a:t>
            </a:r>
            <a:r>
              <a:rPr sz="2400" b="0" spc="-9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IONIQUE</a:t>
            </a:r>
            <a:r>
              <a:rPr sz="2400" b="0" spc="-7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DU</a:t>
            </a:r>
            <a:r>
              <a:rPr sz="2400" b="0" spc="-45" dirty="0">
                <a:latin typeface="Arial MT"/>
                <a:cs typeface="Arial MT"/>
              </a:rPr>
              <a:t> </a:t>
            </a:r>
            <a:r>
              <a:rPr sz="2400" b="0" spc="-10" dirty="0">
                <a:latin typeface="Arial MT"/>
                <a:cs typeface="Arial MT"/>
              </a:rPr>
              <a:t>PLASMA</a:t>
            </a:r>
            <a:endParaRPr sz="2400">
              <a:latin typeface="Arial MT"/>
              <a:cs typeface="Arial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46860" y="1336548"/>
          <a:ext cx="2421254" cy="4203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6210"/>
                <a:gridCol w="995044"/>
              </a:tblGrid>
              <a:tr h="700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meq/l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473709" marR="240029" indent="-22732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1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Sodium </a:t>
                      </a:r>
                      <a:r>
                        <a:rPr sz="2000" b="1" spc="-25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Na+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25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142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0405">
                <a:tc>
                  <a:txBody>
                    <a:bodyPr/>
                    <a:lstStyle/>
                    <a:p>
                      <a:pPr marL="397510" marR="177165" indent="-2165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1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Potassiu </a:t>
                      </a:r>
                      <a:r>
                        <a:rPr sz="2000" b="1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2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K+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0405">
                <a:tc>
                  <a:txBody>
                    <a:bodyPr/>
                    <a:lstStyle/>
                    <a:p>
                      <a:pPr marL="398780" marR="211454" indent="-1816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1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Calcium </a:t>
                      </a:r>
                      <a:r>
                        <a:rPr sz="2000" b="1" spc="-2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Ca++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598805" marR="120650" indent="-4743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1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Magnésiu </a:t>
                      </a:r>
                      <a:r>
                        <a:rPr sz="2000" b="1" spc="-5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0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25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153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63667" y="1336548"/>
          <a:ext cx="3594100" cy="5300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7295"/>
                <a:gridCol w="1106805"/>
              </a:tblGrid>
              <a:tr h="700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Anions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110489" algn="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meq/l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Chlore</a:t>
                      </a:r>
                      <a:r>
                        <a:rPr sz="2000" b="1" spc="-35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Cl-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37185">
                        <a:lnSpc>
                          <a:spcPct val="100000"/>
                        </a:lnSpc>
                      </a:pPr>
                      <a:r>
                        <a:rPr sz="2000" b="1" spc="-25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103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0405">
                <a:tc>
                  <a:txBody>
                    <a:bodyPr/>
                    <a:lstStyle/>
                    <a:p>
                      <a:pPr marL="845185" marR="430530" indent="-41020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1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Bicarbonates HCO3-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25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26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0405">
                <a:tc>
                  <a:txBody>
                    <a:bodyPr/>
                    <a:lstStyle/>
                    <a:p>
                      <a:pPr marL="281305" marR="276860" indent="2387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1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Phosphates H2PO4-</a:t>
                      </a:r>
                      <a:r>
                        <a:rPr sz="2000" b="1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1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HPO4-</a:t>
                      </a:r>
                      <a:r>
                        <a:rPr sz="2000" b="1" spc="-5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87630" algn="r">
                        <a:lnSpc>
                          <a:spcPct val="100000"/>
                        </a:lnSpc>
                      </a:pPr>
                      <a:r>
                        <a:rPr sz="2000" b="1" spc="-25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1.8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Sulfates</a:t>
                      </a:r>
                      <a:r>
                        <a:rPr sz="2000" b="1" spc="-3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SO4-</a:t>
                      </a:r>
                      <a:r>
                        <a:rPr sz="2000" b="1" spc="-5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0405">
                <a:tc>
                  <a:txBody>
                    <a:bodyPr/>
                    <a:lstStyle/>
                    <a:p>
                      <a:pPr marL="557530" marR="100330" indent="-4527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Acides</a:t>
                      </a:r>
                      <a:r>
                        <a:rPr sz="2000" b="1" spc="-3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organiques (lactates…)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Protéines</a:t>
                      </a:r>
                      <a:r>
                        <a:rPr sz="2000" b="1" spc="-4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(alb,</a:t>
                      </a:r>
                      <a:r>
                        <a:rPr sz="2000" b="1" spc="-4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0.7,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glob,</a:t>
                      </a:r>
                      <a:r>
                        <a:rPr sz="2000" b="1" spc="-3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0.2)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25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10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25" dirty="0">
                          <a:solidFill>
                            <a:srgbClr val="336666"/>
                          </a:solidFill>
                          <a:latin typeface="Arial"/>
                          <a:cs typeface="Arial"/>
                        </a:rPr>
                        <a:t>153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3592" rIns="0" bIns="0" rtlCol="0">
            <a:spAutoFit/>
          </a:bodyPr>
          <a:lstStyle/>
          <a:p>
            <a:pPr marL="158750" marR="508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Composition</a:t>
            </a:r>
            <a:r>
              <a:rPr sz="2400" b="0" spc="-7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des</a:t>
            </a:r>
            <a:r>
              <a:rPr sz="2400" b="0" spc="-9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compartiments</a:t>
            </a:r>
            <a:r>
              <a:rPr sz="2400" b="0" spc="-10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en</a:t>
            </a:r>
            <a:r>
              <a:rPr sz="2400" b="0" spc="-9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électrolytes</a:t>
            </a:r>
            <a:r>
              <a:rPr sz="2400" b="0" spc="-95" dirty="0">
                <a:latin typeface="Arial MT"/>
                <a:cs typeface="Arial MT"/>
              </a:rPr>
              <a:t> </a:t>
            </a:r>
            <a:r>
              <a:rPr sz="2400" b="0" spc="-25" dirty="0">
                <a:latin typeface="Arial MT"/>
                <a:cs typeface="Arial MT"/>
              </a:rPr>
              <a:t>et </a:t>
            </a:r>
            <a:r>
              <a:rPr sz="2400" b="0" dirty="0">
                <a:latin typeface="Arial MT"/>
                <a:cs typeface="Arial MT"/>
              </a:rPr>
              <a:t>substances</a:t>
            </a:r>
            <a:r>
              <a:rPr sz="2400" b="0" spc="-110" dirty="0">
                <a:latin typeface="Arial MT"/>
                <a:cs typeface="Arial MT"/>
              </a:rPr>
              <a:t> </a:t>
            </a:r>
            <a:r>
              <a:rPr sz="2400" b="0" spc="-10" dirty="0">
                <a:latin typeface="Arial MT"/>
                <a:cs typeface="Arial MT"/>
              </a:rPr>
              <a:t>dissoutes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1694688"/>
            <a:ext cx="8421623" cy="425348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8708" rIns="0" bIns="0" rtlCol="0">
            <a:spAutoFit/>
          </a:bodyPr>
          <a:lstStyle/>
          <a:p>
            <a:pPr marL="175895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compartiment</a:t>
            </a:r>
            <a:r>
              <a:rPr sz="2400" b="0" spc="-160" dirty="0">
                <a:latin typeface="Arial MT"/>
                <a:cs typeface="Arial MT"/>
              </a:rPr>
              <a:t> </a:t>
            </a:r>
            <a:r>
              <a:rPr sz="2400" b="0" spc="-10" dirty="0">
                <a:latin typeface="Arial MT"/>
                <a:cs typeface="Arial MT"/>
              </a:rPr>
              <a:t>plasmatique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1" y="2384425"/>
            <a:ext cx="4324985" cy="3500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dirty="0">
                <a:latin typeface="Arial MT"/>
                <a:cs typeface="Arial MT"/>
              </a:rPr>
              <a:t>Le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pH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plasmatique</a:t>
            </a:r>
            <a:endParaRPr sz="3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Clr>
                <a:srgbClr val="336666"/>
              </a:buClr>
              <a:buFont typeface="Wingdings"/>
              <a:buChar char=""/>
            </a:pPr>
            <a:endParaRPr sz="3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dirty="0">
                <a:latin typeface="Arial MT"/>
                <a:cs typeface="Arial MT"/>
              </a:rPr>
              <a:t>pH =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7,40</a:t>
            </a:r>
            <a:endParaRPr sz="3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dirty="0">
                <a:latin typeface="Arial MT"/>
                <a:cs typeface="Arial MT"/>
              </a:rPr>
              <a:t>Acidose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pH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&lt; </a:t>
            </a:r>
            <a:r>
              <a:rPr sz="3000" spc="-20" dirty="0">
                <a:latin typeface="Arial MT"/>
                <a:cs typeface="Arial MT"/>
              </a:rPr>
              <a:t>7,35</a:t>
            </a:r>
            <a:endParaRPr sz="3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dirty="0">
                <a:latin typeface="Arial MT"/>
                <a:cs typeface="Arial MT"/>
              </a:rPr>
              <a:t>Alcalose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pH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&gt; </a:t>
            </a:r>
            <a:r>
              <a:rPr sz="3000" spc="-20" dirty="0">
                <a:latin typeface="Arial MT"/>
                <a:cs typeface="Arial MT"/>
              </a:rPr>
              <a:t>7,45</a:t>
            </a:r>
            <a:endParaRPr sz="3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spc="-15" dirty="0">
                <a:latin typeface="Microsoft Sans Serif"/>
                <a:cs typeface="Microsoft Sans Serif"/>
              </a:rPr>
              <a:t>-</a:t>
            </a:r>
            <a:r>
              <a:rPr sz="3000" dirty="0">
                <a:latin typeface="Microsoft Sans Serif"/>
                <a:cs typeface="Microsoft Sans Serif"/>
              </a:rPr>
              <a:t>Activité</a:t>
            </a:r>
            <a:r>
              <a:rPr sz="3000" spc="-85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cellulaire</a:t>
            </a:r>
            <a:r>
              <a:rPr sz="3000" spc="-114" dirty="0">
                <a:latin typeface="Microsoft Sans Serif"/>
                <a:cs typeface="Microsoft Sans Serif"/>
              </a:rPr>
              <a:t> </a:t>
            </a:r>
            <a:r>
              <a:rPr sz="3000" spc="-270" dirty="0">
                <a:latin typeface="Microsoft Sans Serif"/>
                <a:cs typeface="Microsoft Sans Serif"/>
              </a:rPr>
              <a:t>H</a:t>
            </a:r>
            <a:r>
              <a:rPr sz="3000" spc="-275" dirty="0">
                <a:latin typeface="Microsoft Sans Serif"/>
                <a:cs typeface="Microsoft Sans Serif"/>
              </a:rPr>
              <a:t>+</a:t>
            </a:r>
            <a:endParaRPr sz="30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dirty="0">
                <a:latin typeface="Arial MT"/>
                <a:cs typeface="Arial MT"/>
              </a:rPr>
              <a:t>Homéostasie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++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878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Arial MT"/>
                <a:cs typeface="Arial MT"/>
              </a:rPr>
              <a:t>compartiment</a:t>
            </a:r>
            <a:r>
              <a:rPr b="0" spc="-15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plasmatique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7311" y="2475865"/>
            <a:ext cx="5466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dirty="0">
                <a:latin typeface="Arial MT"/>
                <a:cs typeface="Arial MT"/>
              </a:rPr>
              <a:t>Régulation</a:t>
            </a:r>
            <a:r>
              <a:rPr sz="3000" spc="-6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du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pH</a:t>
            </a:r>
            <a:r>
              <a:rPr sz="3000" spc="-10" dirty="0">
                <a:latin typeface="Arial MT"/>
                <a:cs typeface="Arial MT"/>
              </a:rPr>
              <a:t> plasmatique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808" y="3873373"/>
            <a:ext cx="612648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Régulation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immédiate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&gt;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systèmes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tampons </a:t>
            </a:r>
            <a:r>
              <a:rPr sz="2400" dirty="0">
                <a:latin typeface="Arial MT"/>
                <a:cs typeface="Arial MT"/>
              </a:rPr>
              <a:t>H++ </a:t>
            </a:r>
            <a:r>
              <a:rPr sz="2400" spc="-20" dirty="0">
                <a:latin typeface="Arial MT"/>
                <a:cs typeface="Arial MT"/>
              </a:rPr>
              <a:t>HCO3-</a:t>
            </a:r>
            <a:r>
              <a:rPr sz="2400" dirty="0">
                <a:latin typeface="Arial MT"/>
                <a:cs typeface="Arial MT"/>
              </a:rPr>
              <a:t>&lt;-</a:t>
            </a:r>
            <a:r>
              <a:rPr sz="2400" spc="-10" dirty="0">
                <a:latin typeface="Arial MT"/>
                <a:cs typeface="Arial MT"/>
              </a:rPr>
              <a:t>--</a:t>
            </a:r>
            <a:r>
              <a:rPr sz="2400" dirty="0">
                <a:latin typeface="Arial MT"/>
                <a:cs typeface="Arial MT"/>
              </a:rPr>
              <a:t>&gt;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H2C03</a:t>
            </a:r>
            <a:endParaRPr sz="2400">
              <a:latin typeface="Arial MT"/>
              <a:cs typeface="Arial MT"/>
            </a:endParaRPr>
          </a:p>
          <a:p>
            <a:pPr marL="12700" marR="1987550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Bicarbonate/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acide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carbonique </a:t>
            </a:r>
            <a:r>
              <a:rPr sz="2400" dirty="0">
                <a:latin typeface="Arial MT"/>
                <a:cs typeface="Arial MT"/>
              </a:rPr>
              <a:t>Protéinate/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protéine</a:t>
            </a:r>
            <a:endParaRPr sz="2400">
              <a:latin typeface="Arial MT"/>
              <a:cs typeface="Arial MT"/>
            </a:endParaRPr>
          </a:p>
          <a:p>
            <a:pPr marL="12700" marR="1446530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Phosphates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disodique/phosphates monosodique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8708" rIns="0" bIns="0" rtlCol="0">
            <a:spAutoFit/>
          </a:bodyPr>
          <a:lstStyle/>
          <a:p>
            <a:pPr marL="175895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compartiment</a:t>
            </a:r>
            <a:r>
              <a:rPr sz="2400" b="0" spc="-160" dirty="0">
                <a:latin typeface="Arial MT"/>
                <a:cs typeface="Arial MT"/>
              </a:rPr>
              <a:t> </a:t>
            </a:r>
            <a:r>
              <a:rPr sz="2400" b="0" spc="-10" dirty="0">
                <a:latin typeface="Arial MT"/>
                <a:cs typeface="Arial MT"/>
              </a:rPr>
              <a:t>plasmatique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1" y="1927225"/>
            <a:ext cx="621474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dirty="0">
                <a:latin typeface="Arial MT"/>
                <a:cs typeface="Arial MT"/>
              </a:rPr>
              <a:t>Régulation</a:t>
            </a:r>
            <a:r>
              <a:rPr sz="3000" spc="-6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du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pH</a:t>
            </a:r>
            <a:r>
              <a:rPr sz="3000" spc="-10" dirty="0">
                <a:latin typeface="Arial MT"/>
                <a:cs typeface="Arial MT"/>
              </a:rPr>
              <a:t> plasmatique</a:t>
            </a:r>
            <a:endParaRPr sz="3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90"/>
              </a:spcBef>
              <a:buClr>
                <a:srgbClr val="336666"/>
              </a:buClr>
              <a:buFont typeface="Wingdings"/>
              <a:buChar char=""/>
            </a:pPr>
            <a:endParaRPr sz="30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buClr>
                <a:srgbClr val="336666"/>
              </a:buClr>
              <a:buSzPct val="70000"/>
              <a:buFont typeface="Wingdings"/>
              <a:buChar char=""/>
              <a:tabLst>
                <a:tab pos="355600" algn="l"/>
              </a:tabLst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dirty="0">
                <a:latin typeface="Arial MT"/>
                <a:cs typeface="Arial MT"/>
              </a:rPr>
              <a:t>Régulation</a:t>
            </a:r>
            <a:r>
              <a:rPr sz="3000" spc="-7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immédiate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=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systèmes tampons</a:t>
            </a:r>
            <a:endParaRPr sz="3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dirty="0">
                <a:latin typeface="Arial MT"/>
                <a:cs typeface="Arial MT"/>
              </a:rPr>
              <a:t>Régulation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retardée</a:t>
            </a:r>
            <a:endParaRPr sz="3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dirty="0">
                <a:latin typeface="Arial MT"/>
                <a:cs typeface="Arial MT"/>
              </a:rPr>
              <a:t>Directe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reins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H+</a:t>
            </a:r>
            <a:endParaRPr sz="3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dirty="0">
                <a:latin typeface="Arial MT"/>
                <a:cs typeface="Arial MT"/>
              </a:rPr>
              <a:t>Indirecte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poumons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CO2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4468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compartiment</a:t>
            </a:r>
            <a:r>
              <a:rPr sz="2400" b="0" spc="-160" dirty="0">
                <a:latin typeface="Arial MT"/>
                <a:cs typeface="Arial MT"/>
              </a:rPr>
              <a:t> </a:t>
            </a:r>
            <a:r>
              <a:rPr sz="2400" b="0" spc="-10" dirty="0">
                <a:latin typeface="Arial MT"/>
                <a:cs typeface="Arial MT"/>
              </a:rPr>
              <a:t>plasmatique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1" y="2245868"/>
            <a:ext cx="628269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dirty="0">
                <a:latin typeface="Arial MT"/>
                <a:cs typeface="Arial MT"/>
              </a:rPr>
              <a:t>Substances</a:t>
            </a:r>
            <a:r>
              <a:rPr sz="2600" spc="-1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organiques</a:t>
            </a:r>
            <a:r>
              <a:rPr sz="2600" spc="-13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protéiques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0"/>
              </a:spcBef>
              <a:buClr>
                <a:srgbClr val="336666"/>
              </a:buClr>
              <a:buFont typeface="Wingdings"/>
              <a:buChar char=""/>
            </a:pP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dirty="0">
                <a:latin typeface="Arial MT"/>
                <a:cs typeface="Arial MT"/>
              </a:rPr>
              <a:t>Protéines</a:t>
            </a:r>
            <a:r>
              <a:rPr sz="2600" spc="-114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70g/L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0"/>
              </a:spcBef>
              <a:buClr>
                <a:srgbClr val="336666"/>
              </a:buClr>
              <a:buFont typeface="Wingdings"/>
              <a:buChar char=""/>
            </a:pP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dirty="0">
                <a:latin typeface="Arial MT"/>
                <a:cs typeface="Arial MT"/>
              </a:rPr>
              <a:t>Propriétés</a:t>
            </a:r>
            <a:r>
              <a:rPr sz="2600" spc="-125" dirty="0">
                <a:latin typeface="Arial MT"/>
                <a:cs typeface="Arial MT"/>
              </a:rPr>
              <a:t> </a:t>
            </a:r>
            <a:r>
              <a:rPr sz="2600" spc="-50" dirty="0">
                <a:latin typeface="Arial MT"/>
                <a:cs typeface="Arial MT"/>
              </a:rPr>
              <a:t>:</a:t>
            </a: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spc="-10" dirty="0">
                <a:latin typeface="Arial MT"/>
                <a:cs typeface="Arial MT"/>
              </a:rPr>
              <a:t>-</a:t>
            </a:r>
            <a:r>
              <a:rPr sz="2600" dirty="0">
                <a:latin typeface="Arial MT"/>
                <a:cs typeface="Arial MT"/>
              </a:rPr>
              <a:t>Origine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hépatique</a:t>
            </a: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spc="-10" dirty="0">
                <a:latin typeface="Arial MT"/>
                <a:cs typeface="Arial MT"/>
              </a:rPr>
              <a:t>-</a:t>
            </a:r>
            <a:r>
              <a:rPr sz="2600" dirty="0">
                <a:latin typeface="Arial MT"/>
                <a:cs typeface="Arial MT"/>
              </a:rPr>
              <a:t>Pression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osmotique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du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milieu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interstitiel</a:t>
            </a: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spc="-10" dirty="0">
                <a:latin typeface="Arial MT"/>
                <a:cs typeface="Arial MT"/>
              </a:rPr>
              <a:t>-</a:t>
            </a:r>
            <a:r>
              <a:rPr sz="2600" dirty="0">
                <a:latin typeface="Arial MT"/>
                <a:cs typeface="Arial MT"/>
              </a:rPr>
              <a:t>Anions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équilibre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électrique</a:t>
            </a: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spc="-10" dirty="0">
                <a:latin typeface="Arial MT"/>
                <a:cs typeface="Arial MT"/>
              </a:rPr>
              <a:t>-</a:t>
            </a:r>
            <a:r>
              <a:rPr sz="2600" dirty="0">
                <a:latin typeface="Arial MT"/>
                <a:cs typeface="Arial MT"/>
              </a:rPr>
              <a:t>Pouvoir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tampon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4468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compartiment</a:t>
            </a:r>
            <a:r>
              <a:rPr sz="2400" b="0" spc="-160" dirty="0">
                <a:latin typeface="Arial MT"/>
                <a:cs typeface="Arial MT"/>
              </a:rPr>
              <a:t> </a:t>
            </a:r>
            <a:r>
              <a:rPr sz="2400" b="0" spc="-10" dirty="0">
                <a:latin typeface="Arial MT"/>
                <a:cs typeface="Arial MT"/>
              </a:rPr>
              <a:t>plasmatique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5160" y="3138805"/>
            <a:ext cx="1064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diminution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7311" y="2041525"/>
            <a:ext cx="364299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SzPct val="69444"/>
              <a:buFont typeface="Wingdings"/>
              <a:buChar char=""/>
              <a:tabLst>
                <a:tab pos="354965" algn="l"/>
              </a:tabLst>
            </a:pPr>
            <a:r>
              <a:rPr sz="1800" spc="-20" dirty="0">
                <a:latin typeface="Arial MT"/>
                <a:cs typeface="Arial MT"/>
              </a:rPr>
              <a:t>--</a:t>
            </a:r>
            <a:r>
              <a:rPr sz="1800" dirty="0">
                <a:latin typeface="Arial MT"/>
                <a:cs typeface="Arial MT"/>
              </a:rPr>
              <a:t>Albumines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60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%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444"/>
              <a:buFont typeface="Wingdings"/>
              <a:buChar char=""/>
              <a:tabLst>
                <a:tab pos="354965" algn="l"/>
              </a:tabLst>
            </a:pPr>
            <a:r>
              <a:rPr sz="1800" dirty="0">
                <a:latin typeface="Arial MT"/>
                <a:cs typeface="Arial MT"/>
              </a:rPr>
              <a:t>PM</a:t>
            </a:r>
            <a:r>
              <a:rPr sz="1800" spc="-10" dirty="0">
                <a:latin typeface="Arial MT"/>
                <a:cs typeface="Arial MT"/>
              </a:rPr>
              <a:t> faible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444"/>
              <a:buFont typeface="Wingdings"/>
              <a:buChar char=""/>
              <a:tabLst>
                <a:tab pos="354965" algn="l"/>
              </a:tabLst>
            </a:pPr>
            <a:r>
              <a:rPr sz="1800" dirty="0">
                <a:latin typeface="Arial MT"/>
                <a:cs typeface="Arial MT"/>
              </a:rPr>
              <a:t>Pression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osmotique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++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444"/>
              <a:buFont typeface="Wingdings"/>
              <a:buChar char=""/>
              <a:tabLst>
                <a:tab pos="354965" algn="l"/>
              </a:tabLst>
            </a:pPr>
            <a:r>
              <a:rPr sz="1800" spc="-10" dirty="0">
                <a:latin typeface="Arial MT"/>
                <a:cs typeface="Arial MT"/>
              </a:rPr>
              <a:t>Transporteurs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444"/>
              <a:buFont typeface="Wingdings"/>
              <a:buChar char=""/>
              <a:tabLst>
                <a:tab pos="354965" algn="l"/>
              </a:tabLst>
            </a:pPr>
            <a:r>
              <a:rPr sz="1800" dirty="0">
                <a:latin typeface="Arial MT"/>
                <a:cs typeface="Arial MT"/>
              </a:rPr>
              <a:t>Maladie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hépatique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444"/>
              <a:buFont typeface="Wingdings"/>
              <a:buChar char=""/>
              <a:tabLst>
                <a:tab pos="354965" algn="l"/>
                <a:tab pos="2552700" algn="l"/>
              </a:tabLst>
            </a:pPr>
            <a:r>
              <a:rPr sz="1800" dirty="0">
                <a:latin typeface="Arial MT"/>
                <a:cs typeface="Arial MT"/>
              </a:rPr>
              <a:t>Maladie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rénale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protéinurie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7311" y="3961765"/>
            <a:ext cx="469900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SzPct val="69444"/>
              <a:buFont typeface="Wingdings"/>
              <a:buChar char=""/>
              <a:tabLst>
                <a:tab pos="354965" algn="l"/>
              </a:tabLst>
            </a:pPr>
            <a:r>
              <a:rPr sz="1800" spc="-10" dirty="0">
                <a:latin typeface="Arial MT"/>
                <a:cs typeface="Arial MT"/>
              </a:rPr>
              <a:t>--</a:t>
            </a:r>
            <a:r>
              <a:rPr sz="1800" dirty="0">
                <a:latin typeface="Arial MT"/>
                <a:cs typeface="Arial MT"/>
              </a:rPr>
              <a:t>Globulines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35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%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444"/>
              <a:buFont typeface="Wingdings"/>
              <a:buChar char=""/>
              <a:tabLst>
                <a:tab pos="354965" algn="l"/>
              </a:tabLst>
            </a:pPr>
            <a:r>
              <a:rPr sz="1800" dirty="0">
                <a:latin typeface="Arial MT"/>
                <a:cs typeface="Arial MT"/>
              </a:rPr>
              <a:t>PM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200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000-</a:t>
            </a:r>
            <a:r>
              <a:rPr sz="1800" dirty="0">
                <a:latin typeface="Arial MT"/>
                <a:cs typeface="Arial MT"/>
              </a:rPr>
              <a:t>400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000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444"/>
              <a:buFont typeface="Wingdings"/>
              <a:buChar char=""/>
              <a:tabLst>
                <a:tab pos="354965" algn="l"/>
              </a:tabLst>
            </a:pPr>
            <a:r>
              <a:rPr sz="1800" dirty="0">
                <a:latin typeface="Microsoft Sans Serif"/>
                <a:cs typeface="Microsoft Sans Serif"/>
              </a:rPr>
              <a:t>Trois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groupes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: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β,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γ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336666"/>
              </a:buClr>
              <a:buFont typeface="Wingdings"/>
              <a:buChar char=""/>
            </a:pP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444"/>
              <a:buFont typeface="Wingdings"/>
              <a:buChar char=""/>
              <a:tabLst>
                <a:tab pos="354965" algn="l"/>
              </a:tabLst>
            </a:pPr>
            <a:r>
              <a:rPr sz="1800" dirty="0">
                <a:latin typeface="Microsoft Sans Serif"/>
                <a:cs typeface="Microsoft Sans Serif"/>
              </a:rPr>
              <a:t>γ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globulines</a:t>
            </a: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444"/>
              <a:buFont typeface="Wingdings"/>
              <a:buChar char=""/>
              <a:tabLst>
                <a:tab pos="354965" algn="l"/>
              </a:tabLst>
            </a:pPr>
            <a:r>
              <a:rPr sz="1800" dirty="0">
                <a:latin typeface="Arial MT"/>
                <a:cs typeface="Arial MT"/>
              </a:rPr>
              <a:t>immunoglobulines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++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444"/>
              <a:buFont typeface="Wingdings"/>
              <a:buChar char=""/>
              <a:tabLst>
                <a:tab pos="354965" algn="l"/>
              </a:tabLst>
            </a:pPr>
            <a:r>
              <a:rPr sz="1800" dirty="0">
                <a:latin typeface="Arial MT"/>
                <a:cs typeface="Arial MT"/>
              </a:rPr>
              <a:t>A,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D, E,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M, </a:t>
            </a:r>
            <a:r>
              <a:rPr sz="1800" spc="-50" dirty="0">
                <a:latin typeface="Arial MT"/>
                <a:cs typeface="Arial MT"/>
              </a:rPr>
              <a:t>G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336666"/>
              </a:buClr>
              <a:buFont typeface="Wingdings"/>
              <a:buChar char=""/>
            </a:pP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444"/>
              <a:buFont typeface="Wingdings"/>
              <a:buChar char=""/>
              <a:tabLst>
                <a:tab pos="354965" algn="l"/>
              </a:tabLst>
            </a:pPr>
            <a:r>
              <a:rPr sz="1800" spc="-10" dirty="0">
                <a:latin typeface="Arial MT"/>
                <a:cs typeface="Arial MT"/>
              </a:rPr>
              <a:t>--</a:t>
            </a:r>
            <a:r>
              <a:rPr sz="1800" dirty="0">
                <a:latin typeface="Arial MT"/>
                <a:cs typeface="Arial MT"/>
              </a:rPr>
              <a:t>Facteurs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coagulation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fibrinolyse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5%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444"/>
              <a:buFont typeface="Wingdings"/>
              <a:buChar char=""/>
              <a:tabLst>
                <a:tab pos="354965" algn="l"/>
              </a:tabLst>
            </a:pPr>
            <a:r>
              <a:rPr sz="1800" spc="-10" dirty="0">
                <a:latin typeface="Arial MT"/>
                <a:cs typeface="Arial MT"/>
              </a:rPr>
              <a:t>--Fibrinogène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85615" y="3247644"/>
            <a:ext cx="504825" cy="76200"/>
          </a:xfrm>
          <a:custGeom>
            <a:avLst/>
            <a:gdLst/>
            <a:ahLst/>
            <a:cxnLst/>
            <a:rect l="l" t="t" r="r" b="b"/>
            <a:pathLst>
              <a:path w="504825" h="76200">
                <a:moveTo>
                  <a:pt x="428243" y="0"/>
                </a:moveTo>
                <a:lnTo>
                  <a:pt x="428243" y="76200"/>
                </a:lnTo>
                <a:lnTo>
                  <a:pt x="495299" y="42672"/>
                </a:lnTo>
                <a:lnTo>
                  <a:pt x="440436" y="42672"/>
                </a:lnTo>
                <a:lnTo>
                  <a:pt x="440436" y="33528"/>
                </a:lnTo>
                <a:lnTo>
                  <a:pt x="495300" y="33528"/>
                </a:lnTo>
                <a:lnTo>
                  <a:pt x="428243" y="0"/>
                </a:lnTo>
                <a:close/>
              </a:path>
              <a:path w="504825" h="76200">
                <a:moveTo>
                  <a:pt x="428243" y="33528"/>
                </a:moveTo>
                <a:lnTo>
                  <a:pt x="0" y="33528"/>
                </a:lnTo>
                <a:lnTo>
                  <a:pt x="0" y="42672"/>
                </a:lnTo>
                <a:lnTo>
                  <a:pt x="428243" y="42672"/>
                </a:lnTo>
                <a:lnTo>
                  <a:pt x="428243" y="33528"/>
                </a:lnTo>
                <a:close/>
              </a:path>
              <a:path w="504825" h="76200">
                <a:moveTo>
                  <a:pt x="495300" y="33528"/>
                </a:moveTo>
                <a:lnTo>
                  <a:pt x="440436" y="33528"/>
                </a:lnTo>
                <a:lnTo>
                  <a:pt x="440436" y="42672"/>
                </a:lnTo>
                <a:lnTo>
                  <a:pt x="495299" y="42672"/>
                </a:lnTo>
                <a:lnTo>
                  <a:pt x="504443" y="38100"/>
                </a:lnTo>
                <a:lnTo>
                  <a:pt x="495300" y="33528"/>
                </a:lnTo>
                <a:close/>
              </a:path>
            </a:pathLst>
          </a:custGeom>
          <a:solidFill>
            <a:srgbClr val="33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4428" y="3462528"/>
            <a:ext cx="504825" cy="76200"/>
          </a:xfrm>
          <a:custGeom>
            <a:avLst/>
            <a:gdLst/>
            <a:ahLst/>
            <a:cxnLst/>
            <a:rect l="l" t="t" r="r" b="b"/>
            <a:pathLst>
              <a:path w="504825" h="76200">
                <a:moveTo>
                  <a:pt x="428243" y="0"/>
                </a:moveTo>
                <a:lnTo>
                  <a:pt x="428243" y="76200"/>
                </a:lnTo>
                <a:lnTo>
                  <a:pt x="495299" y="42672"/>
                </a:lnTo>
                <a:lnTo>
                  <a:pt x="441960" y="42672"/>
                </a:lnTo>
                <a:lnTo>
                  <a:pt x="441960" y="33527"/>
                </a:lnTo>
                <a:lnTo>
                  <a:pt x="495299" y="33527"/>
                </a:lnTo>
                <a:lnTo>
                  <a:pt x="428243" y="0"/>
                </a:lnTo>
                <a:close/>
              </a:path>
              <a:path w="504825" h="76200">
                <a:moveTo>
                  <a:pt x="428243" y="33527"/>
                </a:moveTo>
                <a:lnTo>
                  <a:pt x="0" y="33527"/>
                </a:lnTo>
                <a:lnTo>
                  <a:pt x="0" y="42672"/>
                </a:lnTo>
                <a:lnTo>
                  <a:pt x="428243" y="42672"/>
                </a:lnTo>
                <a:lnTo>
                  <a:pt x="428243" y="33527"/>
                </a:lnTo>
                <a:close/>
              </a:path>
              <a:path w="504825" h="76200">
                <a:moveTo>
                  <a:pt x="495299" y="33527"/>
                </a:moveTo>
                <a:lnTo>
                  <a:pt x="441960" y="33527"/>
                </a:lnTo>
                <a:lnTo>
                  <a:pt x="441960" y="42672"/>
                </a:lnTo>
                <a:lnTo>
                  <a:pt x="495299" y="42672"/>
                </a:lnTo>
                <a:lnTo>
                  <a:pt x="504443" y="38100"/>
                </a:lnTo>
                <a:lnTo>
                  <a:pt x="495299" y="33527"/>
                </a:lnTo>
                <a:close/>
              </a:path>
            </a:pathLst>
          </a:custGeom>
          <a:solidFill>
            <a:srgbClr val="3366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9352" rIns="0" bIns="0" rtlCol="0">
            <a:spAutoFit/>
          </a:bodyPr>
          <a:lstStyle/>
          <a:p>
            <a:pPr marL="1999614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compartiment</a:t>
            </a:r>
            <a:r>
              <a:rPr sz="2400" b="0" spc="-160" dirty="0">
                <a:latin typeface="Arial MT"/>
                <a:cs typeface="Arial MT"/>
              </a:rPr>
              <a:t> </a:t>
            </a:r>
            <a:r>
              <a:rPr sz="2400" b="0" spc="-10" dirty="0">
                <a:latin typeface="Arial MT"/>
                <a:cs typeface="Arial MT"/>
              </a:rPr>
              <a:t>plasmatique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6916" y="1692656"/>
            <a:ext cx="4773295" cy="490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Substances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organiques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protéiques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Font typeface="Wingdings"/>
              <a:buChar char=""/>
            </a:pP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-Urée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0,3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g/L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Origine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hépatique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Élimination</a:t>
            </a:r>
            <a:r>
              <a:rPr sz="2000" spc="-1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urinaire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Font typeface="Wingdings"/>
              <a:buChar char=""/>
            </a:pP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-Acide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urique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0,05g/L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2000" spc="-10" dirty="0">
                <a:latin typeface="Arial MT"/>
                <a:cs typeface="Arial MT"/>
              </a:rPr>
              <a:t>«Goutte»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Font typeface="Wingdings"/>
              <a:buChar char=""/>
            </a:pP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2000" dirty="0">
                <a:latin typeface="Microsoft Sans Serif"/>
                <a:cs typeface="Microsoft Sans Serif"/>
              </a:rPr>
              <a:t>-Glucose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220" dirty="0">
                <a:latin typeface="Microsoft Sans Serif"/>
                <a:cs typeface="Microsoft Sans Serif"/>
              </a:rPr>
              <a:t>g</a:t>
            </a:r>
            <a:r>
              <a:rPr sz="2000" spc="-114" dirty="0">
                <a:latin typeface="Microsoft Sans Serif"/>
                <a:cs typeface="Microsoft Sans Serif"/>
              </a:rPr>
              <a:t>ly</a:t>
            </a:r>
            <a:r>
              <a:rPr sz="2000" spc="-100" dirty="0">
                <a:latin typeface="Microsoft Sans Serif"/>
                <a:cs typeface="Microsoft Sans Serif"/>
              </a:rPr>
              <a:t>c</a:t>
            </a:r>
            <a:r>
              <a:rPr sz="2000" spc="-105" dirty="0">
                <a:latin typeface="Microsoft Sans Serif"/>
                <a:cs typeface="Microsoft Sans Serif"/>
              </a:rPr>
              <a:t>é</a:t>
            </a:r>
            <a:r>
              <a:rPr sz="2000" spc="-110" dirty="0">
                <a:latin typeface="Microsoft Sans Serif"/>
                <a:cs typeface="Microsoft Sans Serif"/>
              </a:rPr>
              <a:t>m</a:t>
            </a:r>
            <a:r>
              <a:rPr sz="2000" spc="-114" dirty="0">
                <a:latin typeface="Microsoft Sans Serif"/>
                <a:cs typeface="Microsoft Sans Serif"/>
              </a:rPr>
              <a:t>i</a:t>
            </a:r>
            <a:r>
              <a:rPr sz="2000" spc="-105" dirty="0">
                <a:latin typeface="Microsoft Sans Serif"/>
                <a:cs typeface="Microsoft Sans Serif"/>
              </a:rPr>
              <a:t>e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1g/L</a:t>
            </a:r>
            <a:endParaRPr sz="20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2000" spc="-10" dirty="0">
                <a:latin typeface="Arial MT"/>
                <a:cs typeface="Arial MT"/>
              </a:rPr>
              <a:t>Diabète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2000" spc="-10" dirty="0">
                <a:latin typeface="Arial MT"/>
                <a:cs typeface="Arial MT"/>
              </a:rPr>
              <a:t>hypoglycémie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Font typeface="Wingdings"/>
              <a:buChar char=""/>
            </a:pP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-Lipides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5-</a:t>
            </a:r>
            <a:r>
              <a:rPr sz="2000" spc="-20" dirty="0">
                <a:latin typeface="Arial MT"/>
                <a:cs typeface="Arial MT"/>
              </a:rPr>
              <a:t>8g/L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2000" spc="-10" dirty="0">
                <a:latin typeface="Arial MT"/>
                <a:cs typeface="Arial MT"/>
              </a:rPr>
              <a:t>Triglycérides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Cholestérol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HDL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et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LDL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836" y="538251"/>
            <a:ext cx="1744980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100"/>
              </a:lnSpc>
              <a:spcBef>
                <a:spcPts val="100"/>
              </a:spcBef>
            </a:pPr>
            <a:r>
              <a:rPr b="0" spc="-10" dirty="0">
                <a:latin typeface="Arial MT"/>
                <a:cs typeface="Arial MT"/>
              </a:rPr>
              <a:t>Osmolarité cellulaire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1220" y="590677"/>
            <a:ext cx="3668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3215" algn="l"/>
              </a:tabLst>
            </a:pPr>
            <a:r>
              <a:rPr sz="2800" dirty="0">
                <a:latin typeface="Arial MT"/>
                <a:cs typeface="Arial MT"/>
              </a:rPr>
              <a:t>du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compartiment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extra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157" y="2630138"/>
            <a:ext cx="8454357" cy="16224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4059" y="4807585"/>
            <a:ext cx="776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336666"/>
                </a:solidFill>
                <a:latin typeface="Arial"/>
                <a:cs typeface="Arial"/>
              </a:rPr>
              <a:t>Sodium</a:t>
            </a:r>
            <a:r>
              <a:rPr sz="2400" i="1" spc="-70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6666"/>
                </a:solidFill>
                <a:latin typeface="Arial"/>
                <a:cs typeface="Arial"/>
              </a:rPr>
              <a:t>=</a:t>
            </a:r>
            <a:r>
              <a:rPr sz="2400" i="1" spc="-85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6666"/>
                </a:solidFill>
                <a:latin typeface="Arial"/>
                <a:cs typeface="Arial"/>
              </a:rPr>
              <a:t>cation</a:t>
            </a:r>
            <a:r>
              <a:rPr sz="2400" i="1" spc="-75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6666"/>
                </a:solidFill>
                <a:latin typeface="Arial"/>
                <a:cs typeface="Arial"/>
              </a:rPr>
              <a:t>principal</a:t>
            </a:r>
            <a:r>
              <a:rPr sz="2400" i="1" spc="-55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6666"/>
                </a:solidFill>
                <a:latin typeface="Arial"/>
                <a:cs typeface="Arial"/>
              </a:rPr>
              <a:t>du</a:t>
            </a:r>
            <a:r>
              <a:rPr sz="2400" i="1" spc="-85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6666"/>
                </a:solidFill>
                <a:latin typeface="Arial"/>
                <a:cs typeface="Arial"/>
              </a:rPr>
              <a:t>compartiment</a:t>
            </a:r>
            <a:r>
              <a:rPr sz="2400" i="1" spc="-35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336666"/>
                </a:solidFill>
                <a:latin typeface="Arial"/>
                <a:cs typeface="Arial"/>
              </a:rPr>
              <a:t>extracellulaire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7311" y="212725"/>
            <a:ext cx="34569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dirty="0">
                <a:latin typeface="Arial MT"/>
                <a:cs typeface="Arial MT"/>
              </a:rPr>
              <a:t>Le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milieu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intérieur.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8175" y="621792"/>
            <a:ext cx="7331964" cy="56327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9892" y="854329"/>
            <a:ext cx="4004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Propriétés</a:t>
            </a:r>
            <a:r>
              <a:rPr sz="2400" b="0" spc="-20" dirty="0">
                <a:latin typeface="Arial MT"/>
                <a:cs typeface="Arial MT"/>
              </a:rPr>
              <a:t> </a:t>
            </a:r>
            <a:r>
              <a:rPr sz="2400" b="0" spc="-25" dirty="0">
                <a:latin typeface="Arial MT"/>
                <a:cs typeface="Arial MT"/>
              </a:rPr>
              <a:t>physico-</a:t>
            </a:r>
            <a:r>
              <a:rPr sz="2400" b="0" spc="-10" dirty="0">
                <a:latin typeface="Arial MT"/>
                <a:cs typeface="Arial MT"/>
              </a:rPr>
              <a:t>chimiques </a:t>
            </a:r>
            <a:r>
              <a:rPr sz="2400" b="0" dirty="0">
                <a:latin typeface="Arial MT"/>
                <a:cs typeface="Arial MT"/>
              </a:rPr>
              <a:t>du</a:t>
            </a:r>
            <a:r>
              <a:rPr sz="2400" b="0" spc="-10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compartiment</a:t>
            </a:r>
            <a:r>
              <a:rPr sz="2400" b="0" spc="-90" dirty="0">
                <a:latin typeface="Arial MT"/>
                <a:cs typeface="Arial MT"/>
              </a:rPr>
              <a:t> </a:t>
            </a:r>
            <a:r>
              <a:rPr sz="2400" b="0" spc="-10" dirty="0">
                <a:latin typeface="Arial MT"/>
                <a:cs typeface="Arial MT"/>
              </a:rPr>
              <a:t>interstitiel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1" y="2285949"/>
            <a:ext cx="6158865" cy="35128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09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dirty="0">
                <a:latin typeface="Arial MT"/>
                <a:cs typeface="Arial MT"/>
              </a:rPr>
              <a:t>Ne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circule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pas</a:t>
            </a: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10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dirty="0">
                <a:latin typeface="Arial MT"/>
                <a:cs typeface="Arial MT"/>
              </a:rPr>
              <a:t>Échanges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avec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plasma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et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cellules</a:t>
            </a:r>
            <a:endParaRPr sz="2600">
              <a:latin typeface="Arial MT"/>
              <a:cs typeface="Arial MT"/>
            </a:endParaRPr>
          </a:p>
          <a:p>
            <a:pPr marL="1000125" indent="-987425">
              <a:lnSpc>
                <a:spcPct val="100000"/>
              </a:lnSpc>
              <a:spcBef>
                <a:spcPts val="315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1000125" algn="l"/>
              </a:tabLst>
            </a:pPr>
            <a:r>
              <a:rPr sz="2600" spc="-10" dirty="0">
                <a:latin typeface="Arial MT"/>
                <a:cs typeface="Arial MT"/>
              </a:rPr>
              <a:t>renouvellement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336666"/>
              </a:buClr>
              <a:buFont typeface="Wingdings"/>
              <a:buChar char=""/>
            </a:pP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dirty="0">
                <a:latin typeface="Arial MT"/>
                <a:cs typeface="Arial MT"/>
              </a:rPr>
              <a:t>Épuration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par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la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circulation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lymphatique</a:t>
            </a: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10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dirty="0">
                <a:latin typeface="Arial MT"/>
                <a:cs typeface="Arial MT"/>
              </a:rPr>
              <a:t>Ultra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filtrat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du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plasma</a:t>
            </a: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10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dirty="0">
                <a:latin typeface="Arial MT"/>
                <a:cs typeface="Arial MT"/>
              </a:rPr>
              <a:t>Neutre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électriquement</a:t>
            </a: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15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dirty="0">
                <a:latin typeface="Arial MT"/>
                <a:cs typeface="Arial MT"/>
              </a:rPr>
              <a:t>Protéines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2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g/L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4248" y="3462528"/>
            <a:ext cx="506095" cy="76200"/>
          </a:xfrm>
          <a:custGeom>
            <a:avLst/>
            <a:gdLst/>
            <a:ahLst/>
            <a:cxnLst/>
            <a:rect l="l" t="t" r="r" b="b"/>
            <a:pathLst>
              <a:path w="506094" h="76200">
                <a:moveTo>
                  <a:pt x="429768" y="0"/>
                </a:moveTo>
                <a:lnTo>
                  <a:pt x="429768" y="76200"/>
                </a:lnTo>
                <a:lnTo>
                  <a:pt x="496823" y="42672"/>
                </a:lnTo>
                <a:lnTo>
                  <a:pt x="441960" y="42672"/>
                </a:lnTo>
                <a:lnTo>
                  <a:pt x="441960" y="33527"/>
                </a:lnTo>
                <a:lnTo>
                  <a:pt x="496823" y="33527"/>
                </a:lnTo>
                <a:lnTo>
                  <a:pt x="429768" y="0"/>
                </a:lnTo>
                <a:close/>
              </a:path>
              <a:path w="506094" h="76200">
                <a:moveTo>
                  <a:pt x="429768" y="33527"/>
                </a:moveTo>
                <a:lnTo>
                  <a:pt x="0" y="33527"/>
                </a:lnTo>
                <a:lnTo>
                  <a:pt x="0" y="42672"/>
                </a:lnTo>
                <a:lnTo>
                  <a:pt x="429768" y="42672"/>
                </a:lnTo>
                <a:lnTo>
                  <a:pt x="429768" y="33527"/>
                </a:lnTo>
                <a:close/>
              </a:path>
              <a:path w="506094" h="76200">
                <a:moveTo>
                  <a:pt x="496823" y="33527"/>
                </a:moveTo>
                <a:lnTo>
                  <a:pt x="441960" y="33527"/>
                </a:lnTo>
                <a:lnTo>
                  <a:pt x="441960" y="42672"/>
                </a:lnTo>
                <a:lnTo>
                  <a:pt x="496823" y="42672"/>
                </a:lnTo>
                <a:lnTo>
                  <a:pt x="505968" y="38100"/>
                </a:lnTo>
                <a:lnTo>
                  <a:pt x="496823" y="33527"/>
                </a:lnTo>
                <a:close/>
              </a:path>
            </a:pathLst>
          </a:custGeom>
          <a:solidFill>
            <a:srgbClr val="3366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0068" y="2414905"/>
            <a:ext cx="641858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dirty="0">
                <a:latin typeface="Arial MT"/>
                <a:cs typeface="Arial MT"/>
              </a:rPr>
              <a:t>volume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total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–volume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extracellulaire</a:t>
            </a:r>
            <a:endParaRPr sz="3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90"/>
              </a:spcBef>
              <a:buClr>
                <a:srgbClr val="336666"/>
              </a:buClr>
              <a:buFont typeface="Wingdings"/>
              <a:buChar char=""/>
            </a:pPr>
            <a:endParaRPr sz="3000">
              <a:latin typeface="Arial MT"/>
              <a:cs typeface="Arial MT"/>
            </a:endParaRPr>
          </a:p>
          <a:p>
            <a:pPr marL="355600" marR="1929764" indent="-342900">
              <a:lnSpc>
                <a:spcPct val="100000"/>
              </a:lnSpc>
              <a:buClr>
                <a:srgbClr val="336666"/>
              </a:buClr>
              <a:buSzPct val="70000"/>
              <a:buFont typeface="Wingdings"/>
              <a:buChar char=""/>
              <a:tabLst>
                <a:tab pos="355600" algn="l"/>
              </a:tabLst>
            </a:pPr>
            <a:r>
              <a:rPr sz="3000" dirty="0">
                <a:latin typeface="Arial MT"/>
                <a:cs typeface="Arial MT"/>
              </a:rPr>
              <a:t>40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% poids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du</a:t>
            </a:r>
            <a:r>
              <a:rPr sz="3000" spc="-10" dirty="0">
                <a:latin typeface="Arial MT"/>
                <a:cs typeface="Arial MT"/>
              </a:rPr>
              <a:t> corps </a:t>
            </a:r>
            <a:r>
              <a:rPr sz="3000" dirty="0">
                <a:latin typeface="Arial MT"/>
                <a:cs typeface="Arial MT"/>
              </a:rPr>
              <a:t>Inhomogénéité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tissulaire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940" rIns="0" bIns="0" rtlCol="0">
            <a:spAutoFit/>
          </a:bodyPr>
          <a:lstStyle/>
          <a:p>
            <a:pPr marL="1455420">
              <a:lnSpc>
                <a:spcPct val="100000"/>
              </a:lnSpc>
              <a:spcBef>
                <a:spcPts val="100"/>
              </a:spcBef>
            </a:pPr>
            <a:r>
              <a:rPr sz="2400" b="0" i="1" dirty="0">
                <a:latin typeface="Arial"/>
                <a:cs typeface="Arial"/>
              </a:rPr>
              <a:t>Compartiment</a:t>
            </a:r>
            <a:r>
              <a:rPr sz="2400" b="0" i="1" spc="-150" dirty="0">
                <a:latin typeface="Arial"/>
                <a:cs typeface="Arial"/>
              </a:rPr>
              <a:t> </a:t>
            </a:r>
            <a:r>
              <a:rPr sz="2400" b="0" i="1" spc="-10" dirty="0">
                <a:latin typeface="Arial"/>
                <a:cs typeface="Arial"/>
              </a:rPr>
              <a:t>intracellulaire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311" y="674497"/>
            <a:ext cx="41738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Propriétés</a:t>
            </a:r>
            <a:r>
              <a:rPr sz="2400" b="0" spc="-20" dirty="0">
                <a:latin typeface="Arial MT"/>
                <a:cs typeface="Arial MT"/>
              </a:rPr>
              <a:t> </a:t>
            </a:r>
            <a:r>
              <a:rPr sz="2400" b="0" spc="-25" dirty="0">
                <a:latin typeface="Arial MT"/>
                <a:cs typeface="Arial MT"/>
              </a:rPr>
              <a:t>physico-</a:t>
            </a:r>
            <a:r>
              <a:rPr sz="2400" b="0" spc="-10" dirty="0">
                <a:latin typeface="Arial MT"/>
                <a:cs typeface="Arial MT"/>
              </a:rPr>
              <a:t>chimiques </a:t>
            </a:r>
            <a:r>
              <a:rPr sz="2400" b="0" dirty="0">
                <a:latin typeface="Arial MT"/>
                <a:cs typeface="Arial MT"/>
              </a:rPr>
              <a:t>du</a:t>
            </a:r>
            <a:r>
              <a:rPr sz="2400" b="0" spc="-10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compartiment</a:t>
            </a:r>
            <a:r>
              <a:rPr sz="2400" b="0" spc="-90" dirty="0">
                <a:latin typeface="Arial MT"/>
                <a:cs typeface="Arial MT"/>
              </a:rPr>
              <a:t> </a:t>
            </a:r>
            <a:r>
              <a:rPr sz="2400" b="0" spc="-10" dirty="0">
                <a:latin typeface="Arial MT"/>
                <a:cs typeface="Arial MT"/>
              </a:rPr>
              <a:t>intracellulaire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1" y="2384425"/>
            <a:ext cx="5214620" cy="322580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19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dirty="0">
                <a:latin typeface="Arial MT"/>
                <a:cs typeface="Arial MT"/>
              </a:rPr>
              <a:t>Analyse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difficile</a:t>
            </a:r>
            <a:endParaRPr sz="3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dirty="0">
                <a:latin typeface="Arial MT"/>
                <a:cs typeface="Arial MT"/>
              </a:rPr>
              <a:t>Hétérogénéité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cellulaire</a:t>
            </a:r>
            <a:endParaRPr sz="30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5600" algn="l"/>
              </a:tabLst>
            </a:pPr>
            <a:r>
              <a:rPr sz="3000" dirty="0">
                <a:latin typeface="Arial MT"/>
                <a:cs typeface="Arial MT"/>
              </a:rPr>
              <a:t>Osmolarité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proche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du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liquide extracellulaire</a:t>
            </a:r>
            <a:endParaRPr sz="3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dirty="0">
                <a:latin typeface="Arial MT"/>
                <a:cs typeface="Arial MT"/>
              </a:rPr>
              <a:t>K+cation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principal</a:t>
            </a:r>
            <a:endParaRPr sz="3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dirty="0">
                <a:latin typeface="Arial MT"/>
                <a:cs typeface="Arial MT"/>
              </a:rPr>
              <a:t>Mg</a:t>
            </a:r>
            <a:r>
              <a:rPr sz="3000" spc="-25" dirty="0">
                <a:latin typeface="Arial MT"/>
                <a:cs typeface="Arial MT"/>
              </a:rPr>
              <a:t> ++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4468" rIns="0" bIns="0" rtlCol="0">
            <a:spAutoFit/>
          </a:bodyPr>
          <a:lstStyle/>
          <a:p>
            <a:pPr marL="1454150">
              <a:lnSpc>
                <a:spcPct val="100000"/>
              </a:lnSpc>
              <a:spcBef>
                <a:spcPts val="100"/>
              </a:spcBef>
            </a:pPr>
            <a:r>
              <a:rPr sz="2400" b="0" i="1" dirty="0">
                <a:latin typeface="Arial"/>
                <a:cs typeface="Arial"/>
              </a:rPr>
              <a:t>Compartiments</a:t>
            </a:r>
            <a:r>
              <a:rPr sz="2400" b="0" i="1" spc="-155" dirty="0">
                <a:latin typeface="Arial"/>
                <a:cs typeface="Arial"/>
              </a:rPr>
              <a:t> </a:t>
            </a:r>
            <a:r>
              <a:rPr sz="2400" b="0" i="1" spc="-10" dirty="0">
                <a:latin typeface="Arial"/>
                <a:cs typeface="Arial"/>
              </a:rPr>
              <a:t>transcellulaires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1" y="2245868"/>
            <a:ext cx="3079750" cy="3562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4965" algn="l"/>
              </a:tabLst>
            </a:pPr>
            <a:r>
              <a:rPr sz="2600" spc="-10" dirty="0">
                <a:latin typeface="Arial MT"/>
                <a:cs typeface="Arial MT"/>
              </a:rPr>
              <a:t>Liquides</a:t>
            </a:r>
            <a:endParaRPr sz="2600">
              <a:latin typeface="Arial MT"/>
              <a:cs typeface="Arial MT"/>
            </a:endParaRPr>
          </a:p>
          <a:p>
            <a:pPr marL="381000">
              <a:lnSpc>
                <a:spcPct val="100000"/>
              </a:lnSpc>
            </a:pPr>
            <a:r>
              <a:rPr sz="2600" spc="-10" dirty="0">
                <a:latin typeface="Arial MT"/>
                <a:cs typeface="Arial MT"/>
              </a:rPr>
              <a:t>-Articulaires</a:t>
            </a:r>
            <a:endParaRPr sz="2600">
              <a:latin typeface="Arial MT"/>
              <a:cs typeface="Arial MT"/>
            </a:endParaRPr>
          </a:p>
          <a:p>
            <a:pPr marL="381000">
              <a:lnSpc>
                <a:spcPct val="100000"/>
              </a:lnSpc>
            </a:pPr>
            <a:r>
              <a:rPr sz="2600" spc="-10" dirty="0">
                <a:latin typeface="Arial MT"/>
                <a:cs typeface="Arial MT"/>
              </a:rPr>
              <a:t>-Céphalorachidien</a:t>
            </a:r>
            <a:endParaRPr sz="2600">
              <a:latin typeface="Arial MT"/>
              <a:cs typeface="Arial MT"/>
            </a:endParaRPr>
          </a:p>
          <a:p>
            <a:pPr marL="381000">
              <a:lnSpc>
                <a:spcPct val="100000"/>
              </a:lnSpc>
            </a:pPr>
            <a:r>
              <a:rPr sz="2600" spc="-10" dirty="0">
                <a:latin typeface="Arial MT"/>
                <a:cs typeface="Arial MT"/>
              </a:rPr>
              <a:t>-Digestif</a:t>
            </a:r>
            <a:endParaRPr sz="2600">
              <a:latin typeface="Arial MT"/>
              <a:cs typeface="Arial MT"/>
            </a:endParaRPr>
          </a:p>
          <a:p>
            <a:pPr marL="381000">
              <a:lnSpc>
                <a:spcPct val="100000"/>
              </a:lnSpc>
            </a:pPr>
            <a:r>
              <a:rPr sz="2600" spc="-10" dirty="0">
                <a:latin typeface="Arial MT"/>
                <a:cs typeface="Arial MT"/>
              </a:rPr>
              <a:t>-Oculaire</a:t>
            </a:r>
            <a:endParaRPr sz="2600">
              <a:latin typeface="Arial MT"/>
              <a:cs typeface="Arial MT"/>
            </a:endParaRPr>
          </a:p>
          <a:p>
            <a:pPr marL="381000">
              <a:lnSpc>
                <a:spcPct val="100000"/>
              </a:lnSpc>
            </a:pPr>
            <a:r>
              <a:rPr sz="2600" spc="-10" dirty="0">
                <a:latin typeface="Arial MT"/>
                <a:cs typeface="Arial MT"/>
              </a:rPr>
              <a:t>-</a:t>
            </a:r>
            <a:r>
              <a:rPr sz="2600" dirty="0">
                <a:latin typeface="Arial MT"/>
                <a:cs typeface="Arial MT"/>
              </a:rPr>
              <a:t>Oreille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interne</a:t>
            </a:r>
            <a:endParaRPr sz="2600">
              <a:latin typeface="Arial MT"/>
              <a:cs typeface="Arial MT"/>
            </a:endParaRPr>
          </a:p>
          <a:p>
            <a:pPr marL="381000">
              <a:lnSpc>
                <a:spcPct val="100000"/>
              </a:lnSpc>
            </a:pPr>
            <a:r>
              <a:rPr sz="2600" spc="-10" dirty="0">
                <a:latin typeface="Arial MT"/>
                <a:cs typeface="Arial MT"/>
              </a:rPr>
              <a:t>-Glandulaires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600">
              <a:latin typeface="Arial MT"/>
              <a:cs typeface="Arial MT"/>
            </a:endParaRPr>
          </a:p>
          <a:p>
            <a:pPr marL="755650" lvl="1" indent="-285750">
              <a:lnSpc>
                <a:spcPct val="100000"/>
              </a:lnSpc>
              <a:buClr>
                <a:srgbClr val="99CCCC"/>
              </a:buClr>
              <a:buSzPct val="75000"/>
              <a:buFont typeface="Wingdings"/>
              <a:buChar char=""/>
              <a:tabLst>
                <a:tab pos="755650" algn="l"/>
              </a:tabLst>
            </a:pPr>
            <a:r>
              <a:rPr sz="2400" dirty="0">
                <a:latin typeface="Arial MT"/>
                <a:cs typeface="Arial MT"/>
              </a:rPr>
              <a:t>1,5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Litres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829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Arial MT"/>
                <a:cs typeface="Arial MT"/>
              </a:rPr>
              <a:t>Echanges</a:t>
            </a:r>
            <a:r>
              <a:rPr b="0" spc="-9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plasma</a:t>
            </a:r>
            <a:r>
              <a:rPr b="0" spc="-8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interstitium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32" y="2057400"/>
            <a:ext cx="7507224" cy="418642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9063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Arial MT"/>
                <a:cs typeface="Arial MT"/>
              </a:rPr>
              <a:t>Echanges</a:t>
            </a:r>
            <a:r>
              <a:rPr sz="3200" b="0" spc="-65" dirty="0">
                <a:latin typeface="Arial MT"/>
                <a:cs typeface="Arial MT"/>
              </a:rPr>
              <a:t> </a:t>
            </a:r>
            <a:r>
              <a:rPr sz="3200" b="0" dirty="0">
                <a:latin typeface="Arial MT"/>
                <a:cs typeface="Arial MT"/>
              </a:rPr>
              <a:t>plasma</a:t>
            </a:r>
            <a:r>
              <a:rPr sz="3200" b="0" spc="-50" dirty="0">
                <a:latin typeface="Arial MT"/>
                <a:cs typeface="Arial MT"/>
              </a:rPr>
              <a:t> </a:t>
            </a:r>
            <a:r>
              <a:rPr sz="3200" b="0" spc="-10" dirty="0">
                <a:latin typeface="Arial MT"/>
                <a:cs typeface="Arial MT"/>
              </a:rPr>
              <a:t>interstitium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5544" y="3558540"/>
            <a:ext cx="248412" cy="1691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07311" y="2325116"/>
            <a:ext cx="6502400" cy="335470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1400810" indent="-342900">
              <a:lnSpc>
                <a:spcPts val="2810"/>
              </a:lnSpc>
              <a:spcBef>
                <a:spcPts val="455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5600" algn="l"/>
              </a:tabLst>
            </a:pPr>
            <a:r>
              <a:rPr sz="2600" i="1" dirty="0">
                <a:latin typeface="Arial"/>
                <a:cs typeface="Arial"/>
              </a:rPr>
              <a:t>Compartiment</a:t>
            </a:r>
            <a:r>
              <a:rPr sz="2600" i="1" spc="-135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extracellulaire: </a:t>
            </a:r>
            <a:r>
              <a:rPr sz="2600" i="1" dirty="0">
                <a:latin typeface="Arial"/>
                <a:cs typeface="Arial"/>
              </a:rPr>
              <a:t>Plasma</a:t>
            </a:r>
            <a:r>
              <a:rPr sz="2600" i="1" spc="-55" dirty="0">
                <a:latin typeface="Arial"/>
                <a:cs typeface="Arial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≠</a:t>
            </a:r>
            <a:r>
              <a:rPr sz="2600" spc="-30" dirty="0">
                <a:latin typeface="Microsoft Sans Serif"/>
                <a:cs typeface="Microsoft Sans Serif"/>
              </a:rPr>
              <a:t> </a:t>
            </a:r>
            <a:r>
              <a:rPr sz="2600" i="1" dirty="0">
                <a:latin typeface="Arial"/>
                <a:cs typeface="Arial"/>
              </a:rPr>
              <a:t>interstitium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(protéines)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2610"/>
              </a:lnSpc>
            </a:pPr>
            <a:r>
              <a:rPr sz="2600" i="1" dirty="0">
                <a:latin typeface="Arial"/>
                <a:cs typeface="Arial"/>
              </a:rPr>
              <a:t>liquide</a:t>
            </a:r>
            <a:r>
              <a:rPr sz="2600" i="1" spc="-5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interstitiel</a:t>
            </a:r>
            <a:r>
              <a:rPr sz="2600" i="1" spc="-4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=</a:t>
            </a:r>
            <a:r>
              <a:rPr sz="2600" i="1" spc="-5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ultrafiltrat</a:t>
            </a:r>
            <a:r>
              <a:rPr sz="2600" i="1" spc="-4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du</a:t>
            </a:r>
            <a:r>
              <a:rPr sz="2600" i="1" spc="-45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plasma</a:t>
            </a:r>
            <a:endParaRPr sz="2600">
              <a:latin typeface="Arial"/>
              <a:cs typeface="Arial"/>
            </a:endParaRPr>
          </a:p>
          <a:p>
            <a:pPr marL="355600" marR="245110">
              <a:lnSpc>
                <a:spcPts val="2810"/>
              </a:lnSpc>
              <a:spcBef>
                <a:spcPts val="195"/>
              </a:spcBef>
              <a:tabLst>
                <a:tab pos="4156075" algn="l"/>
              </a:tabLst>
            </a:pPr>
            <a:r>
              <a:rPr sz="2600" i="1" dirty="0">
                <a:latin typeface="Arial"/>
                <a:cs typeface="Arial"/>
              </a:rPr>
              <a:t>(dépourvu</a:t>
            </a:r>
            <a:r>
              <a:rPr sz="2600" i="1" spc="-7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de</a:t>
            </a:r>
            <a:r>
              <a:rPr sz="2600" i="1" spc="-65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protéines)</a:t>
            </a:r>
            <a:r>
              <a:rPr sz="2600" i="1" dirty="0">
                <a:latin typeface="Arial"/>
                <a:cs typeface="Arial"/>
              </a:rPr>
              <a:t>	répartition</a:t>
            </a:r>
            <a:r>
              <a:rPr sz="2600" i="1" spc="-140" dirty="0">
                <a:latin typeface="Arial"/>
                <a:cs typeface="Arial"/>
              </a:rPr>
              <a:t> </a:t>
            </a:r>
            <a:r>
              <a:rPr sz="2600" i="1" spc="-25" dirty="0">
                <a:latin typeface="Arial"/>
                <a:cs typeface="Arial"/>
              </a:rPr>
              <a:t>des </a:t>
            </a:r>
            <a:r>
              <a:rPr sz="2600" i="1" dirty="0">
                <a:latin typeface="Arial"/>
                <a:cs typeface="Arial"/>
              </a:rPr>
              <a:t>anions</a:t>
            </a:r>
            <a:r>
              <a:rPr sz="2600" i="1" spc="-6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différente</a:t>
            </a:r>
            <a:r>
              <a:rPr sz="2600" i="1" spc="-4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de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part</a:t>
            </a:r>
            <a:r>
              <a:rPr sz="2600" i="1" spc="-6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et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d’autre</a:t>
            </a:r>
            <a:r>
              <a:rPr sz="2600" i="1" spc="-5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de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spc="-25" dirty="0">
                <a:latin typeface="Arial"/>
                <a:cs typeface="Arial"/>
              </a:rPr>
              <a:t>la </a:t>
            </a:r>
            <a:r>
              <a:rPr sz="2600" i="1" dirty="0">
                <a:latin typeface="Arial"/>
                <a:cs typeface="Arial"/>
              </a:rPr>
              <a:t>membrane</a:t>
            </a:r>
            <a:r>
              <a:rPr sz="2600" i="1" spc="-4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selon</a:t>
            </a:r>
            <a:r>
              <a:rPr sz="2600" i="1" spc="-7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équilibre</a:t>
            </a:r>
            <a:r>
              <a:rPr sz="2600" i="1" spc="-7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de</a:t>
            </a:r>
            <a:r>
              <a:rPr sz="2600" i="1" spc="-60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Gibbs- Donnan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ts val="2810"/>
              </a:lnSpc>
              <a:spcBef>
                <a:spcPts val="615"/>
              </a:spcBef>
              <a:buClr>
                <a:srgbClr val="336666"/>
              </a:buClr>
              <a:buSzPct val="69230"/>
              <a:buFont typeface="Wingdings"/>
              <a:buChar char=""/>
              <a:tabLst>
                <a:tab pos="355600" algn="l"/>
              </a:tabLst>
            </a:pPr>
            <a:r>
              <a:rPr sz="2600" i="1" dirty="0">
                <a:latin typeface="Arial"/>
                <a:cs typeface="Arial"/>
              </a:rPr>
              <a:t>Compartiment</a:t>
            </a:r>
            <a:r>
              <a:rPr sz="2600" i="1" spc="-10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intracellulaire:</a:t>
            </a:r>
            <a:r>
              <a:rPr sz="2600" i="1" spc="-130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Composition </a:t>
            </a:r>
            <a:r>
              <a:rPr sz="2600" i="1" dirty="0">
                <a:latin typeface="Arial"/>
                <a:cs typeface="Arial"/>
              </a:rPr>
              <a:t>intracellulaire</a:t>
            </a:r>
            <a:r>
              <a:rPr sz="2600" i="1" spc="-80" dirty="0">
                <a:latin typeface="Arial"/>
                <a:cs typeface="Arial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≠</a:t>
            </a:r>
            <a:r>
              <a:rPr sz="2600" i="1" spc="-10" dirty="0">
                <a:latin typeface="Arial"/>
                <a:cs typeface="Arial"/>
              </a:rPr>
              <a:t>extracellulaire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4468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MT"/>
                <a:cs typeface="Arial MT"/>
              </a:rPr>
              <a:t>Echanges</a:t>
            </a:r>
            <a:r>
              <a:rPr sz="2400" b="0" spc="-8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plasma</a:t>
            </a:r>
            <a:r>
              <a:rPr sz="2400" b="0" spc="-95" dirty="0">
                <a:latin typeface="Arial MT"/>
                <a:cs typeface="Arial MT"/>
              </a:rPr>
              <a:t> </a:t>
            </a:r>
            <a:r>
              <a:rPr sz="2400" b="0" spc="-10" dirty="0">
                <a:latin typeface="Arial MT"/>
                <a:cs typeface="Arial MT"/>
              </a:rPr>
              <a:t>interstitium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1985772"/>
            <a:ext cx="7844027" cy="38252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829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Arial MT"/>
                <a:cs typeface="Arial MT"/>
              </a:rPr>
              <a:t>Échanges</a:t>
            </a:r>
            <a:r>
              <a:rPr b="0" spc="-9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plasma</a:t>
            </a:r>
            <a:r>
              <a:rPr b="0" spc="-8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interstitium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9279" y="4594860"/>
            <a:ext cx="199644" cy="1341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07311" y="2250313"/>
            <a:ext cx="6784975" cy="28422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marR="73660" indent="-342900">
              <a:lnSpc>
                <a:spcPts val="2270"/>
              </a:lnSpc>
              <a:spcBef>
                <a:spcPts val="380"/>
              </a:spcBef>
              <a:buClr>
                <a:srgbClr val="336666"/>
              </a:buClr>
              <a:buSzPct val="69047"/>
              <a:buFont typeface="Wingdings"/>
              <a:buChar char=""/>
              <a:tabLst>
                <a:tab pos="355600" algn="l"/>
              </a:tabLst>
            </a:pPr>
            <a:r>
              <a:rPr sz="2100" i="1" dirty="0">
                <a:latin typeface="Arial"/>
                <a:cs typeface="Arial"/>
              </a:rPr>
              <a:t>Les</a:t>
            </a:r>
            <a:r>
              <a:rPr sz="2100" i="1" spc="-2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flux</a:t>
            </a:r>
            <a:r>
              <a:rPr sz="2100" i="1" spc="-2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d’eau</a:t>
            </a:r>
            <a:r>
              <a:rPr sz="2100" i="1" spc="-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entre</a:t>
            </a:r>
            <a:r>
              <a:rPr sz="2100" i="1" spc="-1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ces</a:t>
            </a:r>
            <a:r>
              <a:rPr sz="2100" i="1" spc="-2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secteurs</a:t>
            </a:r>
            <a:r>
              <a:rPr sz="2100" i="1" spc="-2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sont</a:t>
            </a:r>
            <a:r>
              <a:rPr sz="2100" i="1" spc="-2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passifs</a:t>
            </a:r>
            <a:r>
              <a:rPr sz="2100" i="1" spc="-30" dirty="0">
                <a:latin typeface="Arial"/>
                <a:cs typeface="Arial"/>
              </a:rPr>
              <a:t> </a:t>
            </a:r>
            <a:r>
              <a:rPr sz="2100" i="1" spc="-25" dirty="0">
                <a:latin typeface="Arial"/>
                <a:cs typeface="Arial"/>
              </a:rPr>
              <a:t>et </a:t>
            </a:r>
            <a:r>
              <a:rPr sz="2100" i="1" dirty="0">
                <a:latin typeface="Arial"/>
                <a:cs typeface="Arial"/>
              </a:rPr>
              <a:t>dépendent</a:t>
            </a:r>
            <a:r>
              <a:rPr sz="2100" i="1" spc="-3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des</a:t>
            </a:r>
            <a:r>
              <a:rPr sz="2100" i="1" spc="-3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gradients</a:t>
            </a:r>
            <a:r>
              <a:rPr sz="2100" i="1" spc="-3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de</a:t>
            </a:r>
            <a:r>
              <a:rPr sz="2100" i="1" spc="-2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pression</a:t>
            </a:r>
            <a:r>
              <a:rPr sz="2100" i="1" spc="-4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osmotique</a:t>
            </a:r>
            <a:r>
              <a:rPr sz="2100" i="1" spc="-4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et</a:t>
            </a:r>
            <a:r>
              <a:rPr sz="2100" i="1" spc="-20" dirty="0">
                <a:latin typeface="Arial"/>
                <a:cs typeface="Arial"/>
              </a:rPr>
              <a:t> </a:t>
            </a:r>
            <a:r>
              <a:rPr sz="2100" i="1" spc="-25" dirty="0">
                <a:latin typeface="Arial"/>
                <a:cs typeface="Arial"/>
              </a:rPr>
              <a:t>de </a:t>
            </a:r>
            <a:r>
              <a:rPr sz="2100" i="1" dirty="0">
                <a:latin typeface="Arial"/>
                <a:cs typeface="Arial"/>
              </a:rPr>
              <a:t>pression</a:t>
            </a:r>
            <a:r>
              <a:rPr sz="2100" i="1" spc="-40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hydrostatique</a:t>
            </a:r>
            <a:r>
              <a:rPr sz="2100" spc="-10" dirty="0">
                <a:latin typeface="Arial MT"/>
                <a:cs typeface="Arial MT"/>
              </a:rPr>
              <a:t>.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55"/>
              </a:spcBef>
              <a:buClr>
                <a:srgbClr val="336666"/>
              </a:buClr>
              <a:buFont typeface="Wingdings"/>
              <a:buChar char=""/>
            </a:pPr>
            <a:endParaRPr sz="2100">
              <a:latin typeface="Arial MT"/>
              <a:cs typeface="Arial MT"/>
            </a:endParaRPr>
          </a:p>
          <a:p>
            <a:pPr marL="355600" marR="5080" indent="-342900" algn="just">
              <a:lnSpc>
                <a:spcPts val="2270"/>
              </a:lnSpc>
              <a:spcBef>
                <a:spcPts val="5"/>
              </a:spcBef>
              <a:buClr>
                <a:srgbClr val="336666"/>
              </a:buClr>
              <a:buSzPct val="69047"/>
              <a:buFont typeface="Wingdings"/>
              <a:buChar char=""/>
              <a:tabLst>
                <a:tab pos="355600" algn="l"/>
              </a:tabLst>
            </a:pPr>
            <a:r>
              <a:rPr sz="2100" i="1" dirty="0">
                <a:latin typeface="Arial"/>
                <a:cs typeface="Arial"/>
              </a:rPr>
              <a:t>Paroi</a:t>
            </a:r>
            <a:r>
              <a:rPr sz="2100" i="1" spc="-3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vasculaire</a:t>
            </a:r>
            <a:r>
              <a:rPr sz="2100" i="1" spc="-4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:</a:t>
            </a:r>
            <a:r>
              <a:rPr sz="2100" i="1" spc="-1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membrane</a:t>
            </a:r>
            <a:r>
              <a:rPr sz="2100" i="1" spc="-15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semi-</a:t>
            </a:r>
            <a:r>
              <a:rPr sz="2100" i="1" dirty="0">
                <a:latin typeface="Arial"/>
                <a:cs typeface="Arial"/>
              </a:rPr>
              <a:t>perméable</a:t>
            </a:r>
            <a:r>
              <a:rPr sz="2100" i="1" spc="-2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vis</a:t>
            </a:r>
            <a:r>
              <a:rPr sz="2100" i="1" spc="-3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à</a:t>
            </a:r>
            <a:r>
              <a:rPr sz="2100" i="1" spc="-25" dirty="0">
                <a:latin typeface="Arial"/>
                <a:cs typeface="Arial"/>
              </a:rPr>
              <a:t> vis </a:t>
            </a:r>
            <a:r>
              <a:rPr sz="2100" i="1" dirty="0">
                <a:latin typeface="Arial"/>
                <a:cs typeface="Arial"/>
              </a:rPr>
              <a:t>des</a:t>
            </a:r>
            <a:r>
              <a:rPr sz="2100" i="1" spc="-2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protéines</a:t>
            </a:r>
            <a:r>
              <a:rPr sz="2100" i="1" spc="-2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du</a:t>
            </a:r>
            <a:r>
              <a:rPr sz="2100" i="1" spc="-1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plasma</a:t>
            </a:r>
            <a:r>
              <a:rPr sz="2100" i="1" spc="-3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liquide</a:t>
            </a:r>
            <a:r>
              <a:rPr sz="2100" i="1" spc="-4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interstitiel</a:t>
            </a:r>
            <a:r>
              <a:rPr sz="2100" i="1" spc="-3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=</a:t>
            </a:r>
            <a:r>
              <a:rPr sz="2100" i="1" spc="-15" dirty="0">
                <a:latin typeface="Arial"/>
                <a:cs typeface="Arial"/>
              </a:rPr>
              <a:t>  </a:t>
            </a:r>
            <a:r>
              <a:rPr sz="2100" i="1" spc="-10" dirty="0">
                <a:latin typeface="Arial"/>
                <a:cs typeface="Arial"/>
              </a:rPr>
              <a:t>ultrafiltrat </a:t>
            </a:r>
            <a:r>
              <a:rPr sz="2100" i="1" dirty="0">
                <a:latin typeface="Arial"/>
                <a:cs typeface="Arial"/>
              </a:rPr>
              <a:t>du</a:t>
            </a:r>
            <a:r>
              <a:rPr sz="2100" i="1" spc="-2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plasma</a:t>
            </a:r>
            <a:r>
              <a:rPr sz="2100" i="1" spc="-3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(dépourvu</a:t>
            </a:r>
            <a:r>
              <a:rPr sz="2100" i="1" spc="-2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de</a:t>
            </a:r>
            <a:r>
              <a:rPr sz="2100" i="1" spc="-35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protéines)</a:t>
            </a:r>
            <a:endParaRPr sz="2100">
              <a:latin typeface="Arial"/>
              <a:cs typeface="Arial"/>
            </a:endParaRPr>
          </a:p>
          <a:p>
            <a:pPr marL="541020" algn="just">
              <a:lnSpc>
                <a:spcPts val="2395"/>
              </a:lnSpc>
              <a:spcBef>
                <a:spcPts val="210"/>
              </a:spcBef>
            </a:pPr>
            <a:r>
              <a:rPr sz="2100" i="1" dirty="0">
                <a:latin typeface="Arial"/>
                <a:cs typeface="Arial"/>
              </a:rPr>
              <a:t>Protéines</a:t>
            </a:r>
            <a:r>
              <a:rPr sz="2100" i="1" spc="-4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=</a:t>
            </a:r>
            <a:r>
              <a:rPr sz="2100" i="1" spc="-2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responsables</a:t>
            </a:r>
            <a:r>
              <a:rPr sz="2100" i="1" spc="-4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d’une</a:t>
            </a:r>
            <a:r>
              <a:rPr sz="2100" i="1" spc="-1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pression</a:t>
            </a:r>
            <a:r>
              <a:rPr sz="2100" i="1" spc="-50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osmotique</a:t>
            </a:r>
            <a:endParaRPr sz="2100">
              <a:latin typeface="Arial"/>
              <a:cs typeface="Arial"/>
            </a:endParaRPr>
          </a:p>
          <a:p>
            <a:pPr marL="355600" algn="just">
              <a:lnSpc>
                <a:spcPts val="2395"/>
              </a:lnSpc>
            </a:pPr>
            <a:r>
              <a:rPr sz="2100" i="1" dirty="0">
                <a:latin typeface="Arial"/>
                <a:cs typeface="Arial"/>
              </a:rPr>
              <a:t>=</a:t>
            </a:r>
            <a:r>
              <a:rPr sz="2100" i="1" spc="-1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pression</a:t>
            </a:r>
            <a:r>
              <a:rPr sz="2100" i="1" spc="-30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oncotique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829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Arial MT"/>
                <a:cs typeface="Arial MT"/>
              </a:rPr>
              <a:t>Echanges</a:t>
            </a:r>
            <a:r>
              <a:rPr b="0" spc="-9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plasma</a:t>
            </a:r>
            <a:r>
              <a:rPr b="0" spc="-8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interstitium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5800" y="2127504"/>
            <a:ext cx="6802120" cy="4124325"/>
            <a:chOff x="685800" y="2127504"/>
            <a:chExt cx="6802120" cy="41243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127504"/>
              <a:ext cx="6801611" cy="41239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33344" y="3858768"/>
              <a:ext cx="1449705" cy="379730"/>
            </a:xfrm>
            <a:custGeom>
              <a:avLst/>
              <a:gdLst/>
              <a:ahLst/>
              <a:cxnLst/>
              <a:rect l="l" t="t" r="r" b="b"/>
              <a:pathLst>
                <a:path w="1449704" h="379729">
                  <a:moveTo>
                    <a:pt x="1449324" y="0"/>
                  </a:moveTo>
                  <a:lnTo>
                    <a:pt x="0" y="0"/>
                  </a:lnTo>
                  <a:lnTo>
                    <a:pt x="0" y="379476"/>
                  </a:lnTo>
                  <a:lnTo>
                    <a:pt x="1449324" y="379476"/>
                  </a:lnTo>
                  <a:lnTo>
                    <a:pt x="1449324" y="374904"/>
                  </a:lnTo>
                  <a:lnTo>
                    <a:pt x="1449324" y="368808"/>
                  </a:lnTo>
                  <a:lnTo>
                    <a:pt x="1449324" y="9144"/>
                  </a:lnTo>
                  <a:lnTo>
                    <a:pt x="1449324" y="4572"/>
                  </a:lnTo>
                  <a:lnTo>
                    <a:pt x="1449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01059" y="4002913"/>
            <a:ext cx="1040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336666"/>
                </a:solidFill>
                <a:latin typeface="Arial"/>
                <a:cs typeface="Arial"/>
              </a:rPr>
              <a:t>pression</a:t>
            </a:r>
            <a:r>
              <a:rPr sz="900" b="1" dirty="0">
                <a:solidFill>
                  <a:srgbClr val="336666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336666"/>
                </a:solidFill>
                <a:latin typeface="Arial"/>
                <a:cs typeface="Arial"/>
              </a:rPr>
              <a:t>oncotique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829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COMPARTIMENTS</a:t>
            </a:r>
            <a:r>
              <a:rPr spc="-75" dirty="0"/>
              <a:t> </a:t>
            </a:r>
            <a:r>
              <a:rPr spc="-10" dirty="0"/>
              <a:t>LIQUIDIENS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50"/>
              </a:spcBef>
              <a:buClr>
                <a:srgbClr val="336666"/>
              </a:buClr>
              <a:buSzPct val="69047"/>
              <a:buFont typeface="Wingdings"/>
              <a:buChar char=""/>
              <a:tabLst>
                <a:tab pos="354965" algn="l"/>
              </a:tabLst>
            </a:pPr>
            <a:r>
              <a:rPr dirty="0"/>
              <a:t>Composition</a:t>
            </a:r>
            <a:r>
              <a:rPr spc="-35" dirty="0"/>
              <a:t> </a:t>
            </a:r>
            <a:r>
              <a:rPr dirty="0"/>
              <a:t>des</a:t>
            </a:r>
            <a:r>
              <a:rPr spc="-45" dirty="0"/>
              <a:t> </a:t>
            </a:r>
            <a:r>
              <a:rPr spc="-10" dirty="0"/>
              <a:t>compartiments</a:t>
            </a: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b="0" i="1" dirty="0">
                <a:latin typeface="Arial"/>
                <a:cs typeface="Arial"/>
              </a:rPr>
              <a:t>Unités</a:t>
            </a:r>
            <a:r>
              <a:rPr b="0" i="1" spc="-15" dirty="0">
                <a:latin typeface="Arial"/>
                <a:cs typeface="Arial"/>
              </a:rPr>
              <a:t> </a:t>
            </a:r>
            <a:r>
              <a:rPr b="0" i="1" spc="-10" dirty="0">
                <a:latin typeface="Arial"/>
                <a:cs typeface="Arial"/>
              </a:rPr>
              <a:t>employées:</a:t>
            </a:r>
          </a:p>
          <a:p>
            <a:pPr marL="12700" marR="3185795">
              <a:lnSpc>
                <a:spcPct val="110000"/>
              </a:lnSpc>
            </a:pPr>
            <a:r>
              <a:rPr b="0" i="1" spc="-20" dirty="0">
                <a:latin typeface="Arial"/>
                <a:cs typeface="Arial"/>
              </a:rPr>
              <a:t>-</a:t>
            </a:r>
            <a:r>
              <a:rPr b="0" i="1" dirty="0">
                <a:latin typeface="Arial"/>
                <a:cs typeface="Arial"/>
              </a:rPr>
              <a:t>La</a:t>
            </a:r>
            <a:r>
              <a:rPr b="0" i="1" spc="-1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mole</a:t>
            </a:r>
            <a:r>
              <a:rPr b="0" i="1" spc="-1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: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M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[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]molaire: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PM</a:t>
            </a:r>
            <a:r>
              <a:rPr b="0" i="1" spc="-2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g/l</a:t>
            </a:r>
            <a:r>
              <a:rPr b="0" i="1" spc="-2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=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1</a:t>
            </a:r>
            <a:r>
              <a:rPr b="0" i="1" spc="-1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M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spc="-25" dirty="0">
                <a:latin typeface="Arial"/>
                <a:cs typeface="Arial"/>
              </a:rPr>
              <a:t>/l </a:t>
            </a:r>
            <a:r>
              <a:rPr b="0" i="1" dirty="0">
                <a:latin typeface="Arial"/>
                <a:cs typeface="Arial"/>
              </a:rPr>
              <a:t>exemple</a:t>
            </a:r>
            <a:r>
              <a:rPr b="0" i="1" spc="-3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sodium</a:t>
            </a:r>
            <a:r>
              <a:rPr b="0" i="1" spc="-2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Na+: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PM</a:t>
            </a:r>
            <a:r>
              <a:rPr b="0" i="1" spc="-2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=</a:t>
            </a:r>
            <a:r>
              <a:rPr b="0" i="1" spc="-20" dirty="0">
                <a:latin typeface="Arial"/>
                <a:cs typeface="Arial"/>
              </a:rPr>
              <a:t> </a:t>
            </a:r>
            <a:r>
              <a:rPr b="0" i="1" spc="-25" dirty="0">
                <a:latin typeface="Arial"/>
                <a:cs typeface="Arial"/>
              </a:rPr>
              <a:t>23</a:t>
            </a:r>
          </a:p>
          <a:p>
            <a:pPr marL="236220" marR="4114165" indent="74295">
              <a:lnSpc>
                <a:spcPct val="110000"/>
              </a:lnSpc>
            </a:pPr>
            <a:r>
              <a:rPr b="0" i="1" dirty="0">
                <a:latin typeface="Arial"/>
                <a:cs typeface="Arial"/>
              </a:rPr>
              <a:t>23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g/l</a:t>
            </a:r>
            <a:r>
              <a:rPr b="0" i="1" spc="-1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=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1</a:t>
            </a:r>
            <a:r>
              <a:rPr b="0" i="1" spc="-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mole/l</a:t>
            </a:r>
            <a:r>
              <a:rPr b="0" i="1" spc="-1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=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1</a:t>
            </a:r>
            <a:r>
              <a:rPr b="0" i="1" spc="-5" dirty="0">
                <a:latin typeface="Arial"/>
                <a:cs typeface="Arial"/>
              </a:rPr>
              <a:t> </a:t>
            </a:r>
            <a:r>
              <a:rPr b="0" i="1" spc="-10" dirty="0">
                <a:latin typeface="Arial"/>
                <a:cs typeface="Arial"/>
              </a:rPr>
              <a:t>molaire </a:t>
            </a:r>
            <a:r>
              <a:rPr b="0" i="1" dirty="0">
                <a:latin typeface="Arial"/>
                <a:cs typeface="Arial"/>
              </a:rPr>
              <a:t>23</a:t>
            </a:r>
            <a:r>
              <a:rPr b="0" i="1" spc="-1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mg/l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=</a:t>
            </a:r>
            <a:r>
              <a:rPr b="0" i="1" spc="-15" dirty="0">
                <a:latin typeface="Arial"/>
                <a:cs typeface="Arial"/>
              </a:rPr>
              <a:t> </a:t>
            </a:r>
            <a:r>
              <a:rPr b="0" i="1" spc="-10" dirty="0">
                <a:latin typeface="Arial"/>
                <a:cs typeface="Arial"/>
              </a:rPr>
              <a:t>1mmole/l</a:t>
            </a:r>
          </a:p>
          <a:p>
            <a:pPr marL="355600" marR="5080" indent="-342900">
              <a:lnSpc>
                <a:spcPts val="2270"/>
              </a:lnSpc>
              <a:spcBef>
                <a:spcPts val="535"/>
              </a:spcBef>
            </a:pPr>
            <a:r>
              <a:rPr b="0" i="1" spc="-20" dirty="0">
                <a:latin typeface="Arial"/>
                <a:cs typeface="Arial"/>
              </a:rPr>
              <a:t>-</a:t>
            </a:r>
            <a:r>
              <a:rPr b="0" i="1" spc="-10" dirty="0">
                <a:latin typeface="Arial"/>
                <a:cs typeface="Arial"/>
              </a:rPr>
              <a:t>L’osmole:</a:t>
            </a:r>
            <a:r>
              <a:rPr b="0" i="1" spc="-2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pour</a:t>
            </a:r>
            <a:r>
              <a:rPr b="0" i="1" spc="-3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une</a:t>
            </a:r>
            <a:r>
              <a:rPr b="0" i="1" spc="-3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substance</a:t>
            </a:r>
            <a:r>
              <a:rPr b="0" i="1" spc="-5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dissoute,</a:t>
            </a:r>
            <a:r>
              <a:rPr b="0" i="1" spc="-5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concentration</a:t>
            </a:r>
            <a:r>
              <a:rPr b="0" i="1" spc="-55" dirty="0">
                <a:latin typeface="Arial"/>
                <a:cs typeface="Arial"/>
              </a:rPr>
              <a:t> </a:t>
            </a:r>
            <a:r>
              <a:rPr b="0" i="1" spc="-10" dirty="0">
                <a:latin typeface="Arial"/>
                <a:cs typeface="Arial"/>
              </a:rPr>
              <a:t>détermine </a:t>
            </a:r>
            <a:r>
              <a:rPr b="0" i="1" dirty="0">
                <a:latin typeface="Arial"/>
                <a:cs typeface="Arial"/>
              </a:rPr>
              <a:t>la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P</a:t>
            </a:r>
            <a:r>
              <a:rPr b="0" i="1" spc="-80" dirty="0">
                <a:latin typeface="Arial"/>
                <a:cs typeface="Arial"/>
              </a:rPr>
              <a:t> </a:t>
            </a:r>
            <a:r>
              <a:rPr b="0" i="1" spc="-10" dirty="0">
                <a:latin typeface="Arial"/>
                <a:cs typeface="Arial"/>
              </a:rPr>
              <a:t>osmotique</a:t>
            </a:r>
          </a:p>
          <a:p>
            <a:pPr marL="236220">
              <a:lnSpc>
                <a:spcPct val="100000"/>
              </a:lnSpc>
              <a:spcBef>
                <a:spcPts val="215"/>
              </a:spcBef>
            </a:pPr>
            <a:r>
              <a:rPr b="0" i="1" dirty="0">
                <a:latin typeface="Arial"/>
                <a:cs typeface="Arial"/>
              </a:rPr>
              <a:t>1mmole/l</a:t>
            </a:r>
            <a:r>
              <a:rPr b="0" i="1" spc="-2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=</a:t>
            </a:r>
            <a:r>
              <a:rPr b="0" i="1" spc="-2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1</a:t>
            </a:r>
            <a:r>
              <a:rPr b="0" i="1" spc="-2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mosmole/l</a:t>
            </a:r>
            <a:r>
              <a:rPr b="0" i="1" spc="-2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=</a:t>
            </a:r>
            <a:r>
              <a:rPr b="0" i="1" spc="-2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17</a:t>
            </a:r>
            <a:r>
              <a:rPr b="0" i="1" spc="-20" dirty="0">
                <a:latin typeface="Arial"/>
                <a:cs typeface="Arial"/>
              </a:rPr>
              <a:t> mmHg</a:t>
            </a:r>
          </a:p>
          <a:p>
            <a:pPr marL="12700">
              <a:lnSpc>
                <a:spcPts val="2395"/>
              </a:lnSpc>
              <a:spcBef>
                <a:spcPts val="250"/>
              </a:spcBef>
            </a:pPr>
            <a:r>
              <a:rPr b="0" i="1" spc="-20" dirty="0">
                <a:latin typeface="Arial"/>
                <a:cs typeface="Arial"/>
              </a:rPr>
              <a:t>-</a:t>
            </a:r>
            <a:r>
              <a:rPr b="0" i="1" spc="-10" dirty="0">
                <a:latin typeface="Arial"/>
                <a:cs typeface="Arial"/>
              </a:rPr>
              <a:t>L’équivalent</a:t>
            </a:r>
            <a:r>
              <a:rPr b="0" i="1" spc="-2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:</a:t>
            </a:r>
            <a:r>
              <a:rPr b="0" i="1" spc="-2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Eq,</a:t>
            </a:r>
            <a:r>
              <a:rPr b="0" i="1" spc="-3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permet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d’étudier</a:t>
            </a:r>
            <a:r>
              <a:rPr b="0" i="1" spc="-1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la</a:t>
            </a:r>
            <a:r>
              <a:rPr b="0" i="1" spc="-4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répartition</a:t>
            </a:r>
            <a:r>
              <a:rPr b="0" i="1" spc="-4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des</a:t>
            </a:r>
            <a:r>
              <a:rPr b="0" i="1" spc="-3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charges</a:t>
            </a:r>
            <a:r>
              <a:rPr b="0" i="1" spc="-35" dirty="0">
                <a:latin typeface="Arial"/>
                <a:cs typeface="Arial"/>
              </a:rPr>
              <a:t> </a:t>
            </a:r>
            <a:r>
              <a:rPr b="0" i="1" spc="-50" dirty="0">
                <a:latin typeface="Arial"/>
                <a:cs typeface="Arial"/>
              </a:rPr>
              <a:t>:</a:t>
            </a:r>
          </a:p>
          <a:p>
            <a:pPr marL="355600">
              <a:lnSpc>
                <a:spcPts val="2395"/>
              </a:lnSpc>
            </a:pPr>
            <a:r>
              <a:rPr b="0" dirty="0">
                <a:latin typeface="Microsoft Sans Serif"/>
                <a:cs typeface="Microsoft Sans Serif"/>
              </a:rPr>
              <a:t>Σ</a:t>
            </a:r>
            <a:r>
              <a:rPr b="0" i="1" dirty="0">
                <a:latin typeface="Arial"/>
                <a:cs typeface="Arial"/>
              </a:rPr>
              <a:t>anions</a:t>
            </a:r>
            <a:r>
              <a:rPr b="0" i="1" spc="-2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=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Σ</a:t>
            </a:r>
            <a:r>
              <a:rPr b="0" i="1" spc="-10" dirty="0">
                <a:latin typeface="Arial"/>
                <a:cs typeface="Arial"/>
              </a:rPr>
              <a:t>cations</a:t>
            </a:r>
          </a:p>
          <a:p>
            <a:pPr marL="1205865">
              <a:lnSpc>
                <a:spcPct val="100000"/>
              </a:lnSpc>
              <a:spcBef>
                <a:spcPts val="254"/>
              </a:spcBef>
            </a:pPr>
            <a:r>
              <a:rPr b="0" i="1" dirty="0">
                <a:latin typeface="Arial"/>
                <a:cs typeface="Arial"/>
              </a:rPr>
              <a:t>[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]eq=</a:t>
            </a:r>
            <a:r>
              <a:rPr b="0" i="1" spc="-1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[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]molaire</a:t>
            </a:r>
            <a:r>
              <a:rPr b="0" i="1" spc="-1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x</a:t>
            </a:r>
            <a:r>
              <a:rPr b="0" i="1" spc="-20" dirty="0">
                <a:latin typeface="Arial"/>
                <a:cs typeface="Arial"/>
              </a:rPr>
              <a:t> </a:t>
            </a:r>
            <a:r>
              <a:rPr b="0" i="1" spc="-10" dirty="0">
                <a:latin typeface="Arial"/>
                <a:cs typeface="Arial"/>
              </a:rPr>
              <a:t>valence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9688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latin typeface="Arial MT"/>
                <a:cs typeface="Arial MT"/>
              </a:rPr>
              <a:t>Définition</a:t>
            </a:r>
            <a:r>
              <a:rPr sz="4200" b="0" spc="-135" dirty="0">
                <a:latin typeface="Arial MT"/>
                <a:cs typeface="Arial MT"/>
              </a:rPr>
              <a:t> </a:t>
            </a:r>
            <a:r>
              <a:rPr sz="4200" b="0" dirty="0">
                <a:latin typeface="Arial MT"/>
                <a:cs typeface="Arial MT"/>
              </a:rPr>
              <a:t>du</a:t>
            </a:r>
            <a:r>
              <a:rPr sz="4200" b="0" spc="-114" dirty="0">
                <a:latin typeface="Arial MT"/>
                <a:cs typeface="Arial MT"/>
              </a:rPr>
              <a:t> </a:t>
            </a:r>
            <a:r>
              <a:rPr sz="4200" b="0" dirty="0">
                <a:latin typeface="Arial MT"/>
                <a:cs typeface="Arial MT"/>
              </a:rPr>
              <a:t>milieu</a:t>
            </a:r>
            <a:r>
              <a:rPr sz="4200" b="0" spc="-130" dirty="0">
                <a:latin typeface="Arial MT"/>
                <a:cs typeface="Arial MT"/>
              </a:rPr>
              <a:t> </a:t>
            </a:r>
            <a:r>
              <a:rPr sz="4200" b="0" spc="-10" dirty="0">
                <a:latin typeface="Arial MT"/>
                <a:cs typeface="Arial MT"/>
              </a:rPr>
              <a:t>intérieur</a:t>
            </a:r>
            <a:endParaRPr sz="4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1" y="1866265"/>
            <a:ext cx="6654165" cy="39941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238125" indent="-119380">
              <a:lnSpc>
                <a:spcPts val="2020"/>
              </a:lnSpc>
              <a:spcBef>
                <a:spcPts val="580"/>
              </a:spcBef>
            </a:pPr>
            <a:r>
              <a:rPr sz="2100" dirty="0">
                <a:latin typeface="Arial MT"/>
                <a:cs typeface="Arial MT"/>
              </a:rPr>
              <a:t>Le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milieu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intérieur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d’un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organisme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multicellulaire, </a:t>
            </a:r>
            <a:r>
              <a:rPr sz="2100" dirty="0">
                <a:latin typeface="Arial MT"/>
                <a:cs typeface="Arial MT"/>
              </a:rPr>
              <a:t>comme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l’Homme,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correspond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au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liquide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extra- </a:t>
            </a:r>
            <a:r>
              <a:rPr sz="2100" dirty="0">
                <a:latin typeface="Arial MT"/>
                <a:cs typeface="Arial MT"/>
              </a:rPr>
              <a:t>cellulaire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contenu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dans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le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corps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et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séparé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du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milieu </a:t>
            </a:r>
            <a:r>
              <a:rPr sz="2100" dirty="0">
                <a:latin typeface="Arial MT"/>
                <a:cs typeface="Arial MT"/>
              </a:rPr>
              <a:t>extérieur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par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tissu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cutané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1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047"/>
              <a:buFont typeface="Wingdings"/>
              <a:buChar char=""/>
              <a:tabLst>
                <a:tab pos="354965" algn="l"/>
              </a:tabLst>
            </a:pPr>
            <a:r>
              <a:rPr sz="2100" dirty="0">
                <a:latin typeface="Arial MT"/>
                <a:cs typeface="Arial MT"/>
              </a:rPr>
              <a:t>Le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liquide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extracellulaire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=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liquide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interstitiel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+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plasma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336666"/>
              </a:buClr>
              <a:buFont typeface="Wingdings"/>
              <a:buChar char=""/>
            </a:pPr>
            <a:endParaRPr sz="2100">
              <a:latin typeface="Arial MT"/>
              <a:cs typeface="Arial MT"/>
            </a:endParaRPr>
          </a:p>
          <a:p>
            <a:pPr marL="354965" marR="657225" indent="-342265">
              <a:lnSpc>
                <a:spcPct val="100000"/>
              </a:lnSpc>
              <a:buClr>
                <a:srgbClr val="336666"/>
              </a:buClr>
              <a:buSzPct val="69047"/>
              <a:buFont typeface="Wingdings"/>
              <a:buChar char=""/>
              <a:tabLst>
                <a:tab pos="386080" algn="l"/>
              </a:tabLst>
            </a:pPr>
            <a:r>
              <a:rPr sz="2100" dirty="0">
                <a:latin typeface="Arial MT"/>
                <a:cs typeface="Arial MT"/>
              </a:rPr>
              <a:t>Le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liquide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extracellulaire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est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renouvelé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par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deux 	</a:t>
            </a:r>
            <a:r>
              <a:rPr sz="2100" dirty="0">
                <a:latin typeface="Arial MT"/>
                <a:cs typeface="Arial MT"/>
              </a:rPr>
              <a:t>circulations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qui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font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dans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des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vaisseaux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: 	</a:t>
            </a:r>
            <a:r>
              <a:rPr sz="2100" dirty="0">
                <a:latin typeface="Arial MT"/>
                <a:cs typeface="Arial MT"/>
              </a:rPr>
              <a:t>sanguine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et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lymphatique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336666"/>
              </a:buClr>
              <a:buFont typeface="Wingdings"/>
              <a:buChar char=""/>
            </a:pPr>
            <a:endParaRPr sz="21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047"/>
              <a:buFont typeface="Wingdings"/>
              <a:buChar char=""/>
              <a:tabLst>
                <a:tab pos="354965" algn="l"/>
              </a:tabLst>
            </a:pPr>
            <a:r>
              <a:rPr sz="2100" dirty="0">
                <a:latin typeface="Arial MT"/>
                <a:cs typeface="Arial MT"/>
              </a:rPr>
              <a:t>Le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milieu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intérieur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est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caractérisé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par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son</a:t>
            </a:r>
            <a:endParaRPr sz="21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336666"/>
              </a:buClr>
              <a:buSzPct val="69047"/>
              <a:buFont typeface="Wingdings"/>
              <a:buChar char=""/>
              <a:tabLst>
                <a:tab pos="354965" algn="l"/>
              </a:tabLst>
            </a:pPr>
            <a:r>
              <a:rPr sz="2100" spc="-20" dirty="0">
                <a:latin typeface="Arial MT"/>
                <a:cs typeface="Arial MT"/>
              </a:rPr>
              <a:t>HOMEOSTASIE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=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constance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composition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9688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 MT"/>
                <a:cs typeface="Arial MT"/>
              </a:rPr>
              <a:t>Homéostasie</a:t>
            </a:r>
            <a:endParaRPr sz="4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027" y="2387472"/>
            <a:ext cx="435546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20000"/>
              </a:lnSpc>
              <a:spcBef>
                <a:spcPts val="100"/>
              </a:spcBef>
              <a:buClr>
                <a:srgbClr val="336666"/>
              </a:buClr>
              <a:buSzPct val="68750"/>
              <a:buFont typeface="Wingdings"/>
              <a:buChar char=""/>
              <a:tabLst>
                <a:tab pos="855344" algn="l"/>
                <a:tab pos="2811780" algn="l"/>
              </a:tabLst>
            </a:pPr>
            <a:r>
              <a:rPr sz="2400" spc="-10" dirty="0">
                <a:latin typeface="Arial MT"/>
                <a:cs typeface="Arial MT"/>
              </a:rPr>
              <a:t>Déséquilibre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récepteur 	</a:t>
            </a:r>
            <a:r>
              <a:rPr sz="2400" dirty="0">
                <a:latin typeface="Arial MT"/>
                <a:cs typeface="Arial MT"/>
              </a:rPr>
              <a:t>correction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déséquilibre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4163" y="2460625"/>
            <a:ext cx="2919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systèmes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régulateurs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027" y="3704208"/>
            <a:ext cx="620649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336666"/>
              </a:buClr>
              <a:buSzPct val="68750"/>
              <a:buFont typeface="Wingdings"/>
              <a:buChar char=""/>
              <a:tabLst>
                <a:tab pos="354965" algn="l"/>
              </a:tabLst>
            </a:pPr>
            <a:r>
              <a:rPr sz="2400" spc="-10" dirty="0">
                <a:latin typeface="Arial MT"/>
                <a:cs typeface="Arial MT"/>
              </a:rPr>
              <a:t>Troubles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régulation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milieu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intérieur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6666"/>
              </a:buClr>
              <a:buSzPct val="68750"/>
              <a:buFont typeface="Wingdings"/>
              <a:buChar char="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détectables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sur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prise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sang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31948" y="2671572"/>
            <a:ext cx="577850" cy="76200"/>
          </a:xfrm>
          <a:custGeom>
            <a:avLst/>
            <a:gdLst/>
            <a:ahLst/>
            <a:cxnLst/>
            <a:rect l="l" t="t" r="r" b="b"/>
            <a:pathLst>
              <a:path w="577850" h="76200">
                <a:moveTo>
                  <a:pt x="501395" y="0"/>
                </a:moveTo>
                <a:lnTo>
                  <a:pt x="501395" y="76200"/>
                </a:lnTo>
                <a:lnTo>
                  <a:pt x="568452" y="42671"/>
                </a:lnTo>
                <a:lnTo>
                  <a:pt x="513588" y="42671"/>
                </a:lnTo>
                <a:lnTo>
                  <a:pt x="513588" y="32003"/>
                </a:lnTo>
                <a:lnTo>
                  <a:pt x="565403" y="32003"/>
                </a:lnTo>
                <a:lnTo>
                  <a:pt x="501395" y="0"/>
                </a:lnTo>
                <a:close/>
              </a:path>
              <a:path w="577850" h="76200">
                <a:moveTo>
                  <a:pt x="501395" y="32003"/>
                </a:moveTo>
                <a:lnTo>
                  <a:pt x="0" y="32003"/>
                </a:lnTo>
                <a:lnTo>
                  <a:pt x="0" y="42671"/>
                </a:lnTo>
                <a:lnTo>
                  <a:pt x="501395" y="42671"/>
                </a:lnTo>
                <a:lnTo>
                  <a:pt x="501395" y="32003"/>
                </a:lnTo>
                <a:close/>
              </a:path>
              <a:path w="577850" h="76200">
                <a:moveTo>
                  <a:pt x="565403" y="32003"/>
                </a:moveTo>
                <a:lnTo>
                  <a:pt x="513588" y="32003"/>
                </a:lnTo>
                <a:lnTo>
                  <a:pt x="513588" y="42671"/>
                </a:lnTo>
                <a:lnTo>
                  <a:pt x="568452" y="42671"/>
                </a:lnTo>
                <a:lnTo>
                  <a:pt x="577595" y="38100"/>
                </a:lnTo>
                <a:lnTo>
                  <a:pt x="565403" y="32003"/>
                </a:lnTo>
                <a:close/>
              </a:path>
            </a:pathLst>
          </a:custGeom>
          <a:solidFill>
            <a:srgbClr val="33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200" y="2671572"/>
            <a:ext cx="576580" cy="76200"/>
          </a:xfrm>
          <a:custGeom>
            <a:avLst/>
            <a:gdLst/>
            <a:ahLst/>
            <a:cxnLst/>
            <a:rect l="l" t="t" r="r" b="b"/>
            <a:pathLst>
              <a:path w="576579" h="76200">
                <a:moveTo>
                  <a:pt x="499871" y="0"/>
                </a:moveTo>
                <a:lnTo>
                  <a:pt x="499871" y="76200"/>
                </a:lnTo>
                <a:lnTo>
                  <a:pt x="566928" y="42671"/>
                </a:lnTo>
                <a:lnTo>
                  <a:pt x="513588" y="42671"/>
                </a:lnTo>
                <a:lnTo>
                  <a:pt x="513588" y="32003"/>
                </a:lnTo>
                <a:lnTo>
                  <a:pt x="563879" y="32003"/>
                </a:lnTo>
                <a:lnTo>
                  <a:pt x="499871" y="0"/>
                </a:lnTo>
                <a:close/>
              </a:path>
              <a:path w="576579" h="76200">
                <a:moveTo>
                  <a:pt x="499871" y="32003"/>
                </a:moveTo>
                <a:lnTo>
                  <a:pt x="0" y="32003"/>
                </a:lnTo>
                <a:lnTo>
                  <a:pt x="0" y="42671"/>
                </a:lnTo>
                <a:lnTo>
                  <a:pt x="499871" y="42671"/>
                </a:lnTo>
                <a:lnTo>
                  <a:pt x="499871" y="32003"/>
                </a:lnTo>
                <a:close/>
              </a:path>
              <a:path w="576579" h="76200">
                <a:moveTo>
                  <a:pt x="563879" y="32003"/>
                </a:moveTo>
                <a:lnTo>
                  <a:pt x="513588" y="32003"/>
                </a:lnTo>
                <a:lnTo>
                  <a:pt x="513588" y="42671"/>
                </a:lnTo>
                <a:lnTo>
                  <a:pt x="566928" y="42671"/>
                </a:lnTo>
                <a:lnTo>
                  <a:pt x="576071" y="38100"/>
                </a:lnTo>
                <a:lnTo>
                  <a:pt x="563879" y="32003"/>
                </a:lnTo>
                <a:close/>
              </a:path>
            </a:pathLst>
          </a:custGeom>
          <a:solidFill>
            <a:srgbClr val="33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220" y="3104388"/>
            <a:ext cx="576580" cy="76200"/>
          </a:xfrm>
          <a:custGeom>
            <a:avLst/>
            <a:gdLst/>
            <a:ahLst/>
            <a:cxnLst/>
            <a:rect l="l" t="t" r="r" b="b"/>
            <a:pathLst>
              <a:path w="576580" h="76200">
                <a:moveTo>
                  <a:pt x="499872" y="0"/>
                </a:moveTo>
                <a:lnTo>
                  <a:pt x="499872" y="76200"/>
                </a:lnTo>
                <a:lnTo>
                  <a:pt x="566927" y="42672"/>
                </a:lnTo>
                <a:lnTo>
                  <a:pt x="512064" y="42672"/>
                </a:lnTo>
                <a:lnTo>
                  <a:pt x="512064" y="33527"/>
                </a:lnTo>
                <a:lnTo>
                  <a:pt x="566927" y="33527"/>
                </a:lnTo>
                <a:lnTo>
                  <a:pt x="499872" y="0"/>
                </a:lnTo>
                <a:close/>
              </a:path>
              <a:path w="576580" h="76200">
                <a:moveTo>
                  <a:pt x="499872" y="33527"/>
                </a:moveTo>
                <a:lnTo>
                  <a:pt x="0" y="33527"/>
                </a:lnTo>
                <a:lnTo>
                  <a:pt x="0" y="42672"/>
                </a:lnTo>
                <a:lnTo>
                  <a:pt x="499872" y="42672"/>
                </a:lnTo>
                <a:lnTo>
                  <a:pt x="499872" y="33527"/>
                </a:lnTo>
                <a:close/>
              </a:path>
              <a:path w="576580" h="76200">
                <a:moveTo>
                  <a:pt x="566927" y="33527"/>
                </a:moveTo>
                <a:lnTo>
                  <a:pt x="512064" y="33527"/>
                </a:lnTo>
                <a:lnTo>
                  <a:pt x="512064" y="42672"/>
                </a:lnTo>
                <a:lnTo>
                  <a:pt x="566927" y="42672"/>
                </a:lnTo>
                <a:lnTo>
                  <a:pt x="576072" y="38100"/>
                </a:lnTo>
                <a:lnTo>
                  <a:pt x="566927" y="33527"/>
                </a:lnTo>
                <a:close/>
              </a:path>
            </a:pathLst>
          </a:custGeom>
          <a:solidFill>
            <a:srgbClr val="3366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044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0"/>
              </a:spcBef>
            </a:pPr>
            <a:r>
              <a:rPr sz="2400" b="0" i="1" dirty="0">
                <a:latin typeface="Arial"/>
                <a:cs typeface="Arial"/>
              </a:rPr>
              <a:t>Compartiments</a:t>
            </a:r>
            <a:r>
              <a:rPr sz="2400" b="0" i="1" spc="-80" dirty="0">
                <a:latin typeface="Arial"/>
                <a:cs typeface="Arial"/>
              </a:rPr>
              <a:t> </a:t>
            </a:r>
            <a:r>
              <a:rPr sz="2400" b="0" i="1" dirty="0">
                <a:latin typeface="Arial"/>
                <a:cs typeface="Arial"/>
              </a:rPr>
              <a:t>liquidiens</a:t>
            </a:r>
            <a:r>
              <a:rPr sz="2400" b="0" i="1" spc="-75" dirty="0">
                <a:latin typeface="Arial"/>
                <a:cs typeface="Arial"/>
              </a:rPr>
              <a:t> </a:t>
            </a:r>
            <a:r>
              <a:rPr sz="2400" b="0" i="1" dirty="0">
                <a:latin typeface="Arial"/>
                <a:cs typeface="Arial"/>
              </a:rPr>
              <a:t>de</a:t>
            </a:r>
            <a:r>
              <a:rPr sz="2400" b="0" i="1" spc="-114" dirty="0">
                <a:latin typeface="Arial"/>
                <a:cs typeface="Arial"/>
              </a:rPr>
              <a:t> </a:t>
            </a:r>
            <a:r>
              <a:rPr sz="2400" b="0" i="1" spc="-10" dirty="0">
                <a:latin typeface="Arial"/>
                <a:cs typeface="Arial"/>
              </a:rPr>
              <a:t>l’organisme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13560" y="1197864"/>
            <a:ext cx="6646545" cy="5384800"/>
            <a:chOff x="1813560" y="1197864"/>
            <a:chExt cx="6646545" cy="5384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4788" y="1197864"/>
              <a:ext cx="4890516" cy="53842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6420" y="2522220"/>
              <a:ext cx="720852" cy="4084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3560" y="3573780"/>
              <a:ext cx="748283" cy="233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3768" y="4197096"/>
              <a:ext cx="611124" cy="2468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6056" y="2683764"/>
              <a:ext cx="1153668" cy="2468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3675" y="4465193"/>
              <a:ext cx="891540" cy="4038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3675" y="6202680"/>
              <a:ext cx="1071372" cy="1798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4468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0"/>
              </a:spcBef>
            </a:pPr>
            <a:r>
              <a:rPr sz="2400" b="0" i="1" dirty="0">
                <a:latin typeface="Arial"/>
                <a:cs typeface="Arial"/>
              </a:rPr>
              <a:t>Compartiments</a:t>
            </a:r>
            <a:r>
              <a:rPr sz="2400" b="0" i="1" spc="-80" dirty="0">
                <a:latin typeface="Arial"/>
                <a:cs typeface="Arial"/>
              </a:rPr>
              <a:t> </a:t>
            </a:r>
            <a:r>
              <a:rPr sz="2400" b="0" i="1" dirty="0">
                <a:latin typeface="Arial"/>
                <a:cs typeface="Arial"/>
              </a:rPr>
              <a:t>liquidiens</a:t>
            </a:r>
            <a:r>
              <a:rPr sz="2400" b="0" i="1" spc="-75" dirty="0">
                <a:latin typeface="Arial"/>
                <a:cs typeface="Arial"/>
              </a:rPr>
              <a:t> </a:t>
            </a:r>
            <a:r>
              <a:rPr sz="2400" b="0" i="1" dirty="0">
                <a:latin typeface="Arial"/>
                <a:cs typeface="Arial"/>
              </a:rPr>
              <a:t>de</a:t>
            </a:r>
            <a:r>
              <a:rPr sz="2400" b="0" i="1" spc="-114" dirty="0">
                <a:latin typeface="Arial"/>
                <a:cs typeface="Arial"/>
              </a:rPr>
              <a:t> </a:t>
            </a:r>
            <a:r>
              <a:rPr sz="2400" b="0" i="1" spc="-10" dirty="0">
                <a:latin typeface="Arial"/>
                <a:cs typeface="Arial"/>
              </a:rPr>
              <a:t>l’organisme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32" y="1225296"/>
            <a:ext cx="7748016" cy="56327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1148" rIns="0" bIns="0" rtlCol="0">
            <a:spAutoFit/>
          </a:bodyPr>
          <a:lstStyle/>
          <a:p>
            <a:pPr marL="800100">
              <a:lnSpc>
                <a:spcPct val="100000"/>
              </a:lnSpc>
              <a:spcBef>
                <a:spcPts val="100"/>
              </a:spcBef>
            </a:pPr>
            <a:r>
              <a:rPr sz="2400" b="0" i="1" dirty="0">
                <a:latin typeface="Arial"/>
                <a:cs typeface="Arial"/>
              </a:rPr>
              <a:t>Compartiments</a:t>
            </a:r>
            <a:r>
              <a:rPr sz="2400" b="0" i="1" spc="-80" dirty="0">
                <a:latin typeface="Arial"/>
                <a:cs typeface="Arial"/>
              </a:rPr>
              <a:t> </a:t>
            </a:r>
            <a:r>
              <a:rPr sz="2400" b="0" i="1" dirty="0">
                <a:latin typeface="Arial"/>
                <a:cs typeface="Arial"/>
              </a:rPr>
              <a:t>liquidiens</a:t>
            </a:r>
            <a:r>
              <a:rPr sz="2400" b="0" i="1" spc="-75" dirty="0">
                <a:latin typeface="Arial"/>
                <a:cs typeface="Arial"/>
              </a:rPr>
              <a:t> </a:t>
            </a:r>
            <a:r>
              <a:rPr sz="2400" b="0" i="1" dirty="0">
                <a:latin typeface="Arial"/>
                <a:cs typeface="Arial"/>
              </a:rPr>
              <a:t>de</a:t>
            </a:r>
            <a:r>
              <a:rPr sz="2400" b="0" i="1" spc="-114" dirty="0">
                <a:latin typeface="Arial"/>
                <a:cs typeface="Arial"/>
              </a:rPr>
              <a:t> </a:t>
            </a:r>
            <a:r>
              <a:rPr sz="2400" b="0" i="1" spc="-10" dirty="0">
                <a:latin typeface="Arial"/>
                <a:cs typeface="Arial"/>
              </a:rPr>
              <a:t>l’organisme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1" y="2384425"/>
            <a:ext cx="6373495" cy="33172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19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dirty="0">
                <a:latin typeface="Arial MT"/>
                <a:cs typeface="Arial MT"/>
              </a:rPr>
              <a:t>Traceurs</a:t>
            </a:r>
            <a:r>
              <a:rPr sz="3000" spc="-155" dirty="0">
                <a:latin typeface="Arial MT"/>
                <a:cs typeface="Arial MT"/>
              </a:rPr>
              <a:t> </a:t>
            </a:r>
            <a:r>
              <a:rPr sz="3000" spc="-50" dirty="0">
                <a:latin typeface="Arial MT"/>
                <a:cs typeface="Arial MT"/>
              </a:rPr>
              <a:t>:</a:t>
            </a:r>
            <a:endParaRPr sz="3000">
              <a:latin typeface="Arial MT"/>
              <a:cs typeface="Arial MT"/>
            </a:endParaRPr>
          </a:p>
          <a:p>
            <a:pPr marL="226060">
              <a:lnSpc>
                <a:spcPct val="100000"/>
              </a:lnSpc>
              <a:spcBef>
                <a:spcPts val="720"/>
              </a:spcBef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dirty="0">
                <a:latin typeface="Arial MT"/>
                <a:cs typeface="Arial MT"/>
              </a:rPr>
              <a:t>Non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toxiques</a:t>
            </a:r>
            <a:endParaRPr sz="3000">
              <a:latin typeface="Arial MT"/>
              <a:cs typeface="Arial MT"/>
            </a:endParaRPr>
          </a:p>
          <a:p>
            <a:pPr marL="226060">
              <a:lnSpc>
                <a:spcPct val="100000"/>
              </a:lnSpc>
              <a:spcBef>
                <a:spcPts val="720"/>
              </a:spcBef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spc="-10" dirty="0">
                <a:latin typeface="Arial MT"/>
                <a:cs typeface="Arial MT"/>
              </a:rPr>
              <a:t>Injectables</a:t>
            </a:r>
            <a:endParaRPr sz="3000">
              <a:latin typeface="Arial MT"/>
              <a:cs typeface="Arial MT"/>
            </a:endParaRPr>
          </a:p>
          <a:p>
            <a:pPr marL="226060">
              <a:lnSpc>
                <a:spcPct val="100000"/>
              </a:lnSpc>
              <a:spcBef>
                <a:spcPts val="720"/>
              </a:spcBef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dirty="0">
                <a:latin typeface="Arial MT"/>
                <a:cs typeface="Arial MT"/>
              </a:rPr>
              <a:t>Diffusion</a:t>
            </a:r>
            <a:r>
              <a:rPr sz="3000" spc="-7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homogène</a:t>
            </a:r>
            <a:r>
              <a:rPr sz="3000" spc="-6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et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spécifique</a:t>
            </a:r>
            <a:endParaRPr sz="3000">
              <a:latin typeface="Arial MT"/>
              <a:cs typeface="Arial MT"/>
            </a:endParaRPr>
          </a:p>
          <a:p>
            <a:pPr marL="226060">
              <a:lnSpc>
                <a:spcPct val="100000"/>
              </a:lnSpc>
              <a:spcBef>
                <a:spcPts val="720"/>
              </a:spcBef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dirty="0">
                <a:latin typeface="Arial MT"/>
                <a:cs typeface="Arial MT"/>
              </a:rPr>
              <a:t>Sans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action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distribution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l’eau</a:t>
            </a:r>
            <a:endParaRPr sz="3000">
              <a:latin typeface="Arial MT"/>
              <a:cs typeface="Arial MT"/>
            </a:endParaRPr>
          </a:p>
          <a:p>
            <a:pPr marL="226060">
              <a:lnSpc>
                <a:spcPct val="100000"/>
              </a:lnSpc>
              <a:spcBef>
                <a:spcPts val="720"/>
              </a:spcBef>
            </a:pPr>
            <a:r>
              <a:rPr sz="3000" spc="-15" dirty="0">
                <a:latin typeface="Arial MT"/>
                <a:cs typeface="Arial MT"/>
              </a:rPr>
              <a:t>-</a:t>
            </a:r>
            <a:r>
              <a:rPr sz="3000" dirty="0">
                <a:latin typeface="Arial MT"/>
                <a:cs typeface="Arial MT"/>
              </a:rPr>
              <a:t>Dosage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simple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4908" rIns="0" bIns="0" rtlCol="0">
            <a:spAutoFit/>
          </a:bodyPr>
          <a:lstStyle/>
          <a:p>
            <a:pPr marL="1297305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COMPARTIMENTS</a:t>
            </a:r>
            <a:r>
              <a:rPr sz="2400" spc="-60" dirty="0"/>
              <a:t> </a:t>
            </a:r>
            <a:r>
              <a:rPr sz="2400" spc="-10" dirty="0"/>
              <a:t>LIQUIDIENS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67587" y="1927225"/>
            <a:ext cx="7604125" cy="3408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36666"/>
              </a:buClr>
              <a:buSzPct val="70000"/>
              <a:buFont typeface="Wingdings"/>
              <a:buChar char=""/>
              <a:tabLst>
                <a:tab pos="354965" algn="l"/>
              </a:tabLst>
            </a:pPr>
            <a:r>
              <a:rPr sz="3000" b="1" dirty="0">
                <a:latin typeface="Arial"/>
                <a:cs typeface="Arial"/>
              </a:rPr>
              <a:t>Mesure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des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compartiment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LIQUIDIENS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3000" i="1" dirty="0">
                <a:latin typeface="Arial"/>
                <a:cs typeface="Arial"/>
              </a:rPr>
              <a:t>V</a:t>
            </a:r>
            <a:r>
              <a:rPr sz="3000" i="1" spc="-15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=</a:t>
            </a:r>
            <a:r>
              <a:rPr sz="3000" i="1" spc="-5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M</a:t>
            </a:r>
            <a:r>
              <a:rPr sz="3000" i="1" spc="-5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/ </a:t>
            </a:r>
            <a:r>
              <a:rPr sz="3000" i="1" spc="-60" dirty="0">
                <a:latin typeface="Arial"/>
                <a:cs typeface="Arial"/>
              </a:rPr>
              <a:t>C</a:t>
            </a:r>
            <a:endParaRPr sz="3000">
              <a:latin typeface="Arial"/>
              <a:cs typeface="Arial"/>
            </a:endParaRPr>
          </a:p>
          <a:p>
            <a:pPr marL="330835">
              <a:lnSpc>
                <a:spcPct val="100000"/>
              </a:lnSpc>
              <a:spcBef>
                <a:spcPts val="720"/>
              </a:spcBef>
            </a:pPr>
            <a:r>
              <a:rPr sz="3000" i="1" dirty="0">
                <a:latin typeface="Arial"/>
                <a:cs typeface="Arial"/>
              </a:rPr>
              <a:t>M</a:t>
            </a:r>
            <a:r>
              <a:rPr sz="3000" i="1" spc="-15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=</a:t>
            </a:r>
            <a:r>
              <a:rPr sz="3000" i="1" spc="-1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masse</a:t>
            </a:r>
            <a:r>
              <a:rPr sz="3000" i="1" spc="-25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de</a:t>
            </a:r>
            <a:r>
              <a:rPr sz="3000" i="1" spc="-25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l’indicateur</a:t>
            </a:r>
            <a:r>
              <a:rPr sz="3000" i="1" spc="-35" dirty="0">
                <a:latin typeface="Arial"/>
                <a:cs typeface="Arial"/>
              </a:rPr>
              <a:t> </a:t>
            </a:r>
            <a:r>
              <a:rPr sz="3000" i="1" spc="-10" dirty="0">
                <a:latin typeface="Arial"/>
                <a:cs typeface="Arial"/>
              </a:rPr>
              <a:t>injecté</a:t>
            </a:r>
            <a:endParaRPr sz="3000">
              <a:latin typeface="Arial"/>
              <a:cs typeface="Arial"/>
            </a:endParaRPr>
          </a:p>
          <a:p>
            <a:pPr marL="354965" marR="5080" indent="-24765">
              <a:lnSpc>
                <a:spcPct val="100000"/>
              </a:lnSpc>
              <a:spcBef>
                <a:spcPts val="720"/>
              </a:spcBef>
            </a:pPr>
            <a:r>
              <a:rPr sz="3000" i="1" dirty="0">
                <a:latin typeface="Arial"/>
                <a:cs typeface="Arial"/>
              </a:rPr>
              <a:t>C</a:t>
            </a:r>
            <a:r>
              <a:rPr sz="3000" i="1" spc="-1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=</a:t>
            </a:r>
            <a:r>
              <a:rPr sz="3000" i="1" spc="-5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concentration</a:t>
            </a:r>
            <a:r>
              <a:rPr sz="3000" i="1" spc="-25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dans</a:t>
            </a:r>
            <a:r>
              <a:rPr sz="3000" i="1" spc="-25" dirty="0">
                <a:latin typeface="Arial"/>
                <a:cs typeface="Arial"/>
              </a:rPr>
              <a:t> </a:t>
            </a:r>
            <a:r>
              <a:rPr sz="3000" i="1" spc="-10" dirty="0">
                <a:latin typeface="Arial"/>
                <a:cs typeface="Arial"/>
              </a:rPr>
              <a:t>l’échantillon </a:t>
            </a:r>
            <a:r>
              <a:rPr sz="3000" i="1" dirty="0">
                <a:latin typeface="Arial"/>
                <a:cs typeface="Arial"/>
              </a:rPr>
              <a:t>Conditions</a:t>
            </a:r>
            <a:r>
              <a:rPr sz="3000" i="1" spc="-45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à</a:t>
            </a:r>
            <a:r>
              <a:rPr sz="3000" i="1" spc="-2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respecter</a:t>
            </a:r>
            <a:r>
              <a:rPr sz="3000" i="1" spc="-1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in</a:t>
            </a:r>
            <a:r>
              <a:rPr sz="3000" i="1" spc="-3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vivo</a:t>
            </a:r>
            <a:r>
              <a:rPr sz="3000" i="1" spc="-2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:</a:t>
            </a:r>
            <a:r>
              <a:rPr sz="3000" i="1" spc="-1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traceur</a:t>
            </a:r>
            <a:r>
              <a:rPr sz="3000" i="1" spc="-15" dirty="0">
                <a:latin typeface="Arial"/>
                <a:cs typeface="Arial"/>
              </a:rPr>
              <a:t> </a:t>
            </a:r>
            <a:r>
              <a:rPr sz="3000" i="1" spc="-25" dirty="0">
                <a:latin typeface="Arial"/>
                <a:cs typeface="Arial"/>
              </a:rPr>
              <a:t>non </a:t>
            </a:r>
            <a:r>
              <a:rPr sz="3000" i="1" dirty="0">
                <a:latin typeface="Arial"/>
                <a:cs typeface="Arial"/>
              </a:rPr>
              <a:t>toxique,</a:t>
            </a:r>
            <a:r>
              <a:rPr sz="3000" i="1" spc="-3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facilement</a:t>
            </a:r>
            <a:r>
              <a:rPr sz="3000" i="1" spc="-40" dirty="0">
                <a:latin typeface="Arial"/>
                <a:cs typeface="Arial"/>
              </a:rPr>
              <a:t> </a:t>
            </a:r>
            <a:r>
              <a:rPr sz="3000" i="1" spc="-10" dirty="0">
                <a:latin typeface="Arial"/>
                <a:cs typeface="Arial"/>
              </a:rPr>
              <a:t>mesurable,</a:t>
            </a:r>
            <a:endParaRPr sz="30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3000" i="1" dirty="0">
                <a:latin typeface="Arial"/>
                <a:cs typeface="Arial"/>
              </a:rPr>
              <a:t>répartition</a:t>
            </a:r>
            <a:r>
              <a:rPr sz="3000" i="1" spc="-4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rapide</a:t>
            </a:r>
            <a:r>
              <a:rPr sz="3000" i="1" spc="-4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et</a:t>
            </a:r>
            <a:r>
              <a:rPr sz="3000" i="1" spc="-20" dirty="0">
                <a:latin typeface="Arial"/>
                <a:cs typeface="Arial"/>
              </a:rPr>
              <a:t> </a:t>
            </a:r>
            <a:r>
              <a:rPr sz="3000" i="1" spc="-10" dirty="0">
                <a:latin typeface="Arial"/>
                <a:cs typeface="Arial"/>
              </a:rPr>
              <a:t>uniforme.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986</Words>
  <Application>Microsoft Office PowerPoint</Application>
  <PresentationFormat>Personnalisé</PresentationFormat>
  <Paragraphs>290</Paragraphs>
  <Slides>39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Office Theme</vt:lpstr>
      <vt:lpstr>Diapositive 1</vt:lpstr>
      <vt:lpstr>Plan.</vt:lpstr>
      <vt:lpstr>Diapositive 3</vt:lpstr>
      <vt:lpstr>Définition du milieu intérieur</vt:lpstr>
      <vt:lpstr>Homéostasie</vt:lpstr>
      <vt:lpstr>Compartiments liquidiens de l’organisme</vt:lpstr>
      <vt:lpstr>Compartiments liquidiens de l’organisme</vt:lpstr>
      <vt:lpstr>Compartiments liquidiens de l’organisme</vt:lpstr>
      <vt:lpstr>COMPARTIMENTS LIQUIDIENS</vt:lpstr>
      <vt:lpstr>Mesure des compartiments</vt:lpstr>
      <vt:lpstr>résultats</vt:lpstr>
      <vt:lpstr>Homéostasie de l’eau totale</vt:lpstr>
      <vt:lpstr>Répartition de l'eau dans l'organisme</vt:lpstr>
      <vt:lpstr>Répartition de l'eau dans l'organisme</vt:lpstr>
      <vt:lpstr>Résultats des mesures</vt:lpstr>
      <vt:lpstr>Compartiments extracellulaires</vt:lpstr>
      <vt:lpstr>Compartiments extracellulaires</vt:lpstr>
      <vt:lpstr>Hématocrite.</vt:lpstr>
      <vt:lpstr>compartiment plasmatique</vt:lpstr>
      <vt:lpstr>compartiment plasmatique</vt:lpstr>
      <vt:lpstr>COMPOSITION IONIQUE DU PLASMA</vt:lpstr>
      <vt:lpstr>Composition des compartiments en électrolytes et substances dissoutes</vt:lpstr>
      <vt:lpstr>compartiment plasmatique</vt:lpstr>
      <vt:lpstr>compartiment plasmatique</vt:lpstr>
      <vt:lpstr>compartiment plasmatique</vt:lpstr>
      <vt:lpstr>compartiment plasmatique</vt:lpstr>
      <vt:lpstr>compartiment plasmatique</vt:lpstr>
      <vt:lpstr>compartiment plasmatique</vt:lpstr>
      <vt:lpstr>Osmolarité cellulaire</vt:lpstr>
      <vt:lpstr>Propriétés physico-chimiques du compartiment interstitiel</vt:lpstr>
      <vt:lpstr>Compartiment intracellulaire</vt:lpstr>
      <vt:lpstr>Propriétés physico-chimiques du compartiment intracellulaire</vt:lpstr>
      <vt:lpstr>Compartiments transcellulaires</vt:lpstr>
      <vt:lpstr>Echanges plasma interstitium</vt:lpstr>
      <vt:lpstr>Echanges plasma interstitium</vt:lpstr>
      <vt:lpstr>Echanges plasma interstitium</vt:lpstr>
      <vt:lpstr>Échanges plasma interstitium</vt:lpstr>
      <vt:lpstr>Echanges plasma interstitium</vt:lpstr>
      <vt:lpstr>COMPARTIMENTS LIQUIDIENS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LES COMPARTIMENTS LIQUIDIENS Dr F.ABDELOUAHAB [Mode de compatibilité]</dc:title>
  <dc:creator>PCGH2020</dc:creator>
  <cp:lastModifiedBy>LE</cp:lastModifiedBy>
  <cp:revision>1</cp:revision>
  <dcterms:created xsi:type="dcterms:W3CDTF">2025-04-27T17:17:14Z</dcterms:created>
  <dcterms:modified xsi:type="dcterms:W3CDTF">2025-04-27T17:27:00Z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2022-04-17T00:00:00Z</vt:filetime>
  </property>
  <property fmtid="{D5CDD505-2E9C-101B-9397-08002B2CF9AE}" pid="3" name="Creator">
    <vt:lpwstr>Microsoft PowerPoint - LES COMPARTIMENTS LIQUIDIENS Dr F.ABDELOUAHAB [Mode de compatibilité]</vt:lpwstr>
  </property>
  <property fmtid="{D5CDD505-2E9C-101B-9397-08002B2CF9AE}" pid="4" name="LastSaved">
    <vt:filetime>2025-04-27T00:00:00Z</vt:filetime>
  </property>
  <property fmtid="{D5CDD505-2E9C-101B-9397-08002B2CF9AE}" pid="5" name="Producer">
    <vt:lpwstr>ScanSoft PDF Create! 5</vt:lpwstr>
  </property>
</Properties>
</file>