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632575" cy="9872663"/>
  <p:embeddedFontLst>
    <p:embeddedFont>
      <p:font typeface="Arimo" panose="020B0604020202020204" pitchFamily="34" charset="0"/>
      <p:regular r:id="rId37"/>
      <p:bold r:id="rId38"/>
      <p:italic r:id="rId39"/>
      <p:boldItalic r:id="rId40"/>
    </p:embeddedFont>
    <p:embeddedFont>
      <p:font typeface="Book Antiqua" panose="02040602050305030304" pitchFamily="18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omic Sans MS" panose="030F0702030302020204" pitchFamily="66" charset="0"/>
      <p:regular r:id="rId49"/>
      <p:bold r:id="rId50"/>
      <p:italic r:id="rId51"/>
      <p:boldItalic r:id="rId52"/>
    </p:embeddedFont>
    <p:embeddedFont>
      <p:font typeface="Libre Baskerville" panose="02000000000000000000" pitchFamily="2" charset="0"/>
      <p:regular r:id="rId53"/>
      <p:bold r:id="rId54"/>
      <p:italic r:id="rId55"/>
    </p:embeddedFont>
    <p:embeddedFont>
      <p:font typeface="Libre Franklin" panose="02000000000000000000" pitchFamily="2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iJ0bNTQn8u/szX9AQbVGbCmylc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49C783-427B-4261-A266-2D651537F639}">
  <a:tblStyle styleId="{2A49C783-427B-4261-A266-2D651537F6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font" Target="fonts/font3.fntdata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font" Target="fonts/font6.fntdata" /><Relationship Id="rId47" Type="http://schemas.openxmlformats.org/officeDocument/2006/relationships/font" Target="fonts/font11.fntdata" /><Relationship Id="rId50" Type="http://schemas.openxmlformats.org/officeDocument/2006/relationships/font" Target="fonts/font14.fntdata" /><Relationship Id="rId55" Type="http://schemas.openxmlformats.org/officeDocument/2006/relationships/font" Target="fonts/font19.fntdata" /><Relationship Id="rId63" Type="http://schemas.openxmlformats.org/officeDocument/2006/relationships/theme" Target="theme/theme1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font" Target="fonts/font5.fntdata" /><Relationship Id="rId54" Type="http://schemas.openxmlformats.org/officeDocument/2006/relationships/font" Target="fonts/font18.fntdata" /><Relationship Id="rId62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font" Target="fonts/font1.fntdata" /><Relationship Id="rId40" Type="http://schemas.openxmlformats.org/officeDocument/2006/relationships/font" Target="fonts/font4.fntdata" /><Relationship Id="rId45" Type="http://schemas.openxmlformats.org/officeDocument/2006/relationships/font" Target="fonts/font9.fntdata" /><Relationship Id="rId53" Type="http://schemas.openxmlformats.org/officeDocument/2006/relationships/font" Target="fonts/font17.fntdata" /><Relationship Id="rId58" Type="http://schemas.openxmlformats.org/officeDocument/2006/relationships/font" Target="fonts/font22.fnt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notesMaster" Target="notesMasters/notesMaster1.xml" /><Relationship Id="rId49" Type="http://schemas.openxmlformats.org/officeDocument/2006/relationships/font" Target="fonts/font13.fntdata" /><Relationship Id="rId57" Type="http://schemas.openxmlformats.org/officeDocument/2006/relationships/font" Target="fonts/font21.fntdata" /><Relationship Id="rId61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font" Target="fonts/font8.fntdata" /><Relationship Id="rId52" Type="http://schemas.openxmlformats.org/officeDocument/2006/relationships/font" Target="fonts/font16.fntdata" /><Relationship Id="rId60" Type="http://customschemas.google.com/relationships/presentationmetadata" Target="meta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font" Target="fonts/font7.fntdata" /><Relationship Id="rId48" Type="http://schemas.openxmlformats.org/officeDocument/2006/relationships/font" Target="fonts/font12.fntdata" /><Relationship Id="rId56" Type="http://schemas.openxmlformats.org/officeDocument/2006/relationships/font" Target="fonts/font20.fntdata" /><Relationship Id="rId64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font" Target="fonts/font15.fntdata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font" Target="fonts/font2.fntdata" /><Relationship Id="rId46" Type="http://schemas.openxmlformats.org/officeDocument/2006/relationships/font" Target="fonts/font10.fntdata" /><Relationship Id="rId59" Type="http://schemas.openxmlformats.org/officeDocument/2006/relationships/font" Target="fonts/font23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2938463" y="9407525"/>
            <a:ext cx="7572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300" tIns="44450" rIns="87300" bIns="4445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 txBox="1">
            <a:spLocks noGrp="1"/>
          </p:cNvSpPr>
          <p:nvPr>
            <p:ph type="sldNum" idx="12"/>
          </p:nvPr>
        </p:nvSpPr>
        <p:spPr>
          <a:xfrm>
            <a:off x="3756732" y="9378052"/>
            <a:ext cx="2874404" cy="49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78" name="Google Shape;27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p23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>
            <a:spLocks noGrp="1"/>
          </p:cNvSpPr>
          <p:nvPr>
            <p:ph type="sldNum" idx="12"/>
          </p:nvPr>
        </p:nvSpPr>
        <p:spPr>
          <a:xfrm>
            <a:off x="3756732" y="9378052"/>
            <a:ext cx="2874404" cy="49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6" name="Google Shape;2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p24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 txBox="1">
            <a:spLocks noGrp="1"/>
          </p:cNvSpPr>
          <p:nvPr>
            <p:ph type="sldNum" idx="12"/>
          </p:nvPr>
        </p:nvSpPr>
        <p:spPr>
          <a:xfrm>
            <a:off x="3756732" y="9378052"/>
            <a:ext cx="2874404" cy="49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0" name="Google Shape;3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p26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Google Shape;323;p30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1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884238" y="4692650"/>
            <a:ext cx="4864100" cy="415766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98450"/>
            <a:ext cx="6113463" cy="4586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4 contenus" type="fourObj">
  <p:cSld name="Titre et 4 contenu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5"/>
          <p:cNvSpPr txBox="1">
            <a:spLocks noGrp="1"/>
          </p:cNvSpPr>
          <p:nvPr>
            <p:ph type="title"/>
          </p:nvPr>
        </p:nvSpPr>
        <p:spPr>
          <a:xfrm>
            <a:off x="971550" y="323850"/>
            <a:ext cx="7162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5"/>
          <p:cNvSpPr txBox="1">
            <a:spLocks noGrp="1"/>
          </p:cNvSpPr>
          <p:nvPr>
            <p:ph type="body" idx="1"/>
          </p:nvPr>
        </p:nvSpPr>
        <p:spPr>
          <a:xfrm>
            <a:off x="990600" y="1981200"/>
            <a:ext cx="3505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505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body" idx="3"/>
          </p:nvPr>
        </p:nvSpPr>
        <p:spPr>
          <a:xfrm>
            <a:off x="990600" y="4114800"/>
            <a:ext cx="3505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4"/>
          </p:nvPr>
        </p:nvSpPr>
        <p:spPr>
          <a:xfrm>
            <a:off x="4648200" y="4114800"/>
            <a:ext cx="3505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/>
          <p:nvPr/>
        </p:nvSpPr>
        <p:spPr>
          <a:xfrm>
            <a:off x="611560" y="4807974"/>
            <a:ext cx="4451821" cy="514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fr-FR" sz="2400" b="1" i="1" u="sng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2400" b="1" i="1" u="sng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1413602" y="719626"/>
            <a:ext cx="7416824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</a:t>
            </a:r>
            <a:r>
              <a:rPr lang="fr-FR" sz="4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</a:t>
            </a:r>
            <a:r>
              <a:rPr lang="fr-FR" sz="4400" b="1" i="0" u="sng" strike="noStrike" cap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THERMOREGULATION</a:t>
            </a:r>
            <a:br>
              <a:rPr lang="fr-FR" sz="2800" b="1" i="0" u="sng" strike="noStrike" cap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 sz="2800" b="1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0" name="Google Shape;110;p1"/>
          <p:cNvSpPr txBox="1">
            <a:spLocks noGrp="1"/>
          </p:cNvSpPr>
          <p:nvPr>
            <p:ph type="body" idx="1"/>
          </p:nvPr>
        </p:nvSpPr>
        <p:spPr>
          <a:xfrm>
            <a:off x="425624" y="2665241"/>
            <a:ext cx="8718376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fr-FR" sz="2800" b="1" u="sng">
                <a:latin typeface="AngsanaUPC"/>
                <a:ea typeface="AngsanaUPC"/>
                <a:cs typeface="AngsanaUPC"/>
                <a:sym typeface="AngsanaUPC"/>
              </a:rPr>
              <a:t>SERVICE DE PHYSIOLOGIE CHU CONSTANTINE</a:t>
            </a:r>
            <a:endParaRPr sz="2800" b="1" u="sng">
              <a:latin typeface="AngsanaUPC"/>
              <a:ea typeface="AngsanaUPC"/>
              <a:cs typeface="AngsanaUPC"/>
              <a:sym typeface="AngsanaUP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fr-FR"/>
              <a:t>Rôle de l’hypothalamus</a:t>
            </a:r>
            <a:endParaRPr/>
          </a:p>
        </p:txBody>
      </p:sp>
      <p:sp>
        <p:nvSpPr>
          <p:cNvPr id="194" name="Google Shape;194;p10"/>
          <p:cNvSpPr txBox="1">
            <a:spLocks noGrp="1"/>
          </p:cNvSpPr>
          <p:nvPr>
            <p:ph idx="1"/>
          </p:nvPr>
        </p:nvSpPr>
        <p:spPr>
          <a:xfrm>
            <a:off x="1260750" y="1517075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r>
              <a:rPr lang="fr-FR" b="1"/>
              <a:t>Hypothalamus</a:t>
            </a:r>
            <a:endParaRPr/>
          </a:p>
          <a:p>
            <a:pPr marL="274320" lvl="0" indent="-27432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Char char="•"/>
            </a:pPr>
            <a:r>
              <a:rPr lang="fr-FR" b="1"/>
              <a:t>principal centre d’intégration de la thermorégulation : </a:t>
            </a:r>
            <a:r>
              <a:rPr lang="fr-FR" b="1">
                <a:solidFill>
                  <a:srgbClr val="FF0000"/>
                </a:solidFill>
              </a:rPr>
              <a:t>rôle de thermostat</a:t>
            </a:r>
            <a:endParaRPr sz="2200"/>
          </a:p>
          <a:p>
            <a:pPr marL="274320" lvl="0" indent="-27432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Char char="•"/>
            </a:pPr>
            <a:r>
              <a:rPr lang="fr-FR"/>
              <a:t>partie antérieure qui assure la défense contre la chaleur </a:t>
            </a:r>
            <a:r>
              <a:rPr lang="fr-FR">
                <a:solidFill>
                  <a:schemeClr val="dk2"/>
                </a:solidFill>
              </a:rPr>
              <a:t>(</a:t>
            </a:r>
            <a:r>
              <a:rPr lang="fr-FR" b="1">
                <a:solidFill>
                  <a:schemeClr val="dk2"/>
                </a:solidFill>
              </a:rPr>
              <a:t>thermolyse)</a:t>
            </a:r>
            <a:endParaRPr/>
          </a:p>
          <a:p>
            <a:pPr marL="274320" lvl="0" indent="-27432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Char char="•"/>
            </a:pPr>
            <a:r>
              <a:rPr lang="fr-FR"/>
              <a:t>partie postérieure qui assure la défense contre le froid </a:t>
            </a:r>
            <a:r>
              <a:rPr lang="fr-FR">
                <a:solidFill>
                  <a:schemeClr val="dk2"/>
                </a:solidFill>
              </a:rPr>
              <a:t>(</a:t>
            </a:r>
            <a:r>
              <a:rPr lang="fr-FR" b="1">
                <a:solidFill>
                  <a:schemeClr val="dk2"/>
                </a:solidFill>
              </a:rPr>
              <a:t>thermogenèse)</a:t>
            </a:r>
            <a:endParaRPr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fr-FR" b="1"/>
              <a:t>Rôle du sang et de la circulation sanguine</a:t>
            </a:r>
            <a:endParaRPr/>
          </a:p>
        </p:txBody>
      </p:sp>
      <p:sp>
        <p:nvSpPr>
          <p:cNvPr id="200" name="Google Shape;200;p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ibre Baskerville"/>
              <a:buChar char="•"/>
            </a:pPr>
            <a:r>
              <a:rPr lang="fr-FR" sz="2800" b="1">
                <a:solidFill>
                  <a:srgbClr val="FF0000"/>
                </a:solidFill>
              </a:rPr>
              <a:t>Sang = agent de transfert ou d’échange de chaleur entre l’intérieur du corps et sa surface.</a:t>
            </a:r>
            <a:endParaRPr/>
          </a:p>
          <a:p>
            <a:pPr marL="571500" lvl="0" indent="-571500" algn="l" rtl="0">
              <a:spcBef>
                <a:spcPts val="129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Baskerville"/>
              <a:buAutoNum type="arabicParenR"/>
            </a:pPr>
            <a:r>
              <a:rPr lang="fr-FR" sz="2800"/>
              <a:t>Si surface plus chaude que extérieur ⮲ </a:t>
            </a:r>
            <a:r>
              <a:rPr lang="fr-FR" sz="2800" b="1"/>
              <a:t>déperdition de chaleur</a:t>
            </a:r>
            <a:r>
              <a:rPr lang="fr-FR" sz="2800"/>
              <a:t> ⮲ du sang chaud coule dans les capillaires de la peau (</a:t>
            </a:r>
            <a:r>
              <a:rPr lang="fr-FR" sz="2800" b="1"/>
              <a:t>vasodilatation</a:t>
            </a:r>
            <a:r>
              <a:rPr lang="fr-FR" sz="2800"/>
              <a:t>)</a:t>
            </a:r>
            <a:endParaRPr/>
          </a:p>
          <a:p>
            <a:pPr marL="571500" lvl="0" indent="-571500" algn="l" rtl="0">
              <a:spcBef>
                <a:spcPts val="129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Baskerville"/>
              <a:buAutoNum type="arabicParenR"/>
            </a:pPr>
            <a:r>
              <a:rPr lang="fr-FR" sz="2800"/>
              <a:t>Si surface moins chaude que extérieur ⮲ </a:t>
            </a:r>
            <a:r>
              <a:rPr lang="fr-FR" sz="2800" b="1"/>
              <a:t>la chaleur doit être conservée</a:t>
            </a:r>
            <a:r>
              <a:rPr lang="fr-FR" sz="2800"/>
              <a:t> ⮲ le sang évite en grande partie le réseau capillaire sous cutané (</a:t>
            </a:r>
            <a:r>
              <a:rPr lang="fr-FR" sz="2800" b="1"/>
              <a:t>vasoconstriction</a:t>
            </a:r>
            <a:r>
              <a:rPr lang="fr-FR" sz="2800"/>
              <a:t>) ⮲ limitation des pertes de chaleur</a:t>
            </a:r>
            <a:endParaRPr sz="2800">
              <a:solidFill>
                <a:srgbClr val="0000CC"/>
              </a:solidFill>
            </a:endParaRPr>
          </a:p>
          <a:p>
            <a:pPr marL="571500" lvl="0" indent="-571500" algn="l" rtl="0">
              <a:spcBef>
                <a:spcPts val="1295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Libre Baskerville"/>
              <a:buNone/>
            </a:pPr>
            <a:r>
              <a:rPr lang="fr-FR" sz="2800" b="1">
                <a:solidFill>
                  <a:srgbClr val="0000CC"/>
                </a:solidFill>
              </a:rPr>
              <a:t>	La Tcent est relativement stable alors que la Tcut peut fluctuer de manière très importante (entre 20 et 40°C)</a:t>
            </a:r>
            <a:endParaRPr sz="2800" b="1"/>
          </a:p>
          <a:p>
            <a:pPr marL="274320" lvl="0" indent="-144510" algn="l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Libre Franklin"/>
              <a:buNone/>
            </a:pPr>
            <a:r>
              <a:rPr lang="fr-FR" sz="3400"/>
              <a:t> </a:t>
            </a:r>
            <a:r>
              <a:rPr lang="fr-FR" sz="3600"/>
              <a:t>A. Mécanismes de thermogenèse</a:t>
            </a:r>
            <a:endParaRPr sz="3400"/>
          </a:p>
        </p:txBody>
      </p:sp>
      <p:sp>
        <p:nvSpPr>
          <p:cNvPr id="207" name="Google Shape;207;p12"/>
          <p:cNvSpPr txBox="1">
            <a:spLocks noGrp="1"/>
          </p:cNvSpPr>
          <p:nvPr>
            <p:ph idx="1"/>
          </p:nvPr>
        </p:nvSpPr>
        <p:spPr>
          <a:xfrm>
            <a:off x="1112700" y="14176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10"/>
              <a:buFont typeface="Noto Sans Symbols"/>
              <a:buNone/>
            </a:pPr>
            <a:r>
              <a:rPr lang="fr-FR">
                <a:solidFill>
                  <a:srgbClr val="FF0000"/>
                </a:solidFill>
              </a:rPr>
              <a:t>Thermogenèse = production de chaleur</a:t>
            </a:r>
            <a:endParaRPr b="1">
              <a:solidFill>
                <a:srgbClr val="FF0000"/>
              </a:solidFill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>
                <a:solidFill>
                  <a:schemeClr val="dk2"/>
                </a:solidFill>
              </a:rPr>
              <a:t>Si Text ou Tsang 🢆 : centre hypothalamique de la thermogenèse est activé.</a:t>
            </a:r>
            <a:r>
              <a:rPr lang="fr-FR" b="1">
                <a:solidFill>
                  <a:srgbClr val="0000CC"/>
                </a:solidFill>
              </a:rPr>
              <a:t> </a:t>
            </a:r>
            <a:endParaRPr/>
          </a:p>
          <a:p>
            <a:pPr marL="274320" lvl="0" indent="-274320" algn="ctr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r>
              <a:rPr lang="fr-FR"/>
              <a:t>🡺 Déclenchement de plusieurs mécanismes pour maintenir ou augmenter Tcent du corps.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None/>
            </a:pPr>
            <a:endParaRPr b="1">
              <a:solidFill>
                <a:srgbClr val="0000CC"/>
              </a:solidFill>
            </a:endParaRPr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b="1">
              <a:solidFill>
                <a:srgbClr val="0000CC"/>
              </a:solidFill>
            </a:endParaRPr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sp>
        <p:nvSpPr>
          <p:cNvPr id="205" name="Google Shape;205;p12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2FAE2-A9BF-35F6-08BD-90031CF3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EE126-2E0B-4F8A-52A8-FC54CBE59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"/>
          </a:p>
        </p:txBody>
      </p:sp>
    </p:spTree>
    <p:extLst>
      <p:ext uri="{BB962C8B-B14F-4D97-AF65-F5344CB8AC3E}">
        <p14:creationId xmlns:p14="http://schemas.microsoft.com/office/powerpoint/2010/main" val="3273662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Libre Franklin"/>
              <a:buNone/>
            </a:pPr>
            <a:r>
              <a:rPr lang="fr-FR" sz="3000" b="1">
                <a:solidFill>
                  <a:srgbClr val="FF0000"/>
                </a:solidFill>
              </a:rPr>
              <a:t>1- Vasoconstriction des vaisseaux sanguins cutanés</a:t>
            </a:r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r>
              <a:rPr lang="fr-FR" sz="2600"/>
              <a:t>Activation des fibres nerveuses du SN Sympathique</a:t>
            </a:r>
            <a:endParaRPr/>
          </a:p>
          <a:p>
            <a:pPr marL="274320" lvl="0" indent="-27432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⮲"/>
            </a:pPr>
            <a:r>
              <a:rPr lang="fr-FR" sz="2200"/>
              <a:t>Stimulation des muscles lisses des artérioles de la peau</a:t>
            </a:r>
            <a:endParaRPr/>
          </a:p>
          <a:p>
            <a:pPr marL="274320" lvl="0" indent="-274320" algn="l" rtl="0"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Char char="⮲"/>
            </a:pPr>
            <a:r>
              <a:rPr lang="fr-FR" b="1">
                <a:solidFill>
                  <a:srgbClr val="FF0000"/>
                </a:solidFill>
              </a:rPr>
              <a:t>Vasoconstriction</a:t>
            </a:r>
            <a:endParaRPr/>
          </a:p>
          <a:p>
            <a:pPr marL="274320" lvl="0" indent="-27432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⮲"/>
            </a:pPr>
            <a:r>
              <a:rPr lang="fr-FR" sz="2600" b="1"/>
              <a:t>Sang restreint aux régions profondes et détourné des réseaux capillaires sous cutanés</a:t>
            </a:r>
            <a:endParaRPr sz="2600">
              <a:solidFill>
                <a:srgbClr val="0000CC"/>
              </a:solidFill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None/>
            </a:pPr>
            <a:r>
              <a:rPr lang="fr-FR" b="1">
                <a:solidFill>
                  <a:schemeClr val="dk2"/>
                </a:solidFill>
              </a:rPr>
              <a:t>Déperdition de chaleur limitée</a:t>
            </a:r>
            <a:r>
              <a:rPr lang="fr-FR" sz="2600">
                <a:solidFill>
                  <a:schemeClr val="dk2"/>
                </a:solidFill>
              </a:rPr>
              <a:t> </a:t>
            </a:r>
            <a:r>
              <a:rPr lang="fr-FR" sz="2200">
                <a:solidFill>
                  <a:schemeClr val="dk2"/>
                </a:solidFill>
              </a:rPr>
              <a:t>(hypoderme = isolant) </a:t>
            </a:r>
            <a:endParaRPr/>
          </a:p>
          <a:p>
            <a:pPr marL="548640" lvl="1" indent="-228599" algn="l" rtl="0">
              <a:spcBef>
                <a:spcPts val="370"/>
              </a:spcBef>
              <a:spcAft>
                <a:spcPts val="0"/>
              </a:spcAft>
              <a:buSzPts val="1870"/>
              <a:buChar char="⚫"/>
            </a:pPr>
            <a:r>
              <a:rPr lang="fr-FR" sz="2200">
                <a:solidFill>
                  <a:schemeClr val="dk2"/>
                </a:solidFill>
              </a:rPr>
              <a:t>si prolongée :  nécrose </a:t>
            </a:r>
            <a:endParaRPr sz="2200">
              <a:solidFill>
                <a:schemeClr val="dk2"/>
              </a:solidFill>
            </a:endParaRPr>
          </a:p>
          <a:p>
            <a:pPr marL="274320" lvl="0" indent="-10922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600">
              <a:solidFill>
                <a:schemeClr val="dk2"/>
              </a:solidFill>
            </a:endParaRPr>
          </a:p>
          <a:p>
            <a:pPr marL="274320" lvl="0" indent="-10922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600"/>
          </a:p>
          <a:p>
            <a:pPr marL="274320" lvl="0" indent="-10922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600"/>
          </a:p>
          <a:p>
            <a:pPr marL="274320" lvl="0" indent="-27432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endParaRPr sz="2600"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sz="2600"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sz="2600"/>
          </a:p>
        </p:txBody>
      </p:sp>
      <p:sp>
        <p:nvSpPr>
          <p:cNvPr id="212" name="Google Shape;212;p13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Libre Franklin"/>
              <a:buNone/>
            </a:pPr>
            <a:r>
              <a:rPr lang="fr-FR" sz="3000" b="1">
                <a:solidFill>
                  <a:srgbClr val="FF0000"/>
                </a:solidFill>
              </a:rPr>
              <a:t>2- Augmentation de la vitesse du métabolisme</a:t>
            </a:r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endParaRPr sz="2600"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r>
              <a:rPr lang="fr-FR"/>
              <a:t>A-</a:t>
            </a:r>
            <a:r>
              <a:rPr lang="fr-FR" sz="2600"/>
              <a:t>Stimulation des fibres nerveuses sympathiques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⮲"/>
            </a:pPr>
            <a:r>
              <a:rPr lang="fr-FR"/>
              <a:t>Libération de noradrénaline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rPr lang="fr-FR"/>
              <a:t>🢅 Vitesse du métabolisme des cellules cibles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⮲"/>
            </a:pPr>
            <a:r>
              <a:rPr lang="fr-FR"/>
              <a:t>Augmentation de l’utilisation de glycogène (consommation d’O2 🢅)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None/>
            </a:pPr>
            <a:r>
              <a:rPr lang="fr-FR">
                <a:solidFill>
                  <a:schemeClr val="dk2"/>
                </a:solidFill>
              </a:rPr>
              <a:t>🢅 Chaleur = thermogénèse chimique</a:t>
            </a:r>
            <a:endParaRPr/>
          </a:p>
          <a:p>
            <a:pPr marL="274320" lvl="0" indent="-274320" algn="ctr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endParaRPr>
              <a:solidFill>
                <a:schemeClr val="dk2"/>
              </a:solidFill>
            </a:endParaRPr>
          </a:p>
          <a:p>
            <a:pPr marL="274320" lvl="0" indent="-1092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/>
          </a:p>
          <a:p>
            <a:pPr marL="274320" lvl="0" indent="-1092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endParaRPr/>
          </a:p>
          <a:p>
            <a:pPr marL="274320" lvl="0" indent="-133985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sp>
        <p:nvSpPr>
          <p:cNvPr id="219" name="Google Shape;219;p14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fr-FR"/>
              <a:t>B-</a:t>
            </a:r>
            <a:r>
              <a:rPr lang="fr-FR" sz="2800"/>
              <a:t>Augmentation de la libération de thyroxine</a:t>
            </a:r>
            <a:endParaRPr/>
          </a:p>
          <a:p>
            <a:pPr marL="274320" lvl="0" indent="-27432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🢆"/>
            </a:pPr>
            <a:r>
              <a:rPr lang="fr-FR"/>
              <a:t>Text</a:t>
            </a:r>
            <a:endParaRPr/>
          </a:p>
          <a:p>
            <a:pPr marL="274320" lvl="0" indent="-27432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ibre Baskerville"/>
              <a:buNone/>
            </a:pPr>
            <a:r>
              <a:rPr lang="fr-FR" sz="2200"/>
              <a:t>⮲ Activation hypothalamus … Libération TRH (thyréolibérine) … Activation adéno-hypophyse, sécrétion TSH (thyréostimuline)</a:t>
            </a:r>
            <a:endParaRPr/>
          </a:p>
          <a:p>
            <a:pPr marL="274320" lvl="0" indent="-27432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r>
              <a:rPr lang="fr-FR" b="1"/>
              <a:t>⮲</a:t>
            </a:r>
            <a:r>
              <a:rPr lang="fr-FR" b="1">
                <a:solidFill>
                  <a:schemeClr val="dk2"/>
                </a:solidFill>
              </a:rPr>
              <a:t>Stimulation thyroïde… libération thyroxine dans le sang</a:t>
            </a:r>
            <a:endParaRPr/>
          </a:p>
          <a:p>
            <a:pPr marL="274320" lvl="0" indent="-27432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🢅"/>
            </a:pPr>
            <a:r>
              <a:rPr lang="fr-FR" b="1"/>
              <a:t>Vitesse du métabolisme des cellules cibles</a:t>
            </a:r>
            <a:endParaRPr/>
          </a:p>
          <a:p>
            <a:pPr marL="274320" lvl="0" indent="-274320" algn="l" rtl="0"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Char char="🢅"/>
            </a:pPr>
            <a:r>
              <a:rPr lang="fr-FR" b="1">
                <a:solidFill>
                  <a:srgbClr val="FF0000"/>
                </a:solidFill>
              </a:rPr>
              <a:t>Production chaleur</a:t>
            </a:r>
            <a:endParaRPr/>
          </a:p>
          <a:p>
            <a:pPr marL="274320" lvl="0" indent="-27432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endParaRPr sz="2600" b="1">
              <a:solidFill>
                <a:srgbClr val="FF0000"/>
              </a:solidFill>
            </a:endParaRPr>
          </a:p>
          <a:p>
            <a:pPr marL="274320" lvl="0" indent="-10922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/>
          </a:p>
          <a:p>
            <a:pPr marL="274320" lvl="0" indent="-27432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sp>
        <p:nvSpPr>
          <p:cNvPr id="226" name="Google Shape;226;p15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Libre Franklin"/>
              <a:buNone/>
            </a:pPr>
            <a:r>
              <a:rPr lang="fr-FR" sz="3400" b="1">
                <a:solidFill>
                  <a:srgbClr val="FF0000"/>
                </a:solidFill>
              </a:rPr>
              <a:t>3- Frisson thermique </a:t>
            </a:r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r>
              <a:rPr lang="fr-FR" sz="2600"/>
              <a:t>L’incapacité des situations décrites avant de maîtriser la situation déclenche le frisson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r>
              <a:rPr lang="fr-FR" sz="2600"/>
              <a:t>⮲Activation des centres de l’encéphale régulateurs du tonus musculaire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r>
              <a:rPr lang="fr-FR" sz="2600"/>
              <a:t>⮲Contraction involontaire des muscles squelettiques = frisson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🢅"/>
            </a:pPr>
            <a:r>
              <a:rPr lang="fr-FR" sz="2600" b="1">
                <a:solidFill>
                  <a:schemeClr val="dk2"/>
                </a:solidFill>
              </a:rPr>
              <a:t>Chaleur = 🢅 Tcorp … l’activité musculaire engendre une production de chaleur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endParaRPr sz="2600" b="1">
              <a:solidFill>
                <a:schemeClr val="dk2"/>
              </a:solidFill>
            </a:endParaRPr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endParaRPr/>
          </a:p>
          <a:p>
            <a:pPr marL="274320" lvl="0" indent="-133985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sp>
        <p:nvSpPr>
          <p:cNvPr id="232" name="Google Shape;232;p16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Libre Franklin"/>
              <a:buNone/>
            </a:pPr>
            <a:r>
              <a:rPr lang="fr-FR" sz="3400" b="1">
                <a:solidFill>
                  <a:srgbClr val="FF0000"/>
                </a:solidFill>
              </a:rPr>
              <a:t>Adaptations humaines:</a:t>
            </a:r>
            <a:endParaRPr sz="3400" b="1">
              <a:solidFill>
                <a:srgbClr val="FF0000"/>
              </a:solidFill>
            </a:endParaRPr>
          </a:p>
        </p:txBody>
      </p:sp>
      <p:sp>
        <p:nvSpPr>
          <p:cNvPr id="241" name="Google Shape;241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fr-FR" sz="2600"/>
              <a:t>vêtements chauds pour éviter déperdition de chaleur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 sz="2600"/>
              <a:t>boire des liquides chauds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 sz="2600"/>
              <a:t>augmenter activité musculaire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 sz="2600"/>
              <a:t>changer de posture pour réduire la surface corporelle exposée (croiser les bras)</a:t>
            </a:r>
            <a:endParaRPr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sz="2600"/>
          </a:p>
        </p:txBody>
      </p:sp>
      <p:sp>
        <p:nvSpPr>
          <p:cNvPr id="239" name="Google Shape;239;p17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Libre Franklin"/>
              <a:buNone/>
            </a:pPr>
            <a:r>
              <a:rPr lang="fr-FR" sz="3400" b="1"/>
              <a:t> </a:t>
            </a:r>
            <a:r>
              <a:rPr lang="fr-FR" sz="3600"/>
              <a:t>B. Mécanismes de thermolyse</a:t>
            </a:r>
            <a:endParaRPr sz="3400" b="1"/>
          </a:p>
        </p:txBody>
      </p:sp>
      <p:sp>
        <p:nvSpPr>
          <p:cNvPr id="248" name="Google Shape;248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10"/>
              <a:buFont typeface="Noto Sans Symbols"/>
              <a:buNone/>
            </a:pPr>
            <a:r>
              <a:rPr lang="fr-FR">
                <a:solidFill>
                  <a:schemeClr val="dk2"/>
                </a:solidFill>
              </a:rPr>
              <a:t>Thermolyse = dissipation de chaleur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1870"/>
              <a:buChar char="⚫"/>
            </a:pPr>
            <a:r>
              <a:rPr lang="fr-FR" sz="2200"/>
              <a:t>Différents mécanismes pour la déperdition de chaleur : rayonnement - conduction - convection – évaporation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None/>
            </a:pPr>
            <a:r>
              <a:rPr lang="fr-FR" sz="2600" b="1"/>
              <a:t> Tcent &gt; normale :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 sz="2600">
                <a:solidFill>
                  <a:schemeClr val="dk2"/>
                </a:solidFill>
              </a:rPr>
              <a:t>Centre hypothalamique thermogenèse = inhibé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 b="1">
                <a:solidFill>
                  <a:srgbClr val="FF0000"/>
                </a:solidFill>
              </a:rPr>
              <a:t>Centre hypothalamique thermolyse = activé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None/>
            </a:pPr>
            <a:r>
              <a:rPr lang="fr-FR" b="1"/>
              <a:t>Ce qui peut engendrer plusieurs réactions</a:t>
            </a:r>
            <a:endParaRPr b="1"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None/>
            </a:pPr>
            <a:endParaRPr>
              <a:solidFill>
                <a:srgbClr val="0000CC"/>
              </a:solidFill>
            </a:endParaRPr>
          </a:p>
        </p:txBody>
      </p:sp>
      <p:sp>
        <p:nvSpPr>
          <p:cNvPr id="246" name="Google Shape;246;p18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>
            <a:spLocks noGrp="1"/>
          </p:cNvSpPr>
          <p:nvPr>
            <p:ph type="title"/>
          </p:nvPr>
        </p:nvSpPr>
        <p:spPr>
          <a:xfrm>
            <a:off x="683568" y="6206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fr-FR" sz="3200" u="sng">
                <a:latin typeface="Times New Roman"/>
                <a:ea typeface="Times New Roman"/>
                <a:cs typeface="Times New Roman"/>
                <a:sym typeface="Times New Roman"/>
              </a:rPr>
              <a:t>THERMOREGULATION</a:t>
            </a:r>
            <a:br>
              <a:rPr lang="fr-FR" sz="3200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idx="1"/>
          </p:nvPr>
        </p:nvSpPr>
        <p:spPr>
          <a:xfrm>
            <a:off x="899592" y="1828800"/>
            <a:ext cx="71628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10"/>
              <a:buFont typeface="Noto Sans Symbols"/>
              <a:buChar char="→"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r>
              <a:rPr lang="fr-FR" u="sng">
                <a:latin typeface="Times New Roman"/>
                <a:ea typeface="Times New Roman"/>
                <a:cs typeface="Times New Roman"/>
                <a:sym typeface="Times New Roman"/>
              </a:rPr>
              <a:t>Définition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8640" lvl="1" indent="-131444" algn="l" rtl="0">
              <a:spcBef>
                <a:spcPts val="370"/>
              </a:spcBef>
              <a:spcAft>
                <a:spcPts val="0"/>
              </a:spcAft>
              <a:buSzPts val="1530"/>
              <a:buFont typeface="Noto Sans Symbols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8640" lvl="1" indent="-131444" algn="l" rtl="0">
              <a:spcBef>
                <a:spcPts val="370"/>
              </a:spcBef>
              <a:spcAft>
                <a:spcPts val="0"/>
              </a:spcAft>
              <a:buSzPts val="1530"/>
              <a:buFont typeface="Noto Sans Symbols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Char char="→"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2) </a:t>
            </a:r>
            <a:r>
              <a:rPr lang="fr-FR" u="sng">
                <a:latin typeface="Times New Roman"/>
                <a:ea typeface="Times New Roman"/>
                <a:cs typeface="Times New Roman"/>
                <a:sym typeface="Times New Roman"/>
              </a:rPr>
              <a:t>mécanisme d’echange de la chaleur</a:t>
            </a:r>
            <a:endParaRPr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Char char="→"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3) </a:t>
            </a:r>
            <a:r>
              <a:rPr lang="fr-FR" u="sng">
                <a:latin typeface="Times New Roman"/>
                <a:ea typeface="Times New Roman"/>
                <a:cs typeface="Times New Roman"/>
                <a:sym typeface="Times New Roman"/>
              </a:rPr>
              <a:t>Régulation thermique</a:t>
            </a:r>
            <a:endParaRPr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Char char="→"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4) </a:t>
            </a:r>
            <a:r>
              <a:rPr lang="fr-FR" u="sng">
                <a:latin typeface="Times New Roman"/>
                <a:ea typeface="Times New Roman"/>
                <a:cs typeface="Times New Roman"/>
                <a:sym typeface="Times New Roman"/>
              </a:rPr>
              <a:t>Mesure de la température</a:t>
            </a:r>
            <a:endParaRPr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Char char="→"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5) </a:t>
            </a:r>
            <a:r>
              <a:rPr lang="fr-FR" u="sng">
                <a:latin typeface="Times New Roman"/>
                <a:ea typeface="Times New Roman"/>
                <a:cs typeface="Times New Roman"/>
                <a:sym typeface="Times New Roman"/>
              </a:rPr>
              <a:t>physiopathologie</a:t>
            </a:r>
            <a:endParaRPr/>
          </a:p>
          <a:p>
            <a:pPr marL="548640" lvl="1" indent="-131444" algn="l" rtl="0">
              <a:spcBef>
                <a:spcPts val="370"/>
              </a:spcBef>
              <a:spcAft>
                <a:spcPts val="0"/>
              </a:spcAft>
              <a:buSzPts val="1530"/>
              <a:buFont typeface="Noto Sans Symbols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8640" lvl="1" indent="-131444" algn="l" rtl="0">
              <a:spcBef>
                <a:spcPts val="370"/>
              </a:spcBef>
              <a:spcAft>
                <a:spcPts val="0"/>
              </a:spcAft>
              <a:buSzPts val="1530"/>
              <a:buFont typeface="Noto Sans Symbols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None/>
            </a:pP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ibre Franklin"/>
              <a:buNone/>
            </a:pPr>
            <a:r>
              <a:rPr lang="fr-FR" sz="3000" b="1">
                <a:solidFill>
                  <a:srgbClr val="FF0000"/>
                </a:solidFill>
              </a:rPr>
              <a:t>1- Vasodilatation des artérioles cutanées</a:t>
            </a:r>
            <a:r>
              <a:rPr lang="fr-FR" sz="3800" b="1">
                <a:solidFill>
                  <a:schemeClr val="dk1"/>
                </a:solidFill>
              </a:rPr>
              <a:t> </a:t>
            </a:r>
            <a:br>
              <a:rPr lang="fr-FR" sz="3800">
                <a:solidFill>
                  <a:schemeClr val="dk1"/>
                </a:solidFill>
              </a:rPr>
            </a:br>
            <a:endParaRPr sz="3800">
              <a:solidFill>
                <a:schemeClr val="dk1"/>
              </a:solidFill>
            </a:endParaRPr>
          </a:p>
        </p:txBody>
      </p:sp>
      <p:sp>
        <p:nvSpPr>
          <p:cNvPr id="255" name="Google Shape;255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Font typeface="Noto Sans Symbols"/>
              <a:buNone/>
            </a:pPr>
            <a:r>
              <a:rPr lang="fr-FR" sz="2200"/>
              <a:t> de fréquence cardiaque qui 🢅)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None/>
            </a:pPr>
            <a:r>
              <a:rPr lang="fr-FR" sz="2600"/>
              <a:t>Modulation des fibres nerveuses du SN Sympathique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r>
              <a:rPr lang="fr-FR" sz="2600"/>
              <a:t>⮲ </a:t>
            </a:r>
            <a:r>
              <a:rPr lang="fr-FR" sz="2200"/>
              <a:t>Stimulation des muscles lisses des artérioles de la peau </a:t>
            </a:r>
            <a:r>
              <a:rPr lang="fr-FR" sz="2200" b="1">
                <a:solidFill>
                  <a:srgbClr val="FF0000"/>
                </a:solidFill>
              </a:rPr>
              <a:t>🢆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⮲"/>
            </a:pPr>
            <a:r>
              <a:rPr lang="fr-FR" b="1">
                <a:solidFill>
                  <a:srgbClr val="FF0000"/>
                </a:solidFill>
              </a:rPr>
              <a:t>Vasodilatation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⮲"/>
            </a:pPr>
            <a:r>
              <a:rPr lang="fr-FR" b="1"/>
              <a:t>Sang chaud envahit les vaisseaux de la peau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Char char="•"/>
            </a:pPr>
            <a:r>
              <a:rPr lang="fr-FR">
                <a:solidFill>
                  <a:schemeClr val="dk2"/>
                </a:solidFill>
              </a:rPr>
              <a:t>Chaleur se dissipe à la surface de la peau : rayonnement, conduction et convection</a:t>
            </a:r>
            <a:endParaRPr/>
          </a:p>
          <a:p>
            <a:pPr marL="274320" lvl="0" indent="-1092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endParaRPr b="1">
              <a:solidFill>
                <a:srgbClr val="FF0000"/>
              </a:solidFill>
            </a:endParaRPr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None/>
            </a:pPr>
            <a:endParaRPr/>
          </a:p>
        </p:txBody>
      </p:sp>
      <p:sp>
        <p:nvSpPr>
          <p:cNvPr id="253" name="Google Shape;253;p19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Libre Franklin"/>
              <a:buNone/>
            </a:pPr>
            <a:r>
              <a:rPr lang="fr-FR" sz="3000" b="1">
                <a:solidFill>
                  <a:srgbClr val="FF0000"/>
                </a:solidFill>
              </a:rPr>
              <a:t>2- Augmentation de la transpiration</a:t>
            </a:r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🢅"/>
            </a:pPr>
            <a:r>
              <a:rPr lang="fr-FR" sz="2800"/>
              <a:t>🢅 Text</a:t>
            </a:r>
            <a:endParaRPr sz="2800"/>
          </a:p>
          <a:p>
            <a:pPr marL="274320" lvl="0" indent="-27432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fr-FR" sz="2800"/>
              <a:t>⮲ Stimulation des fibres nerveuses du SN sympathique</a:t>
            </a:r>
            <a:endParaRPr sz="2800" b="1">
              <a:solidFill>
                <a:srgbClr val="FF0000"/>
              </a:solidFill>
            </a:endParaRPr>
          </a:p>
          <a:p>
            <a:pPr marL="274320" lvl="0" indent="-27432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⮲"/>
            </a:pPr>
            <a:r>
              <a:rPr lang="fr-FR" sz="2800" b="1"/>
              <a:t> Stimulation des glandes sudoripares : sueur</a:t>
            </a:r>
            <a:r>
              <a:rPr lang="fr-FR" sz="2800"/>
              <a:t> 🢅</a:t>
            </a:r>
            <a:endParaRPr/>
          </a:p>
          <a:p>
            <a:pPr marL="274320" lvl="0" indent="-27432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⮲"/>
            </a:pPr>
            <a:r>
              <a:rPr lang="fr-FR" sz="2800"/>
              <a:t> Evaporation de la sueur : </a:t>
            </a:r>
            <a:r>
              <a:rPr lang="fr-FR" sz="2800" b="1">
                <a:solidFill>
                  <a:srgbClr val="FF0000"/>
                </a:solidFill>
              </a:rPr>
              <a:t>déperdition de chaleur</a:t>
            </a:r>
            <a:endParaRPr sz="2800" b="1">
              <a:solidFill>
                <a:srgbClr val="0000CC"/>
              </a:solidFill>
            </a:endParaRPr>
          </a:p>
          <a:p>
            <a:pPr marL="54864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Char char="•"/>
            </a:pPr>
            <a:r>
              <a:rPr lang="fr-FR" sz="2400" b="1">
                <a:solidFill>
                  <a:schemeClr val="dk2"/>
                </a:solidFill>
              </a:rPr>
              <a:t>Si taux d’humidité &gt; 60% : problème pour transpirer</a:t>
            </a:r>
            <a:endParaRPr/>
          </a:p>
          <a:p>
            <a:pPr marL="54864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Char char="•"/>
            </a:pPr>
            <a:r>
              <a:rPr lang="fr-FR" sz="2400" b="1">
                <a:solidFill>
                  <a:schemeClr val="dk2"/>
                </a:solidFill>
              </a:rPr>
              <a:t>Déperdition de chaleur difficile</a:t>
            </a:r>
            <a:endParaRPr/>
          </a:p>
          <a:p>
            <a:pPr marL="274320" lvl="0" indent="-27432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chemeClr val="dk2"/>
              </a:solidFill>
            </a:endParaRPr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sp>
        <p:nvSpPr>
          <p:cNvPr id="260" name="Google Shape;260;p20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Libre Franklin"/>
              <a:buNone/>
            </a:pPr>
            <a:r>
              <a:rPr lang="fr-FR" sz="3000" b="1">
                <a:solidFill>
                  <a:srgbClr val="FF0000"/>
                </a:solidFill>
              </a:rPr>
              <a:t>Les adaptations humaines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69" name="Google Shape;269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fr-FR" sz="2600"/>
              <a:t>Porter des vêtements amples, de couleurs claires, qui réduisent le gain de chaleur. 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 sz="2600"/>
              <a:t>Moins chaud habillé que nu car la peau nue absorbe l’énergie radiante du soleil.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 sz="2600"/>
              <a:t>Rechercher un environnement frais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 sz="2600"/>
              <a:t>Augmenter la convection (ventilateur)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 sz="2600"/>
              <a:t>Diminuer la Text (climatiseur)</a:t>
            </a:r>
            <a:endParaRPr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sz="2600"/>
          </a:p>
        </p:txBody>
      </p:sp>
      <p:sp>
        <p:nvSpPr>
          <p:cNvPr id="267" name="Google Shape;267;p21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pic>
        <p:nvPicPr>
          <p:cNvPr id="275" name="Google Shape;275;p22" descr="C:\Users\PC\Downloads\thermoregula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682" y="113444"/>
            <a:ext cx="8228846" cy="60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fr-FR" sz="3400"/>
              <a:t> </a:t>
            </a:r>
            <a:br>
              <a:rPr lang="fr-FR" sz="3400"/>
            </a:br>
            <a:r>
              <a:rPr lang="fr-FR" sz="3400" b="1"/>
              <a:t>Variations physiologiques</a:t>
            </a:r>
            <a:r>
              <a:rPr lang="fr-FR" b="1"/>
              <a:t> </a:t>
            </a:r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85"/>
              <a:buFont typeface="Noto Sans Symbols"/>
              <a:buNone/>
            </a:pPr>
            <a:r>
              <a:rPr lang="fr-FR" sz="2100"/>
              <a:t>Facteurs externes :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785"/>
              <a:buChar char="⚫"/>
            </a:pPr>
            <a:r>
              <a:rPr lang="fr-FR" sz="2100"/>
              <a:t>température ambiante, le climat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785"/>
              <a:buFont typeface="Noto Sans Symbols"/>
              <a:buNone/>
            </a:pPr>
            <a:r>
              <a:rPr lang="fr-FR" sz="2100"/>
              <a:t>Facteurs physiologiques 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785"/>
              <a:buChar char="⚫"/>
            </a:pPr>
            <a:r>
              <a:rPr lang="fr-FR" sz="2100"/>
              <a:t>période d’ovulation chez la femme 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785"/>
              <a:buChar char="⚫"/>
            </a:pPr>
            <a:r>
              <a:rPr lang="fr-FR" sz="2100"/>
              <a:t>âge  (vieillard 35,5-36,5: frilosité)</a:t>
            </a:r>
            <a:endParaRPr sz="2100"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785"/>
              <a:buChar char="⚫"/>
            </a:pPr>
            <a:r>
              <a:rPr lang="fr-FR" sz="2100"/>
              <a:t>état émotionnel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785"/>
              <a:buChar char="⚫"/>
            </a:pPr>
            <a:r>
              <a:rPr lang="fr-FR" sz="2100"/>
              <a:t>travail physique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785"/>
              <a:buNone/>
            </a:pPr>
            <a:endParaRPr sz="2100"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785"/>
              <a:buChar char="⚫"/>
            </a:pPr>
            <a:r>
              <a:rPr lang="fr-FR" sz="2100"/>
              <a:t>heure de prise au cours d’une journée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785"/>
              <a:buFont typeface="Noto Sans Symbols"/>
              <a:buNone/>
            </a:pPr>
            <a:r>
              <a:rPr lang="fr-FR" sz="2100"/>
              <a:t>Facteurs liés à la prise de température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785"/>
              <a:buChar char="⚫"/>
            </a:pPr>
            <a:r>
              <a:rPr lang="fr-FR" sz="2100"/>
              <a:t>région anatomique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785"/>
              <a:buChar char="⚫"/>
            </a:pPr>
            <a:r>
              <a:rPr lang="fr-FR" sz="2100"/>
              <a:t>méthode de mesure</a:t>
            </a:r>
            <a:endParaRPr/>
          </a:p>
        </p:txBody>
      </p:sp>
      <p:sp>
        <p:nvSpPr>
          <p:cNvPr id="281" name="Google Shape;281;p23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br>
              <a:rPr lang="fr-FR" sz="3400"/>
            </a:br>
            <a:r>
              <a:rPr lang="fr-FR" sz="3400"/>
              <a:t>4)-</a:t>
            </a:r>
            <a:r>
              <a:rPr lang="fr-FR" sz="3800"/>
              <a:t>Mesures de température</a:t>
            </a:r>
            <a:br>
              <a:rPr lang="fr-FR" sz="3800"/>
            </a:br>
            <a:endParaRPr sz="3800"/>
          </a:p>
        </p:txBody>
      </p:sp>
      <p:sp>
        <p:nvSpPr>
          <p:cNvPr id="291" name="Google Shape;291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10"/>
              <a:buFont typeface="Noto Sans Symbols"/>
              <a:buNone/>
            </a:pPr>
            <a:r>
              <a:rPr lang="fr-FR" sz="2600" b="1"/>
              <a:t>La température centrale</a:t>
            </a:r>
            <a:r>
              <a:rPr lang="fr-FR" sz="2600"/>
              <a:t> (température contrôlée au cours d’interventions ou pose de cathéters centraux)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 sz="2600"/>
              <a:t>température des organes, de la circulation sanguine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 sz="2600"/>
              <a:t>température tympanique</a:t>
            </a:r>
            <a:endParaRPr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sz="260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None/>
            </a:pPr>
            <a:r>
              <a:rPr lang="fr-FR" sz="2600" b="1"/>
              <a:t>La température périphérique</a:t>
            </a:r>
            <a:r>
              <a:rPr lang="fr-FR" sz="2600"/>
              <a:t> évaluée au niveau :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 sz="2600"/>
              <a:t>cavités naturelles (rectum, bouche)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 sz="2600"/>
              <a:t>surface cutanée au passage des gros vaisseaux, dans les plis de flexion (creux axillaire, pli de l’aine)</a:t>
            </a:r>
            <a:endParaRPr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sz="2600"/>
          </a:p>
        </p:txBody>
      </p:sp>
      <p:sp>
        <p:nvSpPr>
          <p:cNvPr id="289" name="Google Shape;289;p24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fr-FR"/>
              <a:t>Mesure de la température</a:t>
            </a:r>
            <a:br>
              <a:rPr lang="fr-FR"/>
            </a:br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85000"/>
              <a:buChar char="⚫"/>
            </a:pPr>
            <a:r>
              <a:rPr lang="fr-FR" sz="2800"/>
              <a:t>• </a:t>
            </a:r>
            <a:r>
              <a:rPr lang="fr-FR" sz="2800" b="1">
                <a:solidFill>
                  <a:srgbClr val="FF0000"/>
                </a:solidFill>
              </a:rPr>
              <a:t>TEMPERATURE CENTRALE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 sz="2800" b="1"/>
              <a:t>(Temperature des organes)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 sz="2800"/>
              <a:t>– </a:t>
            </a:r>
            <a:r>
              <a:rPr lang="fr-FR" sz="2800" b="1"/>
              <a:t>Buccale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 sz="2800"/>
              <a:t>– </a:t>
            </a:r>
            <a:r>
              <a:rPr lang="fr-FR" sz="2800" b="1"/>
              <a:t>Rectale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 sz="2800"/>
              <a:t>– </a:t>
            </a:r>
            <a:r>
              <a:rPr lang="fr-FR" sz="2800" b="1"/>
              <a:t>Oesophagienne</a:t>
            </a:r>
            <a:endParaRPr sz="2800" b="1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 sz="2800"/>
              <a:t>– </a:t>
            </a:r>
            <a:r>
              <a:rPr lang="fr-FR" sz="2800" b="1"/>
              <a:t>Tympanique</a:t>
            </a:r>
            <a:endParaRPr/>
          </a:p>
          <a:p>
            <a:pPr marL="274320" lvl="0" indent="-145859" algn="l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endParaRPr sz="2800" b="1"/>
          </a:p>
          <a:p>
            <a:pPr marL="274320" lvl="0" indent="-145859" algn="l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endParaRPr sz="2800" b="1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 sz="2800"/>
              <a:t>• </a:t>
            </a:r>
            <a:r>
              <a:rPr lang="fr-FR" sz="2800" b="1">
                <a:solidFill>
                  <a:srgbClr val="FF0000"/>
                </a:solidFill>
              </a:rPr>
              <a:t>TEMPERATURE PERIPHERIQUE </a:t>
            </a:r>
            <a:r>
              <a:rPr lang="fr-FR" sz="2800" b="1"/>
              <a:t>(plus  bassee)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 sz="2800"/>
              <a:t>– </a:t>
            </a:r>
            <a:r>
              <a:rPr lang="fr-FR" sz="2800" b="1"/>
              <a:t>Cutanée moyenne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 sz="2800"/>
              <a:t>– </a:t>
            </a:r>
            <a:r>
              <a:rPr lang="fr-FR" sz="2800" b="1"/>
              <a:t>différence périphérie/centrale = reflet de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 sz="2800" b="1"/>
              <a:t>l'enveloppe</a:t>
            </a:r>
            <a:endParaRPr sz="2800"/>
          </a:p>
          <a:p>
            <a:pPr marL="274320" lvl="0" indent="-155035" algn="l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Libre Franklin"/>
              <a:buNone/>
            </a:pPr>
            <a:r>
              <a:rPr lang="fr-FR" sz="3400"/>
              <a:t>Les méthodes de prise de température</a:t>
            </a:r>
            <a:endParaRPr/>
          </a:p>
        </p:txBody>
      </p:sp>
      <p:graphicFrame>
        <p:nvGraphicFramePr>
          <p:cNvPr id="304" name="Google Shape;304;p26"/>
          <p:cNvGraphicFramePr/>
          <p:nvPr/>
        </p:nvGraphicFramePr>
        <p:xfrm>
          <a:off x="250825" y="1489604"/>
          <a:ext cx="8610600" cy="4935230"/>
        </p:xfrm>
        <a:graphic>
          <a:graphicData uri="http://schemas.openxmlformats.org/drawingml/2006/table">
            <a:tbl>
              <a:tblPr>
                <a:noFill/>
                <a:tableStyleId>{2A49C783-427B-4261-A266-2D651537F639}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1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METHODE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6B2AD"/>
                        </a:gs>
                        <a:gs pos="100000">
                          <a:srgbClr val="BFFDF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1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SITE DE LA MESURE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6B2AD"/>
                        </a:gs>
                        <a:gs pos="100000">
                          <a:srgbClr val="BFFDF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1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DUREE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6B2AD"/>
                        </a:gs>
                        <a:gs pos="100000">
                          <a:srgbClr val="BFFDF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1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INTERET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6B2AD"/>
                        </a:gs>
                        <a:gs pos="100000">
                          <a:srgbClr val="BFFDF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1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INCONVENIENTS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6B2AD"/>
                        </a:gs>
                        <a:gs pos="100000">
                          <a:srgbClr val="BFFDF6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1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RECTALE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6B2AD"/>
                        </a:gs>
                        <a:gs pos="50000">
                          <a:srgbClr val="BFFDF6"/>
                        </a:gs>
                        <a:gs pos="100000">
                          <a:srgbClr val="86B2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La pointe du thermomètre dépasse la marge anale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1’30’’ à 2’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Température de référence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Inconfort / septique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Risque de lésion anale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Non respect de la pudeur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1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BUCCALE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6B2AD"/>
                        </a:gs>
                        <a:gs pos="50000">
                          <a:srgbClr val="BFFDF6"/>
                        </a:gs>
                        <a:gs pos="100000">
                          <a:srgbClr val="86B2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La pointe est positionne en sublingual, les lèvres bien fermées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 minute avec un thermomètre électronique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Simple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non invasif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Imprécis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Variations importantes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Risque septique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1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AXILLAIRE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6B2AD"/>
                        </a:gs>
                        <a:gs pos="50000">
                          <a:srgbClr val="BFFDF6"/>
                        </a:gs>
                        <a:gs pos="100000">
                          <a:srgbClr val="86B2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La pointe est placée dans le creux de l’aisselle, le coude contre le corps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 à 5 minutes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Simple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non invasif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asepsie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endParaRPr sz="1300" b="0" i="0" u="none" strike="noStrike" cap="none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Des Imprécisions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Longueur de temps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1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TYMPANIQUE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6B2AD"/>
                        </a:gs>
                        <a:gs pos="50000">
                          <a:srgbClr val="BFFDF6"/>
                        </a:gs>
                        <a:gs pos="100000">
                          <a:srgbClr val="86B2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L’embout est positionné dans l’axe du conduit auditif externe face au tympan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Lecture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quasi-immédiate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Facile / Précis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Reflet de la t° C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Asepsie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Urgence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confort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Petit conduit auditif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Contre indiqué 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45"/>
                        <a:buFont typeface="Noto Sans Symbols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Otite / trauma du rocher /  bouchon de cérumen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fr-FR"/>
              <a:t>5)-PHYSIOPATHOLOGIE</a:t>
            </a:r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fr-FR">
                <a:solidFill>
                  <a:srgbClr val="FF0000"/>
                </a:solidFill>
              </a:rPr>
              <a:t>a. HYPOTHERMIE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/>
              <a:t> Tcent &lt; 35°C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/>
              <a:t> diminution de la force musculaire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/>
              <a:t> frisson +++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/>
              <a:t> diminution du métabolisme des agents pharmacologiques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 txBox="1">
            <a:spLocks noGrp="1"/>
          </p:cNvSpPr>
          <p:nvPr>
            <p:ph idx="1"/>
          </p:nvPr>
        </p:nvSpPr>
        <p:spPr>
          <a:xfrm>
            <a:off x="357158" y="214290"/>
            <a:ext cx="8329642" cy="580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74320" lvl="0" indent="-133985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/>
              <a:t> confusion mentale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/>
              <a:t> perte de connaissance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/>
              <a:t> Tcent &lt; 28°C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/>
              <a:t> Bradycardie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/>
              <a:t> arythmie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/>
              <a:t> fibrillation ventriculaire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/>
              <a:t> </a:t>
            </a:r>
            <a:r>
              <a:rPr lang="fr-FR" b="1"/>
              <a:t>ETIOLOGIES :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/>
              <a:t> conditions extrêmes, anesthésie, sujet âgé, hypothyro Tcent &lt; 34°Cïdie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 b="1"/>
              <a:t> TRAITEMENT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/>
              <a:t> Réchauffement progressif : perfusion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fr-FR"/>
              <a:t> utilisation clinique : CEC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fr-FR" u="sng">
                <a:latin typeface="Times New Roman"/>
                <a:ea typeface="Times New Roman"/>
                <a:cs typeface="Times New Roman"/>
                <a:sym typeface="Times New Roman"/>
              </a:rPr>
              <a:t>1)- DEFINITIONS</a:t>
            </a:r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idx="1"/>
          </p:nvPr>
        </p:nvSpPr>
        <p:spPr>
          <a:xfrm>
            <a:off x="1031925" y="1344025"/>
            <a:ext cx="61722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Libre Baskerville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imes New Roman"/>
              <a:buNone/>
            </a:pPr>
            <a:r>
              <a:rPr lang="fr-FR" sz="1800" u="sng">
                <a:latin typeface="Times New Roman"/>
                <a:ea typeface="Times New Roman"/>
                <a:cs typeface="Times New Roman"/>
                <a:sym typeface="Times New Roman"/>
              </a:rPr>
              <a:t>CHALEUR :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imes New Roman"/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1° DECHET DU METABOLISME CELLULAIRE</a:t>
            </a:r>
            <a:r>
              <a:rPr lang="fr-FR" sz="1600">
                <a:latin typeface="Times New Roman"/>
                <a:ea typeface="Times New Roman"/>
                <a:cs typeface="Times New Roman"/>
                <a:sym typeface="Times New Roman"/>
              </a:rPr>
              <a:t> PRODUIT DE FAÇON PERMANENTE.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Libre Baskerville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imes New Roman"/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2° TEMPERATURE OPTIMALES POUR LES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imes New Roman"/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REACTIONS CHIMIQUES/ENZYMATIQUES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imes New Roman"/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(37°C)</a:t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4191000" y="3505200"/>
            <a:ext cx="362280" cy="258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4" name="Google Shape;124;p3"/>
          <p:cNvCxnSpPr/>
          <p:nvPr/>
        </p:nvCxnSpPr>
        <p:spPr>
          <a:xfrm>
            <a:off x="3886200" y="3886200"/>
            <a:ext cx="0" cy="210502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3"/>
          <p:cNvCxnSpPr/>
          <p:nvPr/>
        </p:nvCxnSpPr>
        <p:spPr>
          <a:xfrm>
            <a:off x="5486400" y="3886200"/>
            <a:ext cx="0" cy="210502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3"/>
          <p:cNvSpPr/>
          <p:nvPr/>
        </p:nvSpPr>
        <p:spPr>
          <a:xfrm>
            <a:off x="1524000" y="4038600"/>
            <a:ext cx="2305119" cy="258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HOMEOTHERMES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Température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indépendante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 milieu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ambiant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 production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chaleur interne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5537200" y="4110038"/>
            <a:ext cx="2350003" cy="202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POIKILOTHERMES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Température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dépendante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 milieu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ambiant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/>
          <p:nvPr/>
        </p:nvSpPr>
        <p:spPr>
          <a:xfrm>
            <a:off x="428596" y="714356"/>
            <a:ext cx="7929618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b. HYPERTHERMIE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Tcent &gt; 38°C maxi 42°C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perte de thermorégulation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- réduction de la sudation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- augmentation de Tcent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- hypotension artérielle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-abolition/diminution des réflexes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- convulsions et mort cérébrale (Tcent &gt;42°)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fr-FR" sz="24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ETIOLOGIE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-Pathologie héréditaire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- déshydratation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- hyperthyroïdie, infection,...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fr-FR" sz="24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TRAITEMENT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- refroidissement progressif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-réhydratation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fr-FR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-LA FIEVRE</a:t>
            </a:r>
            <a:endParaRPr/>
          </a:p>
        </p:txBody>
      </p:sp>
      <p:sp>
        <p:nvSpPr>
          <p:cNvPr id="326" name="Google Shape;326;p30"/>
          <p:cNvSpPr txBox="1">
            <a:spLocks noGrp="1"/>
          </p:cNvSpPr>
          <p:nvPr>
            <p:ph idx="1"/>
          </p:nvPr>
        </p:nvSpPr>
        <p:spPr>
          <a:xfrm>
            <a:off x="990600" y="1371600"/>
            <a:ext cx="7162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700"/>
              <a:buChar char="⚫"/>
            </a:pP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HYPERTHERMIE PAR DEREGLEMENT DES MECANISMES DE REGULATION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1700"/>
              <a:buChar char="⚫"/>
            </a:pP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AGENTS INFECTIEUX,....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1700"/>
              <a:buChar char="⚫"/>
            </a:pP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PYROGENES BACTERIENS = endotoxines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1700"/>
              <a:buChar char="⚫"/>
            </a:pP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PYROGENES ENDOGENES = système immunitaire en réponse à l'infection (ex IL6)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1700"/>
              <a:buFont typeface="Noto Sans Symbols"/>
              <a:buChar char="→"/>
            </a:pP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DECALAGE DU POINT DE CONSIGNE</a:t>
            </a:r>
            <a:endParaRPr/>
          </a:p>
        </p:txBody>
      </p:sp>
      <p:cxnSp>
        <p:nvCxnSpPr>
          <p:cNvPr id="327" name="Google Shape;327;p30"/>
          <p:cNvCxnSpPr/>
          <p:nvPr/>
        </p:nvCxnSpPr>
        <p:spPr>
          <a:xfrm>
            <a:off x="2514600" y="5486400"/>
            <a:ext cx="796925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28" name="Google Shape;328;p30"/>
          <p:cNvCxnSpPr/>
          <p:nvPr/>
        </p:nvCxnSpPr>
        <p:spPr>
          <a:xfrm>
            <a:off x="5715000" y="5638800"/>
            <a:ext cx="796925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29" name="Google Shape;329;p30"/>
          <p:cNvCxnSpPr/>
          <p:nvPr/>
        </p:nvCxnSpPr>
        <p:spPr>
          <a:xfrm>
            <a:off x="1085850" y="4421188"/>
            <a:ext cx="0" cy="181927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30" name="Google Shape;330;p30"/>
          <p:cNvCxnSpPr/>
          <p:nvPr/>
        </p:nvCxnSpPr>
        <p:spPr>
          <a:xfrm>
            <a:off x="1093788" y="6245225"/>
            <a:ext cx="760412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" name="Google Shape;331;p30"/>
          <p:cNvCxnSpPr/>
          <p:nvPr/>
        </p:nvCxnSpPr>
        <p:spPr>
          <a:xfrm>
            <a:off x="1500188" y="5902325"/>
            <a:ext cx="12033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30"/>
          <p:cNvCxnSpPr/>
          <p:nvPr/>
        </p:nvCxnSpPr>
        <p:spPr>
          <a:xfrm rot="10800000" flipH="1">
            <a:off x="2719388" y="4525963"/>
            <a:ext cx="695325" cy="13811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30"/>
          <p:cNvCxnSpPr/>
          <p:nvPr/>
        </p:nvCxnSpPr>
        <p:spPr>
          <a:xfrm>
            <a:off x="3430588" y="4530725"/>
            <a:ext cx="19145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30"/>
          <p:cNvCxnSpPr/>
          <p:nvPr/>
        </p:nvCxnSpPr>
        <p:spPr>
          <a:xfrm>
            <a:off x="5360988" y="4535488"/>
            <a:ext cx="593725" cy="13620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30"/>
          <p:cNvCxnSpPr/>
          <p:nvPr/>
        </p:nvCxnSpPr>
        <p:spPr>
          <a:xfrm>
            <a:off x="5970588" y="5902325"/>
            <a:ext cx="23209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" name="Google Shape;336;p30"/>
          <p:cNvSpPr/>
          <p:nvPr/>
        </p:nvSpPr>
        <p:spPr>
          <a:xfrm>
            <a:off x="8178800" y="6229350"/>
            <a:ext cx="614363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TPS</a:t>
            </a:r>
            <a:endParaRPr/>
          </a:p>
        </p:txBody>
      </p:sp>
      <p:sp>
        <p:nvSpPr>
          <p:cNvPr id="337" name="Google Shape;337;p30"/>
          <p:cNvSpPr/>
          <p:nvPr/>
        </p:nvSpPr>
        <p:spPr>
          <a:xfrm>
            <a:off x="1066800" y="4286250"/>
            <a:ext cx="806450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Tcent</a:t>
            </a:r>
            <a:endParaRPr/>
          </a:p>
        </p:txBody>
      </p:sp>
      <p:sp>
        <p:nvSpPr>
          <p:cNvPr id="338" name="Google Shape;338;p30"/>
          <p:cNvSpPr/>
          <p:nvPr/>
        </p:nvSpPr>
        <p:spPr>
          <a:xfrm>
            <a:off x="457200" y="5715000"/>
            <a:ext cx="554038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37°</a:t>
            </a:r>
            <a:endParaRPr/>
          </a:p>
        </p:txBody>
      </p:sp>
      <p:sp>
        <p:nvSpPr>
          <p:cNvPr id="339" name="Google Shape;339;p30"/>
          <p:cNvSpPr/>
          <p:nvPr/>
        </p:nvSpPr>
        <p:spPr>
          <a:xfrm>
            <a:off x="3911600" y="4171950"/>
            <a:ext cx="928688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39-40°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1828800" y="4800600"/>
            <a:ext cx="195738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Vasoconstriction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Frisson</a:t>
            </a:r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5715000" y="4876800"/>
            <a:ext cx="165576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sudation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vasodilatation</a:t>
            </a:r>
            <a:endParaRPr/>
          </a:p>
        </p:txBody>
      </p:sp>
      <p:sp>
        <p:nvSpPr>
          <p:cNvPr id="342" name="Google Shape;342;p30"/>
          <p:cNvSpPr/>
          <p:nvPr/>
        </p:nvSpPr>
        <p:spPr>
          <a:xfrm>
            <a:off x="4724400" y="3886200"/>
            <a:ext cx="107791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nouvelle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consigne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"/>
          <p:cNvSpPr txBox="1">
            <a:spLocks noGrp="1"/>
          </p:cNvSpPr>
          <p:nvPr>
            <p:ph type="title"/>
          </p:nvPr>
        </p:nvSpPr>
        <p:spPr>
          <a:xfrm>
            <a:off x="250825" y="333375"/>
            <a:ext cx="889317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fr-FR"/>
              <a:t> </a:t>
            </a:r>
            <a:r>
              <a:rPr lang="fr-FR" sz="3200" u="sng">
                <a:latin typeface="Times New Roman"/>
                <a:ea typeface="Times New Roman"/>
                <a:cs typeface="Times New Roman"/>
                <a:sym typeface="Times New Roman"/>
              </a:rPr>
              <a:t>La thermorégulation au cours de la fièvre</a:t>
            </a:r>
            <a:endParaRPr/>
          </a:p>
        </p:txBody>
      </p:sp>
      <p:sp>
        <p:nvSpPr>
          <p:cNvPr id="348" name="Google Shape;348;p31"/>
          <p:cNvSpPr txBox="1">
            <a:spLocks noGrp="1"/>
          </p:cNvSpPr>
          <p:nvPr>
            <p:ph idx="1"/>
          </p:nvPr>
        </p:nvSpPr>
        <p:spPr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br>
              <a:rPr lang="fr-FR"/>
            </a:br>
            <a:endParaRPr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br>
              <a:rPr lang="fr-FR"/>
            </a:b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Lorsque la </a:t>
            </a:r>
            <a:r>
              <a:rPr lang="fr-FR" sz="2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température du thermostat</a:t>
            </a:r>
            <a:r>
              <a:rPr lang="fr-FR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est réglée à une valeur plus élevée par exemple 40° au lieu de 37°, l’organisme réagit comme s’il était placé dans une enceinte dont la température ambiante serait basse ; les mécanismes régulateurs de thermogenèse sont donc mis en Jeu pour amener la température corporelle à ce nouveau niveau : vasoconstriction cutanée, frisson, augmentation du métabolisme cellulaire, d’où apparition de la </a:t>
            </a:r>
            <a:r>
              <a:rPr lang="fr-FR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sudation</a:t>
            </a: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>
            <a:spLocks noGrp="1"/>
          </p:cNvSpPr>
          <p:nvPr>
            <p:ph type="title"/>
          </p:nvPr>
        </p:nvSpPr>
        <p:spPr>
          <a:xfrm>
            <a:off x="684213" y="323850"/>
            <a:ext cx="8135937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fr-FR" sz="3200" u="sng">
                <a:latin typeface="Times New Roman"/>
                <a:ea typeface="Times New Roman"/>
                <a:cs typeface="Times New Roman"/>
                <a:sym typeface="Times New Roman"/>
              </a:rPr>
              <a:t>Les conséquences de la fièvre :</a:t>
            </a:r>
            <a:endParaRPr/>
          </a:p>
        </p:txBody>
      </p:sp>
      <p:sp>
        <p:nvSpPr>
          <p:cNvPr id="354" name="Google Shape;354;p32"/>
          <p:cNvSpPr txBox="1">
            <a:spLocks noGrp="1"/>
          </p:cNvSpPr>
          <p:nvPr>
            <p:ph idx="1"/>
          </p:nvPr>
        </p:nvSpPr>
        <p:spPr>
          <a:xfrm>
            <a:off x="755650" y="1341438"/>
            <a:ext cx="7162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85000"/>
              <a:buNone/>
            </a:pPr>
            <a:br>
              <a:rPr lang="fr-FR" sz="1800"/>
            </a:b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— </a:t>
            </a:r>
            <a:r>
              <a:rPr lang="fr-FR" u="sng">
                <a:latin typeface="Times New Roman"/>
                <a:ea typeface="Times New Roman"/>
                <a:cs typeface="Times New Roman"/>
                <a:sym typeface="Times New Roman"/>
              </a:rPr>
              <a:t>Augmentation du métabolisme cellulaire</a:t>
            </a: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 : d’où augmentation de la fréquence et du débit cardiaque.</a:t>
            </a:r>
            <a:b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— </a:t>
            </a:r>
            <a:r>
              <a:rPr lang="fr-FR" u="sng">
                <a:latin typeface="Times New Roman"/>
                <a:ea typeface="Times New Roman"/>
                <a:cs typeface="Times New Roman"/>
                <a:sym typeface="Times New Roman"/>
              </a:rPr>
              <a:t>Hyper catabolisme protidique</a:t>
            </a: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 : d’où amaigrissement.</a:t>
            </a:r>
            <a:b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— </a:t>
            </a:r>
            <a:r>
              <a:rPr lang="fr-FR" u="sng">
                <a:latin typeface="Times New Roman"/>
                <a:ea typeface="Times New Roman"/>
                <a:cs typeface="Times New Roman"/>
                <a:sym typeface="Times New Roman"/>
              </a:rPr>
              <a:t>Déperdition hydrique</a:t>
            </a: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 : donc risque de déshydratation.</a:t>
            </a:r>
            <a:b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— Si la température s’élève à 41 ° risque de </a:t>
            </a:r>
            <a:r>
              <a:rPr lang="fr-FR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convulsions</a:t>
            </a: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. Ces convulsions sont surtout</a:t>
            </a:r>
            <a:b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fréquentes chez l’enfant chez lequel elles apparaissent pour un seuil d’autant plus bas que l’enfant est plus jeune.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fr-FR" sz="3200" u="sng"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endParaRPr/>
          </a:p>
        </p:txBody>
      </p:sp>
      <p:sp>
        <p:nvSpPr>
          <p:cNvPr id="360" name="Google Shape;360;p33"/>
          <p:cNvSpPr txBox="1">
            <a:spLocks noGrp="1"/>
          </p:cNvSpPr>
          <p:nvPr>
            <p:ph idx="1"/>
          </p:nvPr>
        </p:nvSpPr>
        <p:spPr>
          <a:xfrm>
            <a:off x="990600" y="1981200"/>
            <a:ext cx="7162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85000"/>
              <a:buChar char="⚫"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Fonction dont aucun organe n'est vraiment spécialisé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Adaptation de l'humain plutôt à la chaleur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Régulation par le SNC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Importance en clinique :</a:t>
            </a:r>
            <a:endParaRPr/>
          </a:p>
          <a:p>
            <a:pPr marL="548640" lvl="1" indent="-228600" algn="l" rtl="0">
              <a:spcBef>
                <a:spcPts val="370"/>
              </a:spcBef>
              <a:spcAft>
                <a:spcPts val="0"/>
              </a:spcAft>
              <a:buSzPct val="85000"/>
              <a:buChar char="⚫"/>
            </a:pPr>
            <a:r>
              <a:rPr lang="fr-FR" sz="2400">
                <a:latin typeface="Times New Roman"/>
                <a:ea typeface="Times New Roman"/>
                <a:cs typeface="Times New Roman"/>
                <a:sym typeface="Times New Roman"/>
              </a:rPr>
              <a:t>Contrôle de l'hyperthermie et de la fièvre</a:t>
            </a:r>
            <a:endParaRPr/>
          </a:p>
          <a:p>
            <a:pPr marL="548640" lvl="1" indent="-228600" algn="l" rtl="0">
              <a:spcBef>
                <a:spcPts val="370"/>
              </a:spcBef>
              <a:spcAft>
                <a:spcPts val="0"/>
              </a:spcAft>
              <a:buSzPct val="85000"/>
              <a:buChar char="⚫"/>
            </a:pPr>
            <a:r>
              <a:rPr lang="fr-FR" sz="2400">
                <a:latin typeface="Times New Roman"/>
                <a:ea typeface="Times New Roman"/>
                <a:cs typeface="Times New Roman"/>
                <a:sym typeface="Times New Roman"/>
              </a:rPr>
              <a:t>Effets des agents anesthésiques sur la thermorégulation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Adaptation (acclimatisation)</a:t>
            </a:r>
            <a:endParaRPr/>
          </a:p>
          <a:p>
            <a:pPr marL="548640" lvl="1" indent="-108775" algn="l" rtl="0">
              <a:spcBef>
                <a:spcPts val="370"/>
              </a:spcBef>
              <a:spcAft>
                <a:spcPts val="0"/>
              </a:spcAft>
              <a:buSzPct val="850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fr-FR" u="sng">
                <a:latin typeface="Times New Roman"/>
                <a:ea typeface="Times New Roman"/>
                <a:cs typeface="Times New Roman"/>
                <a:sym typeface="Times New Roman"/>
              </a:rPr>
              <a:t>1) DEFINITION</a:t>
            </a:r>
            <a:br>
              <a:rPr lang="fr-FR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4038600" y="3733800"/>
            <a:ext cx="1219200" cy="1295400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34" name="Google Shape;134;p4"/>
          <p:cNvCxnSpPr/>
          <p:nvPr/>
        </p:nvCxnSpPr>
        <p:spPr>
          <a:xfrm>
            <a:off x="1524000" y="3657600"/>
            <a:ext cx="61722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4"/>
          <p:cNvSpPr txBox="1"/>
          <p:nvPr/>
        </p:nvSpPr>
        <p:spPr>
          <a:xfrm>
            <a:off x="838200" y="2587625"/>
            <a:ext cx="15588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PRODUCTION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 GAIN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 CHALEUR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6537325" y="2708275"/>
            <a:ext cx="13250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PERTES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CHALEUR</a:t>
            </a:r>
            <a:endParaRPr/>
          </a:p>
        </p:txBody>
      </p:sp>
      <p:cxnSp>
        <p:nvCxnSpPr>
          <p:cNvPr id="137" name="Google Shape;137;p4"/>
          <p:cNvCxnSpPr/>
          <p:nvPr/>
        </p:nvCxnSpPr>
        <p:spPr>
          <a:xfrm rot="10800000">
            <a:off x="4648200" y="2819400"/>
            <a:ext cx="0" cy="838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" name="Google Shape;138;p4"/>
          <p:cNvSpPr txBox="1"/>
          <p:nvPr/>
        </p:nvSpPr>
        <p:spPr>
          <a:xfrm>
            <a:off x="3886200" y="2130425"/>
            <a:ext cx="212211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TEMPÉRATURE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CENTRALE</a:t>
            </a:r>
            <a:endParaRPr sz="24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898525" y="4003675"/>
            <a:ext cx="23711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THERMOGENESE</a:t>
            </a:r>
            <a:endParaRPr sz="24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6477000" y="3959225"/>
            <a:ext cx="19430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0000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THERMOLYSE</a:t>
            </a:r>
            <a:endParaRPr sz="24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285720" y="1428736"/>
            <a:ext cx="8501122" cy="603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La température corporelle est le résultat de l’équilibre entre la production et la perte de chaleur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Tous les tissus produisent de la chaleur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Au repos </a:t>
            </a:r>
            <a:r>
              <a:rPr lang="fr-FR"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: surtout foie, coeur, cerveau, muscles squelettiques inactifs (20-30%)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EXERCICE</a:t>
            </a:r>
            <a:r>
              <a:rPr lang="fr-FR"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: chaleur produite par muscles squelettiques= 30-40 fois chaleur produite par le reste de l’organisme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285720" y="500042"/>
            <a:ext cx="864399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Température corporelle (Tcorp) comprise entre 36,1 et 37,8°C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indépendamment de la température externe ou de la quantité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de chaleur produite par l’organisme.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428596" y="2143117"/>
            <a:ext cx="8501122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Tcorp : minimum = matin (07h00-09h00) ; maximum = soir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(17h00-19h00).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285720" y="3714752"/>
            <a:ext cx="85011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• Si Tcorp 🢅  , vitesse des réactions chimiques 🢅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• Si Tcorp 🢅 🢅 🢅, dénaturation des protéines enzymatiques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et structurales + activité des neurones du SN </a:t>
            </a:r>
            <a:r>
              <a:rPr lang="fr-FR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🢆 🢆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fr-FR" sz="3400"/>
              <a:t>2). Mécanismes d’échange de chaleur</a:t>
            </a:r>
            <a:br>
              <a:rPr lang="fr-FR" sz="3800">
                <a:solidFill>
                  <a:schemeClr val="dk1"/>
                </a:solidFill>
              </a:rPr>
            </a:br>
            <a:endParaRPr sz="3800">
              <a:solidFill>
                <a:schemeClr val="dk1"/>
              </a:solidFill>
            </a:endParaRPr>
          </a:p>
        </p:txBody>
      </p:sp>
      <p:sp>
        <p:nvSpPr>
          <p:cNvPr id="159" name="Google Shape;159;p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Char char="•"/>
            </a:pPr>
            <a:r>
              <a:rPr lang="fr-FR" sz="2000" b="1"/>
              <a:t>Mécanismes physiques qui gouvernent l’échange de chaleur entre notre peau et l’environnement externe sont identiques à ceux qui règlent le transfert de chaleur entre les objets inanimés. </a:t>
            </a:r>
            <a:endParaRPr/>
          </a:p>
          <a:p>
            <a:pPr marL="274320" lvl="0" indent="-27432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Baskerville"/>
              <a:buChar char="•"/>
            </a:pPr>
            <a:r>
              <a:rPr lang="fr-FR" sz="2400">
                <a:solidFill>
                  <a:schemeClr val="dk2"/>
                </a:solidFill>
              </a:rPr>
              <a:t>Chaleur se déplace suivant son gradient de concentration: </a:t>
            </a:r>
            <a:r>
              <a:rPr lang="fr-FR" sz="2400" b="1">
                <a:solidFill>
                  <a:schemeClr val="dk2"/>
                </a:solidFill>
              </a:rPr>
              <a:t>du plus chaud vers le plus froid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Font typeface="Noto Sans Symbols"/>
              <a:buNone/>
            </a:pPr>
            <a:endParaRPr sz="2600" b="1">
              <a:solidFill>
                <a:schemeClr val="dk2"/>
              </a:solidFill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1870"/>
              <a:buFont typeface="Noto Sans Symbols"/>
              <a:buNone/>
            </a:pPr>
            <a:r>
              <a:rPr lang="fr-FR" sz="2200"/>
              <a:t>4 mécanismes de transfert de chaleur :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Libre Baskerville"/>
              <a:buChar char="•"/>
            </a:pPr>
            <a:r>
              <a:rPr lang="fr-FR" sz="2200" b="1">
                <a:solidFill>
                  <a:srgbClr val="FF0000"/>
                </a:solidFill>
              </a:rPr>
              <a:t>Rayonnement – Conduction – Convection - Evaporation</a:t>
            </a:r>
            <a:endParaRPr/>
          </a:p>
          <a:p>
            <a:pPr marL="274320" lvl="0" indent="-13462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ibre Baskerville"/>
              <a:buNone/>
            </a:pPr>
            <a:endParaRPr sz="2200" b="1">
              <a:solidFill>
                <a:srgbClr val="FF0000"/>
              </a:solidFill>
            </a:endParaRPr>
          </a:p>
          <a:p>
            <a:pPr marL="274320" lvl="0" indent="-10922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Baskerville"/>
              <a:buNone/>
            </a:pPr>
            <a:endParaRPr sz="2600">
              <a:solidFill>
                <a:srgbClr val="0000CC"/>
              </a:solidFill>
            </a:endParaRPr>
          </a:p>
          <a:p>
            <a:pPr marL="274320" lvl="0" indent="-14732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None/>
            </a:pPr>
            <a:endParaRPr sz="2000"/>
          </a:p>
          <a:p>
            <a:pPr marL="274320" lvl="0" indent="-166370" algn="l" rtl="0">
              <a:spcBef>
                <a:spcPts val="580"/>
              </a:spcBef>
              <a:spcAft>
                <a:spcPts val="0"/>
              </a:spcAft>
              <a:buSzPts val="1700"/>
              <a:buNone/>
            </a:pPr>
            <a:endParaRPr sz="2000"/>
          </a:p>
        </p:txBody>
      </p:sp>
      <p:sp>
        <p:nvSpPr>
          <p:cNvPr id="157" name="Google Shape;157;p7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357158" y="323850"/>
            <a:ext cx="777719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fr-FR" sz="2400" u="sng">
                <a:latin typeface="Times New Roman"/>
                <a:ea typeface="Times New Roman"/>
                <a:cs typeface="Times New Roman"/>
                <a:sym typeface="Times New Roman"/>
              </a:rPr>
              <a:t>BASES PHYSIQUES DES ÉCHANGES THERMIQUES</a:t>
            </a:r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idx="1"/>
          </p:nvPr>
        </p:nvSpPr>
        <p:spPr>
          <a:xfrm>
            <a:off x="500034" y="1142984"/>
            <a:ext cx="7881966" cy="571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85000"/>
              <a:buChar char="⚫"/>
            </a:pPr>
            <a:r>
              <a:rPr lang="fr-F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RADIATION:</a:t>
            </a: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/>
              <a:t>la perte (ou le gain) de chaleur sous forme d’ondes infrarouges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/>
              <a:t>50% de la déperdition de chaleur = rayonnement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CONVECTION: </a:t>
            </a: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refroidissement</a:t>
            </a:r>
            <a:r>
              <a:rPr lang="fr-FR"/>
              <a:t> de la peau… par le vent (ventilateur) ou par l’eau.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CONDUCTION :</a:t>
            </a:r>
            <a:r>
              <a:rPr lang="fr-FR" sz="2000"/>
              <a:t>Transfert de chaleur entre deux objets qui sont en contact direct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 sz="2000"/>
              <a:t>( un bain chaud, de la chaleur de l’eau est transférée par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 sz="2000"/>
              <a:t>conduction à la peau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Font typeface="Libre Baskerville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fr-FR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EVAPORATION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8640" lvl="1" indent="-228599" algn="l" rtl="0">
              <a:spcBef>
                <a:spcPts val="370"/>
              </a:spcBef>
              <a:spcAft>
                <a:spcPts val="0"/>
              </a:spcAft>
              <a:buSzPct val="85000"/>
              <a:buChar char="⚫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pertes insensibles (respiration)</a:t>
            </a:r>
            <a:endParaRPr/>
          </a:p>
          <a:p>
            <a:pPr marL="822960" lvl="2" indent="-228600" algn="l" rtl="0">
              <a:spcBef>
                <a:spcPts val="370"/>
              </a:spcBef>
              <a:spcAft>
                <a:spcPts val="0"/>
              </a:spcAft>
              <a:buSzPct val="85000"/>
              <a:buChar char="⚫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600mL/24h = 390 Kca l/24h</a:t>
            </a:r>
            <a:endParaRPr/>
          </a:p>
          <a:p>
            <a:pPr marL="548640" lvl="1" indent="-228599" algn="l" rtl="0">
              <a:spcBef>
                <a:spcPts val="370"/>
              </a:spcBef>
              <a:spcAft>
                <a:spcPts val="0"/>
              </a:spcAft>
              <a:buSzPct val="85000"/>
              <a:buChar char="⚫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pertes urinaires, fèces</a:t>
            </a:r>
            <a:endParaRPr/>
          </a:p>
          <a:p>
            <a:pPr marL="548640" lvl="1" indent="-228599" algn="l" rtl="0">
              <a:spcBef>
                <a:spcPts val="370"/>
              </a:spcBef>
              <a:spcAft>
                <a:spcPts val="0"/>
              </a:spcAft>
              <a:buSzPct val="85000"/>
              <a:buChar char="⚫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SUDATION +++</a:t>
            </a:r>
            <a:endParaRPr/>
          </a:p>
          <a:p>
            <a:pPr marL="822960" lvl="2" indent="-228600" algn="l" rtl="0">
              <a:spcBef>
                <a:spcPts val="370"/>
              </a:spcBef>
              <a:spcAft>
                <a:spcPts val="0"/>
              </a:spcAft>
              <a:buSzPct val="85000"/>
              <a:buChar char="⚫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1ml d’eau                      0.58 kcal</a:t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6889750" y="4670425"/>
            <a:ext cx="182808" cy="64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3214678" y="5857892"/>
            <a:ext cx="928694" cy="714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fr-FR" u="sng">
                <a:latin typeface="Times New Roman"/>
                <a:ea typeface="Times New Roman"/>
                <a:cs typeface="Times New Roman"/>
                <a:sym typeface="Times New Roman"/>
              </a:rPr>
              <a:t>3) REGULATION THERMIQUE</a:t>
            </a:r>
            <a:endParaRPr b="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295400" y="4419600"/>
            <a:ext cx="5187831" cy="920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-&gt; RYTHME CIRCADIEN ET SAISONNIER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 à 5h et maxi à 20 h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4" name="Google Shape;174;p9"/>
          <p:cNvCxnSpPr/>
          <p:nvPr/>
        </p:nvCxnSpPr>
        <p:spPr>
          <a:xfrm rot="10800000">
            <a:off x="5657850" y="1782763"/>
            <a:ext cx="0" cy="218122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9"/>
          <p:cNvCxnSpPr/>
          <p:nvPr/>
        </p:nvCxnSpPr>
        <p:spPr>
          <a:xfrm>
            <a:off x="984250" y="1677988"/>
            <a:ext cx="0" cy="227647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76" name="Google Shape;176;p9"/>
          <p:cNvCxnSpPr/>
          <p:nvPr/>
        </p:nvCxnSpPr>
        <p:spPr>
          <a:xfrm rot="10800000" flipH="1">
            <a:off x="5462588" y="2297113"/>
            <a:ext cx="2219325" cy="123825"/>
          </a:xfrm>
          <a:prstGeom prst="straightConnector1">
            <a:avLst/>
          </a:prstGeom>
          <a:noFill/>
          <a:ln w="38100" cap="flat" cmpd="sng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9"/>
          <p:cNvCxnSpPr/>
          <p:nvPr/>
        </p:nvCxnSpPr>
        <p:spPr>
          <a:xfrm>
            <a:off x="992188" y="3959225"/>
            <a:ext cx="6994525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" name="Google Shape;178;p9"/>
          <p:cNvSpPr/>
          <p:nvPr/>
        </p:nvSpPr>
        <p:spPr>
          <a:xfrm>
            <a:off x="3200400" y="4000500"/>
            <a:ext cx="2341563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27                        31</a:t>
            </a:r>
            <a:endParaRPr/>
          </a:p>
        </p:txBody>
      </p:sp>
      <p:cxnSp>
        <p:nvCxnSpPr>
          <p:cNvPr id="179" name="Google Shape;179;p9"/>
          <p:cNvCxnSpPr/>
          <p:nvPr/>
        </p:nvCxnSpPr>
        <p:spPr>
          <a:xfrm rot="10800000">
            <a:off x="3422650" y="1782763"/>
            <a:ext cx="0" cy="218122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Google Shape;180;p9"/>
          <p:cNvSpPr/>
          <p:nvPr/>
        </p:nvSpPr>
        <p:spPr>
          <a:xfrm>
            <a:off x="457200" y="1771650"/>
            <a:ext cx="4603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37</a:t>
            </a: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457200" y="3314700"/>
            <a:ext cx="423863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31</a:t>
            </a: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660400" y="1371600"/>
            <a:ext cx="412750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°C</a:t>
            </a:r>
            <a:endParaRPr/>
          </a:p>
        </p:txBody>
      </p:sp>
      <p:cxnSp>
        <p:nvCxnSpPr>
          <p:cNvPr id="183" name="Google Shape;183;p9"/>
          <p:cNvCxnSpPr/>
          <p:nvPr/>
        </p:nvCxnSpPr>
        <p:spPr>
          <a:xfrm rot="10800000" flipH="1">
            <a:off x="1500188" y="1839913"/>
            <a:ext cx="6181725" cy="18097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9"/>
          <p:cNvCxnSpPr/>
          <p:nvPr/>
        </p:nvCxnSpPr>
        <p:spPr>
          <a:xfrm rot="10800000" flipH="1">
            <a:off x="1703388" y="2411413"/>
            <a:ext cx="3743325" cy="866775"/>
          </a:xfrm>
          <a:prstGeom prst="straightConnector1">
            <a:avLst/>
          </a:prstGeom>
          <a:noFill/>
          <a:ln w="38100" cap="flat" cmpd="sng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9"/>
          <p:cNvSpPr/>
          <p:nvPr/>
        </p:nvSpPr>
        <p:spPr>
          <a:xfrm>
            <a:off x="6248400" y="1447800"/>
            <a:ext cx="1638300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Tcent (noyau)</a:t>
            </a: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6553200" y="2343150"/>
            <a:ext cx="138271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Tcut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(enveloppe)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6858000" y="4114800"/>
            <a:ext cx="1066800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Tamb °C</a:t>
            </a:r>
            <a:endParaRPr/>
          </a:p>
        </p:txBody>
      </p:sp>
      <p:sp>
        <p:nvSpPr>
          <p:cNvPr id="188" name="Google Shape;188;p9"/>
          <p:cNvSpPr/>
          <p:nvPr/>
        </p:nvSpPr>
        <p:spPr>
          <a:xfrm>
            <a:off x="3505200" y="3086100"/>
            <a:ext cx="126047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neutralité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thermique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1525</Words>
  <Application>Microsoft Office PowerPoint</Application>
  <PresentationFormat>Affichage à l'écran (4:3)</PresentationFormat>
  <Paragraphs>359</Paragraphs>
  <Slides>34</Slides>
  <Notes>33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Présentation PowerPoint</vt:lpstr>
      <vt:lpstr>THERMOREGULATION </vt:lpstr>
      <vt:lpstr>1)- DEFINITIONS</vt:lpstr>
      <vt:lpstr>1) DEFINITION </vt:lpstr>
      <vt:lpstr>Présentation PowerPoint</vt:lpstr>
      <vt:lpstr>Présentation PowerPoint</vt:lpstr>
      <vt:lpstr>2). Mécanismes d’échange de chaleur </vt:lpstr>
      <vt:lpstr>BASES PHYSIQUES DES ÉCHANGES THERMIQUES</vt:lpstr>
      <vt:lpstr>3) REGULATION THERMIQUE</vt:lpstr>
      <vt:lpstr>Rôle de l’hypothalamus</vt:lpstr>
      <vt:lpstr>Rôle du sang et de la circulation sanguine</vt:lpstr>
      <vt:lpstr> A. Mécanismes de thermogenèse</vt:lpstr>
      <vt:lpstr>Présentation PowerPoint</vt:lpstr>
      <vt:lpstr>1- Vasoconstriction des vaisseaux sanguins cutanés</vt:lpstr>
      <vt:lpstr>2- Augmentation de la vitesse du métabolisme</vt:lpstr>
      <vt:lpstr>Présentation PowerPoint</vt:lpstr>
      <vt:lpstr>3- Frisson thermique </vt:lpstr>
      <vt:lpstr>Adaptations humaines:</vt:lpstr>
      <vt:lpstr> B. Mécanismes de thermolyse</vt:lpstr>
      <vt:lpstr>1- Vasodilatation des artérioles cutanées  </vt:lpstr>
      <vt:lpstr>2- Augmentation de la transpiration</vt:lpstr>
      <vt:lpstr>Les adaptations humaines</vt:lpstr>
      <vt:lpstr>Présentation PowerPoint</vt:lpstr>
      <vt:lpstr>  Variations physiologiques </vt:lpstr>
      <vt:lpstr> 4)-Mesures de température </vt:lpstr>
      <vt:lpstr>Mesure de la température </vt:lpstr>
      <vt:lpstr>Les méthodes de prise de température</vt:lpstr>
      <vt:lpstr>5)-PHYSIOPATHOLOGIE</vt:lpstr>
      <vt:lpstr>Présentation PowerPoint</vt:lpstr>
      <vt:lpstr>Présentation PowerPoint</vt:lpstr>
      <vt:lpstr>-LA FIEVRE</vt:lpstr>
      <vt:lpstr> La thermorégulation au cours de la fièvre</vt:lpstr>
      <vt:lpstr>Les conséquences de la fièvre :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nedjouabouchaour@gmail.com</cp:lastModifiedBy>
  <cp:revision>3</cp:revision>
  <dcterms:modified xsi:type="dcterms:W3CDTF">2025-04-30T15:41:32Z</dcterms:modified>
</cp:coreProperties>
</file>