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63" r:id="rId3"/>
    <p:sldId id="270" r:id="rId4"/>
  </p:sldIdLst>
  <p:sldSz cx="11269663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056" y="-24"/>
      </p:cViewPr>
      <p:guideLst>
        <p:guide orient="horz" pos="2160"/>
        <p:guide pos="355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84324-A06F-4D8B-BCF3-CB2DF0FC66D3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12775" y="685800"/>
            <a:ext cx="5632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C43F7-1A07-425F-997D-83FA4C4990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45225" y="2130427"/>
            <a:ext cx="9579214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0449" y="3886200"/>
            <a:ext cx="788876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170505" y="274640"/>
            <a:ext cx="2535674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63484" y="274640"/>
            <a:ext cx="7419194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0225" y="4406902"/>
            <a:ext cx="957921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90225" y="2906713"/>
            <a:ext cx="957921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3484" y="1600202"/>
            <a:ext cx="497743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728745" y="1600202"/>
            <a:ext cx="497743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63483" y="1535113"/>
            <a:ext cx="497939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63483" y="2174875"/>
            <a:ext cx="4979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724832" y="1535113"/>
            <a:ext cx="498134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724832" y="2174875"/>
            <a:ext cx="498134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3485" y="273050"/>
            <a:ext cx="370764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06125" y="273052"/>
            <a:ext cx="630005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63485" y="1435102"/>
            <a:ext cx="370764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08934" y="4800600"/>
            <a:ext cx="676179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08934" y="612775"/>
            <a:ext cx="676179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208934" y="5367338"/>
            <a:ext cx="676179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FE68-B179-47C4-8757-734EB2B83C49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63485" y="274638"/>
            <a:ext cx="101426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63485" y="1600202"/>
            <a:ext cx="1014269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63483" y="6356352"/>
            <a:ext cx="26295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7FE68-B179-47C4-8757-734EB2B83C49}" type="datetimeFigureOut">
              <a:rPr lang="fr-FR" smtClean="0"/>
              <a:pPr/>
              <a:t>20/10/2024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850469" y="6356352"/>
            <a:ext cx="3568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76592" y="6356352"/>
            <a:ext cx="26295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4D041-5645-49D8-B3DD-E4DAFC1DE53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4171" y="785794"/>
            <a:ext cx="9858444" cy="258285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</a:t>
            </a:r>
            <a:r>
              <a:rPr lang="fr-FR" sz="5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</a:t>
            </a:r>
            <a:r>
              <a:rPr lang="fr-FR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Management</a:t>
            </a:r>
            <a:r>
              <a:rPr lang="fr-FR" sz="3200" dirty="0" smtClean="0">
                <a:solidFill>
                  <a:srgbClr val="0070C0"/>
                </a:solidFill>
              </a:rPr>
              <a:t/>
            </a:r>
            <a:br>
              <a:rPr lang="fr-FR" sz="3200" dirty="0" smtClean="0">
                <a:solidFill>
                  <a:srgbClr val="0070C0"/>
                </a:solidFill>
              </a:rPr>
            </a:br>
            <a:r>
              <a:rPr lang="fr-FR" sz="3200" dirty="0" smtClean="0">
                <a:solidFill>
                  <a:srgbClr val="0070C0"/>
                </a:solidFill>
              </a:rPr>
              <a:t/>
            </a:r>
            <a:br>
              <a:rPr lang="fr-FR" sz="3200" dirty="0" smtClean="0">
                <a:solidFill>
                  <a:srgbClr val="0070C0"/>
                </a:solidFill>
              </a:rPr>
            </a:br>
            <a:r>
              <a:rPr lang="fr-FR" sz="3200" b="1" dirty="0" smtClean="0"/>
              <a:t>Course by Prof. SOULEH </a:t>
            </a:r>
            <a:r>
              <a:rPr lang="fr-FR" sz="3200" b="1" dirty="0" err="1" smtClean="0"/>
              <a:t>Samah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91493" y="3857628"/>
            <a:ext cx="7286676" cy="2143140"/>
          </a:xfrm>
        </p:spPr>
        <p:txBody>
          <a:bodyPr>
            <a:noAutofit/>
          </a:bodyPr>
          <a:lstStyle/>
          <a:p>
            <a:pPr algn="ctr" rtl="1">
              <a:buNone/>
            </a:pP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محاضرات موجهة لطلبة السنة ثانية </a:t>
            </a:r>
            <a:r>
              <a:rPr lang="ar-DZ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ماستر</a:t>
            </a: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 اقتصاد وتسيير المؤسسات</a:t>
            </a:r>
          </a:p>
          <a:p>
            <a:pPr algn="ctr" rtl="1">
              <a:buNone/>
            </a:pP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قسم العلوم </a:t>
            </a:r>
            <a:r>
              <a:rPr lang="ar-DZ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الإقتصادية</a:t>
            </a:r>
            <a:r>
              <a:rPr lang="ar-D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- جامعة بسكرة</a:t>
            </a:r>
            <a:endParaRPr lang="fr-F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3485" y="274638"/>
            <a:ext cx="10142696" cy="725470"/>
          </a:xfrm>
        </p:spPr>
        <p:txBody>
          <a:bodyPr>
            <a:noAutofit/>
          </a:bodyPr>
          <a:lstStyle/>
          <a:p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C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ontent of the module: Total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Quality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 Management-TQM</a:t>
            </a:r>
            <a:endParaRPr lang="fr-F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3485" y="1285860"/>
            <a:ext cx="10142696" cy="4840305"/>
          </a:xfrm>
        </p:spPr>
        <p:txBody>
          <a:bodyPr>
            <a:normAutofit fontScale="8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fr-FR" dirty="0" smtClean="0"/>
              <a:t>Introduction to </a:t>
            </a:r>
            <a:r>
              <a:rPr lang="fr-FR" dirty="0" err="1" smtClean="0"/>
              <a:t>quality</a:t>
            </a:r>
            <a:r>
              <a:rPr lang="fr-FR" dirty="0" smtClean="0"/>
              <a:t> and </a:t>
            </a:r>
            <a:r>
              <a:rPr lang="fr-FR" dirty="0" err="1" smtClean="0"/>
              <a:t>quality</a:t>
            </a:r>
            <a:r>
              <a:rPr lang="fr-FR" dirty="0" smtClean="0"/>
              <a:t> management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err="1" smtClean="0"/>
              <a:t>Conceptual</a:t>
            </a:r>
            <a:r>
              <a:rPr lang="fr-FR" dirty="0" smtClean="0"/>
              <a:t> </a:t>
            </a:r>
            <a:r>
              <a:rPr lang="fr-FR" dirty="0" err="1" smtClean="0"/>
              <a:t>framework</a:t>
            </a:r>
            <a:r>
              <a:rPr lang="fr-FR" dirty="0" smtClean="0"/>
              <a:t> for TQM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err="1" smtClean="0"/>
              <a:t>Quality</a:t>
            </a:r>
            <a:r>
              <a:rPr lang="fr-FR" dirty="0" smtClean="0"/>
              <a:t> Management gurus (Contributions)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smtClean="0"/>
              <a:t>TQM application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err="1" smtClean="0"/>
              <a:t>Quality</a:t>
            </a:r>
            <a:r>
              <a:rPr lang="fr-FR" dirty="0" smtClean="0"/>
              <a:t> </a:t>
            </a:r>
            <a:r>
              <a:rPr lang="fr-FR" dirty="0" err="1" smtClean="0"/>
              <a:t>tools</a:t>
            </a:r>
            <a:r>
              <a:rPr lang="fr-FR" dirty="0" smtClean="0"/>
              <a:t> and techniques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smtClean="0"/>
              <a:t>Importance of </a:t>
            </a:r>
            <a:r>
              <a:rPr lang="fr-FR" dirty="0" err="1" smtClean="0"/>
              <a:t>customers</a:t>
            </a:r>
            <a:r>
              <a:rPr lang="fr-FR" dirty="0" smtClean="0"/>
              <a:t> and </a:t>
            </a:r>
            <a:r>
              <a:rPr lang="fr-FR" dirty="0" err="1" smtClean="0"/>
              <a:t>suppliers</a:t>
            </a:r>
            <a:r>
              <a:rPr lang="fr-FR" dirty="0" smtClean="0"/>
              <a:t> </a:t>
            </a:r>
            <a:r>
              <a:rPr lang="fr-FR" dirty="0" err="1" smtClean="0"/>
              <a:t>within</a:t>
            </a:r>
            <a:r>
              <a:rPr lang="fr-FR" dirty="0" smtClean="0"/>
              <a:t> TQM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smtClean="0"/>
              <a:t>TQM culture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smtClean="0"/>
              <a:t>ISO 9000 </a:t>
            </a:r>
            <a:r>
              <a:rPr lang="fr-FR" dirty="0" err="1" smtClean="0"/>
              <a:t>quality</a:t>
            </a:r>
            <a:r>
              <a:rPr lang="fr-FR" dirty="0" smtClean="0"/>
              <a:t> management system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err="1" smtClean="0"/>
              <a:t>Quality</a:t>
            </a:r>
            <a:r>
              <a:rPr lang="fr-FR" dirty="0" smtClean="0"/>
              <a:t> by design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err="1" smtClean="0"/>
              <a:t>Quality</a:t>
            </a:r>
            <a:r>
              <a:rPr lang="fr-FR" dirty="0" smtClean="0"/>
              <a:t> and excellence </a:t>
            </a:r>
            <a:r>
              <a:rPr lang="fr-FR" dirty="0" err="1" smtClean="0"/>
              <a:t>awards</a:t>
            </a:r>
            <a:endParaRPr lang="fr-FR" dirty="0" smtClean="0"/>
          </a:p>
          <a:p>
            <a:pPr marL="514350" indent="-514350" algn="l">
              <a:buFont typeface="+mj-lt"/>
              <a:buAutoNum type="arabicPeriod"/>
            </a:pPr>
            <a:r>
              <a:rPr lang="fr-FR" dirty="0" smtClean="0"/>
              <a:t>Six sigma (basics and </a:t>
            </a:r>
            <a:r>
              <a:rPr lang="fr-FR" dirty="0" err="1" smtClean="0"/>
              <a:t>models</a:t>
            </a:r>
            <a:r>
              <a:rPr lang="fr-FR" dirty="0" smtClean="0"/>
              <a:t>)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3485" y="274638"/>
            <a:ext cx="10142696" cy="725470"/>
          </a:xfrm>
        </p:spPr>
        <p:txBody>
          <a:bodyPr>
            <a:noAutofit/>
          </a:bodyPr>
          <a:lstStyle/>
          <a:p>
            <a:r>
              <a:rPr lang="ar-D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قائمة بحوث مقياس إدارة الجودة الشاملة</a:t>
            </a:r>
            <a:endParaRPr lang="fr-F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3485" y="1071546"/>
            <a:ext cx="10286320" cy="5643602"/>
          </a:xfrm>
        </p:spPr>
        <p:txBody>
          <a:bodyPr>
            <a:normAutofit fontScale="92500" lnSpcReduction="20000"/>
          </a:bodyPr>
          <a:lstStyle/>
          <a:p>
            <a:pPr marL="514350" indent="-514350" algn="just" rtl="1">
              <a:buFont typeface="+mj-lt"/>
              <a:buAutoNum type="arabicPeriod"/>
            </a:pPr>
            <a:r>
              <a:rPr lang="ar-DZ" sz="3800" b="1" dirty="0" smtClean="0">
                <a:latin typeface="Arabic Typesetting" pitchFamily="66" charset="-78"/>
                <a:cs typeface="Arabic Typesetting" pitchFamily="66" charset="-78"/>
              </a:rPr>
              <a:t>مدخل للجودة وإدارة الجودة الشاملة</a:t>
            </a:r>
          </a:p>
          <a:p>
            <a:pPr marL="514350" indent="-514350" algn="just" rtl="1">
              <a:buFont typeface="+mj-lt"/>
              <a:buAutoNum type="arabicPeriod"/>
            </a:pPr>
            <a:r>
              <a:rPr lang="ar-DZ" sz="3800" b="1" dirty="0" smtClean="0">
                <a:latin typeface="Arabic Typesetting" pitchFamily="66" charset="-78"/>
                <a:cs typeface="Arabic Typesetting" pitchFamily="66" charset="-78"/>
              </a:rPr>
              <a:t>رواد إدارة الجودة</a:t>
            </a:r>
          </a:p>
          <a:p>
            <a:pPr marL="514350" indent="-514350" algn="just" rtl="1">
              <a:buFont typeface="+mj-lt"/>
              <a:buAutoNum type="arabicPeriod"/>
            </a:pPr>
            <a:r>
              <a:rPr lang="ar-DZ" sz="3800" b="1" dirty="0" smtClean="0">
                <a:latin typeface="Arabic Typesetting" pitchFamily="66" charset="-78"/>
                <a:cs typeface="Arabic Typesetting" pitchFamily="66" charset="-78"/>
              </a:rPr>
              <a:t>تطبيق إدارة الجودة الشاملة </a:t>
            </a:r>
            <a:r>
              <a:rPr lang="ar-DZ" sz="38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مع دراسة حالة</a:t>
            </a:r>
          </a:p>
          <a:p>
            <a:pPr marL="514350" indent="-514350" algn="just" rtl="1">
              <a:buFont typeface="+mj-lt"/>
              <a:buAutoNum type="arabicPeriod"/>
            </a:pPr>
            <a:r>
              <a:rPr lang="ar-DZ" sz="3800" b="1" dirty="0" smtClean="0">
                <a:latin typeface="Arabic Typesetting" pitchFamily="66" charset="-78"/>
                <a:cs typeface="Arabic Typesetting" pitchFamily="66" charset="-78"/>
              </a:rPr>
              <a:t>أدوات وتقنيات الجودة</a:t>
            </a:r>
            <a:r>
              <a:rPr lang="ar-DZ" sz="38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 مع دراسة حالة</a:t>
            </a:r>
            <a:endParaRPr lang="ar-DZ" sz="38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514350" indent="-514350" algn="just" rtl="1">
              <a:buFont typeface="+mj-lt"/>
              <a:buAutoNum type="arabicPeriod"/>
            </a:pPr>
            <a:r>
              <a:rPr lang="ar-DZ" sz="3800" b="1" dirty="0" smtClean="0">
                <a:latin typeface="Arabic Typesetting" pitchFamily="66" charset="-78"/>
                <a:cs typeface="Arabic Typesetting" pitchFamily="66" charset="-78"/>
              </a:rPr>
              <a:t>أهمية الزبائن والموردين ضمن إدارة الجودة الشاملة </a:t>
            </a:r>
            <a:r>
              <a:rPr lang="ar-DZ" sz="38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مع دراسة حالة</a:t>
            </a:r>
            <a:endParaRPr lang="ar-DZ" sz="38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514350" indent="-514350" algn="just" rtl="1">
              <a:buFont typeface="+mj-lt"/>
              <a:buAutoNum type="arabicPeriod"/>
            </a:pPr>
            <a:r>
              <a:rPr lang="ar-DZ" sz="3800" b="1" dirty="0" smtClean="0">
                <a:latin typeface="Arabic Typesetting" pitchFamily="66" charset="-78"/>
                <a:cs typeface="Arabic Typesetting" pitchFamily="66" charset="-78"/>
              </a:rPr>
              <a:t>ثقافة إدارة الجودة الشاملة </a:t>
            </a:r>
            <a:r>
              <a:rPr lang="ar-DZ" sz="38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مع دراسة حالة</a:t>
            </a:r>
            <a:endParaRPr lang="ar-DZ" sz="38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514350" indent="-514350" algn="just" rtl="1">
              <a:buFont typeface="+mj-lt"/>
              <a:buAutoNum type="arabicPeriod"/>
            </a:pPr>
            <a:r>
              <a:rPr lang="ar-DZ" sz="3800" b="1" dirty="0" smtClean="0">
                <a:latin typeface="Arabic Typesetting" pitchFamily="66" charset="-78"/>
                <a:cs typeface="Arabic Typesetting" pitchFamily="66" charset="-78"/>
              </a:rPr>
              <a:t>نظام إدارة الجودة الشاملة</a:t>
            </a:r>
            <a:r>
              <a:rPr lang="ar-DZ" sz="38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 مع دراسة حالة</a:t>
            </a:r>
            <a:endParaRPr lang="ar-DZ" sz="38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514350" indent="-514350" algn="just" rtl="1">
              <a:buFont typeface="+mj-lt"/>
              <a:buAutoNum type="arabicPeriod"/>
            </a:pPr>
            <a:r>
              <a:rPr lang="ar-DZ" sz="3800" b="1" dirty="0" smtClean="0">
                <a:latin typeface="Arabic Typesetting" pitchFamily="66" charset="-78"/>
                <a:cs typeface="Arabic Typesetting" pitchFamily="66" charset="-78"/>
              </a:rPr>
              <a:t>تصميم الجودة</a:t>
            </a:r>
            <a:r>
              <a:rPr lang="ar-DZ" sz="38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 مع دراسة حالة</a:t>
            </a:r>
            <a:endParaRPr lang="ar-DZ" sz="38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514350" indent="-514350" algn="just" rtl="1">
              <a:buFont typeface="+mj-lt"/>
              <a:buAutoNum type="arabicPeriod"/>
            </a:pPr>
            <a:r>
              <a:rPr lang="ar-DZ" sz="3800" b="1" dirty="0" smtClean="0">
                <a:latin typeface="Arabic Typesetting" pitchFamily="66" charset="-78"/>
                <a:cs typeface="Arabic Typesetting" pitchFamily="66" charset="-78"/>
              </a:rPr>
              <a:t>جوائز الجودة والتميز</a:t>
            </a:r>
            <a:r>
              <a:rPr lang="ar-DZ" sz="38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 مع دراسة حالة</a:t>
            </a:r>
            <a:endParaRPr lang="ar-DZ" sz="38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514350" indent="-514350" algn="just" rtl="1">
              <a:buFont typeface="+mj-lt"/>
              <a:buAutoNum type="arabicPeriod"/>
            </a:pPr>
            <a:r>
              <a:rPr lang="ar-DZ" sz="3800" b="1" dirty="0" smtClean="0">
                <a:latin typeface="Arabic Typesetting" pitchFamily="66" charset="-78"/>
                <a:cs typeface="Arabic Typesetting" pitchFamily="66" charset="-78"/>
              </a:rPr>
              <a:t>ستة </a:t>
            </a:r>
            <a:r>
              <a:rPr lang="ar-DZ" sz="3800" b="1" dirty="0" err="1" smtClean="0">
                <a:latin typeface="Arabic Typesetting" pitchFamily="66" charset="-78"/>
                <a:cs typeface="Arabic Typesetting" pitchFamily="66" charset="-78"/>
              </a:rPr>
              <a:t>سيقما</a:t>
            </a:r>
            <a:r>
              <a:rPr lang="ar-DZ" sz="3800" b="1" dirty="0" smtClean="0">
                <a:latin typeface="Arabic Typesetting" pitchFamily="66" charset="-78"/>
                <a:cs typeface="Arabic Typesetting" pitchFamily="66" charset="-78"/>
              </a:rPr>
              <a:t> : الأسس والنماذج</a:t>
            </a:r>
            <a:r>
              <a:rPr lang="ar-DZ" sz="38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 مع دراسة حالة</a:t>
            </a:r>
            <a:endParaRPr lang="ar-DZ" sz="3800" b="1" dirty="0" smtClean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</TotalTime>
  <Words>145</Words>
  <Application>Microsoft Office PowerPoint</Application>
  <PresentationFormat>Personnalisé</PresentationFormat>
  <Paragraphs>26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Total Quality Management  Course by Prof. SOULEH Samah</vt:lpstr>
      <vt:lpstr>Content of the module: Total Quality Management-TQM</vt:lpstr>
      <vt:lpstr>قائمة بحوث مقياس إدارة الجودة الشاملة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Total Quality Management</dc:title>
  <dc:creator>DELL</dc:creator>
  <cp:lastModifiedBy>DELL</cp:lastModifiedBy>
  <cp:revision>129</cp:revision>
  <dcterms:created xsi:type="dcterms:W3CDTF">2024-09-09T18:00:01Z</dcterms:created>
  <dcterms:modified xsi:type="dcterms:W3CDTF">2024-10-20T19:06:50Z</dcterms:modified>
</cp:coreProperties>
</file>