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05DBE-E599-4D04-9515-2476C09B7B65}" type="datetimeFigureOut">
              <a:rPr lang="fr-FR" smtClean="0"/>
              <a:t>19/11/2024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6136162-E3F8-4B6C-AFF3-1EBD7267E8B4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05DBE-E599-4D04-9515-2476C09B7B65}" type="datetimeFigureOut">
              <a:rPr lang="fr-FR" smtClean="0"/>
              <a:t>19/11/2024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36162-E3F8-4B6C-AFF3-1EBD7267E8B4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C6136162-E3F8-4B6C-AFF3-1EBD7267E8B4}" type="slidenum">
              <a:rPr lang="fr-FR" smtClean="0"/>
              <a:t>‹N°›</a:t>
            </a:fld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05DBE-E599-4D04-9515-2476C09B7B65}" type="datetimeFigureOut">
              <a:rPr lang="fr-FR" smtClean="0"/>
              <a:t>19/11/2024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05DBE-E599-4D04-9515-2476C09B7B65}" type="datetimeFigureOut">
              <a:rPr lang="fr-FR" smtClean="0"/>
              <a:t>19/11/2024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C6136162-E3F8-4B6C-AFF3-1EBD7267E8B4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05DBE-E599-4D04-9515-2476C09B7B65}" type="datetimeFigureOut">
              <a:rPr lang="fr-FR" smtClean="0"/>
              <a:t>19/11/2024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6136162-E3F8-4B6C-AFF3-1EBD7267E8B4}" type="slidenum">
              <a:rPr lang="fr-FR" smtClean="0"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D305DBE-E599-4D04-9515-2476C09B7B65}" type="datetimeFigureOut">
              <a:rPr lang="fr-FR" smtClean="0"/>
              <a:t>19/11/2024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36162-E3F8-4B6C-AFF3-1EBD7267E8B4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space réservé du conten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conten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05DBE-E599-4D04-9515-2476C09B7B65}" type="datetimeFigureOut">
              <a:rPr lang="fr-FR" smtClean="0"/>
              <a:t>19/11/2024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fr-FR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Espace réservé du conten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6" name="Espace réservé du conten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l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C6136162-E3F8-4B6C-AFF3-1EBD7267E8B4}" type="slidenum">
              <a:rPr lang="fr-FR" smtClean="0"/>
              <a:t>‹N°›</a:t>
            </a:fld>
            <a:endParaRPr lang="fr-FR"/>
          </a:p>
        </p:txBody>
      </p:sp>
      <p:sp>
        <p:nvSpPr>
          <p:cNvPr id="23" name="Titr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05DBE-E599-4D04-9515-2476C09B7B65}" type="datetimeFigureOut">
              <a:rPr lang="fr-FR" smtClean="0"/>
              <a:t>19/11/2024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C6136162-E3F8-4B6C-AFF3-1EBD7267E8B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05DBE-E599-4D04-9515-2476C09B7B65}" type="datetimeFigureOut">
              <a:rPr lang="fr-FR" smtClean="0"/>
              <a:t>19/11/2024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6136162-E3F8-4B6C-AFF3-1EBD7267E8B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Espace réservé du conten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6136162-E3F8-4B6C-AFF3-1EBD7267E8B4}" type="slidenum">
              <a:rPr lang="fr-FR" smtClean="0"/>
              <a:t>‹N°›</a:t>
            </a:fld>
            <a:endParaRPr lang="fr-FR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05DBE-E599-4D04-9515-2476C09B7B65}" type="datetimeFigureOut">
              <a:rPr lang="fr-FR" smtClean="0"/>
              <a:t>19/11/2024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necteur droit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C6136162-E3F8-4B6C-AFF3-1EBD7267E8B4}" type="slidenum">
              <a:rPr lang="fr-FR" smtClean="0"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D305DBE-E599-4D04-9515-2476C09B7B65}" type="datetimeFigureOut">
              <a:rPr lang="fr-FR" smtClean="0"/>
              <a:t>19/11/2024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D305DBE-E599-4D04-9515-2476C09B7B65}" type="datetimeFigureOut">
              <a:rPr lang="fr-FR" smtClean="0"/>
              <a:t>19/11/2024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6136162-E3F8-4B6C-AFF3-1EBD7267E8B4}" type="slidenum">
              <a:rPr lang="fr-FR" smtClean="0"/>
              <a:t>‹N°›</a:t>
            </a:fld>
            <a:endParaRPr lang="fr-FR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Mrs. BENLOUCIF </a:t>
            </a:r>
            <a:r>
              <a:rPr lang="fr-FR" dirty="0" err="1" smtClean="0"/>
              <a:t>Nousseiba</a:t>
            </a:r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 smtClean="0">
                <a:latin typeface="Sakkal Majalla" pitchFamily="2" charset="-78"/>
                <a:cs typeface="Sakkal Majalla" pitchFamily="2" charset="-78"/>
              </a:rPr>
              <a:t>Terminology </a:t>
            </a:r>
            <a:r>
              <a:rPr lang="en-US" sz="4000" dirty="0" smtClean="0">
                <a:latin typeface="Sakkal Majalla" pitchFamily="2" charset="-78"/>
                <a:cs typeface="Sakkal Majalla" pitchFamily="2" charset="-78"/>
              </a:rPr>
              <a:t>Related </a:t>
            </a:r>
            <a:r>
              <a:rPr lang="en-US" sz="4000" dirty="0" smtClean="0">
                <a:latin typeface="Sakkal Majalla" pitchFamily="2" charset="-78"/>
                <a:cs typeface="Sakkal Majalla" pitchFamily="2" charset="-78"/>
              </a:rPr>
              <a:t>to Anxiety </a:t>
            </a:r>
            <a:br>
              <a:rPr lang="en-US" sz="4000" dirty="0" smtClean="0">
                <a:latin typeface="Sakkal Majalla" pitchFamily="2" charset="-78"/>
                <a:cs typeface="Sakkal Majalla" pitchFamily="2" charset="-78"/>
              </a:rPr>
            </a:br>
            <a:r>
              <a:rPr lang="en-US" sz="4000" dirty="0" smtClean="0">
                <a:latin typeface="Sakkal Majalla" pitchFamily="2" charset="-78"/>
                <a:cs typeface="Sakkal Majalla" pitchFamily="2" charset="-78"/>
              </a:rPr>
              <a:t>in </a:t>
            </a:r>
            <a:r>
              <a:rPr lang="en-US" sz="4000" dirty="0" smtClean="0">
                <a:latin typeface="Sakkal Majalla" pitchFamily="2" charset="-78"/>
                <a:cs typeface="Sakkal Majalla" pitchFamily="2" charset="-78"/>
              </a:rPr>
              <a:t>clinical psychology: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900" b="1" dirty="0" smtClean="0">
                <a:latin typeface="Sakkal Majalla" pitchFamily="2" charset="-78"/>
                <a:cs typeface="Sakkal Majalla" pitchFamily="2" charset="-78"/>
              </a:rPr>
              <a:t>Cognitive Distortions</a:t>
            </a:r>
            <a:r>
              <a:rPr lang="en-US" sz="4900" dirty="0" smtClean="0">
                <a:latin typeface="Sakkal Majalla" pitchFamily="2" charset="-78"/>
                <a:cs typeface="Sakkal Majalla" pitchFamily="2" charset="-78"/>
              </a:rPr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Sakkal Majalla" pitchFamily="2" charset="-78"/>
                <a:cs typeface="Sakkal Majalla" pitchFamily="2" charset="-78"/>
              </a:rPr>
              <a:t>- </a:t>
            </a:r>
            <a:r>
              <a:rPr lang="en-US" sz="40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Irrational thought patterns </a:t>
            </a:r>
            <a:r>
              <a:rPr lang="en-US" sz="4000" dirty="0" smtClean="0">
                <a:latin typeface="Sakkal Majalla" pitchFamily="2" charset="-78"/>
                <a:cs typeface="Sakkal Majalla" pitchFamily="2" charset="-78"/>
              </a:rPr>
              <a:t>contributing to heightened anxiety (e.g., </a:t>
            </a:r>
            <a:r>
              <a:rPr lang="en-US" sz="4000" dirty="0" err="1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catastrophizing</a:t>
            </a:r>
            <a:r>
              <a:rPr lang="en-US" sz="40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 or overgeneralization</a:t>
            </a:r>
            <a:r>
              <a:rPr lang="en-US" sz="4000" dirty="0" smtClean="0">
                <a:latin typeface="Sakkal Majalla" pitchFamily="2" charset="-78"/>
                <a:cs typeface="Sakkal Majalla" pitchFamily="2" charset="-78"/>
              </a:rPr>
              <a:t>).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b="1" dirty="0" smtClean="0">
                <a:latin typeface="Sakkal Majalla" pitchFamily="2" charset="-78"/>
                <a:cs typeface="Sakkal Majalla" pitchFamily="2" charset="-78"/>
              </a:rPr>
              <a:t>Somatic Symptoms</a:t>
            </a:r>
            <a:r>
              <a:rPr lang="en-US" sz="4400" dirty="0" smtClean="0">
                <a:latin typeface="Sakkal Majalla" pitchFamily="2" charset="-78"/>
                <a:cs typeface="Sakkal Majalla" pitchFamily="2" charset="-78"/>
              </a:rPr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Sakkal Majalla" pitchFamily="2" charset="-78"/>
                <a:cs typeface="Sakkal Majalla" pitchFamily="2" charset="-78"/>
              </a:rPr>
              <a:t>- </a:t>
            </a:r>
            <a:r>
              <a:rPr lang="en-US" sz="40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Physical manifestations </a:t>
            </a:r>
            <a:r>
              <a:rPr lang="en-US" sz="4000" dirty="0" smtClean="0">
                <a:latin typeface="Sakkal Majalla" pitchFamily="2" charset="-78"/>
                <a:cs typeface="Sakkal Majalla" pitchFamily="2" charset="-78"/>
              </a:rPr>
              <a:t>of anxiety, such as </a:t>
            </a:r>
            <a:r>
              <a:rPr lang="en-US" sz="40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sweating, trembling, or increased heart rate</a:t>
            </a:r>
            <a:r>
              <a:rPr lang="en-US" sz="28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900" b="1" dirty="0" smtClean="0">
                <a:latin typeface="Sakkal Majalla" pitchFamily="2" charset="-78"/>
                <a:cs typeface="Sakkal Majalla" pitchFamily="2" charset="-78"/>
              </a:rPr>
              <a:t>Exposure Therapy</a:t>
            </a:r>
            <a:r>
              <a:rPr lang="en-US" sz="4900" dirty="0" smtClean="0">
                <a:latin typeface="Sakkal Majalla" pitchFamily="2" charset="-78"/>
                <a:cs typeface="Sakkal Majalla" pitchFamily="2" charset="-78"/>
              </a:rPr>
              <a:t> -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4000" dirty="0" smtClean="0">
                <a:latin typeface="Sakkal Majalla" pitchFamily="2" charset="-78"/>
                <a:cs typeface="Sakkal Majalla" pitchFamily="2" charset="-78"/>
              </a:rPr>
              <a:t>A </a:t>
            </a:r>
            <a:r>
              <a:rPr lang="en-US" sz="40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behavioral therapy </a:t>
            </a:r>
            <a:r>
              <a:rPr lang="en-US" sz="4000" dirty="0" smtClean="0">
                <a:latin typeface="Sakkal Majalla" pitchFamily="2" charset="-78"/>
                <a:cs typeface="Sakkal Majalla" pitchFamily="2" charset="-78"/>
              </a:rPr>
              <a:t>technique used to reduce anxiety through </a:t>
            </a:r>
            <a:r>
              <a:rPr lang="en-US" sz="40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gradual exposure </a:t>
            </a:r>
            <a:r>
              <a:rPr lang="en-US" sz="4000" dirty="0" smtClean="0">
                <a:latin typeface="Sakkal Majalla" pitchFamily="2" charset="-78"/>
                <a:cs typeface="Sakkal Majalla" pitchFamily="2" charset="-78"/>
              </a:rPr>
              <a:t>to </a:t>
            </a:r>
            <a:r>
              <a:rPr lang="en-US" sz="40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feared stimuli</a:t>
            </a:r>
            <a:r>
              <a:rPr lang="en-US" sz="4000" dirty="0" smtClean="0">
                <a:latin typeface="Sakkal Majalla" pitchFamily="2" charset="-78"/>
                <a:cs typeface="Sakkal Majalla" pitchFamily="2" charset="-78"/>
              </a:rPr>
              <a:t>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300" b="1" dirty="0" smtClean="0">
                <a:latin typeface="Sakkal Majalla" pitchFamily="2" charset="-78"/>
                <a:cs typeface="Sakkal Majalla" pitchFamily="2" charset="-78"/>
              </a:rPr>
              <a:t>Fight-or-Flight Response</a:t>
            </a:r>
            <a:r>
              <a:rPr lang="en-US" sz="5300" dirty="0" smtClean="0">
                <a:latin typeface="Sakkal Majalla" pitchFamily="2" charset="-78"/>
                <a:cs typeface="Sakkal Majalla" pitchFamily="2" charset="-78"/>
              </a:rPr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4400" dirty="0" smtClean="0">
                <a:latin typeface="Sakkal Majalla" pitchFamily="2" charset="-78"/>
                <a:cs typeface="Sakkal Majalla" pitchFamily="2" charset="-78"/>
              </a:rPr>
              <a:t>- </a:t>
            </a:r>
            <a:r>
              <a:rPr lang="en-US" sz="4400" dirty="0" smtClean="0">
                <a:latin typeface="Sakkal Majalla" pitchFamily="2" charset="-78"/>
                <a:cs typeface="Sakkal Majalla" pitchFamily="2" charset="-78"/>
              </a:rPr>
              <a:t>The </a:t>
            </a:r>
            <a:r>
              <a:rPr lang="en-US" sz="44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physiological reaction </a:t>
            </a:r>
            <a:r>
              <a:rPr lang="en-US" sz="4400" dirty="0" smtClean="0">
                <a:latin typeface="Sakkal Majalla" pitchFamily="2" charset="-78"/>
                <a:cs typeface="Sakkal Majalla" pitchFamily="2" charset="-78"/>
              </a:rPr>
              <a:t>to a </a:t>
            </a:r>
            <a:r>
              <a:rPr lang="en-US" sz="44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perceived threat</a:t>
            </a:r>
            <a:r>
              <a:rPr lang="en-US" sz="4400" dirty="0" smtClean="0">
                <a:latin typeface="Sakkal Majalla" pitchFamily="2" charset="-78"/>
                <a:cs typeface="Sakkal Majalla" pitchFamily="2" charset="-78"/>
              </a:rPr>
              <a:t>, leading to heightened anxiety.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 err="1" smtClean="0">
                <a:latin typeface="Sakkal Majalla" pitchFamily="2" charset="-78"/>
                <a:cs typeface="Sakkal Majalla" pitchFamily="2" charset="-78"/>
              </a:rPr>
              <a:t>Anxiolytics</a:t>
            </a:r>
            <a:r>
              <a:rPr lang="en-US" sz="4800" dirty="0" smtClean="0">
                <a:latin typeface="Sakkal Majalla" pitchFamily="2" charset="-78"/>
                <a:cs typeface="Sakkal Majalla" pitchFamily="2" charset="-78"/>
              </a:rPr>
              <a:t> </a:t>
            </a:r>
            <a:endParaRPr lang="fr-FR" sz="4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4400" dirty="0" smtClean="0">
                <a:latin typeface="Sakkal Majalla" pitchFamily="2" charset="-78"/>
                <a:cs typeface="Sakkal Majalla" pitchFamily="2" charset="-78"/>
              </a:rPr>
              <a:t>- </a:t>
            </a:r>
            <a:r>
              <a:rPr lang="en-US" sz="4400" dirty="0" smtClean="0">
                <a:latin typeface="Sakkal Majalla" pitchFamily="2" charset="-78"/>
                <a:cs typeface="Sakkal Majalla" pitchFamily="2" charset="-78"/>
              </a:rPr>
              <a:t>Medications used to </a:t>
            </a:r>
            <a:r>
              <a:rPr lang="en-US" sz="44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reduce symptoms </a:t>
            </a:r>
            <a:r>
              <a:rPr lang="en-US" sz="4400" dirty="0" smtClean="0">
                <a:latin typeface="Sakkal Majalla" pitchFamily="2" charset="-78"/>
                <a:cs typeface="Sakkal Majalla" pitchFamily="2" charset="-78"/>
              </a:rPr>
              <a:t>of </a:t>
            </a:r>
            <a:r>
              <a:rPr lang="en-US" sz="44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anxiety</a:t>
            </a:r>
            <a:r>
              <a:rPr lang="en-US" sz="4400" dirty="0" smtClean="0">
                <a:latin typeface="Sakkal Majalla" pitchFamily="2" charset="-78"/>
                <a:cs typeface="Sakkal Majalla" pitchFamily="2" charset="-78"/>
              </a:rPr>
              <a:t>, such as </a:t>
            </a:r>
            <a:r>
              <a:rPr lang="en-US" sz="44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benzodiazepines or SSRIs</a:t>
            </a:r>
            <a:r>
              <a:rPr lang="en-US" sz="4400" dirty="0" smtClean="0">
                <a:latin typeface="Sakkal Majalla" pitchFamily="2" charset="-78"/>
                <a:cs typeface="Sakkal Majalla" pitchFamily="2" charset="-78"/>
              </a:rPr>
              <a:t>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b="1" dirty="0" smtClean="0">
                <a:latin typeface="Sakkal Majalla" pitchFamily="2" charset="-78"/>
                <a:cs typeface="Sakkal Majalla" pitchFamily="2" charset="-78"/>
              </a:rPr>
              <a:t>Rumination</a:t>
            </a:r>
            <a:r>
              <a:rPr lang="en-US" sz="4400" dirty="0" smtClean="0">
                <a:latin typeface="Sakkal Majalla" pitchFamily="2" charset="-78"/>
                <a:cs typeface="Sakkal Majalla" pitchFamily="2" charset="-78"/>
              </a:rPr>
              <a:t> - </a:t>
            </a:r>
            <a:endParaRPr lang="fr-FR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4400" dirty="0" smtClean="0">
                <a:latin typeface="Sakkal Majalla" pitchFamily="2" charset="-78"/>
                <a:cs typeface="Sakkal Majalla" pitchFamily="2" charset="-78"/>
              </a:rPr>
              <a:t>Repeatedly </a:t>
            </a:r>
            <a:r>
              <a:rPr lang="en-US" sz="4400" dirty="0" smtClean="0">
                <a:latin typeface="Sakkal Majalla" pitchFamily="2" charset="-78"/>
                <a:cs typeface="Sakkal Majalla" pitchFamily="2" charset="-78"/>
              </a:rPr>
              <a:t>focusing on </a:t>
            </a:r>
            <a:r>
              <a:rPr lang="en-US" sz="44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distressing thoughts </a:t>
            </a:r>
            <a:r>
              <a:rPr lang="en-US" sz="4400" dirty="0" smtClean="0">
                <a:latin typeface="Sakkal Majalla" pitchFamily="2" charset="-78"/>
                <a:cs typeface="Sakkal Majalla" pitchFamily="2" charset="-78"/>
              </a:rPr>
              <a:t>or worries, often </a:t>
            </a:r>
            <a:r>
              <a:rPr lang="en-US" sz="44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exacerbating anxiety.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latin typeface="Sakkal Majalla" pitchFamily="2" charset="-78"/>
                <a:cs typeface="Sakkal Majalla" pitchFamily="2" charset="-78"/>
              </a:rPr>
              <a:t>Generalized Anxiety Disorder (GAD)</a:t>
            </a:r>
            <a:r>
              <a:rPr lang="en-US" sz="4000" dirty="0" smtClean="0">
                <a:latin typeface="Sakkal Majalla" pitchFamily="2" charset="-78"/>
                <a:cs typeface="Sakkal Majalla" pitchFamily="2" charset="-78"/>
              </a:rPr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4400" dirty="0" smtClean="0">
                <a:latin typeface="Sakkal Majalla" pitchFamily="2" charset="-78"/>
                <a:cs typeface="Sakkal Majalla" pitchFamily="2" charset="-78"/>
              </a:rPr>
              <a:t>- </a:t>
            </a:r>
            <a:r>
              <a:rPr lang="en-US" sz="4400" dirty="0" smtClean="0">
                <a:latin typeface="Sakkal Majalla" pitchFamily="2" charset="-78"/>
                <a:cs typeface="Sakkal Majalla" pitchFamily="2" charset="-78"/>
              </a:rPr>
              <a:t>A condition characterized by </a:t>
            </a:r>
            <a:r>
              <a:rPr lang="en-US" sz="44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excessive and persistent worry about various aspects of life</a:t>
            </a:r>
            <a:r>
              <a:rPr lang="en-US" sz="4400" dirty="0" smtClean="0">
                <a:latin typeface="Sakkal Majalla" pitchFamily="2" charset="-78"/>
                <a:cs typeface="Sakkal Majalla" pitchFamily="2" charset="-78"/>
              </a:rPr>
              <a:t>.</a:t>
            </a:r>
            <a:endParaRPr lang="fr-FR" sz="4400" dirty="0"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300" b="1" dirty="0" smtClean="0">
                <a:latin typeface="Sakkal Majalla" pitchFamily="2" charset="-78"/>
                <a:cs typeface="Sakkal Majalla" pitchFamily="2" charset="-78"/>
              </a:rPr>
              <a:t>Panic Disorder</a:t>
            </a:r>
            <a:r>
              <a:rPr lang="en-US" sz="5300" dirty="0" smtClean="0">
                <a:latin typeface="Sakkal Majalla" pitchFamily="2" charset="-78"/>
                <a:cs typeface="Sakkal Majalla" pitchFamily="2" charset="-78"/>
              </a:rPr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sz="2800" dirty="0" smtClean="0">
              <a:latin typeface="Sakkal Majalla" pitchFamily="2" charset="-78"/>
              <a:cs typeface="Sakkal Majalla" pitchFamily="2" charset="-78"/>
            </a:endParaRPr>
          </a:p>
          <a:p>
            <a:r>
              <a:rPr lang="en-US" sz="4000" dirty="0" smtClean="0">
                <a:latin typeface="Sakkal Majalla" pitchFamily="2" charset="-78"/>
                <a:cs typeface="Sakkal Majalla" pitchFamily="2" charset="-78"/>
              </a:rPr>
              <a:t>- </a:t>
            </a:r>
            <a:r>
              <a:rPr lang="en-US" sz="4000" dirty="0" smtClean="0">
                <a:latin typeface="Sakkal Majalla" pitchFamily="2" charset="-78"/>
                <a:cs typeface="Sakkal Majalla" pitchFamily="2" charset="-78"/>
              </a:rPr>
              <a:t>A disorder </a:t>
            </a:r>
            <a:r>
              <a:rPr lang="en-US" sz="40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involving recurrent unexpected panic attacks </a:t>
            </a:r>
            <a:r>
              <a:rPr lang="en-US" sz="4000" dirty="0" smtClean="0">
                <a:latin typeface="Sakkal Majalla" pitchFamily="2" charset="-78"/>
                <a:cs typeface="Sakkal Majalla" pitchFamily="2" charset="-78"/>
              </a:rPr>
              <a:t>and </a:t>
            </a:r>
            <a:r>
              <a:rPr lang="en-US" sz="40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persistent concern about future attacks</a:t>
            </a:r>
            <a:r>
              <a:rPr lang="en-US" sz="4000" dirty="0" smtClean="0">
                <a:latin typeface="Sakkal Majalla" pitchFamily="2" charset="-78"/>
                <a:cs typeface="Sakkal Majalla" pitchFamily="2" charset="-78"/>
              </a:rPr>
              <a:t>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900" b="1" dirty="0" smtClean="0">
                <a:latin typeface="Sakkal Majalla" pitchFamily="2" charset="-78"/>
                <a:cs typeface="Sakkal Majalla" pitchFamily="2" charset="-78"/>
              </a:rPr>
              <a:t>Social Anxiety Disorder (SAD)</a:t>
            </a:r>
            <a:r>
              <a:rPr lang="en-US" sz="4900" dirty="0" smtClean="0">
                <a:latin typeface="Sakkal Majalla" pitchFamily="2" charset="-78"/>
                <a:cs typeface="Sakkal Majalla" pitchFamily="2" charset="-78"/>
              </a:rPr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- </a:t>
            </a:r>
            <a:r>
              <a:rPr lang="en-US" sz="40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Intense fear or anxiety </a:t>
            </a:r>
            <a:r>
              <a:rPr lang="en-US" sz="4000" dirty="0" smtClean="0">
                <a:latin typeface="Sakkal Majalla" pitchFamily="2" charset="-78"/>
                <a:cs typeface="Sakkal Majalla" pitchFamily="2" charset="-78"/>
              </a:rPr>
              <a:t>about social situations where one might be </a:t>
            </a:r>
            <a:r>
              <a:rPr lang="en-US" sz="40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scrutinized by others</a:t>
            </a:r>
            <a:r>
              <a:rPr lang="en-US" sz="4000" dirty="0" smtClean="0">
                <a:latin typeface="Sakkal Majalla" pitchFamily="2" charset="-78"/>
                <a:cs typeface="Sakkal Majalla" pitchFamily="2" charset="-78"/>
              </a:rPr>
              <a:t>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900" b="1" dirty="0" smtClean="0">
                <a:latin typeface="Sakkal Majalla" pitchFamily="2" charset="-78"/>
                <a:cs typeface="Sakkal Majalla" pitchFamily="2" charset="-78"/>
              </a:rPr>
              <a:t>Phobia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latin typeface="Sakkal Majalla" pitchFamily="2" charset="-78"/>
                <a:cs typeface="Sakkal Majalla" pitchFamily="2" charset="-78"/>
              </a:rPr>
              <a:t>- </a:t>
            </a:r>
            <a:r>
              <a:rPr lang="en-US" sz="4400" dirty="0" smtClean="0">
                <a:latin typeface="Sakkal Majalla" pitchFamily="2" charset="-78"/>
                <a:cs typeface="Sakkal Majalla" pitchFamily="2" charset="-78"/>
              </a:rPr>
              <a:t>An irrational and </a:t>
            </a:r>
            <a:r>
              <a:rPr lang="en-US" sz="44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excessive fear </a:t>
            </a:r>
            <a:r>
              <a:rPr lang="en-US" sz="4400" dirty="0" smtClean="0">
                <a:latin typeface="Sakkal Majalla" pitchFamily="2" charset="-78"/>
                <a:cs typeface="Sakkal Majalla" pitchFamily="2" charset="-78"/>
              </a:rPr>
              <a:t>of a </a:t>
            </a:r>
            <a:r>
              <a:rPr lang="en-US" sz="44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specific object, situation, or activity.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>
                <a:latin typeface="Sakkal Majalla" pitchFamily="2" charset="-78"/>
                <a:cs typeface="Sakkal Majalla" pitchFamily="2" charset="-78"/>
              </a:rPr>
              <a:t>Obsessive-Compulsive Disorder (OCD)</a:t>
            </a:r>
            <a:r>
              <a:rPr lang="en-US" sz="3600" dirty="0" smtClean="0">
                <a:latin typeface="Sakkal Majalla" pitchFamily="2" charset="-78"/>
                <a:cs typeface="Sakkal Majalla" pitchFamily="2" charset="-78"/>
              </a:rPr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Sakkal Majalla" pitchFamily="2" charset="-78"/>
                <a:cs typeface="Sakkal Majalla" pitchFamily="2" charset="-78"/>
              </a:rPr>
              <a:t>- </a:t>
            </a:r>
            <a:r>
              <a:rPr lang="en-US" sz="4000" dirty="0" smtClean="0">
                <a:latin typeface="Sakkal Majalla" pitchFamily="2" charset="-78"/>
                <a:cs typeface="Sakkal Majalla" pitchFamily="2" charset="-78"/>
              </a:rPr>
              <a:t>A disorder involving </a:t>
            </a:r>
            <a:r>
              <a:rPr lang="en-US" sz="40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unwanted repetitive thoughts </a:t>
            </a:r>
            <a:r>
              <a:rPr lang="en-US" sz="4000" dirty="0" smtClean="0">
                <a:latin typeface="Sakkal Majalla" pitchFamily="2" charset="-78"/>
                <a:cs typeface="Sakkal Majalla" pitchFamily="2" charset="-78"/>
              </a:rPr>
              <a:t>(</a:t>
            </a:r>
            <a:r>
              <a:rPr lang="en-US" sz="40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obsessions) and behaviors (compulsions</a:t>
            </a:r>
            <a:r>
              <a:rPr lang="en-US" sz="4000" dirty="0" smtClean="0">
                <a:latin typeface="Sakkal Majalla" pitchFamily="2" charset="-78"/>
                <a:cs typeface="Sakkal Majalla" pitchFamily="2" charset="-78"/>
              </a:rPr>
              <a:t>).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b="1" dirty="0" smtClean="0">
                <a:latin typeface="Sakkal Majalla" pitchFamily="2" charset="-78"/>
                <a:cs typeface="Sakkal Majalla" pitchFamily="2" charset="-78"/>
              </a:rPr>
              <a:t>Post-Traumatic Stress Disorder (PTSD)</a:t>
            </a:r>
            <a:r>
              <a:rPr lang="en-US" sz="4400" dirty="0" smtClean="0">
                <a:latin typeface="Sakkal Majalla" pitchFamily="2" charset="-78"/>
                <a:cs typeface="Sakkal Majalla" pitchFamily="2" charset="-78"/>
              </a:rPr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Sakkal Majalla" pitchFamily="2" charset="-78"/>
                <a:cs typeface="Sakkal Majalla" pitchFamily="2" charset="-78"/>
              </a:rPr>
              <a:t>- </a:t>
            </a:r>
            <a:r>
              <a:rPr lang="en-US" sz="4000" dirty="0" smtClean="0">
                <a:latin typeface="Sakkal Majalla" pitchFamily="2" charset="-78"/>
                <a:cs typeface="Sakkal Majalla" pitchFamily="2" charset="-78"/>
              </a:rPr>
              <a:t>Anxiety following </a:t>
            </a:r>
            <a:r>
              <a:rPr lang="en-US" sz="40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exposure</a:t>
            </a:r>
            <a:r>
              <a:rPr lang="en-US" sz="4000" dirty="0" smtClean="0">
                <a:latin typeface="Sakkal Majalla" pitchFamily="2" charset="-78"/>
                <a:cs typeface="Sakkal Majalla" pitchFamily="2" charset="-78"/>
              </a:rPr>
              <a:t> to a </a:t>
            </a:r>
            <a:r>
              <a:rPr lang="en-US" sz="40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traumatic event</a:t>
            </a:r>
            <a:r>
              <a:rPr lang="en-US" sz="4000" dirty="0" smtClean="0">
                <a:latin typeface="Sakkal Majalla" pitchFamily="2" charset="-78"/>
                <a:cs typeface="Sakkal Majalla" pitchFamily="2" charset="-78"/>
              </a:rPr>
              <a:t>, characterized </a:t>
            </a:r>
            <a:r>
              <a:rPr lang="en-US" sz="40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by intrusive thoughts</a:t>
            </a:r>
            <a:r>
              <a:rPr lang="en-US" sz="4000" dirty="0" smtClean="0">
                <a:latin typeface="Sakkal Majalla" pitchFamily="2" charset="-78"/>
                <a:cs typeface="Sakkal Majalla" pitchFamily="2" charset="-78"/>
              </a:rPr>
              <a:t>, </a:t>
            </a:r>
            <a:r>
              <a:rPr lang="en-US" sz="40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avoidance, and </a:t>
            </a:r>
            <a:r>
              <a:rPr lang="en-US" sz="4000" dirty="0" err="1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hyperarousal</a:t>
            </a:r>
            <a:r>
              <a:rPr lang="en-US" sz="40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900" b="1" dirty="0" smtClean="0">
                <a:latin typeface="Sakkal Majalla" pitchFamily="2" charset="-78"/>
                <a:cs typeface="Sakkal Majalla" pitchFamily="2" charset="-78"/>
              </a:rPr>
              <a:t>Avoidance Behavior</a:t>
            </a:r>
            <a:r>
              <a:rPr lang="en-US" sz="4900" dirty="0" smtClean="0">
                <a:latin typeface="Sakkal Majalla" pitchFamily="2" charset="-78"/>
                <a:cs typeface="Sakkal Majalla" pitchFamily="2" charset="-78"/>
              </a:rPr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latin typeface="Sakkal Majalla" pitchFamily="2" charset="-78"/>
                <a:cs typeface="Sakkal Majalla" pitchFamily="2" charset="-78"/>
              </a:rPr>
              <a:t>- </a:t>
            </a:r>
            <a:r>
              <a:rPr lang="en-US" sz="4400" dirty="0" smtClean="0">
                <a:latin typeface="Sakkal Majalla" pitchFamily="2" charset="-78"/>
                <a:cs typeface="Sakkal Majalla" pitchFamily="2" charset="-78"/>
              </a:rPr>
              <a:t>Actions taken </a:t>
            </a:r>
            <a:r>
              <a:rPr lang="en-US" sz="44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to evade anxiety-provoking situations</a:t>
            </a:r>
            <a:r>
              <a:rPr lang="en-US" sz="4400" dirty="0" smtClean="0">
                <a:latin typeface="Sakkal Majalla" pitchFamily="2" charset="-78"/>
                <a:cs typeface="Sakkal Majalla" pitchFamily="2" charset="-78"/>
              </a:rPr>
              <a:t> or stimuli.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300" b="1" dirty="0" err="1" smtClean="0">
                <a:latin typeface="Sakkal Majalla" pitchFamily="2" charset="-78"/>
                <a:cs typeface="Sakkal Majalla" pitchFamily="2" charset="-78"/>
              </a:rPr>
              <a:t>Hypervigilance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Sakkal Majalla" pitchFamily="2" charset="-78"/>
                <a:cs typeface="Sakkal Majalla" pitchFamily="2" charset="-78"/>
              </a:rPr>
              <a:t>- </a:t>
            </a:r>
            <a:r>
              <a:rPr lang="en-US" sz="4000" dirty="0" smtClean="0">
                <a:latin typeface="Sakkal Majalla" pitchFamily="2" charset="-78"/>
                <a:cs typeface="Sakkal Majalla" pitchFamily="2" charset="-78"/>
              </a:rPr>
              <a:t>A heightened state </a:t>
            </a:r>
            <a:r>
              <a:rPr lang="en-US" sz="40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of alertness </a:t>
            </a:r>
            <a:r>
              <a:rPr lang="en-US" sz="4000" dirty="0" smtClean="0">
                <a:latin typeface="Sakkal Majalla" pitchFamily="2" charset="-78"/>
                <a:cs typeface="Sakkal Majalla" pitchFamily="2" charset="-78"/>
              </a:rPr>
              <a:t>to </a:t>
            </a:r>
            <a:r>
              <a:rPr lang="en-US" sz="40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potential dangers</a:t>
            </a:r>
            <a:r>
              <a:rPr lang="en-US" sz="4000" dirty="0" smtClean="0">
                <a:latin typeface="Sakkal Majalla" pitchFamily="2" charset="-78"/>
                <a:cs typeface="Sakkal Majalla" pitchFamily="2" charset="-78"/>
              </a:rPr>
              <a:t>, often seen in anxiety disorders.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14</TotalTime>
  <Words>259</Words>
  <Application>Microsoft Office PowerPoint</Application>
  <PresentationFormat>Affichage à l'écran (4:3)</PresentationFormat>
  <Paragraphs>31</Paragraphs>
  <Slides>15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Civil</vt:lpstr>
      <vt:lpstr>Terminology Related to Anxiety  in clinical psychology:</vt:lpstr>
      <vt:lpstr>Generalized Anxiety Disorder (GAD) </vt:lpstr>
      <vt:lpstr>Panic Disorder </vt:lpstr>
      <vt:lpstr>Social Anxiety Disorder (SAD) </vt:lpstr>
      <vt:lpstr>Phobia</vt:lpstr>
      <vt:lpstr>Obsessive-Compulsive Disorder (OCD) </vt:lpstr>
      <vt:lpstr>Post-Traumatic Stress Disorder (PTSD) </vt:lpstr>
      <vt:lpstr>Avoidance Behavior </vt:lpstr>
      <vt:lpstr>Hypervigilance</vt:lpstr>
      <vt:lpstr>Cognitive Distortions </vt:lpstr>
      <vt:lpstr>Somatic Symptoms </vt:lpstr>
      <vt:lpstr>Exposure Therapy - </vt:lpstr>
      <vt:lpstr>Fight-or-Flight Response </vt:lpstr>
      <vt:lpstr>Anxiolytics </vt:lpstr>
      <vt:lpstr>Rumination -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Terminology Related to Anxiety  in clinical psychology:</dc:title>
  <dc:creator>pc</dc:creator>
  <cp:lastModifiedBy>pc</cp:lastModifiedBy>
  <cp:revision>1</cp:revision>
  <dcterms:created xsi:type="dcterms:W3CDTF">2024-11-19T16:41:28Z</dcterms:created>
  <dcterms:modified xsi:type="dcterms:W3CDTF">2024-11-19T16:56:07Z</dcterms:modified>
</cp:coreProperties>
</file>