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0"/>
  </p:notesMasterIdLst>
  <p:handoutMasterIdLst>
    <p:handoutMasterId r:id="rId21"/>
  </p:handoutMasterIdLst>
  <p:sldIdLst>
    <p:sldId id="324" r:id="rId2"/>
    <p:sldId id="259" r:id="rId3"/>
    <p:sldId id="282" r:id="rId4"/>
    <p:sldId id="404" r:id="rId5"/>
    <p:sldId id="405" r:id="rId6"/>
    <p:sldId id="365" r:id="rId7"/>
    <p:sldId id="400" r:id="rId8"/>
    <p:sldId id="403" r:id="rId9"/>
    <p:sldId id="397" r:id="rId10"/>
    <p:sldId id="401" r:id="rId11"/>
    <p:sldId id="402" r:id="rId12"/>
    <p:sldId id="398" r:id="rId13"/>
    <p:sldId id="406" r:id="rId14"/>
    <p:sldId id="378" r:id="rId15"/>
    <p:sldId id="407" r:id="rId16"/>
    <p:sldId id="408" r:id="rId17"/>
    <p:sldId id="409" r:id="rId18"/>
    <p:sldId id="399"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01/02/2025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01/02/2025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piceworks.com/tech/big-data/articles/what-is-enterprise-data-management-edm-definition-importance-and-best-practic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gain.com/what-is-knowledge-management-process/#Role%20of%20KM%20process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eeksforgeeks.org/difference-between-training-development-and-educatio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geeksforgeeks.org/difference-between-coaching-and-mentoring/"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geeksforgeeks.org/methods-of-training-on-the-job-methods-and-off-the-job-methods/"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www.geeksforgeeks.org/types-of-survey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piceworks.com/collaboration/content-collaboration/articles/what-is-knowledge-management/#:~:text=Last%20Updated%3A%20January%207%2C%202025,among%20its%20employees%20and%20team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blog.collabwriting.com/4-steps-of-the-knowledge-management-cycl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log.collabwriting.com/explicit-knowledge-management-a-complete-guid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4" name="Nuage 3"/>
          <p:cNvSpPr/>
          <p:nvPr/>
        </p:nvSpPr>
        <p:spPr>
          <a:xfrm>
            <a:off x="500034" y="101986"/>
            <a:ext cx="7960398"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smtClean="0">
                <a:solidFill>
                  <a:schemeClr val="tx1"/>
                </a:solidFill>
              </a:rPr>
              <a:t>Benefits of knowledge management</a:t>
            </a:r>
            <a:endParaRPr lang="fr-FR" sz="2800" b="1" dirty="0">
              <a:solidFill>
                <a:schemeClr val="tx1"/>
              </a:solidFill>
            </a:endParaRPr>
          </a:p>
        </p:txBody>
      </p:sp>
      <p:sp>
        <p:nvSpPr>
          <p:cNvPr id="7" name="Flèche droite 6"/>
          <p:cNvSpPr/>
          <p:nvPr/>
        </p:nvSpPr>
        <p:spPr>
          <a:xfrm>
            <a:off x="251520" y="634166"/>
            <a:ext cx="8892480" cy="2960240"/>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chemeClr val="tx1"/>
              </a:solidFill>
            </a:endParaRPr>
          </a:p>
          <a:p>
            <a:endParaRPr lang="en-US" sz="2400" b="1" dirty="0" smtClean="0">
              <a:solidFill>
                <a:schemeClr val="tx1"/>
              </a:solidFill>
            </a:endParaRPr>
          </a:p>
          <a:p>
            <a:pPr algn="just"/>
            <a:r>
              <a:rPr lang="en-US" sz="2400" b="1" dirty="0" smtClean="0">
                <a:solidFill>
                  <a:schemeClr val="tx1"/>
                </a:solidFill>
              </a:rPr>
              <a:t>Leverages </a:t>
            </a:r>
            <a:r>
              <a:rPr lang="en-US" sz="2400" b="1" dirty="0">
                <a:solidFill>
                  <a:schemeClr val="tx1"/>
                </a:solidFill>
              </a:rPr>
              <a:t>existing expertise </a:t>
            </a:r>
            <a:endParaRPr lang="en-US" sz="2400" dirty="0">
              <a:solidFill>
                <a:schemeClr val="tx1"/>
              </a:solidFill>
            </a:endParaRPr>
          </a:p>
          <a:p>
            <a:r>
              <a:rPr lang="en-US" sz="2400" dirty="0">
                <a:solidFill>
                  <a:schemeClr val="tx1"/>
                </a:solidFill>
              </a:rPr>
              <a:t> A well-defined knowledge management process enables the organization to effectively take advantage of its team members’ existing skills and expertise.</a:t>
            </a:r>
          </a:p>
          <a:p>
            <a:pPr algn="just"/>
            <a:r>
              <a:rPr lang="en-US" sz="2400" dirty="0">
                <a:solidFill>
                  <a:schemeClr val="tx1"/>
                </a:solidFill>
              </a:rPr>
              <a:t> </a:t>
            </a:r>
          </a:p>
          <a:p>
            <a:pPr algn="just"/>
            <a:endParaRPr lang="fr-FR" sz="2400" dirty="0">
              <a:solidFill>
                <a:schemeClr val="tx1"/>
              </a:solidFill>
            </a:endParaRPr>
          </a:p>
        </p:txBody>
      </p:sp>
      <p:sp>
        <p:nvSpPr>
          <p:cNvPr id="9" name="Flèche droite 8"/>
          <p:cNvSpPr/>
          <p:nvPr/>
        </p:nvSpPr>
        <p:spPr>
          <a:xfrm>
            <a:off x="251520" y="3356992"/>
            <a:ext cx="8892480" cy="3479363"/>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b="1" dirty="0">
                <a:solidFill>
                  <a:schemeClr val="tx1"/>
                </a:solidFill>
              </a:rPr>
              <a:t> Prepares for crisis </a:t>
            </a:r>
            <a:endParaRPr lang="en-US" sz="2400" dirty="0">
              <a:solidFill>
                <a:schemeClr val="tx1"/>
              </a:solidFill>
            </a:endParaRPr>
          </a:p>
          <a:p>
            <a:pPr algn="just"/>
            <a:r>
              <a:rPr lang="en-US" sz="2400" dirty="0">
                <a:solidFill>
                  <a:schemeClr val="tx1"/>
                </a:solidFill>
              </a:rPr>
              <a:t> Organizations with a structured and formalized knowledge management program are better prepared to face challenges as they benefit from the learnings of dealing with a crisis.</a:t>
            </a:r>
          </a:p>
          <a:p>
            <a:pPr algn="just"/>
            <a:r>
              <a:rPr lang="en-US" sz="2400" dirty="0">
                <a:solidFill>
                  <a:schemeClr val="tx1"/>
                </a:solidFill>
              </a:rPr>
              <a:t> </a:t>
            </a:r>
          </a:p>
          <a:p>
            <a:pPr algn="just"/>
            <a:endParaRPr lang="fr-FR" sz="2400" dirty="0">
              <a:solidFill>
                <a:schemeClr val="tx1"/>
              </a:solidFill>
            </a:endParaRPr>
          </a:p>
        </p:txBody>
      </p:sp>
    </p:spTree>
    <p:extLst>
      <p:ext uri="{BB962C8B-B14F-4D97-AF65-F5344CB8AC3E}">
        <p14:creationId xmlns:p14="http://schemas.microsoft.com/office/powerpoint/2010/main" val="3432761145"/>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4" name="Nuage 3"/>
          <p:cNvSpPr/>
          <p:nvPr/>
        </p:nvSpPr>
        <p:spPr>
          <a:xfrm>
            <a:off x="500034" y="101986"/>
            <a:ext cx="7960398"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smtClean="0">
                <a:solidFill>
                  <a:schemeClr val="tx1"/>
                </a:solidFill>
              </a:rPr>
              <a:t>Benefits of knowledge management</a:t>
            </a:r>
            <a:endParaRPr lang="fr-FR" sz="2800" b="1" dirty="0">
              <a:solidFill>
                <a:schemeClr val="tx1"/>
              </a:solidFill>
            </a:endParaRPr>
          </a:p>
        </p:txBody>
      </p:sp>
      <p:sp>
        <p:nvSpPr>
          <p:cNvPr id="7" name="Flèche droite 6"/>
          <p:cNvSpPr/>
          <p:nvPr/>
        </p:nvSpPr>
        <p:spPr>
          <a:xfrm>
            <a:off x="263544" y="1290149"/>
            <a:ext cx="8892480" cy="4659131"/>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endParaRPr lang="en-US" sz="2400" b="1" dirty="0" smtClean="0">
              <a:solidFill>
                <a:schemeClr val="tx1"/>
              </a:solidFill>
            </a:endParaRPr>
          </a:p>
          <a:p>
            <a:pPr algn="just"/>
            <a:r>
              <a:rPr lang="en-US" sz="2400" b="1" dirty="0">
                <a:solidFill>
                  <a:schemeClr val="tx1"/>
                </a:solidFill>
              </a:rPr>
              <a:t>Enables digital transformation </a:t>
            </a:r>
            <a:endParaRPr lang="en-US" sz="2400" dirty="0">
              <a:solidFill>
                <a:schemeClr val="tx1"/>
              </a:solidFill>
            </a:endParaRPr>
          </a:p>
          <a:p>
            <a:pPr algn="just"/>
            <a:r>
              <a:rPr lang="en-US" sz="2400" dirty="0">
                <a:solidFill>
                  <a:schemeClr val="tx1"/>
                </a:solidFill>
              </a:rPr>
              <a:t> As organizations quicken the pace of digitalization, they have a plethora of </a:t>
            </a:r>
            <a:r>
              <a:rPr lang="en-US" sz="2400" u="sng" dirty="0">
                <a:solidFill>
                  <a:schemeClr val="tx1"/>
                </a:solidFill>
                <a:hlinkClick r:id="rId3" tooltip="structured and unstructured data"/>
              </a:rPr>
              <a:t>structured and unstructured data</a:t>
            </a:r>
            <a:r>
              <a:rPr lang="en-US" sz="2400" dirty="0">
                <a:solidFill>
                  <a:schemeClr val="tx1"/>
                </a:solidFill>
              </a:rPr>
              <a:t>. A well-defined knowledge management program allows them to use this information for their growth and benefit.</a:t>
            </a:r>
          </a:p>
          <a:p>
            <a:pPr algn="just"/>
            <a:r>
              <a:rPr lang="en-US" sz="2400" dirty="0">
                <a:solidFill>
                  <a:schemeClr val="tx1"/>
                </a:solidFill>
              </a:rPr>
              <a:t> </a:t>
            </a:r>
          </a:p>
          <a:p>
            <a:pPr algn="just"/>
            <a:endParaRPr lang="fr-FR" sz="2400" dirty="0">
              <a:solidFill>
                <a:schemeClr val="tx1"/>
              </a:solidFill>
            </a:endParaRPr>
          </a:p>
        </p:txBody>
      </p:sp>
    </p:spTree>
    <p:extLst>
      <p:ext uri="{BB962C8B-B14F-4D97-AF65-F5344CB8AC3E}">
        <p14:creationId xmlns:p14="http://schemas.microsoft.com/office/powerpoint/2010/main" val="356593745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	</a:t>
            </a:r>
            <a:r>
              <a:rPr lang="en-US" sz="2400" b="1" dirty="0" smtClean="0">
                <a:solidFill>
                  <a:schemeClr val="tx1"/>
                </a:solidFill>
              </a:rPr>
              <a:t>knowledge management process</a:t>
            </a:r>
            <a:endParaRPr lang="ar-DZ" sz="2400" b="1" dirty="0" smtClean="0">
              <a:solidFill>
                <a:schemeClr val="tx1"/>
              </a:solidFill>
            </a:endParaRPr>
          </a:p>
        </p:txBody>
      </p:sp>
      <p:sp>
        <p:nvSpPr>
          <p:cNvPr id="15" name="Rectangle à coins arrondis 14"/>
          <p:cNvSpPr/>
          <p:nvPr/>
        </p:nvSpPr>
        <p:spPr>
          <a:xfrm>
            <a:off x="506780" y="1484784"/>
            <a:ext cx="8297060" cy="385537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The knowledge management process explains how knowledge is captured, curated, delivered, and optimized in an organization.</a:t>
            </a:r>
            <a:endParaRPr lang="en-US" sz="2400" dirty="0">
              <a:solidFill>
                <a:schemeClr val="tx1"/>
              </a:solidFill>
            </a:endParaRPr>
          </a:p>
          <a:p>
            <a:pPr algn="just"/>
            <a:r>
              <a:rPr lang="en-US" sz="2400" dirty="0">
                <a:solidFill>
                  <a:schemeClr val="tx1"/>
                </a:solidFill>
              </a:rPr>
              <a:t>The knowledge management process is crucial to ensuring that employees and customers have access to information they need when they need it. Good KM processes facilitate accurate decision making, enable collaboration, and enhance communication.</a:t>
            </a:r>
          </a:p>
          <a:p>
            <a:pPr algn="just"/>
            <a:r>
              <a:rPr lang="en-US" sz="2400" b="1" dirty="0">
                <a:solidFill>
                  <a:schemeClr val="tx1"/>
                </a:solidFill>
                <a:hlinkClick r:id="rId3"/>
              </a:rPr>
              <a:t/>
            </a:r>
            <a:br>
              <a:rPr lang="en-US" sz="2400" b="1" dirty="0">
                <a:solidFill>
                  <a:schemeClr val="tx1"/>
                </a:solidFill>
                <a:hlinkClick r:id="rId3"/>
              </a:rPr>
            </a:br>
            <a:endParaRPr lang="fr-FR" sz="2400" dirty="0">
              <a:solidFill>
                <a:schemeClr val="tx1"/>
              </a:solidFill>
            </a:endParaRPr>
          </a:p>
        </p:txBody>
      </p:sp>
    </p:spTree>
    <p:extLst>
      <p:ext uri="{BB962C8B-B14F-4D97-AF65-F5344CB8AC3E}">
        <p14:creationId xmlns:p14="http://schemas.microsoft.com/office/powerpoint/2010/main" val="2232062328"/>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 name="Rectangle à coins arrondis 1"/>
          <p:cNvSpPr/>
          <p:nvPr/>
        </p:nvSpPr>
        <p:spPr>
          <a:xfrm>
            <a:off x="985565" y="80721"/>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Knowledge management process</a:t>
            </a:r>
            <a:endParaRPr lang="en-US" sz="2400" b="1" dirty="0">
              <a:solidFill>
                <a:schemeClr val="tx1"/>
              </a:solidFill>
            </a:endParaRPr>
          </a:p>
        </p:txBody>
      </p:sp>
      <p:sp>
        <p:nvSpPr>
          <p:cNvPr id="3" name="Arrondir un rectangle avec un coin diagonal 2"/>
          <p:cNvSpPr/>
          <p:nvPr/>
        </p:nvSpPr>
        <p:spPr>
          <a:xfrm>
            <a:off x="395536" y="2113408"/>
            <a:ext cx="8313328" cy="10275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2"/>
                </a:solidFill>
              </a:rPr>
              <a:t>The following are the basic steps involved in the knowledge management process:</a:t>
            </a:r>
            <a:endParaRPr lang="en-US" sz="2800" dirty="0">
              <a:solidFill>
                <a:schemeClr val="tx2"/>
              </a:solidFill>
            </a:endParaRPr>
          </a:p>
        </p:txBody>
      </p:sp>
      <p:sp>
        <p:nvSpPr>
          <p:cNvPr id="4" name="Flèche vers le bas 3"/>
          <p:cNvSpPr/>
          <p:nvPr/>
        </p:nvSpPr>
        <p:spPr>
          <a:xfrm>
            <a:off x="4286533" y="1465336"/>
            <a:ext cx="64294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rot="19427764">
            <a:off x="299519" y="3681646"/>
            <a:ext cx="2146275" cy="965219"/>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identification</a:t>
            </a:r>
            <a:endParaRPr lang="fr-FR" sz="2400" dirty="0">
              <a:solidFill>
                <a:schemeClr val="tx2"/>
              </a:solidFill>
            </a:endParaRPr>
          </a:p>
        </p:txBody>
      </p:sp>
      <p:sp>
        <p:nvSpPr>
          <p:cNvPr id="9" name="Rectangle 8"/>
          <p:cNvSpPr/>
          <p:nvPr/>
        </p:nvSpPr>
        <p:spPr>
          <a:xfrm rot="19427764">
            <a:off x="2453486" y="3679652"/>
            <a:ext cx="2146275" cy="1040549"/>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capture</a:t>
            </a:r>
            <a:endParaRPr lang="fr-FR" sz="2400" dirty="0">
              <a:solidFill>
                <a:schemeClr val="tx2"/>
              </a:solidFill>
            </a:endParaRPr>
          </a:p>
        </p:txBody>
      </p:sp>
      <p:sp>
        <p:nvSpPr>
          <p:cNvPr id="11" name="Rectangle 10"/>
          <p:cNvSpPr/>
          <p:nvPr/>
        </p:nvSpPr>
        <p:spPr>
          <a:xfrm rot="19427764">
            <a:off x="4661069" y="3743443"/>
            <a:ext cx="2146275" cy="870441"/>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a:t>
            </a:r>
            <a:r>
              <a:rPr lang="fr-FR" sz="2400" b="1" dirty="0" err="1">
                <a:solidFill>
                  <a:schemeClr val="tx2"/>
                </a:solidFill>
              </a:rPr>
              <a:t>organization</a:t>
            </a:r>
            <a:endParaRPr lang="fr-FR" sz="2400" dirty="0">
              <a:solidFill>
                <a:schemeClr val="tx2"/>
              </a:solidFill>
            </a:endParaRPr>
          </a:p>
        </p:txBody>
      </p:sp>
      <p:sp>
        <p:nvSpPr>
          <p:cNvPr id="12" name="Rectangle 11"/>
          <p:cNvSpPr/>
          <p:nvPr/>
        </p:nvSpPr>
        <p:spPr>
          <a:xfrm rot="19427764">
            <a:off x="6802898" y="3746212"/>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sharing</a:t>
            </a:r>
            <a:endParaRPr lang="fr-FR" sz="2400" dirty="0">
              <a:solidFill>
                <a:schemeClr val="tx2"/>
              </a:solidFill>
            </a:endParaRPr>
          </a:p>
        </p:txBody>
      </p:sp>
      <p:sp>
        <p:nvSpPr>
          <p:cNvPr id="13" name="Rectangle 12"/>
          <p:cNvSpPr/>
          <p:nvPr/>
        </p:nvSpPr>
        <p:spPr>
          <a:xfrm rot="19427764">
            <a:off x="2424038" y="5434210"/>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application</a:t>
            </a:r>
            <a:endParaRPr lang="fr-FR" sz="2400" dirty="0">
              <a:solidFill>
                <a:schemeClr val="tx2"/>
              </a:solidFill>
            </a:endParaRPr>
          </a:p>
        </p:txBody>
      </p:sp>
      <p:sp>
        <p:nvSpPr>
          <p:cNvPr id="14" name="Rectangle 13"/>
          <p:cNvSpPr/>
          <p:nvPr/>
        </p:nvSpPr>
        <p:spPr>
          <a:xfrm rot="19427764">
            <a:off x="292319" y="5355273"/>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a:t>
            </a:r>
            <a:r>
              <a:rPr lang="fr-FR" sz="2400" b="1" dirty="0" err="1">
                <a:solidFill>
                  <a:schemeClr val="tx2"/>
                </a:solidFill>
              </a:rPr>
              <a:t>transfer</a:t>
            </a:r>
            <a:endParaRPr lang="fr-FR" sz="2400" dirty="0">
              <a:solidFill>
                <a:schemeClr val="tx2"/>
              </a:solidFill>
            </a:endParaRPr>
          </a:p>
        </p:txBody>
      </p:sp>
      <p:sp>
        <p:nvSpPr>
          <p:cNvPr id="15" name="Rectangle 14"/>
          <p:cNvSpPr/>
          <p:nvPr/>
        </p:nvSpPr>
        <p:spPr>
          <a:xfrm rot="19427764">
            <a:off x="4770524" y="5344014"/>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a:t>
            </a:r>
            <a:r>
              <a:rPr lang="fr-FR" sz="2400" b="1" dirty="0" err="1">
                <a:solidFill>
                  <a:schemeClr val="tx2"/>
                </a:solidFill>
              </a:rPr>
              <a:t>evaluation</a:t>
            </a:r>
            <a:endParaRPr lang="fr-FR" sz="2400" dirty="0">
              <a:solidFill>
                <a:schemeClr val="tx2"/>
              </a:solidFill>
            </a:endParaRPr>
          </a:p>
        </p:txBody>
      </p:sp>
      <p:sp>
        <p:nvSpPr>
          <p:cNvPr id="16" name="Rectangle 15"/>
          <p:cNvSpPr/>
          <p:nvPr/>
        </p:nvSpPr>
        <p:spPr>
          <a:xfrm rot="19427764">
            <a:off x="6988051" y="5259157"/>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a:solidFill>
                  <a:schemeClr val="tx2"/>
                </a:solidFill>
              </a:rPr>
              <a:t>Knowledge</a:t>
            </a:r>
            <a:r>
              <a:rPr lang="fr-FR" sz="2400" b="1" dirty="0">
                <a:solidFill>
                  <a:schemeClr val="tx2"/>
                </a:solidFill>
              </a:rPr>
              <a:t> maintenance</a:t>
            </a:r>
            <a:endParaRPr lang="fr-FR" sz="2400" dirty="0">
              <a:solidFill>
                <a:schemeClr val="tx2"/>
              </a:solidFill>
            </a:endParaRPr>
          </a:p>
        </p:txBody>
      </p:sp>
    </p:spTree>
    <p:extLst>
      <p:ext uri="{BB962C8B-B14F-4D97-AF65-F5344CB8AC3E}">
        <p14:creationId xmlns:p14="http://schemas.microsoft.com/office/powerpoint/2010/main" val="3871141087"/>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7" name="Rectangle à coins arrondis 6"/>
          <p:cNvSpPr/>
          <p:nvPr/>
        </p:nvSpPr>
        <p:spPr>
          <a:xfrm>
            <a:off x="985565" y="4653136"/>
            <a:ext cx="7601498" cy="204978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capture:</a:t>
            </a:r>
            <a:r>
              <a:rPr lang="en-US" sz="2400" dirty="0">
                <a:solidFill>
                  <a:schemeClr val="tx2"/>
                </a:solidFill>
              </a:rPr>
              <a:t> Once the knowledge has been identified, it needs to be captured and documented in a way that makes it accessible to employees. This can be done through various methods, such as creating databases, wikis, or knowledge bases.</a:t>
            </a:r>
          </a:p>
        </p:txBody>
      </p:sp>
      <p:sp>
        <p:nvSpPr>
          <p:cNvPr id="8" name="Rectangle à coins arrondis 7"/>
          <p:cNvSpPr/>
          <p:nvPr/>
        </p:nvSpPr>
        <p:spPr>
          <a:xfrm>
            <a:off x="929139" y="1886854"/>
            <a:ext cx="7601498" cy="154214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identification: </a:t>
            </a:r>
            <a:r>
              <a:rPr lang="en-US" sz="2400" dirty="0" smtClean="0">
                <a:solidFill>
                  <a:schemeClr val="tx2"/>
                </a:solidFill>
              </a:rPr>
              <a:t>This </a:t>
            </a:r>
            <a:r>
              <a:rPr lang="en-US" sz="2400" dirty="0">
                <a:solidFill>
                  <a:schemeClr val="tx2"/>
                </a:solidFill>
              </a:rPr>
              <a:t>can be done by analyzing existing documents, interviewing employees, or conducting surveys.</a:t>
            </a: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Knowledge management process</a:t>
            </a:r>
            <a:endParaRPr lang="en-US" sz="2400" b="1"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7" name="Rectangle à coins arrondis 6"/>
          <p:cNvSpPr/>
          <p:nvPr/>
        </p:nvSpPr>
        <p:spPr>
          <a:xfrm>
            <a:off x="985565" y="4653136"/>
            <a:ext cx="7601498" cy="204978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sharing: </a:t>
            </a:r>
            <a:r>
              <a:rPr lang="en-US" sz="2400" dirty="0">
                <a:solidFill>
                  <a:schemeClr val="tx2"/>
                </a:solidFill>
              </a:rPr>
              <a:t>Once the knowledge has been captured and organized, it needs to be shared with the relevant stakeholders within the organization. This can be done through various methods, such as </a:t>
            </a:r>
            <a:r>
              <a:rPr lang="en-US" sz="2400" u="sng" dirty="0">
                <a:solidFill>
                  <a:schemeClr val="tx2"/>
                </a:solidFill>
                <a:hlinkClick r:id="rId3"/>
              </a:rPr>
              <a:t>training</a:t>
            </a:r>
            <a:r>
              <a:rPr lang="en-US" sz="2400" dirty="0">
                <a:solidFill>
                  <a:schemeClr val="tx2"/>
                </a:solidFill>
              </a:rPr>
              <a:t> programs, newsletters, or collaboration tools.</a:t>
            </a:r>
          </a:p>
        </p:txBody>
      </p:sp>
      <p:sp>
        <p:nvSpPr>
          <p:cNvPr id="8" name="Rectangle à coins arrondis 7"/>
          <p:cNvSpPr/>
          <p:nvPr/>
        </p:nvSpPr>
        <p:spPr>
          <a:xfrm>
            <a:off x="929139" y="1886854"/>
            <a:ext cx="7601498" cy="197419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organization:</a:t>
            </a:r>
            <a:r>
              <a:rPr lang="en-US" sz="2400" dirty="0">
                <a:solidFill>
                  <a:schemeClr val="tx2"/>
                </a:solidFill>
              </a:rPr>
              <a:t> The captured knowledge needs to be organized in a way that makes it easy to find and use. This can be done through various methods, such as categorizing knowledge by topic, creating taxonomies, or using metadata.</a:t>
            </a: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Knowledge management process</a:t>
            </a:r>
            <a:endParaRPr lang="en-US" sz="2400" b="1" dirty="0">
              <a:solidFill>
                <a:schemeClr val="tx1"/>
              </a:solidFill>
            </a:endParaRPr>
          </a:p>
        </p:txBody>
      </p:sp>
    </p:spTree>
    <p:extLst>
      <p:ext uri="{BB962C8B-B14F-4D97-AF65-F5344CB8AC3E}">
        <p14:creationId xmlns:p14="http://schemas.microsoft.com/office/powerpoint/2010/main" val="2039894857"/>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7" name="Rectangle à coins arrondis 6"/>
          <p:cNvSpPr/>
          <p:nvPr/>
        </p:nvSpPr>
        <p:spPr>
          <a:xfrm>
            <a:off x="985565" y="4653136"/>
            <a:ext cx="7601498" cy="204978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application:</a:t>
            </a:r>
            <a:r>
              <a:rPr lang="en-US" sz="2400" dirty="0">
                <a:solidFill>
                  <a:schemeClr val="tx2"/>
                </a:solidFill>
              </a:rPr>
              <a:t> </a:t>
            </a:r>
            <a:r>
              <a:rPr lang="en-US" sz="2400" dirty="0" smtClean="0">
                <a:solidFill>
                  <a:schemeClr val="tx2"/>
                </a:solidFill>
              </a:rPr>
              <a:t>This </a:t>
            </a:r>
            <a:r>
              <a:rPr lang="en-US" sz="2400" dirty="0">
                <a:solidFill>
                  <a:schemeClr val="tx2"/>
                </a:solidFill>
              </a:rPr>
              <a:t>can be done through various methods, such as process improvement, product innovation, or customer service enhancement.</a:t>
            </a:r>
          </a:p>
          <a:p>
            <a:pPr algn="just"/>
            <a:endParaRPr lang="en-US" sz="2400" dirty="0">
              <a:solidFill>
                <a:schemeClr val="tx2"/>
              </a:solidFill>
            </a:endParaRPr>
          </a:p>
        </p:txBody>
      </p:sp>
      <p:sp>
        <p:nvSpPr>
          <p:cNvPr id="8" name="Rectangle à coins arrondis 7"/>
          <p:cNvSpPr/>
          <p:nvPr/>
        </p:nvSpPr>
        <p:spPr>
          <a:xfrm>
            <a:off x="929139" y="1886854"/>
            <a:ext cx="7601498" cy="197419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transfer: </a:t>
            </a:r>
            <a:r>
              <a:rPr lang="en-US" sz="2400" dirty="0">
                <a:solidFill>
                  <a:schemeClr val="tx2"/>
                </a:solidFill>
              </a:rPr>
              <a:t>Knowledge transfer involves transferring knowledge from one person or department to another. This can be done through various methods such as </a:t>
            </a:r>
            <a:r>
              <a:rPr lang="en-US" sz="2400" u="sng" dirty="0">
                <a:solidFill>
                  <a:schemeClr val="tx2"/>
                </a:solidFill>
                <a:hlinkClick r:id="rId3"/>
              </a:rPr>
              <a:t>mentoring</a:t>
            </a:r>
            <a:r>
              <a:rPr lang="en-US" sz="2400" dirty="0">
                <a:solidFill>
                  <a:schemeClr val="tx2"/>
                </a:solidFill>
              </a:rPr>
              <a:t>, job shadowing, or </a:t>
            </a:r>
            <a:r>
              <a:rPr lang="en-US" sz="2400" u="sng" dirty="0">
                <a:solidFill>
                  <a:schemeClr val="tx2"/>
                </a:solidFill>
                <a:hlinkClick r:id="rId4"/>
              </a:rPr>
              <a:t>on-the-job training</a:t>
            </a:r>
            <a:r>
              <a:rPr lang="en-US" sz="2400" dirty="0">
                <a:solidFill>
                  <a:schemeClr val="tx2"/>
                </a:solidFill>
              </a:rPr>
              <a:t>.</a:t>
            </a: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Knowledge management process</a:t>
            </a:r>
            <a:endParaRPr lang="en-US" sz="2400" b="1" dirty="0">
              <a:solidFill>
                <a:schemeClr val="tx1"/>
              </a:solidFill>
            </a:endParaRPr>
          </a:p>
        </p:txBody>
      </p:sp>
    </p:spTree>
    <p:extLst>
      <p:ext uri="{BB962C8B-B14F-4D97-AF65-F5344CB8AC3E}">
        <p14:creationId xmlns:p14="http://schemas.microsoft.com/office/powerpoint/2010/main" val="333814247"/>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7" name="Rectangle à coins arrondis 6"/>
          <p:cNvSpPr/>
          <p:nvPr/>
        </p:nvSpPr>
        <p:spPr>
          <a:xfrm>
            <a:off x="985565" y="4221088"/>
            <a:ext cx="7601498" cy="248183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maintenance: </a:t>
            </a:r>
            <a:r>
              <a:rPr lang="en-US" sz="2400" dirty="0">
                <a:solidFill>
                  <a:schemeClr val="tx2"/>
                </a:solidFill>
              </a:rPr>
              <a:t>Knowledge needs to be updated and maintained over time to ensure its relevance and accuracy. This can be done through various methods, such as regular reviews, updates to knowledge management systems, or ongoing training programs.</a:t>
            </a:r>
          </a:p>
          <a:p>
            <a:pPr algn="just"/>
            <a:endParaRPr lang="en-US" sz="2400" dirty="0">
              <a:solidFill>
                <a:schemeClr val="tx2"/>
              </a:solidFill>
            </a:endParaRPr>
          </a:p>
        </p:txBody>
      </p:sp>
      <p:sp>
        <p:nvSpPr>
          <p:cNvPr id="8" name="Rectangle à coins arrondis 7"/>
          <p:cNvSpPr/>
          <p:nvPr/>
        </p:nvSpPr>
        <p:spPr>
          <a:xfrm>
            <a:off x="929139" y="1886854"/>
            <a:ext cx="7601498" cy="197419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2"/>
                </a:solidFill>
              </a:rPr>
              <a:t>Knowledge evaluation: </a:t>
            </a:r>
            <a:r>
              <a:rPr lang="en-US" sz="2400" dirty="0" smtClean="0">
                <a:solidFill>
                  <a:schemeClr val="tx2"/>
                </a:solidFill>
              </a:rPr>
              <a:t>This </a:t>
            </a:r>
            <a:r>
              <a:rPr lang="en-US" sz="2400" dirty="0">
                <a:solidFill>
                  <a:schemeClr val="tx2"/>
                </a:solidFill>
              </a:rPr>
              <a:t>can be done through various methods, such as</a:t>
            </a:r>
            <a:r>
              <a:rPr lang="en-US" sz="2400" u="sng" dirty="0">
                <a:solidFill>
                  <a:schemeClr val="tx2"/>
                </a:solidFill>
                <a:hlinkClick r:id="rId3"/>
              </a:rPr>
              <a:t> feedback surveys</a:t>
            </a:r>
            <a:r>
              <a:rPr lang="en-US" sz="2400" dirty="0">
                <a:solidFill>
                  <a:schemeClr val="tx2"/>
                </a:solidFill>
              </a:rPr>
              <a:t> or performance metrics.</a:t>
            </a:r>
          </a:p>
        </p:txBody>
      </p:sp>
      <p:sp>
        <p:nvSpPr>
          <p:cNvPr id="3" name="Accolade ouvrante 2"/>
          <p:cNvSpPr/>
          <p:nvPr/>
        </p:nvSpPr>
        <p:spPr>
          <a:xfrm>
            <a:off x="67087" y="2204864"/>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Rectangle à coins arrondis 8"/>
          <p:cNvSpPr/>
          <p:nvPr/>
        </p:nvSpPr>
        <p:spPr>
          <a:xfrm>
            <a:off x="985565" y="80721"/>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Knowledge management process</a:t>
            </a:r>
            <a:endParaRPr lang="en-US" sz="2400" b="1" dirty="0">
              <a:solidFill>
                <a:schemeClr val="tx1"/>
              </a:solidFill>
            </a:endParaRPr>
          </a:p>
        </p:txBody>
      </p:sp>
    </p:spTree>
    <p:extLst>
      <p:ext uri="{BB962C8B-B14F-4D97-AF65-F5344CB8AC3E}">
        <p14:creationId xmlns:p14="http://schemas.microsoft.com/office/powerpoint/2010/main" val="2252193486"/>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2" name="Rectangle à coins arrondis 1"/>
          <p:cNvSpPr/>
          <p:nvPr/>
        </p:nvSpPr>
        <p:spPr>
          <a:xfrm>
            <a:off x="179512" y="188640"/>
            <a:ext cx="8784976" cy="64087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fr-FR" sz="2400" dirty="0" smtClean="0">
                <a:solidFill>
                  <a:schemeClr val="tx2"/>
                </a:solidFill>
                <a:hlinkClick r:id="rId3"/>
              </a:rPr>
              <a:t>- https</a:t>
            </a:r>
            <a:r>
              <a:rPr lang="fr-FR" sz="2400" dirty="0">
                <a:solidFill>
                  <a:schemeClr val="tx2"/>
                </a:solidFill>
                <a:hlinkClick r:id="rId3"/>
              </a:rPr>
              <a:t>://www.spiceworks.com/collaboration/content-collaboration/articles/what-is-knowledge-management/#:~:text=Last%20Updated%3A%20January%207%2C%202025,among%20its%20employees%20and%20teams</a:t>
            </a:r>
            <a:r>
              <a:rPr lang="fr-FR" sz="2400" dirty="0" smtClean="0">
                <a:solidFill>
                  <a:schemeClr val="tx2"/>
                </a:solidFill>
              </a:rPr>
              <a:t>.</a:t>
            </a:r>
          </a:p>
          <a:p>
            <a:pPr algn="just"/>
            <a:endParaRPr lang="fr-FR" sz="2400" dirty="0" smtClean="0">
              <a:solidFill>
                <a:schemeClr val="tx2"/>
              </a:solidFill>
            </a:endParaRPr>
          </a:p>
          <a:p>
            <a:pPr algn="just"/>
            <a:r>
              <a:rPr lang="fr-FR" sz="2400" dirty="0" smtClean="0">
                <a:solidFill>
                  <a:schemeClr val="tx2"/>
                </a:solidFill>
                <a:hlinkClick r:id="rId4"/>
              </a:rPr>
              <a:t>- https</a:t>
            </a:r>
            <a:r>
              <a:rPr lang="fr-FR" sz="2400" dirty="0">
                <a:solidFill>
                  <a:schemeClr val="tx2"/>
                </a:solidFill>
                <a:hlinkClick r:id="rId4"/>
              </a:rPr>
              <a:t>://blog.collabwriting.com/4-steps-of-the-knowledge-management-cycle</a:t>
            </a:r>
            <a:r>
              <a:rPr lang="fr-FR" sz="2400" dirty="0" smtClean="0">
                <a:solidFill>
                  <a:schemeClr val="tx2"/>
                </a:solidFill>
                <a:hlinkClick r:id="rId4"/>
              </a:rPr>
              <a:t>/</a:t>
            </a:r>
            <a:endParaRPr lang="fr-FR" sz="2400" dirty="0" smtClean="0">
              <a:solidFill>
                <a:schemeClr val="tx2"/>
              </a:solidFill>
            </a:endParaRPr>
          </a:p>
          <a:p>
            <a:pPr algn="just"/>
            <a:r>
              <a:rPr lang="fr-FR" sz="2400" dirty="0" smtClean="0">
                <a:solidFill>
                  <a:schemeClr val="tx2"/>
                </a:solidFill>
              </a:rPr>
              <a:t>- https</a:t>
            </a:r>
            <a:r>
              <a:rPr lang="fr-FR" sz="2400" dirty="0">
                <a:solidFill>
                  <a:schemeClr val="tx2"/>
                </a:solidFill>
              </a:rPr>
              <a:t>://www.geeksforgeeks.org/knowledge-management-meaning-concept-process-and-significance/#process-of-knowledge-management-km</a:t>
            </a:r>
            <a:endParaRPr lang="fr-FR" sz="2400" dirty="0" smtClean="0">
              <a:solidFill>
                <a:schemeClr val="tx2"/>
              </a:solidFill>
            </a:endParaRPr>
          </a:p>
          <a:p>
            <a:pPr algn="ctr"/>
            <a:endParaRPr lang="fr-FR" dirty="0">
              <a:solidFill>
                <a:schemeClr val="tx1"/>
              </a:solidFill>
            </a:endParaRPr>
          </a:p>
        </p:txBody>
      </p:sp>
    </p:spTree>
    <p:extLst>
      <p:ext uri="{BB962C8B-B14F-4D97-AF65-F5344CB8AC3E}">
        <p14:creationId xmlns:p14="http://schemas.microsoft.com/office/powerpoint/2010/main" val="1931069594"/>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a:t>
            </a:r>
            <a:r>
              <a:rPr lang="en-US" sz="2800" b="1" dirty="0" smtClean="0">
                <a:solidFill>
                  <a:schemeClr val="tx1"/>
                </a:solidFill>
              </a:rPr>
              <a:t>: 1</a:t>
            </a:r>
            <a:r>
              <a:rPr lang="en-US" sz="2800" b="1" baseline="30000" dirty="0" smtClean="0">
                <a:solidFill>
                  <a:schemeClr val="tx1"/>
                </a:solidFill>
              </a:rPr>
              <a:t>st</a:t>
            </a:r>
            <a:r>
              <a:rPr lang="en-US" sz="2800" b="1" dirty="0" smtClean="0">
                <a:solidFill>
                  <a:schemeClr val="tx1"/>
                </a:solidFill>
              </a:rPr>
              <a:t> Year HRM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Lecture I:</a:t>
            </a:r>
          </a:p>
          <a:p>
            <a:pPr algn="ctr"/>
            <a:r>
              <a:rPr lang="en-US" sz="3200" b="1" i="1" dirty="0" smtClean="0">
                <a:solidFill>
                  <a:schemeClr val="accent3"/>
                </a:solidFill>
              </a:rPr>
              <a:t> knowledge Management</a:t>
            </a: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err="1" smtClean="0">
                <a:solidFill>
                  <a:schemeClr val="accent4">
                    <a:lumMod val="10000"/>
                  </a:schemeClr>
                </a:solidFill>
              </a:rPr>
              <a:t>Knowledge</a:t>
            </a:r>
            <a:r>
              <a:rPr lang="fr-FR" sz="2400" b="1" dirty="0" smtClean="0">
                <a:solidFill>
                  <a:schemeClr val="accent4">
                    <a:lumMod val="10000"/>
                  </a:schemeClr>
                </a:solidFill>
              </a:rPr>
              <a:t> </a:t>
            </a:r>
            <a:r>
              <a:rPr lang="fr-FR" sz="2400" b="1" dirty="0" err="1" smtClean="0">
                <a:solidFill>
                  <a:schemeClr val="accent4">
                    <a:lumMod val="10000"/>
                  </a:schemeClr>
                </a:solidFill>
              </a:rPr>
              <a:t>meaning</a:t>
            </a:r>
            <a:r>
              <a:rPr lang="fr-FR" sz="2400" b="1" dirty="0" smtClean="0">
                <a:solidFill>
                  <a:schemeClr val="accent4">
                    <a:lumMod val="10000"/>
                  </a:schemeClr>
                </a:solidFill>
              </a:rPr>
              <a:t>;</a:t>
            </a:r>
          </a:p>
          <a:p>
            <a:pPr algn="just">
              <a:buFontTx/>
              <a:buChar char="-"/>
            </a:pPr>
            <a:r>
              <a:rPr lang="fr-FR" sz="2400" b="1" dirty="0" err="1" smtClean="0">
                <a:solidFill>
                  <a:schemeClr val="accent4">
                    <a:lumMod val="10000"/>
                  </a:schemeClr>
                </a:solidFill>
              </a:rPr>
              <a:t>Knowledge</a:t>
            </a:r>
            <a:r>
              <a:rPr lang="fr-FR" sz="2400" b="1" dirty="0" smtClean="0">
                <a:solidFill>
                  <a:schemeClr val="accent4">
                    <a:lumMod val="10000"/>
                  </a:schemeClr>
                </a:solidFill>
              </a:rPr>
              <a:t> types;</a:t>
            </a:r>
            <a:endParaRPr lang="fr-FR" sz="2400" b="1" dirty="0" smtClean="0">
              <a:solidFill>
                <a:schemeClr val="accent4">
                  <a:lumMod val="10000"/>
                </a:schemeClr>
              </a:solidFill>
            </a:endParaRPr>
          </a:p>
          <a:p>
            <a:pPr algn="just">
              <a:buFontTx/>
              <a:buChar char="-"/>
            </a:pPr>
            <a:r>
              <a:rPr lang="fr-FR" sz="2400" b="1" dirty="0" err="1" smtClean="0">
                <a:solidFill>
                  <a:schemeClr val="accent4">
                    <a:lumMod val="10000"/>
                  </a:schemeClr>
                </a:solidFill>
              </a:rPr>
              <a:t>Knowledge</a:t>
            </a:r>
            <a:r>
              <a:rPr lang="fr-FR" sz="2400" b="1" dirty="0" smtClean="0">
                <a:solidFill>
                  <a:schemeClr val="accent4">
                    <a:lumMod val="10000"/>
                  </a:schemeClr>
                </a:solidFill>
              </a:rPr>
              <a:t> management </a:t>
            </a:r>
            <a:r>
              <a:rPr lang="fr-FR" sz="2400" b="1" dirty="0" err="1" smtClean="0">
                <a:solidFill>
                  <a:schemeClr val="accent4">
                    <a:lumMod val="10000"/>
                  </a:schemeClr>
                </a:solidFill>
              </a:rPr>
              <a:t>definition</a:t>
            </a:r>
            <a:r>
              <a:rPr lang="fr-FR" sz="2400" b="1" dirty="0" smtClean="0">
                <a:solidFill>
                  <a:schemeClr val="accent4">
                    <a:lumMod val="10000"/>
                  </a:schemeClr>
                </a:solidFill>
              </a:rPr>
              <a:t>;</a:t>
            </a:r>
          </a:p>
          <a:p>
            <a:pPr algn="just">
              <a:buFontTx/>
              <a:buChar char="-"/>
            </a:pPr>
            <a:r>
              <a:rPr lang="fr-FR" sz="2400" b="1" dirty="0">
                <a:solidFill>
                  <a:schemeClr val="accent4">
                    <a:lumMod val="10000"/>
                  </a:schemeClr>
                </a:solidFill>
              </a:rPr>
              <a:t> </a:t>
            </a:r>
            <a:r>
              <a:rPr lang="fr-FR" sz="2400" b="1" dirty="0" err="1" smtClean="0">
                <a:solidFill>
                  <a:schemeClr val="accent4">
                    <a:lumMod val="10000"/>
                  </a:schemeClr>
                </a:solidFill>
              </a:rPr>
              <a:t>Componants</a:t>
            </a:r>
            <a:r>
              <a:rPr lang="fr-FR" sz="2400" b="1" dirty="0" smtClean="0">
                <a:solidFill>
                  <a:schemeClr val="accent4">
                    <a:lumMod val="10000"/>
                  </a:schemeClr>
                </a:solidFill>
              </a:rPr>
              <a:t> of </a:t>
            </a:r>
            <a:r>
              <a:rPr lang="fr-FR" sz="2400" b="1" dirty="0" err="1" smtClean="0">
                <a:solidFill>
                  <a:schemeClr val="accent4">
                    <a:lumMod val="10000"/>
                  </a:schemeClr>
                </a:solidFill>
              </a:rPr>
              <a:t>knowledge</a:t>
            </a:r>
            <a:r>
              <a:rPr lang="fr-FR" sz="2400" b="1" dirty="0" smtClean="0">
                <a:solidFill>
                  <a:schemeClr val="accent4">
                    <a:lumMod val="10000"/>
                  </a:schemeClr>
                </a:solidFill>
              </a:rPr>
              <a:t> management;</a:t>
            </a:r>
          </a:p>
          <a:p>
            <a:pPr algn="just">
              <a:buFontTx/>
              <a:buChar char="-"/>
            </a:pPr>
            <a:r>
              <a:rPr lang="fr-FR" sz="2400" b="1" dirty="0" err="1" smtClean="0">
                <a:solidFill>
                  <a:schemeClr val="accent4">
                    <a:lumMod val="10000"/>
                  </a:schemeClr>
                </a:solidFill>
              </a:rPr>
              <a:t>Process</a:t>
            </a:r>
            <a:r>
              <a:rPr lang="fr-FR" sz="2400" b="1" dirty="0" smtClean="0">
                <a:solidFill>
                  <a:schemeClr val="accent4">
                    <a:lumMod val="10000"/>
                  </a:schemeClr>
                </a:solidFill>
              </a:rPr>
              <a:t> of </a:t>
            </a:r>
            <a:r>
              <a:rPr lang="fr-FR" sz="2400" b="1" dirty="0" err="1" smtClean="0">
                <a:solidFill>
                  <a:schemeClr val="accent4">
                    <a:lumMod val="10000"/>
                  </a:schemeClr>
                </a:solidFill>
              </a:rPr>
              <a:t>knowledge</a:t>
            </a:r>
            <a:r>
              <a:rPr lang="fr-FR" sz="2400" b="1" dirty="0" smtClean="0">
                <a:solidFill>
                  <a:schemeClr val="accent4">
                    <a:lumMod val="10000"/>
                  </a:schemeClr>
                </a:solidFill>
              </a:rPr>
              <a:t> management;</a:t>
            </a:r>
          </a:p>
          <a:p>
            <a:pPr algn="just">
              <a:buFontTx/>
              <a:buChar char="-"/>
            </a:pPr>
            <a:endParaRPr lang="fr-FR" sz="2400" b="1" dirty="0" smtClean="0">
              <a:solidFill>
                <a:schemeClr val="accent4">
                  <a:lumMod val="10000"/>
                </a:schemeClr>
              </a:solidFill>
            </a:endParaRPr>
          </a:p>
          <a:p>
            <a:pPr algn="just"/>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Knowledge</a:t>
            </a:r>
            <a:r>
              <a:rPr lang="fr-FR" sz="2800" b="1" dirty="0" smtClean="0">
                <a:solidFill>
                  <a:schemeClr val="accent4">
                    <a:lumMod val="10000"/>
                  </a:schemeClr>
                </a:solidFill>
              </a:rPr>
              <a:t>  </a:t>
            </a:r>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3096344"/>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i="1" smtClean="0"/>
              <a:t>	Knowledge </a:t>
            </a:r>
            <a:r>
              <a:rPr lang="en-US" sz="2800" i="1" dirty="0"/>
              <a:t>refers to information, understanding, or skills acquired through experience, education, or training. It involves </a:t>
            </a:r>
            <a:r>
              <a:rPr lang="en-US" sz="2800" i="1" dirty="0" smtClean="0"/>
              <a:t>awareness and </a:t>
            </a:r>
            <a:r>
              <a:rPr lang="en-US" sz="2800" i="1" dirty="0"/>
              <a:t>familiarity with facts, truths, concepts, or </a:t>
            </a:r>
            <a:r>
              <a:rPr lang="en-US" sz="2800" i="1" dirty="0" smtClean="0"/>
              <a:t>skills that are acquired </a:t>
            </a:r>
            <a:r>
              <a:rPr lang="en-US" sz="2800" i="1" dirty="0"/>
              <a:t>and retained by an individual.</a:t>
            </a:r>
            <a:r>
              <a:rPr lang="en-US" sz="2800" dirty="0"/>
              <a:t/>
            </a:r>
            <a:br>
              <a:rPr lang="en-US" sz="2800" dirty="0"/>
            </a:br>
            <a:endParaRPr lang="fr-FR" sz="2800" dirty="0"/>
          </a:p>
        </p:txBody>
      </p:sp>
    </p:spTree>
    <p:extLst>
      <p:ext uri="{BB962C8B-B14F-4D97-AF65-F5344CB8AC3E}">
        <p14:creationId xmlns:p14="http://schemas.microsoft.com/office/powerpoint/2010/main" val="330301153"/>
      </p:ext>
    </p:extLst>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2" name="Arrondir un rectangle avec un coin diagonal 1"/>
          <p:cNvSpPr/>
          <p:nvPr/>
        </p:nvSpPr>
        <p:spPr>
          <a:xfrm>
            <a:off x="0"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endParaRPr lang="en-US" sz="2400" i="1" dirty="0" smtClean="0"/>
          </a:p>
          <a:p>
            <a:pPr algn="just"/>
            <a:r>
              <a:rPr lang="en-US" sz="2400" b="1" dirty="0">
                <a:hlinkClick r:id="rId3"/>
              </a:rPr>
              <a:t>Explicit </a:t>
            </a:r>
            <a:r>
              <a:rPr lang="en-US" sz="2400" b="1" dirty="0">
                <a:hlinkClick r:id="rId3"/>
              </a:rPr>
              <a:t>knowledge</a:t>
            </a:r>
            <a:r>
              <a:rPr lang="en-US" sz="2400" b="1" dirty="0"/>
              <a:t>: </a:t>
            </a:r>
            <a:r>
              <a:rPr lang="en-US" sz="2400" dirty="0"/>
              <a:t>This is information you can write down and share. It's the kind of knowledge that's easy for employees to access and pass along. For instance, it could be details about a product in a case study</a:t>
            </a:r>
            <a:r>
              <a:rPr lang="en-US" sz="2400" i="1" dirty="0" smtClean="0"/>
              <a:t>.</a:t>
            </a:r>
            <a:r>
              <a:rPr lang="en-US" sz="2400" dirty="0"/>
              <a:t/>
            </a:r>
            <a:br>
              <a:rPr lang="en-US" sz="2400" dirty="0"/>
            </a:br>
            <a:endParaRPr lang="fr-FR" sz="2400" dirty="0"/>
          </a:p>
        </p:txBody>
      </p:sp>
      <p:sp>
        <p:nvSpPr>
          <p:cNvPr id="3" name="Rectangle à coins arrondis 2"/>
          <p:cNvSpPr/>
          <p:nvPr/>
        </p:nvSpPr>
        <p:spPr>
          <a:xfrm>
            <a:off x="2428185" y="144515"/>
            <a:ext cx="4176464" cy="76757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tx2"/>
                </a:solidFill>
              </a:rPr>
              <a:t>Types of </a:t>
            </a:r>
            <a:r>
              <a:rPr lang="fr-FR" sz="2400" b="1" dirty="0" err="1" smtClean="0">
                <a:solidFill>
                  <a:schemeClr val="tx2"/>
                </a:solidFill>
              </a:rPr>
              <a:t>knowledge</a:t>
            </a:r>
            <a:endParaRPr lang="fr-FR" sz="2400" b="1" dirty="0">
              <a:solidFill>
                <a:schemeClr val="tx2"/>
              </a:solidFill>
            </a:endParaRPr>
          </a:p>
        </p:txBody>
      </p:sp>
      <p:sp>
        <p:nvSpPr>
          <p:cNvPr id="5" name="Accolade ouvrante 4"/>
          <p:cNvSpPr/>
          <p:nvPr/>
        </p:nvSpPr>
        <p:spPr>
          <a:xfrm rot="5400000">
            <a:off x="4499992" y="-2256258"/>
            <a:ext cx="576064" cy="691276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Arrondir un rectangle avec un coin diagonal 8"/>
          <p:cNvSpPr/>
          <p:nvPr/>
        </p:nvSpPr>
        <p:spPr>
          <a:xfrm>
            <a:off x="3055164"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endParaRPr lang="en-US" sz="2400" i="1" dirty="0" smtClean="0"/>
          </a:p>
          <a:p>
            <a:pPr algn="just"/>
            <a:r>
              <a:rPr lang="en-US" sz="2400" b="1" dirty="0"/>
              <a:t>Implicit knowledge</a:t>
            </a:r>
            <a:r>
              <a:rPr lang="en-US" sz="2400" dirty="0"/>
              <a:t>: This is what you learn through experience. So, if explicit knowledge is the info in a case study, implicit knowledge is what you get when you actually use that info. Like applying it in a meeting with a client</a:t>
            </a:r>
            <a:r>
              <a:rPr lang="en-US" sz="2400" dirty="0"/>
              <a:t/>
            </a:r>
            <a:br>
              <a:rPr lang="en-US" sz="2400" dirty="0"/>
            </a:br>
            <a:endParaRPr lang="fr-FR" sz="2400" dirty="0"/>
          </a:p>
        </p:txBody>
      </p:sp>
      <p:sp>
        <p:nvSpPr>
          <p:cNvPr id="10" name="Arrondir un rectangle avec un coin diagonal 9"/>
          <p:cNvSpPr/>
          <p:nvPr/>
        </p:nvSpPr>
        <p:spPr>
          <a:xfrm>
            <a:off x="6128048" y="1488158"/>
            <a:ext cx="2987824" cy="5181202"/>
          </a:xfrm>
          <a:prstGeom prst="round2DiagRect">
            <a:avLst/>
          </a:prstGeom>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400" i="1" dirty="0" smtClean="0"/>
              <a:t>	</a:t>
            </a:r>
            <a:endParaRPr lang="en-US" sz="2400" i="1" dirty="0" smtClean="0"/>
          </a:p>
          <a:p>
            <a:r>
              <a:rPr lang="en-US" sz="2400" b="1" dirty="0"/>
              <a:t>Tacit knowledge</a:t>
            </a:r>
            <a:r>
              <a:rPr lang="en-US" sz="2400" dirty="0"/>
              <a:t>: This is trickier to put into words and share formally. Think of it as the unspoken rules in a workplace, like how employees are expected to interact with clients, such as dressing a certain way.</a:t>
            </a:r>
          </a:p>
          <a:p>
            <a:r>
              <a:rPr lang="en-US" sz="2400" dirty="0"/>
              <a:t/>
            </a:r>
            <a:br>
              <a:rPr lang="en-US" sz="2400" dirty="0"/>
            </a:br>
            <a:r>
              <a:rPr lang="en-US" sz="2400" i="1" dirty="0" smtClean="0"/>
              <a:t>.</a:t>
            </a:r>
            <a:r>
              <a:rPr lang="en-US" sz="2400" dirty="0"/>
              <a:t/>
            </a:r>
            <a:br>
              <a:rPr lang="en-US" sz="2400" dirty="0"/>
            </a:br>
            <a:endParaRPr lang="fr-FR" sz="2400" dirty="0"/>
          </a:p>
        </p:txBody>
      </p:sp>
    </p:spTree>
    <p:extLst>
      <p:ext uri="{BB962C8B-B14F-4D97-AF65-F5344CB8AC3E}">
        <p14:creationId xmlns:p14="http://schemas.microsoft.com/office/powerpoint/2010/main" val="2272338514"/>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Knowledge</a:t>
            </a:r>
            <a:r>
              <a:rPr lang="fr-FR" sz="2800" b="1" dirty="0" smtClean="0">
                <a:solidFill>
                  <a:schemeClr val="accent4">
                    <a:lumMod val="10000"/>
                  </a:schemeClr>
                </a:solidFill>
              </a:rPr>
              <a:t> management </a:t>
            </a:r>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3096344"/>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dirty="0"/>
              <a:t>Knowledge management is defined as the process of creating, identifying, and managing knowledge of an organization and structuring it for effective and efficient use among its employees and teams. </a:t>
            </a:r>
            <a:endParaRPr lang="fr-FR" sz="2800" dirty="0"/>
          </a:p>
        </p:txBody>
      </p:sp>
    </p:spTree>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642910" y="0"/>
            <a:ext cx="7817522" cy="1545329"/>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Knowledge</a:t>
            </a:r>
            <a:r>
              <a:rPr lang="fr-FR" sz="2800" b="1" dirty="0" smtClean="0">
                <a:solidFill>
                  <a:schemeClr val="accent4">
                    <a:lumMod val="10000"/>
                  </a:schemeClr>
                </a:solidFill>
              </a:rPr>
              <a:t> management </a:t>
            </a:r>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rrondir un rectangle avec un coin diagonal 1"/>
          <p:cNvSpPr/>
          <p:nvPr/>
        </p:nvSpPr>
        <p:spPr>
          <a:xfrm>
            <a:off x="323528" y="2204864"/>
            <a:ext cx="8640960" cy="3096344"/>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en-US" sz="2800" dirty="0"/>
              <a:t> </a:t>
            </a:r>
            <a:r>
              <a:rPr lang="en-US" sz="2800" dirty="0" smtClean="0"/>
              <a:t>Is </a:t>
            </a:r>
            <a:r>
              <a:rPr lang="en-US" sz="2800" dirty="0"/>
              <a:t>the set of procedures for producing, disseminating, utilizing, and overseeing an organization's knowledge and data. It alludes to a multidisciplinary strategy that maximizes knowledge utilization to accomplish organizational goals. </a:t>
            </a:r>
            <a:endParaRPr lang="fr-FR" sz="2800" dirty="0"/>
          </a:p>
        </p:txBody>
      </p:sp>
    </p:spTree>
    <p:extLst>
      <p:ext uri="{BB962C8B-B14F-4D97-AF65-F5344CB8AC3E}">
        <p14:creationId xmlns:p14="http://schemas.microsoft.com/office/powerpoint/2010/main" val="2065563887"/>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1026" name="Picture 2" descr="Infographic-1.1-500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8568951" cy="6669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2513215"/>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4" name="Nuage 3"/>
          <p:cNvSpPr/>
          <p:nvPr/>
        </p:nvSpPr>
        <p:spPr>
          <a:xfrm>
            <a:off x="500034" y="101986"/>
            <a:ext cx="7960398"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smtClean="0">
                <a:solidFill>
                  <a:schemeClr val="tx1"/>
                </a:solidFill>
              </a:rPr>
              <a:t>Benefits of knowledge management</a:t>
            </a:r>
            <a:endParaRPr lang="fr-FR" sz="2800" b="1" dirty="0">
              <a:solidFill>
                <a:schemeClr val="tx1"/>
              </a:solidFill>
            </a:endParaRPr>
          </a:p>
        </p:txBody>
      </p:sp>
      <p:sp>
        <p:nvSpPr>
          <p:cNvPr id="2" name="Flèche droite 1"/>
          <p:cNvSpPr/>
          <p:nvPr/>
        </p:nvSpPr>
        <p:spPr>
          <a:xfrm>
            <a:off x="251520" y="911165"/>
            <a:ext cx="8892480" cy="1902616"/>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Encourages collaboration</a:t>
            </a:r>
            <a:r>
              <a:rPr lang="en-US" sz="2400" dirty="0">
                <a:solidFill>
                  <a:schemeClr val="tx1"/>
                </a:solidFill>
              </a:rPr>
              <a:t>  It enables collaboration and more effective exchange of ideas, leading to improved decision-making.</a:t>
            </a:r>
          </a:p>
        </p:txBody>
      </p:sp>
      <p:sp>
        <p:nvSpPr>
          <p:cNvPr id="7" name="Flèche droite 6"/>
          <p:cNvSpPr/>
          <p:nvPr/>
        </p:nvSpPr>
        <p:spPr>
          <a:xfrm>
            <a:off x="251520" y="2302425"/>
            <a:ext cx="8892480" cy="2304256"/>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b="1" dirty="0" smtClean="0">
                <a:solidFill>
                  <a:schemeClr val="tx1"/>
                </a:solidFill>
              </a:rPr>
              <a:t>Allows </a:t>
            </a:r>
            <a:r>
              <a:rPr lang="en-US" sz="2400" b="1" dirty="0">
                <a:solidFill>
                  <a:schemeClr val="tx1"/>
                </a:solidFill>
              </a:rPr>
              <a:t>faster decision-making </a:t>
            </a:r>
            <a:r>
              <a:rPr lang="en-US" sz="2400" dirty="0">
                <a:solidFill>
                  <a:schemeClr val="tx1"/>
                </a:solidFill>
              </a:rPr>
              <a:t> </a:t>
            </a:r>
            <a:r>
              <a:rPr lang="en-US" sz="2400" dirty="0" smtClean="0">
                <a:solidFill>
                  <a:schemeClr val="tx1"/>
                </a:solidFill>
              </a:rPr>
              <a:t>When </a:t>
            </a:r>
            <a:r>
              <a:rPr lang="en-US" sz="2400" dirty="0">
                <a:solidFill>
                  <a:schemeClr val="tx1"/>
                </a:solidFill>
              </a:rPr>
              <a:t>relevant information is provided as and when required, it enables faster and more informed decision-making. </a:t>
            </a:r>
          </a:p>
          <a:p>
            <a:pPr algn="just"/>
            <a:endParaRPr lang="fr-FR" sz="2400" dirty="0">
              <a:solidFill>
                <a:schemeClr val="tx1"/>
              </a:solidFill>
            </a:endParaRPr>
          </a:p>
        </p:txBody>
      </p:sp>
      <p:sp>
        <p:nvSpPr>
          <p:cNvPr id="9" name="Flèche droite 8"/>
          <p:cNvSpPr/>
          <p:nvPr/>
        </p:nvSpPr>
        <p:spPr>
          <a:xfrm>
            <a:off x="251520" y="3861048"/>
            <a:ext cx="8892480" cy="2975307"/>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b="1" dirty="0" smtClean="0">
              <a:solidFill>
                <a:schemeClr val="tx1"/>
              </a:solidFill>
            </a:endParaRPr>
          </a:p>
          <a:p>
            <a:pPr algn="just"/>
            <a:r>
              <a:rPr lang="en-US" sz="2400" b="1" dirty="0">
                <a:solidFill>
                  <a:schemeClr val="tx1"/>
                </a:solidFill>
              </a:rPr>
              <a:t> Avoids duplication of efforts</a:t>
            </a:r>
            <a:endParaRPr lang="en-US" sz="2400" dirty="0">
              <a:solidFill>
                <a:schemeClr val="tx1"/>
              </a:solidFill>
            </a:endParaRPr>
          </a:p>
          <a:p>
            <a:pPr algn="just"/>
            <a:r>
              <a:rPr lang="en-US" sz="2400" dirty="0">
                <a:solidFill>
                  <a:schemeClr val="tx1"/>
                </a:solidFill>
              </a:rPr>
              <a:t> It helps firms to enhance operational efficiency and save time and effort. A crucial benefit of knowledge management is the elimination of replication of efforts. </a:t>
            </a:r>
          </a:p>
          <a:p>
            <a:pPr algn="just"/>
            <a:endParaRPr lang="fr-FR" sz="2400" dirty="0">
              <a:solidFill>
                <a:schemeClr val="tx1"/>
              </a:solidFill>
            </a:endParaRPr>
          </a:p>
        </p:txBody>
      </p:sp>
    </p:spTree>
    <p:extLst>
      <p:ext uri="{BB962C8B-B14F-4D97-AF65-F5344CB8AC3E}">
        <p14:creationId xmlns:p14="http://schemas.microsoft.com/office/powerpoint/2010/main" val="2107312409"/>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9864</TotalTime>
  <Words>1139</Words>
  <Application>Microsoft Office PowerPoint</Application>
  <PresentationFormat>Affichage à l'écran (4:3)</PresentationFormat>
  <Paragraphs>154</Paragraphs>
  <Slides>18</Slides>
  <Notes>17</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1228</cp:revision>
  <dcterms:created xsi:type="dcterms:W3CDTF">2008-12-20T18:29:40Z</dcterms:created>
  <dcterms:modified xsi:type="dcterms:W3CDTF">2025-02-01T15:46:43Z</dcterms:modified>
</cp:coreProperties>
</file>