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academic_databases_and_search_engines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" TargetMode="External"/><Relationship Id="rId2" Type="http://schemas.openxmlformats.org/officeDocument/2006/relationships/hyperlink" Target="https://www.academia.ed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75306" y="2264636"/>
            <a:ext cx="6733613" cy="1335673"/>
          </a:xfrm>
        </p:spPr>
        <p:txBody>
          <a:bodyPr/>
          <a:lstStyle/>
          <a:p>
            <a:r>
              <a:rPr lang="en-US" sz="4000" dirty="0"/>
              <a:t>Lesson 3: Searching for Reliable Sources of Information</a:t>
            </a:r>
            <a:endParaRPr lang="en-GB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59111" y="1632243"/>
            <a:ext cx="7619390" cy="760579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1800" dirty="0"/>
              <a:t>UMKB- Department of English 			L2 Study Skills     		Teacher: Ms. Ghennai</a:t>
            </a:r>
          </a:p>
          <a:p>
            <a:r>
              <a:rPr lang="en-US" sz="1800" dirty="0"/>
              <a:t>       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5606041" y="505056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2024/2025</a:t>
            </a:r>
          </a:p>
        </p:txBody>
      </p:sp>
    </p:spTree>
    <p:extLst>
      <p:ext uri="{BB962C8B-B14F-4D97-AF65-F5344CB8AC3E}">
        <p14:creationId xmlns:p14="http://schemas.microsoft.com/office/powerpoint/2010/main" val="2815160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CF862B-9CE1-5CAD-4F7B-DB60391C0157}"/>
              </a:ext>
            </a:extLst>
          </p:cNvPr>
          <p:cNvSpPr txBox="1"/>
          <p:nvPr/>
        </p:nvSpPr>
        <p:spPr>
          <a:xfrm>
            <a:off x="1127463" y="1171852"/>
            <a:ext cx="104667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Final Tips: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Always </a:t>
            </a:r>
            <a:r>
              <a:rPr lang="en-US" sz="2400" b="1" dirty="0"/>
              <a:t>cross-check information</a:t>
            </a:r>
            <a:r>
              <a:rPr lang="en-US" sz="2400" dirty="0"/>
              <a:t> with multiple sources.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Prefer </a:t>
            </a:r>
            <a:r>
              <a:rPr lang="en-US" sz="2400" b="1" dirty="0"/>
              <a:t>peer-reviewed journals</a:t>
            </a:r>
            <a:r>
              <a:rPr lang="en-US" sz="2400" dirty="0"/>
              <a:t> and </a:t>
            </a:r>
            <a:r>
              <a:rPr lang="en-US" sz="2400" b="1" dirty="0"/>
              <a:t>official institutional websites</a:t>
            </a:r>
            <a:r>
              <a:rPr lang="en-US" sz="2400" dirty="0"/>
              <a:t> over general web content.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If unsure about a source’s credibility, consult a </a:t>
            </a:r>
            <a:r>
              <a:rPr lang="en-US" sz="2400" b="1" dirty="0"/>
              <a:t>teacher, librarian, or academic expert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3935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65257-DD6A-644A-BFE2-BC278D8ADE5A}"/>
              </a:ext>
            </a:extLst>
          </p:cNvPr>
          <p:cNvSpPr txBox="1"/>
          <p:nvPr/>
        </p:nvSpPr>
        <p:spPr>
          <a:xfrm>
            <a:off x="1114147" y="1118248"/>
            <a:ext cx="6116714" cy="1171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Homework Assignment: 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Task1: Evaluating Wikipedia as an Information Source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 2: Exploring ChatGPT and Its Academic Use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6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Where to Look for Sources of Information?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The Library ( Group Project) </a:t>
            </a:r>
          </a:p>
          <a:p>
            <a:r>
              <a:rPr lang="en-GB" dirty="0">
                <a:solidFill>
                  <a:srgbClr val="FF0000"/>
                </a:solidFill>
              </a:rPr>
              <a:t>The Internet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BFC9B-35E4-34FF-E717-D85ABF7B0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517" y="3329359"/>
            <a:ext cx="2523297" cy="2288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094FA1-8488-E44A-B348-FE9C06339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160" y="3329360"/>
            <a:ext cx="3407370" cy="22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6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Internet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Search Engines </a:t>
            </a:r>
          </a:p>
          <a:p>
            <a:r>
              <a:rPr lang="en-GB" dirty="0"/>
              <a:t>Google Scholar </a:t>
            </a:r>
          </a:p>
          <a:p>
            <a:r>
              <a:rPr lang="en-GB" dirty="0"/>
              <a:t>Academic Databases </a:t>
            </a:r>
          </a:p>
          <a:p>
            <a:r>
              <a:rPr lang="en-GB" dirty="0"/>
              <a:t>Social Networking websites for Academics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DE0F43-DC8E-0038-B537-BA44D46A1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285" y="2680834"/>
            <a:ext cx="3087003" cy="279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3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Search engines like Google and Bing help users find information by entering keywords. However, not all search results are reliable.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/>
              <a:t>How to Use Search Engines Effectively: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Use </a:t>
            </a:r>
            <a:r>
              <a:rPr lang="en-US" b="1" dirty="0"/>
              <a:t>specific keywords</a:t>
            </a:r>
            <a:r>
              <a:rPr lang="en-US" dirty="0"/>
              <a:t> to get relevant results.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b="1" dirty="0"/>
              <a:t>Skim the short descriptions</a:t>
            </a:r>
            <a:r>
              <a:rPr lang="en-US" dirty="0"/>
              <a:t> before clicking on a link.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Focus on the </a:t>
            </a:r>
            <a:r>
              <a:rPr lang="en-US" b="1" dirty="0"/>
              <a:t>first two or three pages</a:t>
            </a:r>
            <a:r>
              <a:rPr lang="en-US" dirty="0"/>
              <a:t> of results.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Use </a:t>
            </a:r>
            <a:r>
              <a:rPr lang="en-US" b="1" dirty="0"/>
              <a:t>Boolean Search</a:t>
            </a:r>
            <a:r>
              <a:rPr lang="en-US" dirty="0"/>
              <a:t> (AND, OR, NOT) to refine searches and get more accurate results.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6A77A2-6C27-B72B-C67B-56D2A5C05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603569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/>
              <a:t>1. Search Engines</a:t>
            </a:r>
            <a:br>
              <a:rPr lang="en-US" b="1" dirty="0"/>
            </a:br>
            <a:endParaRPr lang="ar-D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31F355-C7F1-6BC7-45D9-3B4CF46B2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291" y="844777"/>
            <a:ext cx="2755969" cy="151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2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204957" y="1029012"/>
            <a:ext cx="9601200" cy="4611212"/>
          </a:xfrm>
        </p:spPr>
        <p:txBody>
          <a:bodyPr>
            <a:normAutofit/>
          </a:bodyPr>
          <a:lstStyle/>
          <a:p>
            <a:r>
              <a:rPr lang="en-US" b="1" dirty="0"/>
              <a:t>2. Google Scholar</a:t>
            </a:r>
          </a:p>
          <a:p>
            <a:r>
              <a:rPr lang="en-US" dirty="0"/>
              <a:t>Google Scholar is a </a:t>
            </a:r>
            <a:r>
              <a:rPr lang="en-US" b="1" dirty="0"/>
              <a:t>free</a:t>
            </a:r>
            <a:r>
              <a:rPr lang="en-US" dirty="0"/>
              <a:t> search engine that helps find scholarly literature, including journal articles, theses, and conference papers.</a:t>
            </a:r>
          </a:p>
          <a:p>
            <a:r>
              <a:rPr lang="en-US" b="1" dirty="0"/>
              <a:t>Key Features: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Provides access to academic sources across various disciplines.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 articles are </a:t>
            </a:r>
            <a:r>
              <a:rPr lang="en-US" b="1" dirty="0"/>
              <a:t>open-access</a:t>
            </a:r>
            <a:r>
              <a:rPr lang="en-US" dirty="0"/>
              <a:t>, meaning they can be downloaded for free.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quality of sources </a:t>
            </a:r>
            <a:r>
              <a:rPr lang="en-US" b="1" dirty="0"/>
              <a:t>varies</a:t>
            </a:r>
            <a:r>
              <a:rPr lang="en-US" dirty="0"/>
              <a:t>, so always verify the </a:t>
            </a:r>
            <a:r>
              <a:rPr lang="en-US" b="1" dirty="0"/>
              <a:t>publisher and credibility</a:t>
            </a:r>
            <a:r>
              <a:rPr lang="en-US" dirty="0"/>
              <a:t> of the document.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93DDD3-ECD5-D425-E51B-E5519EAE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983" y="4824294"/>
            <a:ext cx="2630174" cy="81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9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B1B546-A148-1472-3517-FA5659291888}"/>
              </a:ext>
            </a:extLst>
          </p:cNvPr>
          <p:cNvSpPr txBox="1"/>
          <p:nvPr/>
        </p:nvSpPr>
        <p:spPr>
          <a:xfrm>
            <a:off x="1083076" y="834500"/>
            <a:ext cx="8762260" cy="5022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3. Academic Databases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Academic databases contain collections of </a:t>
            </a:r>
            <a:r>
              <a:rPr lang="en-US" sz="2400" b="1" dirty="0"/>
              <a:t>peer-reviewed</a:t>
            </a:r>
            <a:r>
              <a:rPr lang="en-US" sz="2400" dirty="0"/>
              <a:t> scholarly information used for research and writing. They provide access to </a:t>
            </a:r>
            <a:r>
              <a:rPr lang="en-US" sz="2400" b="1" dirty="0"/>
              <a:t>academic journals, books, and conference papers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Examples of Academic Databases: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ASJP</a:t>
            </a:r>
            <a:r>
              <a:rPr lang="en-US" sz="2400" dirty="0"/>
              <a:t> (Algerian Scientific Journal Platform – multidisciplinary)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JSTOR</a:t>
            </a:r>
            <a:r>
              <a:rPr lang="en-US" sz="2400" dirty="0"/>
              <a:t> (multidisciplinary)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ERIC</a:t>
            </a:r>
            <a:r>
              <a:rPr lang="en-US" sz="2400" dirty="0"/>
              <a:t> (education sciences)</a:t>
            </a:r>
            <a:br>
              <a:rPr lang="en-US" sz="2400" dirty="0"/>
            </a:br>
            <a:r>
              <a:rPr lang="en-US" sz="2400" dirty="0"/>
              <a:t>👉 Find more databases: </a:t>
            </a:r>
            <a:r>
              <a:rPr lang="en-US" sz="2400" dirty="0">
                <a:hlinkClick r:id="rId2"/>
              </a:rPr>
              <a:t>List of academic databases and search engines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1471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849491-5B97-C4E9-B5E1-7E9614BB2458}"/>
              </a:ext>
            </a:extLst>
          </p:cNvPr>
          <p:cNvSpPr txBox="1"/>
          <p:nvPr/>
        </p:nvSpPr>
        <p:spPr>
          <a:xfrm>
            <a:off x="1189608" y="905522"/>
            <a:ext cx="7967708" cy="3364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4. Social Networking Websites for Academics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These platforms allow researchers and students to </a:t>
            </a:r>
            <a:r>
              <a:rPr lang="en-US" sz="2400" b="1" dirty="0"/>
              <a:t>share their work, collaborate, and access research papers.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/>
              <a:t>Examples: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hlinkClick r:id="rId2"/>
              </a:rPr>
              <a:t>Academia.edu</a:t>
            </a:r>
            <a:endParaRPr lang="en-US" sz="2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hlinkClick r:id="rId3"/>
              </a:rPr>
              <a:t>ResearchGate.net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EE3C48-5E1E-F51A-1100-6A9B026DA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896" y="2827954"/>
            <a:ext cx="1664147" cy="1664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E78F1-4BAA-F92F-21BB-E1CD8FAC1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2228" y="4492101"/>
            <a:ext cx="1664147" cy="166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09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0833F2-32D6-A6A2-475A-81B5C310B7FA}"/>
              </a:ext>
            </a:extLst>
          </p:cNvPr>
          <p:cNvSpPr txBox="1"/>
          <p:nvPr/>
        </p:nvSpPr>
        <p:spPr>
          <a:xfrm>
            <a:off x="976543" y="754602"/>
            <a:ext cx="1017380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5. Important Remarks on Accessing Academic 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Many </a:t>
            </a:r>
            <a:r>
              <a:rPr lang="en-US" sz="2400" b="1" dirty="0"/>
              <a:t>journals have websites</a:t>
            </a:r>
            <a:r>
              <a:rPr lang="en-US" sz="2400" dirty="0"/>
              <a:t> that offer research papers.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Some journals follow an </a:t>
            </a:r>
            <a:r>
              <a:rPr lang="en-US" sz="2400" b="1" dirty="0"/>
              <a:t>open-access policy</a:t>
            </a:r>
            <a:r>
              <a:rPr lang="en-US" sz="2400" dirty="0"/>
              <a:t>, meaning articles can be read/downloaded for free.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Subscription-based journals</a:t>
            </a:r>
            <a:r>
              <a:rPr lang="en-US" sz="2400" dirty="0"/>
              <a:t> require access through a university library or payment.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If your university does not subscribe to academic databases,</a:t>
            </a:r>
            <a:r>
              <a:rPr lang="en-US" sz="2400" dirty="0"/>
              <a:t> look for open-access publications.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Caution: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Not all information online is reliable.</a:t>
            </a:r>
            <a:r>
              <a:rPr lang="en-US" sz="2400" dirty="0"/>
              <a:t> Google Scholar provides academic-like documents, but quality varies.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Check if the </a:t>
            </a:r>
            <a:r>
              <a:rPr lang="en-US" sz="2400" b="1" dirty="0"/>
              <a:t>publisher is a reputable academic journal</a:t>
            </a:r>
            <a:r>
              <a:rPr lang="en-US" sz="2400" dirty="0"/>
              <a:t> or an </a:t>
            </a:r>
            <a:r>
              <a:rPr lang="en-US" sz="2400" b="1" dirty="0"/>
              <a:t>official organization</a:t>
            </a:r>
            <a:r>
              <a:rPr lang="en-US" sz="2400" dirty="0"/>
              <a:t> (national or international).</a:t>
            </a:r>
          </a:p>
        </p:txBody>
      </p:sp>
    </p:spTree>
    <p:extLst>
      <p:ext uri="{BB962C8B-B14F-4D97-AF65-F5344CB8AC3E}">
        <p14:creationId xmlns:p14="http://schemas.microsoft.com/office/powerpoint/2010/main" val="37281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43493E-9D9B-9B08-E249-994CCC12FE36}"/>
              </a:ext>
            </a:extLst>
          </p:cNvPr>
          <p:cNvSpPr txBox="1"/>
          <p:nvPr/>
        </p:nvSpPr>
        <p:spPr>
          <a:xfrm>
            <a:off x="772357" y="892063"/>
            <a:ext cx="1068871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6. Evaluating the Reliability of Websites</a:t>
            </a:r>
          </a:p>
          <a:p>
            <a:r>
              <a:rPr lang="en-US" sz="2400" dirty="0"/>
              <a:t>Since </a:t>
            </a:r>
            <a:r>
              <a:rPr lang="en-US" sz="2400" b="1" dirty="0"/>
              <a:t>anyone</a:t>
            </a:r>
            <a:r>
              <a:rPr lang="en-US" sz="2400" dirty="0"/>
              <a:t> can create content online, always verify the credibility of sources.</a:t>
            </a:r>
          </a:p>
          <a:p>
            <a:r>
              <a:rPr lang="en-US" sz="2400" b="1" dirty="0"/>
              <a:t>How to Check Website Reliability: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Check the author</a:t>
            </a:r>
            <a:r>
              <a:rPr lang="en-US" sz="2400" dirty="0"/>
              <a:t> – Look for credentials, expertise, and references.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Verify sources</a:t>
            </a:r>
            <a:r>
              <a:rPr lang="en-US" sz="2400" dirty="0"/>
              <a:t> – Reliable websites provide references and bibliographies.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Analyze the URL and domain extension:</a:t>
            </a:r>
            <a:endParaRPr lang="en-US" sz="2400" dirty="0"/>
          </a:p>
          <a:p>
            <a:pPr marL="742950" lvl="1" indent="-285750">
              <a:buFont typeface="+mj-lt"/>
              <a:buAutoNum type="arabicPeriod"/>
            </a:pPr>
            <a:r>
              <a:rPr lang="en-US" sz="2400" b="1" dirty="0"/>
              <a:t>.gov</a:t>
            </a:r>
            <a:r>
              <a:rPr lang="en-US" sz="2400" dirty="0"/>
              <a:t> → Government website (highly reliable)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b="1" dirty="0"/>
              <a:t>.</a:t>
            </a:r>
            <a:r>
              <a:rPr lang="en-US" sz="2400" b="1" dirty="0" err="1"/>
              <a:t>edu</a:t>
            </a:r>
            <a:r>
              <a:rPr lang="en-US" sz="2400" dirty="0"/>
              <a:t> → Educational institution (reliable)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b="1" dirty="0"/>
              <a:t>.org</a:t>
            </a:r>
            <a:r>
              <a:rPr lang="en-US" sz="2400" dirty="0"/>
              <a:t> → Nonprofit organization (check for bias)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b="1" dirty="0"/>
              <a:t>.com / </a:t>
            </a:r>
            <a:r>
              <a:rPr lang="en-US" sz="2400" b="1" dirty="0" err="1"/>
              <a:t>.net</a:t>
            </a:r>
            <a:r>
              <a:rPr lang="en-US" sz="2400" dirty="0"/>
              <a:t> → Commercial/private websites (may not always be reliable)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b="1" dirty="0"/>
              <a:t>.</a:t>
            </a:r>
            <a:r>
              <a:rPr lang="en-US" sz="2400" b="1" dirty="0" err="1"/>
              <a:t>dz</a:t>
            </a:r>
            <a:r>
              <a:rPr lang="en-US" sz="2400" b="1" dirty="0"/>
              <a:t> / .</a:t>
            </a:r>
            <a:r>
              <a:rPr lang="en-US" sz="2400" b="1" dirty="0" err="1"/>
              <a:t>uk</a:t>
            </a:r>
            <a:r>
              <a:rPr lang="en-US" sz="2400" b="1" dirty="0"/>
              <a:t> / .</a:t>
            </a:r>
            <a:r>
              <a:rPr lang="en-US" sz="2400" b="1" dirty="0" err="1"/>
              <a:t>fr</a:t>
            </a:r>
            <a:r>
              <a:rPr lang="en-US" sz="2400" dirty="0"/>
              <a:t> → Country-specific domains (evaluate based on the institution)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Be cautious of promotional websites</a:t>
            </a:r>
            <a:r>
              <a:rPr lang="en-US" sz="2400" dirty="0"/>
              <a:t> – Some websites serve marketing purposes and are not suitable for academic work.</a:t>
            </a:r>
          </a:p>
        </p:txBody>
      </p:sp>
    </p:spTree>
    <p:extLst>
      <p:ext uri="{BB962C8B-B14F-4D97-AF65-F5344CB8AC3E}">
        <p14:creationId xmlns:p14="http://schemas.microsoft.com/office/powerpoint/2010/main" val="960264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359</TotalTime>
  <Words>603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Garamond</vt:lpstr>
      <vt:lpstr>Times New Roman</vt:lpstr>
      <vt:lpstr>Organique</vt:lpstr>
      <vt:lpstr>Lesson 3: Searching for Reliable Sources of Information</vt:lpstr>
      <vt:lpstr>Where to Look for Sources of Information? </vt:lpstr>
      <vt:lpstr>The Internet </vt:lpstr>
      <vt:lpstr>1. Search Engines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3: Searching for Reliable Sources of Information</dc:title>
  <dc:creator>Meriam Ghennai</dc:creator>
  <cp:lastModifiedBy>Meriam Ghennai</cp:lastModifiedBy>
  <cp:revision>9</cp:revision>
  <dcterms:created xsi:type="dcterms:W3CDTF">2023-03-18T12:00:41Z</dcterms:created>
  <dcterms:modified xsi:type="dcterms:W3CDTF">2025-02-01T17:35:58Z</dcterms:modified>
</cp:coreProperties>
</file>