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61" r:id="rId2"/>
    <p:sldId id="263" r:id="rId3"/>
    <p:sldId id="262" r:id="rId4"/>
    <p:sldId id="265" r:id="rId5"/>
    <p:sldId id="256" r:id="rId6"/>
    <p:sldId id="264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8408" y="1537208"/>
            <a:ext cx="7315200" cy="1475535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ENTREPRENEURIAL ECOSYSTEM</a:t>
            </a:r>
            <a: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r>
              <a:rPr lang="en-US" altLang="zh-CN" sz="2400" dirty="0">
                <a:latin typeface="Lucida Fax" panose="02060602050505020204" pitchFamily="18" charset="0"/>
                <a:sym typeface="Impact" panose="020B0806030902050204" pitchFamily="34" charset="0"/>
              </a:rPr>
              <a:t>Virtous Vs Vicious cycles</a:t>
            </a:r>
            <a:endParaRPr lang="en-US" sz="2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603687"/>
            <a:ext cx="7315200" cy="1647582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 MARCH, </a:t>
            </a:r>
            <a:r>
              <a:rPr lang="fr-FR" dirty="0" smtClean="0">
                <a:latin typeface="Lucida Bright" panose="02040602050505020304" pitchFamily="18" charset="0"/>
              </a:rPr>
              <a:t>2025</a:t>
            </a:r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0" y="5470724"/>
            <a:ext cx="9206475" cy="6033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REF: </a:t>
            </a:r>
            <a:r>
              <a:rPr lang="fr-FR" sz="2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Growing and sustaining entrepreneurial ecosystems, SEAANZ </a:t>
            </a:r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Ltd 2014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34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Virtous Vs Vicious cycles</a:t>
            </a:r>
            <a:endParaRPr lang="fr-FR" sz="3600" dirty="0">
              <a:latin typeface="Georgia" panose="02040502050405020303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 algn="ctr" rt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6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Venkataraman </a:t>
            </a:r>
            <a:r>
              <a:rPr lang="fr-FR" sz="36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(2004) highlighted the need for a ‘virtuous’ rather than a ‘vicious’ cycle to emerge within a region if technologically based enterprises were to </a:t>
            </a:r>
            <a:r>
              <a:rPr lang="fr-FR" sz="36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emerge</a:t>
            </a:r>
            <a:r>
              <a:rPr lang="fr-FR" sz="36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.</a:t>
            </a:r>
            <a:r>
              <a:rPr lang="fr-FR" sz="3600" dirty="0" smtClean="0"/>
              <a:t> </a:t>
            </a:r>
            <a:r>
              <a:rPr lang="fr-FR" sz="3600" dirty="0"/>
              <a:t/>
            </a:r>
            <a:br>
              <a:rPr lang="fr-FR" sz="3600" dirty="0"/>
            </a:br>
            <a:endParaRPr lang="ar-DZ" sz="36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740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9326880" cy="6100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675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419322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The </a:t>
            </a:r>
            <a:r>
              <a:rPr lang="fr-FR" sz="3600" dirty="0">
                <a:latin typeface="Georgia" panose="02040502050405020303" pitchFamily="18" charset="0"/>
              </a:rPr>
              <a:t>vicious cycle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89166"/>
            <a:ext cx="9196251" cy="4552789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8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sees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 </a:t>
            </a:r>
            <a:r>
              <a:rPr lang="fr-FR" sz="28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culture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 that is </a:t>
            </a:r>
            <a:r>
              <a:rPr lang="fr-FR" sz="28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not supportive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of enterprise and has a flow </a:t>
            </a:r>
            <a:r>
              <a:rPr lang="fr-FR" sz="28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of only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 few entrepreneurial businesses that are insufficient to attract </a:t>
            </a:r>
            <a:r>
              <a:rPr lang="fr-FR" sz="28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risk capital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, </a:t>
            </a:r>
            <a:r>
              <a:rPr lang="fr-FR" sz="28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thereby creating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 more </a:t>
            </a:r>
            <a:r>
              <a:rPr lang="fr-FR" sz="28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risky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 environment. This can increase a </a:t>
            </a:r>
            <a:r>
              <a:rPr lang="fr-FR" sz="28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fear of failure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with a need to push </a:t>
            </a:r>
            <a:r>
              <a:rPr lang="fr-FR" sz="28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or assist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firms to grow rather than having them pulled into growth by market forces. The </a:t>
            </a:r>
            <a:r>
              <a:rPr lang="fr-FR" sz="28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end result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is low quality firms and the overall status of entrepreneurship is low leading to a </a:t>
            </a:r>
            <a:r>
              <a:rPr lang="fr-FR" sz="2800" u="sng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poor culture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in the region in relation to </a:t>
            </a:r>
            <a:r>
              <a:rPr lang="fr-FR" sz="28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enterprise.</a:t>
            </a:r>
            <a:endParaRPr lang="ar-DZ" sz="18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30275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endParaRPr lang="fr-FR" sz="3600" dirty="0">
              <a:latin typeface="Georgia" panose="02040502050405020303" pitchFamily="18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70709"/>
            <a:ext cx="9183189" cy="534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The virtuous cycle</a:t>
            </a:r>
            <a:r>
              <a:rPr lang="fr-FR" sz="3600" dirty="0">
                <a:latin typeface="Georgia" panose="02040502050405020303" pitchFamily="18" charset="0"/>
              </a:rPr>
              <a:t> 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 algn="ctr" rt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involves </a:t>
            </a: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the building on </a:t>
            </a:r>
            <a:r>
              <a:rPr lang="fr-FR" sz="32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successful enterprises </a:t>
            </a: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that serve as </a:t>
            </a:r>
            <a:r>
              <a:rPr lang="fr-FR" sz="32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role models</a:t>
            </a: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, and then serves to</a:t>
            </a:r>
          </a:p>
          <a:p>
            <a:pPr algn="ctr" rt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attract into the region the kind of people who will seek to emulate these role models. There is</a:t>
            </a:r>
          </a:p>
          <a:p>
            <a:pPr algn="ctr" rt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also a </a:t>
            </a:r>
            <a:r>
              <a:rPr lang="fr-FR" sz="32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tolerance of failure </a:t>
            </a: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and an inflow of critical resources such as human capital, money and</a:t>
            </a:r>
          </a:p>
          <a:p>
            <a:pPr algn="ctr" rt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infrastructure.</a:t>
            </a:r>
            <a:endParaRPr lang="ar-DZ" sz="32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9279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>
                <a:latin typeface="Georgia" panose="02040502050405020303" pitchFamily="18" charset="0"/>
              </a:rPr>
              <a:t>Virtous Vs Vicious cycles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274976"/>
            <a:ext cx="9196251" cy="3766979"/>
          </a:xfrm>
        </p:spPr>
        <p:txBody>
          <a:bodyPr>
            <a:noAutofit/>
          </a:bodyPr>
          <a:lstStyle/>
          <a:p>
            <a:pPr algn="ctr" rt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6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Venkataraman (2004) suggested the need for ‘</a:t>
            </a:r>
            <a:r>
              <a:rPr lang="fr-FR" sz="36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seven intangibles</a:t>
            </a:r>
            <a:r>
              <a:rPr lang="fr-FR" sz="36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’ </a:t>
            </a:r>
            <a:r>
              <a:rPr lang="fr-FR" sz="36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,which </a:t>
            </a:r>
            <a:r>
              <a:rPr lang="fr-FR" sz="36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reflect the conditions that should exist before a vicious cycle can be converted into a virtuous cycle. </a:t>
            </a:r>
            <a:br>
              <a:rPr lang="fr-FR" sz="36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36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40085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83771"/>
            <a:ext cx="9196251" cy="5316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319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235440" cy="6100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707243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2245</TotalTime>
  <Words>297</Words>
  <Application>Microsoft Office PowerPoint</Application>
  <PresentationFormat>Grand écran</PresentationFormat>
  <Paragraphs>27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Corbel</vt:lpstr>
      <vt:lpstr>Georgia</vt:lpstr>
      <vt:lpstr>Impact</vt:lpstr>
      <vt:lpstr>Lucida Bright</vt:lpstr>
      <vt:lpstr>Lucida Fax</vt:lpstr>
      <vt:lpstr>Sakkal Majalla</vt:lpstr>
      <vt:lpstr>Tahoma</vt:lpstr>
      <vt:lpstr>Wingdings 2</vt:lpstr>
      <vt:lpstr>幼圆</vt:lpstr>
      <vt:lpstr>Cadre</vt:lpstr>
      <vt:lpstr>ENTREPRENEURIAL ECOSYSTEM Virtous Vs Vicious cycles</vt:lpstr>
      <vt:lpstr>Virtous Vs Vicious cycles</vt:lpstr>
      <vt:lpstr>Présentation PowerPoint</vt:lpstr>
      <vt:lpstr>The vicious cycle</vt:lpstr>
      <vt:lpstr>Présentation PowerPoint</vt:lpstr>
      <vt:lpstr>The virtuous cycle </vt:lpstr>
      <vt:lpstr>Virtous Vs Vicious cycles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</dc:title>
  <dc:creator>UNIV</dc:creator>
  <cp:lastModifiedBy>XPRISTO</cp:lastModifiedBy>
  <cp:revision>114</cp:revision>
  <dcterms:created xsi:type="dcterms:W3CDTF">2023-03-05T16:18:00Z</dcterms:created>
  <dcterms:modified xsi:type="dcterms:W3CDTF">2025-03-09T11:17:33Z</dcterms:modified>
</cp:coreProperties>
</file>