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0" r:id="rId2"/>
    <p:sldId id="331" r:id="rId3"/>
    <p:sldId id="332" r:id="rId4"/>
    <p:sldId id="333" r:id="rId5"/>
    <p:sldId id="334" r:id="rId6"/>
    <p:sldId id="335" r:id="rId7"/>
  </p:sldIdLst>
  <p:sldSz cx="11269663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56" y="-24"/>
      </p:cViewPr>
      <p:guideLst>
        <p:guide orient="horz" pos="2160"/>
        <p:guide pos="35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84324-A06F-4D8B-BCF3-CB2DF0FC66D3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12775" y="685800"/>
            <a:ext cx="5632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C43F7-1A07-425F-997D-83FA4C4990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45225" y="2130427"/>
            <a:ext cx="9579214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0449" y="3886200"/>
            <a:ext cx="788876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170505" y="274640"/>
            <a:ext cx="2535674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63484" y="274640"/>
            <a:ext cx="7419194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225" y="4406902"/>
            <a:ext cx="95792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90225" y="2906713"/>
            <a:ext cx="95792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3484" y="1600202"/>
            <a:ext cx="497743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728745" y="1600202"/>
            <a:ext cx="497743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3483" y="1535113"/>
            <a:ext cx="49793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63483" y="2174875"/>
            <a:ext cx="4979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724832" y="1535113"/>
            <a:ext cx="49813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724832" y="2174875"/>
            <a:ext cx="49813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485" y="273050"/>
            <a:ext cx="370764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06125" y="273052"/>
            <a:ext cx="63000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3485" y="1435102"/>
            <a:ext cx="370764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08934" y="4800600"/>
            <a:ext cx="676179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08934" y="612775"/>
            <a:ext cx="676179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08934" y="5367338"/>
            <a:ext cx="676179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63485" y="274638"/>
            <a:ext cx="101426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3485" y="1600202"/>
            <a:ext cx="101426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63483" y="6356352"/>
            <a:ext cx="2629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7FE68-B179-47C4-8757-734EB2B83C49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850469" y="6356352"/>
            <a:ext cx="3568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6592" y="6356352"/>
            <a:ext cx="2629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4171" y="785794"/>
            <a:ext cx="9858444" cy="25828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b="1" dirty="0" err="1" smtClean="0">
                <a:solidFill>
                  <a:srgbClr val="FF0000"/>
                </a:solidFill>
              </a:rPr>
              <a:t>Other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b="1" dirty="0" err="1" smtClean="0">
                <a:solidFill>
                  <a:srgbClr val="FF0000"/>
                </a:solidFill>
              </a:rPr>
              <a:t>Barriers</a:t>
            </a:r>
            <a:r>
              <a:rPr lang="fr-FR" sz="3200" b="1" dirty="0" smtClean="0">
                <a:solidFill>
                  <a:srgbClr val="FF0000"/>
                </a:solidFill>
              </a:rPr>
              <a:t> to TQM </a:t>
            </a:r>
            <a:r>
              <a:rPr lang="fr-FR" sz="3200" b="1" dirty="0" err="1" smtClean="0">
                <a:solidFill>
                  <a:srgbClr val="FF0000"/>
                </a:solidFill>
              </a:rPr>
              <a:t>implementing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br>
              <a:rPr lang="fr-FR" sz="3200" b="1" dirty="0" smtClean="0">
                <a:solidFill>
                  <a:srgbClr val="FF0000"/>
                </a:solidFill>
              </a:rPr>
            </a:br>
            <a:r>
              <a:rPr lang="fr-FR" sz="3200" b="1" dirty="0" smtClean="0">
                <a:solidFill>
                  <a:srgbClr val="FF0000"/>
                </a:solidFill>
              </a:rPr>
              <a:t>cases to </a:t>
            </a:r>
            <a:r>
              <a:rPr lang="fr-FR" sz="3200" b="1" dirty="0" err="1" smtClean="0">
                <a:solidFill>
                  <a:srgbClr val="FF0000"/>
                </a:solidFill>
              </a:rPr>
              <a:t>study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b="1" dirty="0" smtClean="0">
                <a:solidFill>
                  <a:srgbClr val="0070C0"/>
                </a:solidFill>
              </a:rPr>
              <a:t/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3200" b="1" dirty="0" smtClean="0">
                <a:solidFill>
                  <a:srgbClr val="0070C0"/>
                </a:solidFill>
              </a:rPr>
              <a:t/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3200" b="1" dirty="0" smtClean="0">
                <a:solidFill>
                  <a:srgbClr val="0070C0"/>
                </a:solidFill>
              </a:rPr>
              <a:t>Course </a:t>
            </a:r>
            <a:r>
              <a:rPr lang="fr-FR" sz="3200" b="1" dirty="0" smtClean="0">
                <a:solidFill>
                  <a:srgbClr val="0070C0"/>
                </a:solidFill>
              </a:rPr>
              <a:t>06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1493" y="3857628"/>
            <a:ext cx="7286676" cy="2143140"/>
          </a:xfrm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محاضرات موجهة لطلبة السنة ثانية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ماستر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اقتصاد وتسيير المؤسسات</a:t>
            </a:r>
          </a:p>
          <a:p>
            <a:pPr algn="ct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قسم العلوم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الإقتصادية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- جامعة بسكرة</a:t>
            </a:r>
            <a:endParaRPr lang="fr-F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485" y="642918"/>
            <a:ext cx="10142696" cy="774720"/>
          </a:xfrm>
        </p:spPr>
        <p:txBody>
          <a:bodyPr>
            <a:normAutofit fontScale="90000"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Other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Barriers</a:t>
            </a:r>
            <a:r>
              <a:rPr lang="fr-FR" b="1" dirty="0" smtClean="0">
                <a:solidFill>
                  <a:srgbClr val="FF0000"/>
                </a:solidFill>
              </a:rPr>
              <a:t> to TQM </a:t>
            </a:r>
            <a:r>
              <a:rPr lang="fr-FR" b="1" dirty="0" err="1" smtClean="0">
                <a:solidFill>
                  <a:srgbClr val="FF0000"/>
                </a:solidFill>
              </a:rPr>
              <a:t>implementing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cases to </a:t>
            </a:r>
            <a:r>
              <a:rPr lang="fr-FR" b="1" dirty="0" err="1" smtClean="0">
                <a:solidFill>
                  <a:srgbClr val="FF0000"/>
                </a:solidFill>
              </a:rPr>
              <a:t>study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b="1" dirty="0" smtClean="0"/>
              <a:t>Many studies identify the barriers of TQM introducing in organizations. We summarize the findings of the most important studies: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• [R.J. Masters , 1996 ] conclude that the barriers of TQM in US organizations are : </a:t>
            </a:r>
          </a:p>
          <a:p>
            <a:r>
              <a:rPr lang="en-US" dirty="0" smtClean="0"/>
              <a:t>- Lack of top management commitment. </a:t>
            </a:r>
          </a:p>
          <a:p>
            <a:r>
              <a:rPr lang="en-US" dirty="0" smtClean="0"/>
              <a:t>- Weak comprehension of quality management. </a:t>
            </a:r>
          </a:p>
          <a:p>
            <a:r>
              <a:rPr lang="en-US" dirty="0" smtClean="0"/>
              <a:t>- Inability to change organizational culture. </a:t>
            </a:r>
          </a:p>
          <a:p>
            <a:r>
              <a:rPr lang="en-US" dirty="0" smtClean="0"/>
              <a:t>- Lack of accuracy in quality planning. </a:t>
            </a:r>
          </a:p>
          <a:p>
            <a:r>
              <a:rPr lang="en-US" dirty="0" smtClean="0"/>
              <a:t>- Absence of continuous training and education.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Insufficient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285860"/>
            <a:ext cx="10142696" cy="4840305"/>
          </a:xfrm>
        </p:spPr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• Based on a sample of size 143 organizations in Qatar , [</a:t>
            </a:r>
            <a:r>
              <a:rPr lang="en-US" b="1" dirty="0" err="1" smtClean="0">
                <a:solidFill>
                  <a:srgbClr val="FF0000"/>
                </a:solidFill>
              </a:rPr>
              <a:t>K.N.Al-Khalifa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E.M.Aspiwall</a:t>
            </a:r>
            <a:r>
              <a:rPr lang="en-US" b="1" dirty="0" smtClean="0">
                <a:solidFill>
                  <a:srgbClr val="FF0000"/>
                </a:solidFill>
              </a:rPr>
              <a:t>, 2000] found that the barriers of TQM are : </a:t>
            </a:r>
          </a:p>
          <a:p>
            <a:r>
              <a:rPr lang="fr-FR" dirty="0" smtClean="0"/>
              <a:t>- Culture change. </a:t>
            </a:r>
          </a:p>
          <a:p>
            <a:r>
              <a:rPr lang="en-US" dirty="0" smtClean="0"/>
              <a:t>- Rigid hierarchical and authoritative structure. </a:t>
            </a:r>
          </a:p>
          <a:p>
            <a:r>
              <a:rPr lang="en-US" dirty="0" smtClean="0"/>
              <a:t>- Lack of top management support.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Employee</a:t>
            </a:r>
            <a:r>
              <a:rPr lang="fr-FR" dirty="0" smtClean="0"/>
              <a:t> </a:t>
            </a:r>
            <a:r>
              <a:rPr lang="fr-FR" dirty="0" err="1" smtClean="0"/>
              <a:t>resistance</a:t>
            </a:r>
            <a:r>
              <a:rPr lang="fr-FR" dirty="0" smtClean="0"/>
              <a:t> to change. </a:t>
            </a:r>
          </a:p>
          <a:p>
            <a:r>
              <a:rPr lang="en-US" dirty="0" smtClean="0"/>
              <a:t>- Lack of knowledge and skills of top management. </a:t>
            </a:r>
          </a:p>
          <a:p>
            <a:r>
              <a:rPr lang="en-US" dirty="0" smtClean="0"/>
              <a:t>- Limited resources to implement change. </a:t>
            </a:r>
          </a:p>
          <a:p>
            <a:r>
              <a:rPr lang="en-US" dirty="0" smtClean="0"/>
              <a:t>- Wrong people in wrong positions. </a:t>
            </a:r>
          </a:p>
          <a:p>
            <a:r>
              <a:rPr lang="en-US" dirty="0" smtClean="0"/>
              <a:t>- Promotions based on nationality rather that on qualification. </a:t>
            </a:r>
          </a:p>
          <a:p>
            <a:r>
              <a:rPr lang="en-US" dirty="0" smtClean="0"/>
              <a:t>- Difficulties associated with empowerment at lower employee levels.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357298"/>
            <a:ext cx="10142696" cy="4768867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• Based on a sample of size 102 organizations in India , [</a:t>
            </a:r>
            <a:r>
              <a:rPr lang="en-US" b="1" dirty="0" err="1" smtClean="0">
                <a:solidFill>
                  <a:srgbClr val="FF0000"/>
                </a:solidFill>
              </a:rPr>
              <a:t>P.Mandal</a:t>
            </a:r>
            <a:r>
              <a:rPr lang="en-US" b="1" dirty="0" smtClean="0">
                <a:solidFill>
                  <a:srgbClr val="FF0000"/>
                </a:solidFill>
              </a:rPr>
              <a:t> et al </a:t>
            </a:r>
            <a:endParaRPr lang="fr-FR" dirty="0" smtClean="0"/>
          </a:p>
          <a:p>
            <a:r>
              <a:rPr lang="en-US" dirty="0" smtClean="0"/>
              <a:t>found that the barriers of TQM are :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Too</a:t>
            </a:r>
            <a:r>
              <a:rPr lang="fr-FR" dirty="0" smtClean="0"/>
              <a:t> </a:t>
            </a:r>
            <a:r>
              <a:rPr lang="fr-FR" dirty="0" err="1" smtClean="0"/>
              <a:t>expensive</a:t>
            </a:r>
            <a:r>
              <a:rPr lang="fr-FR" dirty="0" smtClean="0"/>
              <a:t> to </a:t>
            </a:r>
            <a:r>
              <a:rPr lang="fr-FR" dirty="0" err="1" smtClean="0"/>
              <a:t>introduce</a:t>
            </a:r>
            <a:r>
              <a:rPr lang="fr-FR" dirty="0" smtClean="0"/>
              <a:t>. </a:t>
            </a:r>
          </a:p>
          <a:p>
            <a:r>
              <a:rPr lang="en-US" dirty="0" smtClean="0"/>
              <a:t>- Benefit less than cost involved. </a:t>
            </a:r>
          </a:p>
          <a:p>
            <a:r>
              <a:rPr lang="fr-FR" dirty="0" smtClean="0"/>
              <a:t>- Resistance by managers/</a:t>
            </a:r>
            <a:r>
              <a:rPr lang="fr-FR" dirty="0" err="1" smtClean="0"/>
              <a:t>supervisors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- Resistance by </a:t>
            </a:r>
            <a:r>
              <a:rPr lang="fr-FR" dirty="0" err="1" smtClean="0"/>
              <a:t>employees</a:t>
            </a:r>
            <a:r>
              <a:rPr lang="fr-FR" dirty="0" smtClean="0"/>
              <a:t>. </a:t>
            </a:r>
          </a:p>
          <a:p>
            <a:r>
              <a:rPr lang="en-US" dirty="0" smtClean="0"/>
              <a:t>- Lack of understanding by managers.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• Based on a sample of size 109 organizations in USA, [</a:t>
            </a:r>
            <a:r>
              <a:rPr lang="en-US" b="1" dirty="0" err="1" smtClean="0">
                <a:solidFill>
                  <a:srgbClr val="FF0000"/>
                </a:solidFill>
              </a:rPr>
              <a:t>G.Salegan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F.Fazel</a:t>
            </a:r>
            <a:r>
              <a:rPr lang="en-US" b="1" dirty="0" smtClean="0">
                <a:solidFill>
                  <a:srgbClr val="FF0000"/>
                </a:solidFill>
              </a:rPr>
              <a:t>, 2000] found that the barriers of TQM are: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Insufficient</a:t>
            </a:r>
            <a:r>
              <a:rPr lang="fr-FR" dirty="0" smtClean="0"/>
              <a:t> time.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Poor</a:t>
            </a:r>
            <a:r>
              <a:rPr lang="fr-FR" dirty="0" smtClean="0"/>
              <a:t> communication. </a:t>
            </a:r>
          </a:p>
          <a:p>
            <a:r>
              <a:rPr lang="en-US" dirty="0" smtClean="0"/>
              <a:t>- Lack of real employee empowerment.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000108"/>
            <a:ext cx="10142696" cy="5572164"/>
          </a:xfrm>
        </p:spPr>
        <p:txBody>
          <a:bodyPr>
            <a:normAutofit fontScale="62500" lnSpcReduction="20000"/>
          </a:bodyPr>
          <a:lstStyle/>
          <a:p>
            <a:endParaRPr lang="fr-F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• Based on a sample of size 83 organizations in Egypt, [I.S. </a:t>
            </a:r>
            <a:r>
              <a:rPr lang="en-US" dirty="0" err="1" smtClean="0">
                <a:solidFill>
                  <a:srgbClr val="FF0000"/>
                </a:solidFill>
              </a:rPr>
              <a:t>Salaheldin</a:t>
            </a:r>
            <a:r>
              <a:rPr lang="en-US" dirty="0" smtClean="0">
                <a:solidFill>
                  <a:srgbClr val="FF0000"/>
                </a:solidFill>
              </a:rPr>
              <a:t>, 2003] found that the barriers of TQM are :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Insufficient</a:t>
            </a:r>
            <a:r>
              <a:rPr lang="fr-FR" dirty="0" smtClean="0"/>
              <a:t> infrastructure.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Lack</a:t>
            </a:r>
            <a:r>
              <a:rPr lang="fr-FR" dirty="0" smtClean="0"/>
              <a:t> of training. </a:t>
            </a:r>
          </a:p>
          <a:p>
            <a:r>
              <a:rPr lang="en-US" dirty="0" smtClean="0"/>
              <a:t>- Workers are reluctant to get involved in decision.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Inadequate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Organizational</a:t>
            </a:r>
            <a:r>
              <a:rPr lang="fr-FR" dirty="0" smtClean="0"/>
              <a:t> </a:t>
            </a:r>
            <a:r>
              <a:rPr lang="fr-FR" dirty="0" err="1" smtClean="0"/>
              <a:t>resistance</a:t>
            </a:r>
            <a:r>
              <a:rPr lang="fr-FR" dirty="0" smtClean="0"/>
              <a:t> to change.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Lack</a:t>
            </a:r>
            <a:r>
              <a:rPr lang="fr-FR" dirty="0" smtClean="0"/>
              <a:t> of </a:t>
            </a:r>
            <a:r>
              <a:rPr lang="fr-FR" dirty="0" err="1" smtClean="0"/>
              <a:t>competent</a:t>
            </a:r>
            <a:r>
              <a:rPr lang="fr-FR" dirty="0" smtClean="0"/>
              <a:t> management. </a:t>
            </a:r>
          </a:p>
          <a:p>
            <a:r>
              <a:rPr lang="fr-FR" dirty="0" smtClean="0"/>
              <a:t>- Resource limitations.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Lack</a:t>
            </a:r>
            <a:r>
              <a:rPr lang="fr-FR" dirty="0" smtClean="0"/>
              <a:t> of </a:t>
            </a:r>
            <a:r>
              <a:rPr lang="fr-FR" dirty="0" err="1" smtClean="0"/>
              <a:t>government</a:t>
            </a:r>
            <a:r>
              <a:rPr lang="fr-FR" dirty="0" smtClean="0"/>
              <a:t> </a:t>
            </a:r>
            <a:r>
              <a:rPr lang="fr-FR" dirty="0" err="1" smtClean="0"/>
              <a:t>commitment</a:t>
            </a:r>
            <a:r>
              <a:rPr lang="fr-FR" dirty="0" smtClean="0"/>
              <a:t>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• Based on a sample of size 872 organizations in USA, [</a:t>
            </a:r>
            <a:r>
              <a:rPr lang="en-US" b="1" dirty="0" err="1" smtClean="0">
                <a:solidFill>
                  <a:srgbClr val="FF0000"/>
                </a:solidFill>
              </a:rPr>
              <a:t>R.Sebastianelli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N.Tamimi</a:t>
            </a:r>
            <a:r>
              <a:rPr lang="en-US" b="1" dirty="0" smtClean="0">
                <a:solidFill>
                  <a:srgbClr val="FF0000"/>
                </a:solidFill>
              </a:rPr>
              <a:t>, 2003] found that the barriers of TQM are : </a:t>
            </a:r>
          </a:p>
          <a:p>
            <a:r>
              <a:rPr lang="en-US" dirty="0" smtClean="0"/>
              <a:t>- Inadequate human resources development and management. </a:t>
            </a:r>
          </a:p>
          <a:p>
            <a:r>
              <a:rPr lang="en-US" dirty="0" smtClean="0"/>
              <a:t>- Lack of planning for quality. </a:t>
            </a:r>
          </a:p>
          <a:p>
            <a:r>
              <a:rPr lang="en-US" dirty="0" smtClean="0"/>
              <a:t>- Lack of leadership for quality.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Inadequate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for TQM. </a:t>
            </a:r>
          </a:p>
          <a:p>
            <a:r>
              <a:rPr lang="fr-FR" dirty="0" smtClean="0"/>
              <a:t>- </a:t>
            </a:r>
            <a:r>
              <a:rPr lang="fr-FR" dirty="0" err="1" smtClean="0"/>
              <a:t>Lack</a:t>
            </a:r>
            <a:r>
              <a:rPr lang="fr-FR" dirty="0" smtClean="0"/>
              <a:t> of </a:t>
            </a:r>
            <a:r>
              <a:rPr lang="fr-FR" dirty="0" err="1" smtClean="0"/>
              <a:t>customer</a:t>
            </a:r>
            <a:r>
              <a:rPr lang="fr-FR" dirty="0" smtClean="0"/>
              <a:t> focus.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071546"/>
            <a:ext cx="10142696" cy="535785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barriers to TQM implementation in descending order by their mean are: </a:t>
            </a:r>
          </a:p>
          <a:p>
            <a:r>
              <a:rPr lang="en-US" dirty="0" smtClean="0"/>
              <a:t>- Lack of top management support: respondents cited it as a major problem, this could be attributed to the fact that many managers of the </a:t>
            </a:r>
            <a:r>
              <a:rPr lang="en-US" b="1" dirty="0" smtClean="0">
                <a:solidFill>
                  <a:srgbClr val="FF0000"/>
                </a:solidFill>
              </a:rPr>
              <a:t>Algerian organizations </a:t>
            </a:r>
            <a:r>
              <a:rPr lang="en-US" dirty="0" smtClean="0"/>
              <a:t>consider that </a:t>
            </a:r>
            <a:r>
              <a:rPr lang="en-US" dirty="0" err="1" smtClean="0"/>
              <a:t>iso</a:t>
            </a:r>
            <a:r>
              <a:rPr lang="en-US" dirty="0" smtClean="0"/>
              <a:t> 9001 certification is the end the quality journey. </a:t>
            </a:r>
          </a:p>
          <a:p>
            <a:r>
              <a:rPr lang="en-US" dirty="0" smtClean="0"/>
              <a:t>- Lack of knowledge and skills to implement TQM: TQM implementation need new skills and knowledge and the respondents cited it as a problem because the quality initiatives are in their early stages in Algeria. </a:t>
            </a:r>
          </a:p>
          <a:p>
            <a:r>
              <a:rPr lang="en-US" dirty="0" smtClean="0"/>
              <a:t>- Culture change: respondents consider culture as a problem because the Algerian organizations worked in past in a closed economy protected by government, and TQM need radical change in organizational culture. </a:t>
            </a:r>
          </a:p>
          <a:p>
            <a:r>
              <a:rPr lang="en-US" dirty="0" smtClean="0"/>
              <a:t>- Limited financial resources: respondents consider financial resources as a minor problem, this could be attributed to the fact that government applies programs to assist the manufacturing organizations to improve their competitiveness.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589</Words>
  <Application>Microsoft Office PowerPoint</Application>
  <PresentationFormat>Personnalisé</PresentationFormat>
  <Paragraphs>55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Other Barriers to TQM implementing  cases to study   Course 06</vt:lpstr>
      <vt:lpstr>Other Barriers to TQM implementing  cases to study 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Quality Management</dc:title>
  <dc:creator>DELL</dc:creator>
  <cp:lastModifiedBy>DELL</cp:lastModifiedBy>
  <cp:revision>134</cp:revision>
  <dcterms:created xsi:type="dcterms:W3CDTF">2024-09-09T18:00:01Z</dcterms:created>
  <dcterms:modified xsi:type="dcterms:W3CDTF">2024-11-10T19:05:56Z</dcterms:modified>
</cp:coreProperties>
</file>