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5" r:id="rId12"/>
    <p:sldId id="276" r:id="rId13"/>
    <p:sldId id="27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70" name="Google Shape;27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446354" y="2389248"/>
            <a:ext cx="7989723" cy="16800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453731" y="4077939"/>
            <a:ext cx="7975483" cy="685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Clr>
                <a:srgbClr val="BFBFBF"/>
              </a:buClr>
              <a:buSzPts val="2800"/>
              <a:buNone/>
              <a:defRPr sz="2800" b="0" i="0">
                <a:solidFill>
                  <a:srgbClr val="BFBFBF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2874963" y="-1217612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3" descr="E:\websites\free-power-point-templates\2012\logos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08413" y="2325688"/>
            <a:ext cx="1463675" cy="52705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463069" y="465530"/>
            <a:ext cx="6284320" cy="725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rgbClr val="0020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463069" y="1229055"/>
            <a:ext cx="6284320" cy="3511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525317" y="603483"/>
            <a:ext cx="8093365" cy="7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536879" y="1780877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Clr>
                <a:srgbClr val="D8D8D8"/>
              </a:buClr>
              <a:buSzPts val="2400"/>
              <a:buNone/>
              <a:defRPr sz="2400" b="1">
                <a:solidFill>
                  <a:srgbClr val="D8D8D8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2"/>
          </p:nvPr>
        </p:nvSpPr>
        <p:spPr>
          <a:xfrm>
            <a:off x="536879" y="2253274"/>
            <a:ext cx="4040188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Clr>
                <a:srgbClr val="D8D8D8"/>
              </a:buClr>
              <a:buSzPts val="2400"/>
              <a:buChar char="•"/>
              <a:defRPr sz="2400">
                <a:solidFill>
                  <a:srgbClr val="D8D8D8"/>
                </a:solidFill>
              </a:defRPr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Clr>
                <a:srgbClr val="D8D8D8"/>
              </a:buClr>
              <a:buSzPts val="2000"/>
              <a:buChar char="–"/>
              <a:defRPr sz="2000">
                <a:solidFill>
                  <a:srgbClr val="D8D8D8"/>
                </a:solidFill>
              </a:defRPr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Clr>
                <a:srgbClr val="D8D8D8"/>
              </a:buClr>
              <a:buSzPts val="1800"/>
              <a:buChar char="•"/>
              <a:defRPr sz="1800">
                <a:solidFill>
                  <a:srgbClr val="D8D8D8"/>
                </a:solidFill>
              </a:defRPr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Clr>
                <a:srgbClr val="D8D8D8"/>
              </a:buClr>
              <a:buSzPts val="1600"/>
              <a:buChar char="–"/>
              <a:defRPr sz="1600">
                <a:solidFill>
                  <a:srgbClr val="D8D8D8"/>
                </a:solidFill>
              </a:defRPr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Clr>
                <a:srgbClr val="D8D8D8"/>
              </a:buClr>
              <a:buSzPts val="1600"/>
              <a:buChar char="»"/>
              <a:defRPr sz="1600">
                <a:solidFill>
                  <a:srgbClr val="D8D8D8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3"/>
          </p:nvPr>
        </p:nvSpPr>
        <p:spPr>
          <a:xfrm>
            <a:off x="4572000" y="1780877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Clr>
                <a:srgbClr val="D8D8D8"/>
              </a:buClr>
              <a:buSzPts val="2400"/>
              <a:buNone/>
              <a:defRPr sz="2400" b="1">
                <a:solidFill>
                  <a:srgbClr val="D8D8D8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4"/>
          </p:nvPr>
        </p:nvSpPr>
        <p:spPr>
          <a:xfrm>
            <a:off x="4572000" y="2253274"/>
            <a:ext cx="4041775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Clr>
                <a:srgbClr val="D8D8D8"/>
              </a:buClr>
              <a:buSzPts val="2400"/>
              <a:buChar char="•"/>
              <a:defRPr sz="2400">
                <a:solidFill>
                  <a:srgbClr val="D8D8D8"/>
                </a:solidFill>
              </a:defRPr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Clr>
                <a:srgbClr val="D8D8D8"/>
              </a:buClr>
              <a:buSzPts val="2000"/>
              <a:buChar char="–"/>
              <a:defRPr sz="2000">
                <a:solidFill>
                  <a:srgbClr val="D8D8D8"/>
                </a:solidFill>
              </a:defRPr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Clr>
                <a:srgbClr val="D8D8D8"/>
              </a:buClr>
              <a:buSzPts val="1800"/>
              <a:buChar char="•"/>
              <a:defRPr sz="1800">
                <a:solidFill>
                  <a:srgbClr val="D8D8D8"/>
                </a:solidFill>
              </a:defRPr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Clr>
                <a:srgbClr val="D8D8D8"/>
              </a:buClr>
              <a:buSzPts val="1600"/>
              <a:buChar char="–"/>
              <a:defRPr sz="1600">
                <a:solidFill>
                  <a:srgbClr val="D8D8D8"/>
                </a:solidFill>
              </a:defRPr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Clr>
                <a:srgbClr val="D8D8D8"/>
              </a:buClr>
              <a:buSzPts val="1600"/>
              <a:buChar char="»"/>
              <a:defRPr sz="1600">
                <a:solidFill>
                  <a:srgbClr val="D8D8D8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426842" y="489805"/>
            <a:ext cx="8246070" cy="76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426843" y="1496961"/>
            <a:ext cx="8246070" cy="3040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rgbClr val="BFBFBF"/>
              </a:buClr>
              <a:buSzPts val="2800"/>
              <a:buChar char="•"/>
              <a:defRPr sz="2800">
                <a:solidFill>
                  <a:srgbClr val="BFBFBF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BFBFBF"/>
              </a:buClr>
              <a:buSzPts val="2800"/>
              <a:buChar char="–"/>
              <a:defRPr>
                <a:solidFill>
                  <a:srgbClr val="BFBFB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BFBFBF"/>
              </a:buClr>
              <a:buSzPts val="2400"/>
              <a:buChar char="•"/>
              <a:defRPr>
                <a:solidFill>
                  <a:srgbClr val="BFBFBF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rgbClr val="BFBFBF"/>
              </a:buClr>
              <a:buSzPts val="2000"/>
              <a:buChar char="–"/>
              <a:defRPr>
                <a:solidFill>
                  <a:srgbClr val="BFBFBF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rgbClr val="BFBFBF"/>
              </a:buClr>
              <a:buSzPts val="2000"/>
              <a:buChar char="»"/>
              <a:defRPr>
                <a:solidFill>
                  <a:srgbClr val="BFBFB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‹N°›</a:t>
            </a:fld>
            <a:endParaRPr/>
          </a:p>
        </p:txBody>
      </p:sp>
      <p:sp>
        <p:nvSpPr>
          <p:cNvPr id="15" name="Google Shape;15;p1"/>
          <p:cNvSpPr txBox="1"/>
          <p:nvPr/>
        </p:nvSpPr>
        <p:spPr>
          <a:xfrm>
            <a:off x="-9525" y="5213350"/>
            <a:ext cx="8389938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This presentation uses a free template provided by FPPT.com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www.free-power-point-templates.com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ctrTitle"/>
          </p:nvPr>
        </p:nvSpPr>
        <p:spPr>
          <a:xfrm>
            <a:off x="473075" y="2789238"/>
            <a:ext cx="8202613" cy="15906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800" b="1">
                <a:solidFill>
                  <a:schemeClr val="dk1"/>
                </a:solidFill>
              </a:rPr>
              <a:t>إعداد الأستاذة:</a:t>
            </a:r>
            <a:br>
              <a:rPr lang="ar-DZ" sz="2800" b="1">
                <a:solidFill>
                  <a:schemeClr val="dk1"/>
                </a:solidFill>
              </a:rPr>
            </a:br>
            <a:r>
              <a:rPr lang="ar-DZ" sz="2800" b="1">
                <a:solidFill>
                  <a:schemeClr val="dk1"/>
                </a:solidFill>
              </a:rPr>
              <a:t> دنش لبنى</a:t>
            </a:r>
            <a:endParaRPr sz="2800" b="1">
              <a:solidFill>
                <a:schemeClr val="dk1"/>
              </a:solidFill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3165798" y="1834634"/>
            <a:ext cx="394370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800" b="1" i="0" u="none" strike="noStrike" cap="none">
                <a:solidFill>
                  <a:srgbClr val="BDD1F9"/>
                </a:solidFill>
                <a:latin typeface="Calibri"/>
                <a:ea typeface="Calibri"/>
                <a:cs typeface="Calibri"/>
                <a:sym typeface="Calibri"/>
              </a:rPr>
              <a:t>مناهج في البحث العلمي القانوني</a:t>
            </a:r>
            <a:endParaRPr sz="2800" b="1" i="0" u="none" strike="noStrike" cap="none">
              <a:solidFill>
                <a:srgbClr val="BDD1F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2"/>
          <p:cNvSpPr txBox="1">
            <a:spLocks noGrp="1"/>
          </p:cNvSpPr>
          <p:nvPr>
            <p:ph type="title"/>
          </p:nvPr>
        </p:nvSpPr>
        <p:spPr>
          <a:xfrm>
            <a:off x="463550" y="379413"/>
            <a:ext cx="6556375" cy="72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بعض الملاحظات الهامة:</a:t>
            </a:r>
            <a:br>
              <a:rPr lang="ar-DZ"/>
            </a:br>
            <a:endParaRPr/>
          </a:p>
        </p:txBody>
      </p:sp>
      <p:sp>
        <p:nvSpPr>
          <p:cNvPr id="214" name="Google Shape;214;p32"/>
          <p:cNvSpPr txBox="1">
            <a:spLocks noGrp="1"/>
          </p:cNvSpPr>
          <p:nvPr>
            <p:ph type="body" idx="1"/>
          </p:nvPr>
        </p:nvSpPr>
        <p:spPr>
          <a:xfrm>
            <a:off x="200025" y="847725"/>
            <a:ext cx="6981825" cy="399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*على الباحث الالتزام بقواعد المنهجية موضوعا، شكلا، إجراء.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*على الباحث أن يكون موضوعيا في طرحه لموضوع البحث.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*إن الظاهرة القانونية هي ظاهرة إنسانية، اجتماعية، سلوكية و بالتالي لابد للباحث من مراعاة الواقع الاجتماعي عند تفسيره للسلوك الإنساني تفسيرا علميا.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*على الباحث ان يستخدم مناهج البحث، لان دور المنهج العلمي بارز في تحصيل العلم و المعرفة.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*قدرات الباحث تلعب دورا أساسيا في إعداد البحث العلمي.</a:t>
            </a:r>
            <a:endParaRPr sz="18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3"/>
          <p:cNvSpPr txBox="1">
            <a:spLocks noGrp="1"/>
          </p:cNvSpPr>
          <p:nvPr>
            <p:ph type="title"/>
          </p:nvPr>
        </p:nvSpPr>
        <p:spPr>
          <a:xfrm>
            <a:off x="463550" y="322263"/>
            <a:ext cx="6651625" cy="72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400"/>
              <a:t>*لنجاح البحث العلمي لا بد من تحقيق المعادلة التالية:</a:t>
            </a:r>
            <a:endParaRPr sz="2400"/>
          </a:p>
        </p:txBody>
      </p:sp>
      <p:sp>
        <p:nvSpPr>
          <p:cNvPr id="220" name="Google Shape;220;p33"/>
          <p:cNvSpPr txBox="1">
            <a:spLocks noGrp="1"/>
          </p:cNvSpPr>
          <p:nvPr>
            <p:ph type="body" idx="1"/>
          </p:nvPr>
        </p:nvSpPr>
        <p:spPr>
          <a:xfrm>
            <a:off x="247650" y="1009650"/>
            <a:ext cx="7019925" cy="394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دقة العنوان+دقة طرح الإشكالية+ دقة وضع تصميم جيد للموضوع.</a:t>
            </a:r>
            <a:endParaRPr/>
          </a:p>
          <a:p>
            <a:pPr marL="342900" lvl="0" indent="-342900" algn="r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*استخدام المصادر و المراجع القانونية، باإضافة الى استخدام المصادر و المراجع بلغات اجنبية لإثراء الموضوع.</a:t>
            </a:r>
            <a:endParaRPr sz="1800"/>
          </a:p>
          <a:p>
            <a:pPr marL="342900" lvl="0" indent="-342900" algn="r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*الإعتماد على التحليل و التعليق للنصوص القانونية و الأحكام و القرارات القضائية.</a:t>
            </a:r>
            <a:endParaRPr sz="1800"/>
          </a:p>
          <a:p>
            <a:pPr marL="342900" lvl="0" indent="-342900" algn="r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*اللغة السلمية للبحث.</a:t>
            </a:r>
            <a:endParaRPr sz="1800"/>
          </a:p>
          <a:p>
            <a:pPr marL="342900" lvl="0" indent="-342900" algn="r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المراجعة النهائية للبحث.</a:t>
            </a:r>
            <a:endParaRPr sz="1800"/>
          </a:p>
          <a:p>
            <a:pPr marL="34290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4"/>
          <p:cNvSpPr/>
          <p:nvPr/>
        </p:nvSpPr>
        <p:spPr>
          <a:xfrm>
            <a:off x="5534026" y="0"/>
            <a:ext cx="3105150" cy="135255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سؤال  الانطلاق (الدقة و الوضوح)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34"/>
          <p:cNvSpPr/>
          <p:nvPr/>
        </p:nvSpPr>
        <p:spPr>
          <a:xfrm>
            <a:off x="3714750" y="0"/>
            <a:ext cx="1266825" cy="69532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الاستطلاع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7" name="Google Shape;227;p34"/>
          <p:cNvCxnSpPr/>
          <p:nvPr/>
        </p:nvCxnSpPr>
        <p:spPr>
          <a:xfrm rot="10800000">
            <a:off x="3190876" y="371476"/>
            <a:ext cx="485775" cy="9525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28" name="Google Shape;228;p34"/>
          <p:cNvSpPr/>
          <p:nvPr/>
        </p:nvSpPr>
        <p:spPr>
          <a:xfrm>
            <a:off x="2114550" y="171450"/>
            <a:ext cx="971550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القرارات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9" name="Google Shape;229;p34"/>
          <p:cNvCxnSpPr/>
          <p:nvPr/>
        </p:nvCxnSpPr>
        <p:spPr>
          <a:xfrm rot="10800000">
            <a:off x="1533525" y="266700"/>
            <a:ext cx="533402" cy="228602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0" name="Google Shape;230;p34"/>
          <p:cNvCxnSpPr/>
          <p:nvPr/>
        </p:nvCxnSpPr>
        <p:spPr>
          <a:xfrm rot="10800000">
            <a:off x="1543051" y="485776"/>
            <a:ext cx="485775" cy="9525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1" name="Google Shape;231;p34"/>
          <p:cNvCxnSpPr/>
          <p:nvPr/>
        </p:nvCxnSpPr>
        <p:spPr>
          <a:xfrm flipH="1">
            <a:off x="1514476" y="504825"/>
            <a:ext cx="504825" cy="28575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32" name="Google Shape;232;p34"/>
          <p:cNvSpPr txBox="1"/>
          <p:nvPr/>
        </p:nvSpPr>
        <p:spPr>
          <a:xfrm>
            <a:off x="238125" y="0"/>
            <a:ext cx="11334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اختيار النصوص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4"/>
          <p:cNvSpPr txBox="1"/>
          <p:nvPr/>
        </p:nvSpPr>
        <p:spPr>
          <a:xfrm>
            <a:off x="152400" y="361950"/>
            <a:ext cx="115252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القراءة المنهجية</a:t>
            </a:r>
            <a:endParaRPr sz="12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34"/>
          <p:cNvSpPr txBox="1"/>
          <p:nvPr/>
        </p:nvSpPr>
        <p:spPr>
          <a:xfrm>
            <a:off x="257175" y="695325"/>
            <a:ext cx="113347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التخليص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p34"/>
          <p:cNvCxnSpPr/>
          <p:nvPr/>
        </p:nvCxnSpPr>
        <p:spPr>
          <a:xfrm rot="5400000">
            <a:off x="3014663" y="395287"/>
            <a:ext cx="638175" cy="62865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36" name="Google Shape;236;p34"/>
          <p:cNvSpPr/>
          <p:nvPr/>
        </p:nvSpPr>
        <p:spPr>
          <a:xfrm>
            <a:off x="1981200" y="895350"/>
            <a:ext cx="971550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المقارنة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34"/>
          <p:cNvSpPr/>
          <p:nvPr/>
        </p:nvSpPr>
        <p:spPr>
          <a:xfrm>
            <a:off x="2047875" y="1438275"/>
            <a:ext cx="971550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المقابلات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8" name="Google Shape;238;p34"/>
          <p:cNvCxnSpPr/>
          <p:nvPr/>
        </p:nvCxnSpPr>
        <p:spPr>
          <a:xfrm rot="5400000">
            <a:off x="2757489" y="623891"/>
            <a:ext cx="1114424" cy="628651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9" name="Google Shape;239;p34"/>
          <p:cNvCxnSpPr/>
          <p:nvPr/>
        </p:nvCxnSpPr>
        <p:spPr>
          <a:xfrm rot="5400000">
            <a:off x="4024316" y="1176341"/>
            <a:ext cx="914396" cy="28578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40" name="Google Shape;240;p34"/>
          <p:cNvSpPr/>
          <p:nvPr/>
        </p:nvSpPr>
        <p:spPr>
          <a:xfrm>
            <a:off x="3971925" y="1762125"/>
            <a:ext cx="971550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الاشكاية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4"/>
          <p:cNvSpPr/>
          <p:nvPr/>
        </p:nvSpPr>
        <p:spPr>
          <a:xfrm>
            <a:off x="4924424" y="3009900"/>
            <a:ext cx="1228725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تحليل المعلومات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4"/>
          <p:cNvSpPr/>
          <p:nvPr/>
        </p:nvSpPr>
        <p:spPr>
          <a:xfrm>
            <a:off x="3152774" y="2466975"/>
            <a:ext cx="876301" cy="47625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البناء</a:t>
            </a:r>
            <a:endParaRPr sz="12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3" name="Google Shape;243;p34"/>
          <p:cNvCxnSpPr/>
          <p:nvPr/>
        </p:nvCxnSpPr>
        <p:spPr>
          <a:xfrm>
            <a:off x="4905378" y="2105032"/>
            <a:ext cx="1762122" cy="342893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44" name="Google Shape;244;p34"/>
          <p:cNvSpPr/>
          <p:nvPr/>
        </p:nvSpPr>
        <p:spPr>
          <a:xfrm>
            <a:off x="6877050" y="2038350"/>
            <a:ext cx="2238375" cy="130492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توضيح الإشكالية المتبناة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عرض القرارات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التزود بإطار نظري</a:t>
            </a:r>
            <a:endParaRPr sz="12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5" name="Google Shape;245;p34"/>
          <p:cNvCxnSpPr/>
          <p:nvPr/>
        </p:nvCxnSpPr>
        <p:spPr>
          <a:xfrm flipH="1">
            <a:off x="3962401" y="2257425"/>
            <a:ext cx="276225" cy="20955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46" name="Google Shape;246;p34"/>
          <p:cNvCxnSpPr>
            <a:stCxn id="242" idx="0"/>
          </p:cNvCxnSpPr>
          <p:nvPr/>
        </p:nvCxnSpPr>
        <p:spPr>
          <a:xfrm rot="10800000">
            <a:off x="2533592" y="2448000"/>
            <a:ext cx="621900" cy="2571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47" name="Google Shape;247;p34"/>
          <p:cNvSpPr txBox="1"/>
          <p:nvPr/>
        </p:nvSpPr>
        <p:spPr>
          <a:xfrm>
            <a:off x="685801" y="2238375"/>
            <a:ext cx="190500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الملاحظة العلمية ( تحديد مجلاتها)  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p34"/>
          <p:cNvCxnSpPr/>
          <p:nvPr/>
        </p:nvCxnSpPr>
        <p:spPr>
          <a:xfrm flipH="1">
            <a:off x="2428876" y="2705100"/>
            <a:ext cx="745671" cy="57149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49" name="Google Shape;249;p34"/>
          <p:cNvSpPr txBox="1"/>
          <p:nvPr/>
        </p:nvSpPr>
        <p:spPr>
          <a:xfrm>
            <a:off x="428626" y="2600325"/>
            <a:ext cx="1905000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الفرضيات ( العلاقات بين المتغيرات)  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0" name="Google Shape;250;p34"/>
          <p:cNvCxnSpPr>
            <a:stCxn id="242" idx="0"/>
          </p:cNvCxnSpPr>
          <p:nvPr/>
        </p:nvCxnSpPr>
        <p:spPr>
          <a:xfrm flipH="1">
            <a:off x="2409692" y="2705100"/>
            <a:ext cx="745800" cy="3429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51" name="Google Shape;251;p34"/>
          <p:cNvSpPr txBox="1"/>
          <p:nvPr/>
        </p:nvSpPr>
        <p:spPr>
          <a:xfrm>
            <a:off x="1514476" y="2971800"/>
            <a:ext cx="857249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بناء المفاهيم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2" name="Google Shape;252;p34"/>
          <p:cNvCxnSpPr/>
          <p:nvPr/>
        </p:nvCxnSpPr>
        <p:spPr>
          <a:xfrm rot="10800000">
            <a:off x="1038226" y="3028951"/>
            <a:ext cx="536119" cy="66675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53" name="Google Shape;253;p34"/>
          <p:cNvSpPr txBox="1"/>
          <p:nvPr/>
        </p:nvSpPr>
        <p:spPr>
          <a:xfrm>
            <a:off x="400051" y="2886075"/>
            <a:ext cx="676273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الأبعاد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4" name="Google Shape;254;p34"/>
          <p:cNvCxnSpPr>
            <a:stCxn id="251" idx="1"/>
          </p:cNvCxnSpPr>
          <p:nvPr/>
        </p:nvCxnSpPr>
        <p:spPr>
          <a:xfrm flipH="1">
            <a:off x="1057276" y="3102605"/>
            <a:ext cx="457200" cy="1167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55" name="Google Shape;255;p34"/>
          <p:cNvSpPr txBox="1"/>
          <p:nvPr/>
        </p:nvSpPr>
        <p:spPr>
          <a:xfrm>
            <a:off x="361951" y="3143250"/>
            <a:ext cx="676273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المؤشرات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/>
          <p:nvPr/>
        </p:nvSpPr>
        <p:spPr>
          <a:xfrm>
            <a:off x="5410200" y="3724275"/>
            <a:ext cx="3438525" cy="1304925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-وصف المعطيات وتحضريها للتحليل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-قياس العلاقات و المتغيرات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-مقارنة النتائج المتوقعة بالنتائج الملاحظة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-فوارق المقارنة </a:t>
            </a:r>
            <a:r>
              <a:rPr lang="ar-DZ" sz="1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2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4"/>
          <p:cNvSpPr/>
          <p:nvPr/>
        </p:nvSpPr>
        <p:spPr>
          <a:xfrm>
            <a:off x="2285999" y="3648075"/>
            <a:ext cx="1228725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التحليل و التفسير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34"/>
          <p:cNvSpPr/>
          <p:nvPr/>
        </p:nvSpPr>
        <p:spPr>
          <a:xfrm>
            <a:off x="2095499" y="4410075"/>
            <a:ext cx="1228725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التقرير النهائي 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4"/>
          <p:cNvSpPr/>
          <p:nvPr/>
        </p:nvSpPr>
        <p:spPr>
          <a:xfrm>
            <a:off x="304799" y="4438650"/>
            <a:ext cx="1228725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الخاتمة 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4"/>
          <p:cNvSpPr/>
          <p:nvPr/>
        </p:nvSpPr>
        <p:spPr>
          <a:xfrm>
            <a:off x="3790949" y="4400550"/>
            <a:ext cx="1228725" cy="504825"/>
          </a:xfrm>
          <a:prstGeom prst="cloud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11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معارف جديدة</a:t>
            </a:r>
            <a:endParaRPr sz="11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4"/>
          <p:cNvCxnSpPr/>
          <p:nvPr/>
        </p:nvCxnSpPr>
        <p:spPr>
          <a:xfrm>
            <a:off x="5781675" y="3514725"/>
            <a:ext cx="657225" cy="2667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2" name="Google Shape;262;p34"/>
          <p:cNvCxnSpPr>
            <a:endCxn id="257" idx="0"/>
          </p:cNvCxnSpPr>
          <p:nvPr/>
        </p:nvCxnSpPr>
        <p:spPr>
          <a:xfrm rot="10800000">
            <a:off x="3513700" y="3900488"/>
            <a:ext cx="2020200" cy="2049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3" name="Google Shape;263;p34"/>
          <p:cNvCxnSpPr>
            <a:stCxn id="257" idx="1"/>
          </p:cNvCxnSpPr>
          <p:nvPr/>
        </p:nvCxnSpPr>
        <p:spPr>
          <a:xfrm flipH="1">
            <a:off x="2828962" y="4152362"/>
            <a:ext cx="71400" cy="2958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4" name="Google Shape;264;p34"/>
          <p:cNvCxnSpPr/>
          <p:nvPr/>
        </p:nvCxnSpPr>
        <p:spPr>
          <a:xfrm flipH="1">
            <a:off x="1427726" y="4686299"/>
            <a:ext cx="591577" cy="4763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5" name="Google Shape;265;p34"/>
          <p:cNvCxnSpPr>
            <a:endCxn id="260" idx="2"/>
          </p:cNvCxnSpPr>
          <p:nvPr/>
        </p:nvCxnSpPr>
        <p:spPr>
          <a:xfrm>
            <a:off x="3390960" y="4648163"/>
            <a:ext cx="403800" cy="48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6" name="Google Shape;266;p34"/>
          <p:cNvCxnSpPr/>
          <p:nvPr/>
        </p:nvCxnSpPr>
        <p:spPr>
          <a:xfrm rot="10800000">
            <a:off x="4894796" y="576266"/>
            <a:ext cx="1086904" cy="300035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67" name="Google Shape;267;p34"/>
          <p:cNvCxnSpPr>
            <a:endCxn id="241" idx="2"/>
          </p:cNvCxnSpPr>
          <p:nvPr/>
        </p:nvCxnSpPr>
        <p:spPr>
          <a:xfrm>
            <a:off x="4000635" y="2895713"/>
            <a:ext cx="927600" cy="36660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1" dur="2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5"/>
          <p:cNvSpPr/>
          <p:nvPr/>
        </p:nvSpPr>
        <p:spPr>
          <a:xfrm>
            <a:off x="2029292" y="2148185"/>
            <a:ext cx="4796506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5400" b="1">
                <a:solidFill>
                  <a:srgbClr val="FCFCFF"/>
                </a:solidFill>
                <a:latin typeface="Calibri"/>
                <a:ea typeface="Calibri"/>
                <a:cs typeface="Calibri"/>
                <a:sym typeface="Calibri"/>
              </a:rPr>
              <a:t>شكرا لحسن إصغائكم</a:t>
            </a:r>
            <a:endParaRPr sz="5400" b="1">
              <a:solidFill>
                <a:srgbClr val="FCFC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body" idx="1"/>
          </p:nvPr>
        </p:nvSpPr>
        <p:spPr>
          <a:xfrm>
            <a:off x="47625" y="619125"/>
            <a:ext cx="729615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*إن المجال لا يسمح بالتعمق في كل المناهج و ملامسته كافة تفاصيلها مع ما تتضمنه من جزيئات 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لذا سنتطرق بإيجاز إلى: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-المنهج الوصفي من أكثر المناهج انتشارا و استخداما في الميدان البحثي.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-المنهج الوصفي يعتبر دراسة للظاهرة كما هي في الواقع ووصفها وصفا دقيقا و جمع المعلومات عنها و التعبير عنها و التعبير عنها كميا و كيفيا تمهيدا لفهم الظواهر و تشخصيها و تحليلها، و تحديد العلاقات بين عناصرها أو بينها و بين ظواهر أخرى، وصولا الى إمكانية التحكم بها.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-المنهج الوصفي لا يقف عند حدود وصف الظاهرة، إنما يذهب ابعد من ذلك: -التحليل –المقارنة – التقييم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*و على الرغم من أنه منهج فرعي إلا أنه يعتمد على مجموعة من الطرق:</a:t>
            </a:r>
            <a:endParaRPr sz="1700"/>
          </a:p>
          <a:p>
            <a:pPr marL="342900" lvl="0" indent="-241300" algn="just" rtl="1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/>
          </a:p>
          <a:p>
            <a:pPr marL="342900" lvl="0" indent="-1905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158750" y="65088"/>
            <a:ext cx="6946900" cy="72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400"/>
              <a:t>1/تطبيق المناهج في البحث العلمي القانوني</a:t>
            </a:r>
            <a:endParaRPr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463550" y="465138"/>
            <a:ext cx="6283325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منهج الدراسات المسحية:</a:t>
            </a:r>
            <a:br>
              <a:rPr lang="ar-DZ"/>
            </a:br>
            <a:endParaRPr/>
          </a:p>
        </p:txBody>
      </p:sp>
      <p:sp>
        <p:nvSpPr>
          <p:cNvPr id="110" name="Google Shape;110;p16"/>
          <p:cNvSpPr txBox="1">
            <a:spLocks noGrp="1"/>
          </p:cNvSpPr>
          <p:nvPr>
            <p:ph type="body" idx="1"/>
          </p:nvPr>
        </p:nvSpPr>
        <p:spPr>
          <a:xfrm>
            <a:off x="123825" y="809625"/>
            <a:ext cx="7058025" cy="340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هو عبارة عن دراسة الظاهرة في بيئة إجتماعية محددة بهدف تحليل وضع قائم حالي.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الدراسة المسحية تعتمد على جمع البيانات.</a:t>
            </a:r>
            <a:endParaRPr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منهج الدراسات التحليلية: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ينطلق هذا المنهج من تحليل مضمون و محتوى الوثائق من خلال (المسح) المتعلق بالسجلات و التقارير و القوانين و الاتفاقيات... و من المصادر و المراجع التي تحتوي على معلومات تخدم الباحث في دراسة موضوعة أو مشكلة بحثه.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-هذا المنهج دراسة للواقع بطريقة غير مباشر.</a:t>
            </a:r>
            <a:endParaRPr sz="1800"/>
          </a:p>
          <a:p>
            <a:pPr marL="34290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20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" dur="2000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" dur="20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" dur="2000" fill="hold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" dur="20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2000" fill="hold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63550" y="465138"/>
            <a:ext cx="6283325" cy="72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يتم هذا المنهج ضمن خطوات:</a:t>
            </a:r>
            <a:br>
              <a:rPr lang="ar-DZ"/>
            </a:br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body" idx="1"/>
          </p:nvPr>
        </p:nvSpPr>
        <p:spPr>
          <a:xfrm>
            <a:off x="390525" y="990600"/>
            <a:ext cx="6442075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1/بذل مجهود في الحصول على الوثائق المتعلقة بموضوع البحث.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2/عدم إغفال أي وثيقة.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3/التحقق من مدى (موثوقية) المضمون.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4/إخضاع الوثائق للتحليل وفق الشروط العلمية التي تفرضها الوقائع دون التعصب و الميل.</a:t>
            </a:r>
            <a:endParaRPr sz="17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463550" y="465138"/>
            <a:ext cx="6283325" cy="38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3/منهج دراسة العلاقات و الروابط المتبادلة:</a:t>
            </a:r>
            <a:br>
              <a:rPr lang="ar-DZ"/>
            </a:b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body" idx="1"/>
          </p:nvPr>
        </p:nvSpPr>
        <p:spPr>
          <a:xfrm>
            <a:off x="161925" y="733425"/>
            <a:ext cx="7048500" cy="4006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يتجاوز الباحث هنا دراسة الظاهرة و منهجها بل الى دراسة مختلف الظواهر و الوقائع و القيام بعملية ربط بهدف الوصول إلى الفهم بشكل أعمق.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/>
              <a:t>و يصنف الى: 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 b="1"/>
              <a:t>دراسة الحالة: </a:t>
            </a:r>
            <a:r>
              <a:rPr lang="ar-DZ" sz="1700"/>
              <a:t>دراسة حالة معينة لشخص أو مجموعة لفترة زمنية بقصد الكشف عن السلوك الفردي أو الجماعي. 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 b="1"/>
              <a:t>الدراسة المقارنة للأسباب: </a:t>
            </a:r>
            <a:r>
              <a:rPr lang="ar-DZ" sz="1700"/>
              <a:t>اكتشاف الأسباب يمكنه كنموذج معين من السلوك و ذلك عبر إجراء مقارنة.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ar-DZ" sz="1700" b="1"/>
              <a:t>الدراسات الارتباطية: </a:t>
            </a:r>
            <a:r>
              <a:rPr lang="ar-DZ" sz="1700"/>
              <a:t>هذا النوع يفيد في تقدير العلاقة بين متغير أو أكثر من ناحية و في التعرف على مدى العلاقة بينها من ناحية أخرى.</a:t>
            </a:r>
            <a:endParaRPr sz="17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434975" y="38100"/>
            <a:ext cx="6283325" cy="7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400"/>
              <a:t>الفرق بين دراسة حالة و الدراسة المسحية:</a:t>
            </a:r>
            <a:endParaRPr sz="2400"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257175" y="695325"/>
            <a:ext cx="673417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-تحرص (ب) على أكبر عدد لوسائل البحث و العكس.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-يغلب (ب) الأسلوب النوعي بينها على (أ) الأسلوب الكمي.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-تكون العينة في (ب) صغيرة بينها على (أ) كبيرة.</a:t>
            </a:r>
            <a:endParaRPr sz="18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>
            <a:spLocks noGrp="1"/>
          </p:cNvSpPr>
          <p:nvPr>
            <p:ph type="title"/>
          </p:nvPr>
        </p:nvSpPr>
        <p:spPr>
          <a:xfrm>
            <a:off x="463550" y="465138"/>
            <a:ext cx="6283325" cy="41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4/منهج الدراسات التطورية: </a:t>
            </a:r>
            <a:br>
              <a:rPr lang="ar-DZ"/>
            </a:br>
            <a:endParaRPr/>
          </a:p>
        </p:txBody>
      </p:sp>
      <p:sp>
        <p:nvSpPr>
          <p:cNvPr id="134" name="Google Shape;134;p20"/>
          <p:cNvSpPr txBox="1">
            <a:spLocks noGrp="1"/>
          </p:cNvSpPr>
          <p:nvPr>
            <p:ph type="body" idx="1"/>
          </p:nvPr>
        </p:nvSpPr>
        <p:spPr>
          <a:xfrm>
            <a:off x="295275" y="685800"/>
            <a:ext cx="6734175" cy="405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ar-DZ" sz="1700"/>
              <a:t>هي دراسات تتناول الوضع القائم للظواهر و العلاقات المتداخلة في بعضها، و التغيرات التي تحدث للظواهر عبر الزمن.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ar-DZ" sz="1700" b="1"/>
              <a:t>دراسة النمو: </a:t>
            </a:r>
            <a:r>
              <a:rPr lang="ar-DZ" sz="1700"/>
              <a:t>مثل الدراسة النمو العقلي و الانفعالي و الاجتماعي لعينة محددة، يوجد طريقتان: </a:t>
            </a:r>
            <a:r>
              <a:rPr lang="ar-DZ" sz="1700" b="1"/>
              <a:t>الطريقة الطولية (العمودية) </a:t>
            </a:r>
            <a:r>
              <a:rPr lang="ar-DZ" sz="1700"/>
              <a:t>اختيار العينة لتلاميذه صف و الاستمرار في ملاحظتهم من صف الى آخر.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ar-DZ" sz="1700" b="1"/>
              <a:t>الطريقة العريضة (الأفقية): </a:t>
            </a:r>
            <a:r>
              <a:rPr lang="ar-DZ" sz="1700"/>
              <a:t>دراسة الصف الأول من مجموعة أولى ودراسة الصف من مجموعة ثانية.</a:t>
            </a:r>
            <a:endParaRPr sz="1700"/>
          </a:p>
          <a:p>
            <a:pPr marL="342900" lvl="0" indent="-342900" algn="just" rtl="1">
              <a:lnSpc>
                <a:spcPct val="15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ar-DZ" sz="1700" b="1"/>
              <a:t>دراسة الاتجاه: </a:t>
            </a:r>
            <a:r>
              <a:rPr lang="ar-DZ" sz="1700"/>
              <a:t>دراسة الظاهرة في أوقات مختلفة لاستقراء اتجاهاتها و ما ينتظر حدوثه في المستقبل.</a:t>
            </a:r>
            <a:endParaRPr sz="1700"/>
          </a:p>
          <a:p>
            <a:pPr marL="34290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>
            <a:spLocks noGrp="1"/>
          </p:cNvSpPr>
          <p:nvPr>
            <p:ph type="title"/>
          </p:nvPr>
        </p:nvSpPr>
        <p:spPr>
          <a:xfrm>
            <a:off x="463550" y="465138"/>
            <a:ext cx="6283325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2/المقابلة في البحث العلمي القانوني:</a:t>
            </a:r>
            <a:br>
              <a:rPr lang="ar-DZ"/>
            </a:br>
            <a:endParaRPr/>
          </a:p>
        </p:txBody>
      </p:sp>
      <p:sp>
        <p:nvSpPr>
          <p:cNvPr id="140" name="Google Shape;140;p21"/>
          <p:cNvSpPr txBox="1">
            <a:spLocks noGrp="1"/>
          </p:cNvSpPr>
          <p:nvPr>
            <p:ph type="body" idx="1"/>
          </p:nvPr>
        </p:nvSpPr>
        <p:spPr>
          <a:xfrm>
            <a:off x="180975" y="790575"/>
            <a:ext cx="684847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 b="1"/>
              <a:t>*مفهومها:</a:t>
            </a:r>
            <a:endParaRPr sz="1800" b="1"/>
          </a:p>
          <a:p>
            <a:pPr marL="342900" lvl="0" indent="-342900" algn="just" rtl="1">
              <a:lnSpc>
                <a:spcPct val="16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هو لقاء مباشر يجمع بين الباحث العلمي و أفراد العينة التي يراها مناسبة من وجهة نظره للحصول على المعلومة بصورة مباشرة.</a:t>
            </a:r>
            <a:endParaRPr sz="1800"/>
          </a:p>
          <a:p>
            <a:pPr marL="342900" lvl="0" indent="-342900" algn="just" rtl="1">
              <a:lnSpc>
                <a:spcPct val="16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 b="1"/>
              <a:t>*أمور ينبغي مراعاتها:</a:t>
            </a:r>
            <a:endParaRPr sz="1800" b="1"/>
          </a:p>
          <a:p>
            <a:pPr marL="342900" lvl="0" indent="-342900" algn="just" rtl="1">
              <a:lnSpc>
                <a:spcPct val="16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*يجب ان يكون الباحث على قدر كبير من المهارة في فن الحوار.</a:t>
            </a:r>
            <a:endParaRPr sz="1800"/>
          </a:p>
          <a:p>
            <a:pPr marL="342900" lvl="0" indent="-342900" algn="just" rtl="1">
              <a:lnSpc>
                <a:spcPct val="16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*ينبغي أخذ الموافقة من طرق المبحوثين.</a:t>
            </a:r>
            <a:endParaRPr sz="1800"/>
          </a:p>
          <a:p>
            <a:pPr marL="342900" lvl="0" indent="-342900" algn="just" rtl="1">
              <a:lnSpc>
                <a:spcPct val="16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ar-DZ" sz="1800"/>
              <a:t>*على الباحث تسجيل كل الإجابات.</a:t>
            </a:r>
            <a:endParaRPr sz="1800"/>
          </a:p>
          <a:p>
            <a:pPr marL="34290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>
            <a:spLocks noGrp="1"/>
          </p:cNvSpPr>
          <p:nvPr>
            <p:ph type="title"/>
          </p:nvPr>
        </p:nvSpPr>
        <p:spPr>
          <a:xfrm>
            <a:off x="463550" y="465138"/>
            <a:ext cx="6537325" cy="72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DZ" sz="2700"/>
              <a:t>خطوات إجراء المقابلة:</a:t>
            </a:r>
            <a:br>
              <a:rPr lang="ar-DZ"/>
            </a:br>
            <a:endParaRPr/>
          </a:p>
        </p:txBody>
      </p:sp>
      <p:sp>
        <p:nvSpPr>
          <p:cNvPr id="146" name="Google Shape;146;p22"/>
          <p:cNvSpPr txBox="1">
            <a:spLocks noGrp="1"/>
          </p:cNvSpPr>
          <p:nvPr>
            <p:ph type="body" idx="1"/>
          </p:nvPr>
        </p:nvSpPr>
        <p:spPr>
          <a:xfrm>
            <a:off x="228600" y="714375"/>
            <a:ext cx="6772275" cy="40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انتقاء عينة الأفراد بعناية حتى يحقق الباحث هدفه.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وضع الأسئلة : أسئلة حرة (استرسال الإجابات)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أسئلة محددة (أسئلة محددة (إختبار جواب من الأجوبة المقترحة)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اختيار توقيت و مكان المقابلة إبلاغ الأفراد بذلك.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وضع جدول زمني لإجراء المقابلات، مع تدوين كل المعلومات.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*ماذا بعد المقابلة؟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فرز البيانات.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تصنيف البيانات (جداول-أرقام..) و ترميزها.</a:t>
            </a:r>
            <a:endParaRPr sz="1800"/>
          </a:p>
          <a:p>
            <a:pPr marL="342900" lvl="0" indent="-342900" algn="just" rtl="1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ar-DZ" sz="1800"/>
              <a:t>تحليل البيانات.</a:t>
            </a:r>
            <a:endParaRPr sz="1800"/>
          </a:p>
          <a:p>
            <a:pPr marL="342900" lvl="0" indent="-1651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895</Words>
  <Application>Microsoft Office PowerPoint</Application>
  <PresentationFormat>Affichage à l'écran (16:9)</PresentationFormat>
  <Paragraphs>94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إعداد الأستاذة:  دنش لبنى</vt:lpstr>
      <vt:lpstr>1/تطبيق المناهج في البحث العلمي القانوني</vt:lpstr>
      <vt:lpstr>منهج الدراسات المسحية: </vt:lpstr>
      <vt:lpstr>يتم هذا المنهج ضمن خطوات: </vt:lpstr>
      <vt:lpstr>3/منهج دراسة العلاقات و الروابط المتبادلة: </vt:lpstr>
      <vt:lpstr>الفرق بين دراسة حالة و الدراسة المسحية:</vt:lpstr>
      <vt:lpstr>4/منهج الدراسات التطورية:  </vt:lpstr>
      <vt:lpstr>2/المقابلة في البحث العلمي القانوني: </vt:lpstr>
      <vt:lpstr>خطوات إجراء المقابلة: </vt:lpstr>
      <vt:lpstr>بعض الملاحظات الهامة: </vt:lpstr>
      <vt:lpstr>*لنجاح البحث العلمي لا بد من تحقيق المعادلة التالية: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PC</cp:lastModifiedBy>
  <cp:revision>1</cp:revision>
  <dcterms:modified xsi:type="dcterms:W3CDTF">2025-05-01T19:24:45Z</dcterms:modified>
</cp:coreProperties>
</file>