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31"/>
  </p:notesMasterIdLst>
  <p:sldIdLst>
    <p:sldId id="256" r:id="rId2"/>
    <p:sldId id="257" r:id="rId3"/>
    <p:sldId id="260" r:id="rId4"/>
    <p:sldId id="259" r:id="rId5"/>
    <p:sldId id="258" r:id="rId6"/>
    <p:sldId id="261" r:id="rId7"/>
    <p:sldId id="262" r:id="rId8"/>
    <p:sldId id="263" r:id="rId9"/>
    <p:sldId id="264" r:id="rId10"/>
    <p:sldId id="265" r:id="rId11"/>
    <p:sldId id="266" r:id="rId12"/>
    <p:sldId id="279" r:id="rId13"/>
    <p:sldId id="283" r:id="rId14"/>
    <p:sldId id="313" r:id="rId15"/>
    <p:sldId id="292" r:id="rId16"/>
    <p:sldId id="278" r:id="rId17"/>
    <p:sldId id="280" r:id="rId18"/>
    <p:sldId id="267" r:id="rId19"/>
    <p:sldId id="268" r:id="rId20"/>
    <p:sldId id="270" r:id="rId21"/>
    <p:sldId id="269" r:id="rId22"/>
    <p:sldId id="276" r:id="rId23"/>
    <p:sldId id="274" r:id="rId24"/>
    <p:sldId id="275" r:id="rId25"/>
    <p:sldId id="271" r:id="rId26"/>
    <p:sldId id="277" r:id="rId27"/>
    <p:sldId id="282" r:id="rId28"/>
    <p:sldId id="293" r:id="rId29"/>
    <p:sldId id="296" r:id="rId30"/>
  </p:sldIdLst>
  <p:sldSz cx="9144000" cy="5143500" type="screen16x9"/>
  <p:notesSz cx="6858000" cy="9144000"/>
  <p:embeddedFontLst>
    <p:embeddedFont>
      <p:font typeface="29LT Azer" panose="00000500000000000000" pitchFamily="2" charset="-78"/>
      <p:italic r:id="rId32"/>
    </p:embeddedFont>
    <p:embeddedFont>
      <p:font typeface="29LT Zarid Serif Rg" panose="00000100000000000000" pitchFamily="2" charset="-78"/>
      <p:regular r:id="rId33"/>
    </p:embeddedFont>
    <p:embeddedFont>
      <p:font typeface="A Jannat LT" panose="01000000000000000000" pitchFamily="2" charset="-78"/>
      <p:regular r:id="rId34"/>
      <p:bold r:id="rId35"/>
    </p:embeddedFont>
    <p:embeddedFont>
      <p:font typeface="Aisha Arabic Exbd" panose="01000500000000020004" pitchFamily="50" charset="-78"/>
      <p:bold r:id="rId36"/>
    </p:embeddedFont>
    <p:embeddedFont>
      <p:font typeface="Ara Hala Bo She'sha" panose="00000500000000000000" pitchFamily="50" charset="-78"/>
      <p:regular r:id="rId37"/>
    </p:embeddedFont>
    <p:embeddedFont>
      <p:font typeface="Ara Hamah 1964 B Bold" panose="00000800000000000000" pitchFamily="50" charset="-78"/>
      <p:bold r:id="rId38"/>
    </p:embeddedFont>
    <p:embeddedFont>
      <p:font typeface="Ara Hamah 1964 R Light" panose="00000500000000000000" pitchFamily="50" charset="-78"/>
      <p:regular r:id="rId39"/>
    </p:embeddedFont>
    <p:embeddedFont>
      <p:font typeface="Arabic Typesetting" panose="03020402040406030203" pitchFamily="66" charset="-78"/>
      <p:regular r:id="rId40"/>
    </p:embeddedFont>
    <p:embeddedFont>
      <p:font typeface="Calibri" panose="020F0502020204030204" pitchFamily="34" charset="0"/>
      <p:regular r:id="rId41"/>
      <p:bold r:id="rId42"/>
      <p:italic r:id="rId43"/>
      <p:boldItalic r:id="rId44"/>
    </p:embeddedFont>
    <p:embeddedFont>
      <p:font typeface="Fira Sans Condensed" panose="020B0503050000020004" pitchFamily="34" charset="0"/>
      <p:regular r:id="rId45"/>
      <p:bold r:id="rId46"/>
      <p:italic r:id="rId47"/>
      <p:boldItalic r:id="rId48"/>
    </p:embeddedFont>
    <p:embeddedFont>
      <p:font typeface="HSN Shahd Regular" panose="020A0503020102020204" pitchFamily="18" charset="-78"/>
      <p:regular r:id="rId49"/>
    </p:embeddedFont>
    <p:embeddedFont>
      <p:font typeface="Jazeel Bold" panose="00000800000000000000" pitchFamily="50" charset="-78"/>
      <p:bold r:id="rId50"/>
    </p:embeddedFont>
    <p:embeddedFont>
      <p:font typeface="Jokerman" panose="04090605060D06020702" pitchFamily="82" charset="0"/>
      <p:regular r:id="rId51"/>
    </p:embeddedFont>
    <p:embeddedFont>
      <p:font typeface="Josefin Sans" pitchFamily="2" charset="0"/>
      <p:regular r:id="rId52"/>
      <p:bold r:id="rId53"/>
      <p:italic r:id="rId54"/>
      <p:boldItalic r:id="rId55"/>
    </p:embeddedFont>
    <p:embeddedFont>
      <p:font typeface="LH Lamar Pro" panose="01000000000000000000" pitchFamily="50" charset="-78"/>
      <p:regular r:id="rId56"/>
    </p:embeddedFont>
    <p:embeddedFont>
      <p:font typeface="Open Sans" panose="020B0606030504020204" pitchFamily="34" charset="0"/>
      <p:regular r:id="rId57"/>
      <p:bold r:id="rId58"/>
      <p:italic r:id="rId59"/>
      <p:boldItalic r:id="rId60"/>
    </p:embeddedFont>
    <p:embeddedFont>
      <p:font typeface="Open Sans SemiBold" panose="020B0706030804020204" pitchFamily="34" charset="0"/>
      <p:regular r:id="rId61"/>
      <p:bold r:id="rId62"/>
      <p:italic r:id="rId63"/>
      <p:boldItalic r:id="rId64"/>
    </p:embeddedFont>
    <p:embeddedFont>
      <p:font typeface="Roboto Condensed Light" panose="02000000000000000000" pitchFamily="2" charset="0"/>
      <p:regular r:id="rId65"/>
      <p:italic r:id="rId66"/>
    </p:embeddedFont>
    <p:embeddedFont>
      <p:font typeface="Snap ITC" panose="04040A07060A02020202" pitchFamily="82"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96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30BC8-B864-45A3-86EC-3F252C9E2BBD}">
  <a:tblStyle styleId="{B9130BC8-B864-45A3-86EC-3F252C9E2B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50" autoAdjust="0"/>
  </p:normalViewPr>
  <p:slideViewPr>
    <p:cSldViewPr snapToGrid="0">
      <p:cViewPr varScale="1">
        <p:scale>
          <a:sx n="92" d="100"/>
          <a:sy n="92" d="100"/>
        </p:scale>
        <p:origin x="756" y="84"/>
      </p:cViewPr>
      <p:guideLst>
        <p:guide orient="horz" pos="1620"/>
        <p:guide pos="2880"/>
      </p:guideLst>
    </p:cSldViewPr>
  </p:slideViewPr>
  <p:notesTextViewPr>
    <p:cViewPr>
      <p:scale>
        <a:sx n="1" d="1"/>
        <a:sy n="1" d="1"/>
      </p:scale>
      <p:origin x="0" y="0"/>
    </p:cViewPr>
  </p:notesTextViewPr>
  <p:sorterViewPr>
    <p:cViewPr>
      <p:scale>
        <a:sx n="100" d="100"/>
        <a:sy n="100" d="100"/>
      </p:scale>
      <p:origin x="0" y="-15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1.fntdata"/><Relationship Id="rId47" Type="http://schemas.openxmlformats.org/officeDocument/2006/relationships/font" Target="fonts/font16.fntdata"/><Relationship Id="rId63" Type="http://schemas.openxmlformats.org/officeDocument/2006/relationships/font" Target="fonts/font3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font" Target="fonts/font35.fntdata"/><Relationship Id="rId5" Type="http://schemas.openxmlformats.org/officeDocument/2006/relationships/slide" Target="slides/slide4.xml"/><Relationship Id="rId61" Type="http://schemas.openxmlformats.org/officeDocument/2006/relationships/font" Target="fonts/font3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font" Target="fonts/font3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font" Target="fonts/font36.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 Id="rId34" Type="http://schemas.openxmlformats.org/officeDocument/2006/relationships/font" Target="fonts/font3.fntdata"/><Relationship Id="rId50" Type="http://schemas.openxmlformats.org/officeDocument/2006/relationships/font" Target="fonts/font19.fntdata"/><Relationship Id="rId55"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d1e87cec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ab8d1ca927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ab8d1ca927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d1e87cec6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d1e87cec6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1161f6db21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1161f6db21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b8d1ca927_3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b8d1ca927_3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d1e87cec6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d1e87cec6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ab8d1ca927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ab8d1ca927_3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ab8d1ca927_3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ab8d1ca927_3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1e87cec6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b8d1ca92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ab8d1ca927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ab8d1ca927_3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d1e87cec6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d1e87cec6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b347e33a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b347e33a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ab8d1ca927_3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ab8d1ca927_3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161f6db21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161f6db21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d1e87cec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d1e87cec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161f6db217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161f6db217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ab8d1ca927_3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ab8d1ca927_3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161f6db21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161f6db21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ab8d1ca927_3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ab8d1ca927_3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161f6db21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161f6db21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d1e87cec6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d1e87cec6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42">
    <p:spTree>
      <p:nvGrpSpPr>
        <p:cNvPr id="1" name="Shape 194"/>
        <p:cNvGrpSpPr/>
        <p:nvPr/>
      </p:nvGrpSpPr>
      <p:grpSpPr>
        <a:xfrm>
          <a:off x="0" y="0"/>
          <a:ext cx="0" cy="0"/>
          <a:chOff x="0" y="0"/>
          <a:chExt cx="0" cy="0"/>
        </a:xfrm>
      </p:grpSpPr>
      <p:sp>
        <p:nvSpPr>
          <p:cNvPr id="195" name="Google Shape;195;p14"/>
          <p:cNvSpPr txBox="1">
            <a:spLocks noGrp="1"/>
          </p:cNvSpPr>
          <p:nvPr>
            <p:ph type="title" hasCustomPrompt="1"/>
          </p:nvPr>
        </p:nvSpPr>
        <p:spPr>
          <a:xfrm>
            <a:off x="2515413"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6" name="Google Shape;196;p14"/>
          <p:cNvSpPr txBox="1">
            <a:spLocks noGrp="1"/>
          </p:cNvSpPr>
          <p:nvPr>
            <p:ph type="title" idx="2" hasCustomPrompt="1"/>
          </p:nvPr>
        </p:nvSpPr>
        <p:spPr>
          <a:xfrm>
            <a:off x="5033788"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7" name="Google Shape;197;p14"/>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98" name="Google Shape;198;p14"/>
          <p:cNvSpPr txBox="1">
            <a:spLocks noGrp="1"/>
          </p:cNvSpPr>
          <p:nvPr>
            <p:ph type="subTitle" idx="3"/>
          </p:nvPr>
        </p:nvSpPr>
        <p:spPr>
          <a:xfrm>
            <a:off x="8725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9" name="Google Shape;199;p14"/>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0" name="Google Shape;200;p14"/>
          <p:cNvSpPr txBox="1">
            <a:spLocks noGrp="1"/>
          </p:cNvSpPr>
          <p:nvPr>
            <p:ph type="subTitle" idx="5"/>
          </p:nvPr>
        </p:nvSpPr>
        <p:spPr>
          <a:xfrm>
            <a:off x="3390900" y="21566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1" name="Google Shape;201;p14"/>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2" name="Google Shape;202;p14"/>
          <p:cNvSpPr txBox="1">
            <a:spLocks noGrp="1"/>
          </p:cNvSpPr>
          <p:nvPr>
            <p:ph type="subTitle" idx="7"/>
          </p:nvPr>
        </p:nvSpPr>
        <p:spPr>
          <a:xfrm>
            <a:off x="58884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4"/>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4" name="Google Shape;204;p14"/>
          <p:cNvSpPr txBox="1">
            <a:spLocks noGrp="1"/>
          </p:cNvSpPr>
          <p:nvPr>
            <p:ph type="subTitle" idx="9"/>
          </p:nvPr>
        </p:nvSpPr>
        <p:spPr>
          <a:xfrm>
            <a:off x="2131725" y="36201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5" name="Google Shape;205;p14"/>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6" name="Google Shape;206;p14"/>
          <p:cNvSpPr txBox="1">
            <a:spLocks noGrp="1"/>
          </p:cNvSpPr>
          <p:nvPr>
            <p:ph type="subTitle" idx="14"/>
          </p:nvPr>
        </p:nvSpPr>
        <p:spPr>
          <a:xfrm>
            <a:off x="4650100" y="36201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7" name="Google Shape;207;p14"/>
          <p:cNvSpPr txBox="1">
            <a:spLocks noGrp="1"/>
          </p:cNvSpPr>
          <p:nvPr>
            <p:ph type="title" idx="15" hasCustomPrompt="1"/>
          </p:nvPr>
        </p:nvSpPr>
        <p:spPr>
          <a:xfrm>
            <a:off x="125622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8" name="Google Shape;208;p14"/>
          <p:cNvSpPr txBox="1">
            <a:spLocks noGrp="1"/>
          </p:cNvSpPr>
          <p:nvPr>
            <p:ph type="title" idx="16" hasCustomPrompt="1"/>
          </p:nvPr>
        </p:nvSpPr>
        <p:spPr>
          <a:xfrm>
            <a:off x="3774600"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9" name="Google Shape;209;p14"/>
          <p:cNvSpPr txBox="1">
            <a:spLocks noGrp="1"/>
          </p:cNvSpPr>
          <p:nvPr>
            <p:ph type="title" idx="17" hasCustomPrompt="1"/>
          </p:nvPr>
        </p:nvSpPr>
        <p:spPr>
          <a:xfrm>
            <a:off x="629297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10" name="Google Shape;210;p14"/>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txBox="1">
            <a:spLocks noGrp="1"/>
          </p:cNvSpPr>
          <p:nvPr>
            <p:ph type="title" idx="18"/>
          </p:nvPr>
        </p:nvSpPr>
        <p:spPr>
          <a:xfrm>
            <a:off x="2727000" y="363275"/>
            <a:ext cx="369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217" name="Google Shape;217;p14"/>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6" name="Google Shape;226;p15"/>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7" name="Google Shape;227;p15"/>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CUSTOM_46">
    <p:spTree>
      <p:nvGrpSpPr>
        <p:cNvPr id="1" name="Shape 243"/>
        <p:cNvGrpSpPr/>
        <p:nvPr/>
      </p:nvGrpSpPr>
      <p:grpSpPr>
        <a:xfrm>
          <a:off x="0" y="0"/>
          <a:ext cx="0" cy="0"/>
          <a:chOff x="0" y="0"/>
          <a:chExt cx="0" cy="0"/>
        </a:xfrm>
      </p:grpSpPr>
      <p:sp>
        <p:nvSpPr>
          <p:cNvPr id="244" name="Google Shape;244;p16"/>
          <p:cNvSpPr/>
          <p:nvPr/>
        </p:nvSpPr>
        <p:spPr>
          <a:xfrm rot="10800000" flipH="1">
            <a:off x="-34948" y="4374909"/>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9281215" flipH="1">
            <a:off x="6963797"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9280772" flipH="1">
            <a:off x="6019538"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9281383">
            <a:off x="6014037"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txBox="1">
            <a:spLocks noGrp="1"/>
          </p:cNvSpPr>
          <p:nvPr>
            <p:ph type="title"/>
          </p:nvPr>
        </p:nvSpPr>
        <p:spPr>
          <a:xfrm>
            <a:off x="2550000" y="3290249"/>
            <a:ext cx="40440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160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16"/>
          <p:cNvSpPr txBox="1">
            <a:spLocks noGrp="1"/>
          </p:cNvSpPr>
          <p:nvPr>
            <p:ph type="subTitle" idx="1"/>
          </p:nvPr>
        </p:nvSpPr>
        <p:spPr>
          <a:xfrm>
            <a:off x="2250150" y="1355551"/>
            <a:ext cx="4643700" cy="169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400"/>
              <a:buNone/>
              <a:defRPr sz="2400"/>
            </a:lvl1pPr>
            <a:lvl2pPr lvl="1" algn="ctr" rtl="0">
              <a:spcBef>
                <a:spcPts val="1600"/>
              </a:spcBef>
              <a:spcAft>
                <a:spcPts val="0"/>
              </a:spcAft>
              <a:buSzPts val="2400"/>
              <a:buNone/>
              <a:defRPr sz="2400"/>
            </a:lvl2pPr>
            <a:lvl3pPr lvl="2" algn="ctr" rtl="0">
              <a:spcBef>
                <a:spcPts val="1600"/>
              </a:spcBef>
              <a:spcAft>
                <a:spcPts val="0"/>
              </a:spcAft>
              <a:buSzPts val="2400"/>
              <a:buNone/>
              <a:defRPr sz="2400"/>
            </a:lvl3pPr>
            <a:lvl4pPr lvl="3" algn="ctr" rtl="0">
              <a:spcBef>
                <a:spcPts val="1600"/>
              </a:spcBef>
              <a:spcAft>
                <a:spcPts val="0"/>
              </a:spcAft>
              <a:buSzPts val="2400"/>
              <a:buNone/>
              <a:defRPr sz="2400"/>
            </a:lvl4pPr>
            <a:lvl5pPr lvl="4" algn="ctr" rtl="0">
              <a:spcBef>
                <a:spcPts val="1600"/>
              </a:spcBef>
              <a:spcAft>
                <a:spcPts val="0"/>
              </a:spcAft>
              <a:buSzPts val="2400"/>
              <a:buNone/>
              <a:defRPr sz="2400"/>
            </a:lvl5pPr>
            <a:lvl6pPr lvl="5" algn="ctr" rtl="0">
              <a:spcBef>
                <a:spcPts val="1600"/>
              </a:spcBef>
              <a:spcAft>
                <a:spcPts val="0"/>
              </a:spcAft>
              <a:buSzPts val="2400"/>
              <a:buNone/>
              <a:defRPr sz="2400"/>
            </a:lvl6pPr>
            <a:lvl7pPr lvl="6" algn="ctr" rtl="0">
              <a:spcBef>
                <a:spcPts val="1600"/>
              </a:spcBef>
              <a:spcAft>
                <a:spcPts val="0"/>
              </a:spcAft>
              <a:buSzPts val="2400"/>
              <a:buNone/>
              <a:defRPr sz="2400"/>
            </a:lvl7pPr>
            <a:lvl8pPr lvl="7" algn="ctr" rtl="0">
              <a:spcBef>
                <a:spcPts val="1600"/>
              </a:spcBef>
              <a:spcAft>
                <a:spcPts val="0"/>
              </a:spcAft>
              <a:buSzPts val="2400"/>
              <a:buNone/>
              <a:defRPr sz="2400"/>
            </a:lvl8pPr>
            <a:lvl9pPr lvl="8" algn="ctr" rtl="0">
              <a:spcBef>
                <a:spcPts val="1600"/>
              </a:spcBef>
              <a:spcAft>
                <a:spcPts val="1600"/>
              </a:spcAft>
              <a:buSzPts val="2400"/>
              <a:buNone/>
              <a:defRPr sz="2400"/>
            </a:lvl9pPr>
          </a:lstStyle>
          <a:p>
            <a:endParaRPr/>
          </a:p>
        </p:txBody>
      </p:sp>
      <p:sp>
        <p:nvSpPr>
          <p:cNvPr id="258" name="Google Shape;258;p16"/>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5400000">
            <a:off x="957006" y="600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5400000">
            <a:off x="8564894" y="484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5400000">
            <a:off x="234781" y="10034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5400000">
            <a:off x="1477081" y="140794"/>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5400000">
            <a:off x="8233156" y="43377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5400000">
            <a:off x="7390894" y="4558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5400000">
            <a:off x="8911081" y="35576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rot="5400000">
            <a:off x="7296606" y="5209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710000" y="2261338"/>
            <a:ext cx="5319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2" name="Google Shape;272;p17"/>
          <p:cNvSpPr txBox="1">
            <a:spLocks noGrp="1"/>
          </p:cNvSpPr>
          <p:nvPr>
            <p:ph type="title" idx="2" hasCustomPrompt="1"/>
          </p:nvPr>
        </p:nvSpPr>
        <p:spPr>
          <a:xfrm>
            <a:off x="710000" y="1164675"/>
            <a:ext cx="2932800" cy="97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73" name="Google Shape;273;p17"/>
          <p:cNvSpPr txBox="1">
            <a:spLocks noGrp="1"/>
          </p:cNvSpPr>
          <p:nvPr>
            <p:ph type="subTitle" idx="1"/>
          </p:nvPr>
        </p:nvSpPr>
        <p:spPr>
          <a:xfrm>
            <a:off x="710000" y="3123913"/>
            <a:ext cx="35133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4" name="Google Shape;274;p17"/>
          <p:cNvSpPr/>
          <p:nvPr/>
        </p:nvSpPr>
        <p:spPr>
          <a:xfrm rot="10800000">
            <a:off x="3794725" y="3526224"/>
            <a:ext cx="5269500" cy="161730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flipH="1">
            <a:off x="4079409" y="0"/>
            <a:ext cx="3848746" cy="1015396"/>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805860" y="0"/>
            <a:ext cx="5606452" cy="138838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4898284" y="3305534"/>
            <a:ext cx="4245815" cy="1838051"/>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flipH="1">
            <a:off x="5529737" y="3305400"/>
            <a:ext cx="3614274" cy="1837882"/>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flipH="1">
            <a:off x="5295901" y="0"/>
            <a:ext cx="3848110" cy="121936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rot="5400000">
            <a:off x="7269506" y="1055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rot="5400000">
            <a:off x="5917319" y="9557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rot="-5400000">
            <a:off x="6612681" y="90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rot="5400000">
            <a:off x="5261106" y="321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rot="-5400000" flipH="1">
            <a:off x="4341681" y="475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rot="5400000" flipH="1">
            <a:off x="5326056" y="4329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rot="-5400000" flipH="1">
            <a:off x="7106006" y="3674706"/>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9" name="Google Shape;289;p18"/>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18"/>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8"/>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18"/>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3" name="Google Shape;293;p18"/>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8"/>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5" name="Google Shape;295;p18"/>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CUSTOM_33">
    <p:spTree>
      <p:nvGrpSpPr>
        <p:cNvPr id="1" name="Shape 309"/>
        <p:cNvGrpSpPr/>
        <p:nvPr/>
      </p:nvGrpSpPr>
      <p:grpSpPr>
        <a:xfrm>
          <a:off x="0" y="0"/>
          <a:ext cx="0" cy="0"/>
          <a:chOff x="0" y="0"/>
          <a:chExt cx="0" cy="0"/>
        </a:xfrm>
      </p:grpSpPr>
      <p:sp>
        <p:nvSpPr>
          <p:cNvPr id="310" name="Google Shape;310;p19"/>
          <p:cNvSpPr txBox="1">
            <a:spLocks noGrp="1"/>
          </p:cNvSpPr>
          <p:nvPr>
            <p:ph type="subTitle" idx="1"/>
          </p:nvPr>
        </p:nvSpPr>
        <p:spPr>
          <a:xfrm>
            <a:off x="2080050" y="2645675"/>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19"/>
          <p:cNvSpPr txBox="1">
            <a:spLocks noGrp="1"/>
          </p:cNvSpPr>
          <p:nvPr>
            <p:ph type="title" hasCustomPrompt="1"/>
          </p:nvPr>
        </p:nvSpPr>
        <p:spPr>
          <a:xfrm>
            <a:off x="2185351" y="2107163"/>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2" name="Google Shape;312;p19"/>
          <p:cNvSpPr txBox="1">
            <a:spLocks noGrp="1"/>
          </p:cNvSpPr>
          <p:nvPr>
            <p:ph type="subTitle" idx="2"/>
          </p:nvPr>
        </p:nvSpPr>
        <p:spPr>
          <a:xfrm>
            <a:off x="3939875" y="3984725"/>
            <a:ext cx="42090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9"/>
          <p:cNvSpPr txBox="1">
            <a:spLocks noGrp="1"/>
          </p:cNvSpPr>
          <p:nvPr>
            <p:ph type="title" idx="3" hasCustomPrompt="1"/>
          </p:nvPr>
        </p:nvSpPr>
        <p:spPr>
          <a:xfrm>
            <a:off x="4114925" y="3446225"/>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9"/>
          <p:cNvSpPr txBox="1">
            <a:spLocks noGrp="1"/>
          </p:cNvSpPr>
          <p:nvPr>
            <p:ph type="subTitle" idx="4"/>
          </p:nvPr>
        </p:nvSpPr>
        <p:spPr>
          <a:xfrm>
            <a:off x="150725" y="1306600"/>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19"/>
          <p:cNvSpPr txBox="1">
            <a:spLocks noGrp="1"/>
          </p:cNvSpPr>
          <p:nvPr>
            <p:ph type="title" idx="5" hasCustomPrompt="1"/>
          </p:nvPr>
        </p:nvSpPr>
        <p:spPr>
          <a:xfrm>
            <a:off x="256025" y="768100"/>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9"/>
          <p:cNvSpPr/>
          <p:nvPr/>
        </p:nvSpPr>
        <p:spPr>
          <a:xfrm flipH="1">
            <a:off x="3939631" y="122"/>
            <a:ext cx="5126677" cy="157321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0800000" flipH="1">
            <a:off x="1272707" y="4105046"/>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10800000">
            <a:off x="-1307833" y="3723489"/>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rot="10800000" flipH="1">
            <a:off x="5013468" y="40"/>
            <a:ext cx="4130832" cy="178819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rot="10800000">
            <a:off x="5628780" y="489"/>
            <a:ext cx="3515148" cy="178787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rot="10800000" flipH="1">
            <a:off x="-10490" y="3895966"/>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rot="5400000">
            <a:off x="3159444" y="424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5400000">
            <a:off x="1528331" y="4264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rot="-5400000">
            <a:off x="2223694" y="4212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rot="5400000">
            <a:off x="872119" y="36301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rot="5400000">
            <a:off x="6821956" y="789581"/>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5400000">
            <a:off x="5209844" y="821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rot="-5400000">
            <a:off x="7250456" y="1788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rot="5400000">
            <a:off x="4382131" y="1221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32" name="Google Shape;332;p20"/>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0" name="Google Shape;340;p21"/>
          <p:cNvSpPr/>
          <p:nvPr/>
        </p:nvSpPr>
        <p:spPr>
          <a:xfrm rot="1518785">
            <a:off x="6954573" y="11686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519228">
            <a:off x="6010314" y="-585860"/>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518617" flipH="1">
            <a:off x="6004813" y="-50311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9">
  <p:cSld name="CUSTOM_30">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9" name="Google Shape;399;p28"/>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rot="3637394">
            <a:off x="7609045" y="4405221"/>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rot="-7162606">
            <a:off x="8189482" y="4018840"/>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3">
  <p:cSld name="CUSTOM_39">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39" name="Google Shape;439;p32"/>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399497" flipH="1">
            <a:off x="-191814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440">
            <a:off x="-221906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1">
  <p:cSld name="CUSTOM_43">
    <p:spTree>
      <p:nvGrpSpPr>
        <p:cNvPr id="1" name="Shape 511"/>
        <p:cNvGrpSpPr/>
        <p:nvPr/>
      </p:nvGrpSpPr>
      <p:grpSpPr>
        <a:xfrm>
          <a:off x="0" y="0"/>
          <a:ext cx="0" cy="0"/>
          <a:chOff x="0" y="0"/>
          <a:chExt cx="0" cy="0"/>
        </a:xfrm>
      </p:grpSpPr>
      <p:sp>
        <p:nvSpPr>
          <p:cNvPr id="512" name="Google Shape;512;p39"/>
          <p:cNvSpPr txBox="1">
            <a:spLocks noGrp="1"/>
          </p:cNvSpPr>
          <p:nvPr>
            <p:ph type="subTitle" idx="1"/>
          </p:nvPr>
        </p:nvSpPr>
        <p:spPr>
          <a:xfrm>
            <a:off x="1262692" y="2915250"/>
            <a:ext cx="2877600" cy="69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13" name="Google Shape;513;p39"/>
          <p:cNvSpPr txBox="1">
            <a:spLocks noGrp="1"/>
          </p:cNvSpPr>
          <p:nvPr>
            <p:ph type="title" hasCustomPrompt="1"/>
          </p:nvPr>
        </p:nvSpPr>
        <p:spPr>
          <a:xfrm>
            <a:off x="1262643" y="1614000"/>
            <a:ext cx="2877600" cy="12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000"/>
              <a:buNone/>
              <a:defRPr sz="8000"/>
            </a:lvl1pPr>
            <a:lvl2pPr lvl="1" algn="r" rtl="0">
              <a:spcBef>
                <a:spcPts val="0"/>
              </a:spcBef>
              <a:spcAft>
                <a:spcPts val="0"/>
              </a:spcAft>
              <a:buSzPts val="8000"/>
              <a:buNone/>
              <a:defRPr sz="8000"/>
            </a:lvl2pPr>
            <a:lvl3pPr lvl="2" algn="r" rtl="0">
              <a:spcBef>
                <a:spcPts val="0"/>
              </a:spcBef>
              <a:spcAft>
                <a:spcPts val="0"/>
              </a:spcAft>
              <a:buSzPts val="8000"/>
              <a:buNone/>
              <a:defRPr sz="8000"/>
            </a:lvl3pPr>
            <a:lvl4pPr lvl="3" algn="r" rtl="0">
              <a:spcBef>
                <a:spcPts val="0"/>
              </a:spcBef>
              <a:spcAft>
                <a:spcPts val="0"/>
              </a:spcAft>
              <a:buSzPts val="8000"/>
              <a:buNone/>
              <a:defRPr sz="8000"/>
            </a:lvl4pPr>
            <a:lvl5pPr lvl="4" algn="r" rtl="0">
              <a:spcBef>
                <a:spcPts val="0"/>
              </a:spcBef>
              <a:spcAft>
                <a:spcPts val="0"/>
              </a:spcAft>
              <a:buSzPts val="8000"/>
              <a:buNone/>
              <a:defRPr sz="8000"/>
            </a:lvl5pPr>
            <a:lvl6pPr lvl="5" algn="r" rtl="0">
              <a:spcBef>
                <a:spcPts val="0"/>
              </a:spcBef>
              <a:spcAft>
                <a:spcPts val="0"/>
              </a:spcAft>
              <a:buSzPts val="8000"/>
              <a:buNone/>
              <a:defRPr sz="8000"/>
            </a:lvl6pPr>
            <a:lvl7pPr lvl="6" algn="r" rtl="0">
              <a:spcBef>
                <a:spcPts val="0"/>
              </a:spcBef>
              <a:spcAft>
                <a:spcPts val="0"/>
              </a:spcAft>
              <a:buSzPts val="8000"/>
              <a:buNone/>
              <a:defRPr sz="8000"/>
            </a:lvl7pPr>
            <a:lvl8pPr lvl="7" algn="r" rtl="0">
              <a:spcBef>
                <a:spcPts val="0"/>
              </a:spcBef>
              <a:spcAft>
                <a:spcPts val="0"/>
              </a:spcAft>
              <a:buSzPts val="8000"/>
              <a:buNone/>
              <a:defRPr sz="8000"/>
            </a:lvl8pPr>
            <a:lvl9pPr lvl="8" algn="r" rtl="0">
              <a:spcBef>
                <a:spcPts val="0"/>
              </a:spcBef>
              <a:spcAft>
                <a:spcPts val="0"/>
              </a:spcAft>
              <a:buSzPts val="8000"/>
              <a:buNone/>
              <a:defRPr sz="8000"/>
            </a:lvl9pPr>
          </a:lstStyle>
          <a:p>
            <a:r>
              <a:t>xx%</a:t>
            </a:r>
          </a:p>
        </p:txBody>
      </p:sp>
      <p:sp>
        <p:nvSpPr>
          <p:cNvPr id="514" name="Google Shape;514;p39"/>
          <p:cNvSpPr/>
          <p:nvPr/>
        </p:nvSpPr>
        <p:spPr>
          <a:xfrm rot="-9281215">
            <a:off x="-38626"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9280772">
            <a:off x="-649223"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9281383" flipH="1">
            <a:off x="-1125488"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26" name="Google Shape;526;p40"/>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7" name="Google Shape;527;p40"/>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28" name="Google Shape;528;p40"/>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9" name="Google Shape;529;p40"/>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30" name="Google Shape;530;p40"/>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9" name="Google Shape;549;p41"/>
          <p:cNvSpPr/>
          <p:nvPr/>
        </p:nvSpPr>
        <p:spPr>
          <a:xfrm>
            <a:off x="485275" y="3859450"/>
            <a:ext cx="3336529" cy="1283560"/>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rot="1432232" flipH="1">
            <a:off x="-470789" y="4165605"/>
            <a:ext cx="4306753" cy="153108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rot="5772258">
            <a:off x="7200936" y="-653045"/>
            <a:ext cx="2023504" cy="19351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707044">
            <a:off x="5289054" y="-380400"/>
            <a:ext cx="4307387" cy="117058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89100" y="-380553"/>
            <a:ext cx="4306711" cy="128365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855605">
            <a:off x="-610970" y="4000688"/>
            <a:ext cx="4923475" cy="163150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5400000">
            <a:off x="2493669" y="40945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5400000">
            <a:off x="1141481" y="39944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5400000">
            <a:off x="1836844" y="3941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rot="5400000">
            <a:off x="485269" y="33596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400000">
            <a:off x="7169406" y="964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400000">
            <a:off x="5817219" y="8647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400000">
            <a:off x="6512581" y="8121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400000">
            <a:off x="5161006" y="229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66" name="Google Shape;566;p42"/>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704"/>
        <p:cNvGrpSpPr/>
        <p:nvPr/>
      </p:nvGrpSpPr>
      <p:grpSpPr>
        <a:xfrm>
          <a:off x="0" y="0"/>
          <a:ext cx="0" cy="0"/>
          <a:chOff x="0" y="0"/>
          <a:chExt cx="0" cy="0"/>
        </a:xfrm>
      </p:grpSpPr>
      <p:sp>
        <p:nvSpPr>
          <p:cNvPr id="705" name="Google Shape;705;p48"/>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06" name="Google Shape;706;p48"/>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7" name="Google Shape;707;p48"/>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24">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flipH="1">
            <a:off x="1031425" y="1334306"/>
            <a:ext cx="3201000" cy="129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723" name="Google Shape;723;p49"/>
          <p:cNvSpPr txBox="1">
            <a:spLocks noGrp="1"/>
          </p:cNvSpPr>
          <p:nvPr>
            <p:ph type="subTitle" idx="1"/>
          </p:nvPr>
        </p:nvSpPr>
        <p:spPr>
          <a:xfrm flipH="1">
            <a:off x="1212018" y="2794294"/>
            <a:ext cx="3020400" cy="116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24" name="Google Shape;724;p49"/>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rot="-9281215">
            <a:off x="165301"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rot="-9280772">
            <a:off x="-445297"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rot="-9281383" flipH="1">
            <a:off x="-921562"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rot="9367883">
            <a:off x="-937053"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rot="-1518617">
            <a:off x="-992817" y="-87026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7">
  <p:cSld name="CUSTOM_41">
    <p:spTree>
      <p:nvGrpSpPr>
        <p:cNvPr id="1" name="Shape 787"/>
        <p:cNvGrpSpPr/>
        <p:nvPr/>
      </p:nvGrpSpPr>
      <p:grpSpPr>
        <a:xfrm>
          <a:off x="0" y="0"/>
          <a:ext cx="0" cy="0"/>
          <a:chOff x="0" y="0"/>
          <a:chExt cx="0" cy="0"/>
        </a:xfrm>
      </p:grpSpPr>
      <p:sp>
        <p:nvSpPr>
          <p:cNvPr id="788" name="Google Shape;788;p5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4"/>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4"/>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rot="5027361" flipH="1">
            <a:off x="7738224" y="4014283"/>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rot="10093095" flipH="1">
            <a:off x="6159427" y="442048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txBox="1">
            <a:spLocks noGrp="1"/>
          </p:cNvSpPr>
          <p:nvPr>
            <p:ph type="title"/>
          </p:nvPr>
        </p:nvSpPr>
        <p:spPr>
          <a:xfrm>
            <a:off x="4911600" y="1334300"/>
            <a:ext cx="3201000" cy="146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5" name="Google Shape;795;p54"/>
          <p:cNvSpPr txBox="1">
            <a:spLocks noGrp="1"/>
          </p:cNvSpPr>
          <p:nvPr>
            <p:ph type="subTitle" idx="1"/>
          </p:nvPr>
        </p:nvSpPr>
        <p:spPr>
          <a:xfrm>
            <a:off x="4911607" y="2794294"/>
            <a:ext cx="3020400" cy="11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54"/>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8">
  <p:cSld name="CUSTOM_37">
    <p:spTree>
      <p:nvGrpSpPr>
        <p:cNvPr id="1" name="Shape 800"/>
        <p:cNvGrpSpPr/>
        <p:nvPr/>
      </p:nvGrpSpPr>
      <p:grpSpPr>
        <a:xfrm>
          <a:off x="0" y="0"/>
          <a:ext cx="0" cy="0"/>
          <a:chOff x="0" y="0"/>
          <a:chExt cx="0" cy="0"/>
        </a:xfrm>
      </p:grpSpPr>
      <p:sp>
        <p:nvSpPr>
          <p:cNvPr id="801" name="Google Shape;801;p55"/>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txBox="1">
            <a:spLocks noGrp="1"/>
          </p:cNvSpPr>
          <p:nvPr>
            <p:ph type="title"/>
          </p:nvPr>
        </p:nvSpPr>
        <p:spPr>
          <a:xfrm>
            <a:off x="4691800" y="1922950"/>
            <a:ext cx="35433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805" name="Google Shape;805;p55"/>
          <p:cNvSpPr txBox="1">
            <a:spLocks noGrp="1"/>
          </p:cNvSpPr>
          <p:nvPr>
            <p:ph type="subTitle" idx="1"/>
          </p:nvPr>
        </p:nvSpPr>
        <p:spPr>
          <a:xfrm>
            <a:off x="4691871" y="2757125"/>
            <a:ext cx="35433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6" name="Google Shape;806;p55"/>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rot="-9367883" flipH="1">
            <a:off x="6298030" y="-37928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rot="-9944222">
            <a:off x="6382945" y="-33588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892"/>
        <p:cNvGrpSpPr/>
        <p:nvPr/>
      </p:nvGrpSpPr>
      <p:grpSpPr>
        <a:xfrm>
          <a:off x="0" y="0"/>
          <a:ext cx="0" cy="0"/>
          <a:chOff x="0" y="0"/>
          <a:chExt cx="0" cy="0"/>
        </a:xfrm>
      </p:grpSpPr>
      <p:sp>
        <p:nvSpPr>
          <p:cNvPr id="893" name="Google Shape;893;p60"/>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94" name="Google Shape;894;p60"/>
          <p:cNvSpPr txBox="1">
            <a:spLocks noGrp="1"/>
          </p:cNvSpPr>
          <p:nvPr>
            <p:ph type="subTitle" idx="1"/>
          </p:nvPr>
        </p:nvSpPr>
        <p:spPr>
          <a:xfrm>
            <a:off x="4881606" y="35661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5" name="Google Shape;895;p60"/>
          <p:cNvSpPr txBox="1">
            <a:spLocks noGrp="1"/>
          </p:cNvSpPr>
          <p:nvPr>
            <p:ph type="subTitle" idx="2"/>
          </p:nvPr>
        </p:nvSpPr>
        <p:spPr>
          <a:xfrm>
            <a:off x="4740306" y="3861150"/>
            <a:ext cx="24882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6" name="Google Shape;896;p60"/>
          <p:cNvSpPr txBox="1">
            <a:spLocks noGrp="1"/>
          </p:cNvSpPr>
          <p:nvPr>
            <p:ph type="subTitle" idx="3"/>
          </p:nvPr>
        </p:nvSpPr>
        <p:spPr>
          <a:xfrm>
            <a:off x="2014344" y="35661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7" name="Google Shape;897;p60"/>
          <p:cNvSpPr txBox="1">
            <a:spLocks noGrp="1"/>
          </p:cNvSpPr>
          <p:nvPr>
            <p:ph type="subTitle" idx="4"/>
          </p:nvPr>
        </p:nvSpPr>
        <p:spPr>
          <a:xfrm>
            <a:off x="1915494" y="3861150"/>
            <a:ext cx="22056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8" name="Google Shape;898;p60"/>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0"/>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74" r:id="rId19"/>
    <p:sldLayoutId id="2147483678" r:id="rId20"/>
    <p:sldLayoutId id="2147483685" r:id="rId21"/>
    <p:sldLayoutId id="2147483686" r:id="rId22"/>
    <p:sldLayoutId id="2147483687" r:id="rId23"/>
    <p:sldLayoutId id="2147483688" r:id="rId24"/>
    <p:sldLayoutId id="2147483694" r:id="rId25"/>
    <p:sldLayoutId id="2147483695" r:id="rId26"/>
    <p:sldLayoutId id="2147483699" r:id="rId27"/>
    <p:sldLayoutId id="2147483700" r:id="rId28"/>
    <p:sldLayoutId id="2147483701" r:id="rId29"/>
    <p:sldLayoutId id="2147483706" r:id="rId30"/>
    <p:sldLayoutId id="2147483710" r:id="rId31"/>
    <p:sldLayoutId id="2147483711" r:id="rId32"/>
    <p:sldLayoutId id="2147483712" r:id="rId33"/>
    <p:sldLayoutId id="2147483713" r:id="rId34"/>
    <p:sldLayoutId id="214748371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webp"/><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60.jpg"/><Relationship Id="rId18" Type="http://schemas.openxmlformats.org/officeDocument/2006/relationships/image" Target="../media/image65.jpg"/><Relationship Id="rId3" Type="http://schemas.openxmlformats.org/officeDocument/2006/relationships/image" Target="../media/image50.jpg"/><Relationship Id="rId21" Type="http://schemas.openxmlformats.org/officeDocument/2006/relationships/image" Target="../media/image23.png"/><Relationship Id="rId7" Type="http://schemas.openxmlformats.org/officeDocument/2006/relationships/image" Target="../media/image54.jpg"/><Relationship Id="rId12" Type="http://schemas.openxmlformats.org/officeDocument/2006/relationships/image" Target="../media/image59.jpg"/><Relationship Id="rId17" Type="http://schemas.openxmlformats.org/officeDocument/2006/relationships/image" Target="../media/image64.jpg"/><Relationship Id="rId2" Type="http://schemas.openxmlformats.org/officeDocument/2006/relationships/notesSlide" Target="../notesSlides/notesSlide12.xml"/><Relationship Id="rId16" Type="http://schemas.openxmlformats.org/officeDocument/2006/relationships/image" Target="../media/image63.jpg"/><Relationship Id="rId20" Type="http://schemas.openxmlformats.org/officeDocument/2006/relationships/image" Target="../media/image67.jpg"/><Relationship Id="rId1" Type="http://schemas.openxmlformats.org/officeDocument/2006/relationships/slideLayout" Target="../slideLayouts/slideLayout19.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5" Type="http://schemas.openxmlformats.org/officeDocument/2006/relationships/image" Target="../media/image62.jpg"/><Relationship Id="rId10" Type="http://schemas.openxmlformats.org/officeDocument/2006/relationships/image" Target="../media/image57.jpg"/><Relationship Id="rId19" Type="http://schemas.openxmlformats.org/officeDocument/2006/relationships/image" Target="../media/image66.jpg"/><Relationship Id="rId4" Type="http://schemas.openxmlformats.org/officeDocument/2006/relationships/image" Target="../media/image51.jpg"/><Relationship Id="rId9" Type="http://schemas.openxmlformats.org/officeDocument/2006/relationships/image" Target="../media/image56.png"/><Relationship Id="rId14" Type="http://schemas.openxmlformats.org/officeDocument/2006/relationships/image" Target="../media/image61.jp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M8clYomYzW4wpiLQGremtib5u0Gmmr_zBywTmBsxUos/cop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74.jp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81.jpg"/><Relationship Id="rId5" Type="http://schemas.openxmlformats.org/officeDocument/2006/relationships/image" Target="../media/image80.jpg"/><Relationship Id="rId4" Type="http://schemas.openxmlformats.org/officeDocument/2006/relationships/image" Target="../media/image79.jp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pic>
        <p:nvPicPr>
          <p:cNvPr id="5" name="Image 4">
            <a:extLst>
              <a:ext uri="{FF2B5EF4-FFF2-40B4-BE49-F238E27FC236}">
                <a16:creationId xmlns:a16="http://schemas.microsoft.com/office/drawing/2014/main" id="{6B2939AB-0537-D18C-28D2-E7F86CA51A61}"/>
              </a:ext>
            </a:extLst>
          </p:cNvPr>
          <p:cNvPicPr>
            <a:picLocks noChangeAspect="1"/>
          </p:cNvPicPr>
          <p:nvPr/>
        </p:nvPicPr>
        <p:blipFill>
          <a:blip r:embed="rId3"/>
          <a:stretch>
            <a:fillRect/>
          </a:stretch>
        </p:blipFill>
        <p:spPr>
          <a:xfrm>
            <a:off x="1372267" y="1254259"/>
            <a:ext cx="6164183" cy="2029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 name="Image 10">
            <a:extLst>
              <a:ext uri="{FF2B5EF4-FFF2-40B4-BE49-F238E27FC236}">
                <a16:creationId xmlns:a16="http://schemas.microsoft.com/office/drawing/2014/main" id="{23EFC1A4-B9C9-8C5C-55FE-0564ADA9B4F3}"/>
              </a:ext>
            </a:extLst>
          </p:cNvPr>
          <p:cNvPicPr>
            <a:picLocks noChangeAspect="1"/>
          </p:cNvPicPr>
          <p:nvPr/>
        </p:nvPicPr>
        <p:blipFill>
          <a:blip r:embed="rId3"/>
          <a:stretch>
            <a:fillRect/>
          </a:stretch>
        </p:blipFill>
        <p:spPr>
          <a:xfrm>
            <a:off x="0" y="100362"/>
            <a:ext cx="1219664" cy="1170878"/>
          </a:xfrm>
          <a:prstGeom prst="rect">
            <a:avLst/>
          </a:prstGeom>
        </p:spPr>
      </p:pic>
      <p:pic>
        <p:nvPicPr>
          <p:cNvPr id="13" name="Image 12">
            <a:extLst>
              <a:ext uri="{FF2B5EF4-FFF2-40B4-BE49-F238E27FC236}">
                <a16:creationId xmlns:a16="http://schemas.microsoft.com/office/drawing/2014/main" id="{C1E48F32-97D1-89FD-7256-5F2681C34A22}"/>
              </a:ext>
            </a:extLst>
          </p:cNvPr>
          <p:cNvPicPr>
            <a:picLocks noChangeAspect="1"/>
          </p:cNvPicPr>
          <p:nvPr/>
        </p:nvPicPr>
        <p:blipFill>
          <a:blip r:embed="rId4"/>
          <a:stretch>
            <a:fillRect/>
          </a:stretch>
        </p:blipFill>
        <p:spPr>
          <a:xfrm>
            <a:off x="7722294" y="2821258"/>
            <a:ext cx="1515780" cy="1530505"/>
          </a:xfrm>
          <a:prstGeom prst="rect">
            <a:avLst/>
          </a:prstGeom>
        </p:spPr>
      </p:pic>
      <p:sp>
        <p:nvSpPr>
          <p:cNvPr id="15" name="ZoneTexte 14">
            <a:extLst>
              <a:ext uri="{FF2B5EF4-FFF2-40B4-BE49-F238E27FC236}">
                <a16:creationId xmlns:a16="http://schemas.microsoft.com/office/drawing/2014/main" id="{CF65F251-3D80-4380-19A2-ABBFB5D769EA}"/>
              </a:ext>
            </a:extLst>
          </p:cNvPr>
          <p:cNvSpPr txBox="1"/>
          <p:nvPr/>
        </p:nvSpPr>
        <p:spPr>
          <a:xfrm>
            <a:off x="844703" y="919976"/>
            <a:ext cx="5801423" cy="1323439"/>
          </a:xfrm>
          <a:prstGeom prst="rect">
            <a:avLst/>
          </a:prstGeom>
          <a:noFill/>
        </p:spPr>
        <p:txBody>
          <a:bodyPr wrap="square">
            <a:spAutoFit/>
          </a:bodyPr>
          <a:lstStyle/>
          <a:p>
            <a:pPr algn="ctr" rtl="1"/>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فارمز </a:t>
            </a:r>
            <a:r>
              <a:rPr lang="ar-DZ" sz="2000" b="1" i="0" dirty="0" err="1">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سيلكت</a:t>
            </a:r>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هي من أحدث إضافات العلامات التجارية لشركة المراعي، حيث بدأت في عام 2019 بتقديم العصائر المختارة بعناية من أجود أنواع الفواكه في الطبيعة. وحصلت على جائزة نيلسن لأفضل ابتكار للمنتجات في عام 2021.</a:t>
            </a:r>
            <a:endParaRPr lang="fr-FR" sz="20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pic>
        <p:nvPicPr>
          <p:cNvPr id="17" name="Image 16">
            <a:extLst>
              <a:ext uri="{FF2B5EF4-FFF2-40B4-BE49-F238E27FC236}">
                <a16:creationId xmlns:a16="http://schemas.microsoft.com/office/drawing/2014/main" id="{979F98E9-35C9-3689-D09A-F3626DE400A5}"/>
              </a:ext>
            </a:extLst>
          </p:cNvPr>
          <p:cNvPicPr>
            <a:picLocks noChangeAspect="1"/>
          </p:cNvPicPr>
          <p:nvPr/>
        </p:nvPicPr>
        <p:blipFill>
          <a:blip r:embed="rId5"/>
          <a:stretch>
            <a:fillRect/>
          </a:stretch>
        </p:blipFill>
        <p:spPr>
          <a:xfrm>
            <a:off x="6534110" y="-245327"/>
            <a:ext cx="2609889" cy="2488742"/>
          </a:xfrm>
          <a:prstGeom prst="rect">
            <a:avLst/>
          </a:prstGeom>
        </p:spPr>
      </p:pic>
      <p:pic>
        <p:nvPicPr>
          <p:cNvPr id="19" name="Image 18">
            <a:extLst>
              <a:ext uri="{FF2B5EF4-FFF2-40B4-BE49-F238E27FC236}">
                <a16:creationId xmlns:a16="http://schemas.microsoft.com/office/drawing/2014/main" id="{64100E12-47EA-DFAE-B352-C719B576719B}"/>
              </a:ext>
            </a:extLst>
          </p:cNvPr>
          <p:cNvPicPr>
            <a:picLocks noChangeAspect="1"/>
          </p:cNvPicPr>
          <p:nvPr/>
        </p:nvPicPr>
        <p:blipFill>
          <a:blip r:embed="rId6"/>
          <a:stretch>
            <a:fillRect/>
          </a:stretch>
        </p:blipFill>
        <p:spPr>
          <a:xfrm>
            <a:off x="-766859" y="2478358"/>
            <a:ext cx="3576968" cy="2571750"/>
          </a:xfrm>
          <a:prstGeom prst="rect">
            <a:avLst/>
          </a:prstGeom>
        </p:spPr>
      </p:pic>
      <p:sp>
        <p:nvSpPr>
          <p:cNvPr id="21" name="ZoneTexte 20">
            <a:extLst>
              <a:ext uri="{FF2B5EF4-FFF2-40B4-BE49-F238E27FC236}">
                <a16:creationId xmlns:a16="http://schemas.microsoft.com/office/drawing/2014/main" id="{2BF9D0B3-C12B-50D2-D448-F47E277E6811}"/>
              </a:ext>
            </a:extLst>
          </p:cNvPr>
          <p:cNvSpPr txBox="1"/>
          <p:nvPr/>
        </p:nvSpPr>
        <p:spPr>
          <a:xfrm>
            <a:off x="2174488" y="2974236"/>
            <a:ext cx="5703887" cy="1631216"/>
          </a:xfrm>
          <a:prstGeom prst="rect">
            <a:avLst/>
          </a:prstGeom>
          <a:noFill/>
        </p:spPr>
        <p:txBody>
          <a:bodyPr wrap="square">
            <a:spAutoFit/>
          </a:bodyPr>
          <a:lstStyle/>
          <a:p>
            <a:pPr algn="r" rtl="1"/>
            <a:r>
              <a:rPr lang="ar-DZ" sz="2400" b="1" i="0" dirty="0">
                <a:solidFill>
                  <a:srgbClr val="000099"/>
                </a:solidFill>
                <a:effectLst/>
                <a:latin typeface="29LT Zarid Serif Rg" panose="00000100000000000000" pitchFamily="2" charset="-78"/>
                <a:cs typeface="29LT Zarid Serif Rg" panose="00000100000000000000" pitchFamily="2" charset="-78"/>
              </a:rPr>
              <a:t>العلامة التجارية </a:t>
            </a:r>
            <a:r>
              <a:rPr lang="ar-DZ" sz="2400" b="1" i="0" dirty="0" err="1">
                <a:solidFill>
                  <a:srgbClr val="000099"/>
                </a:solidFill>
                <a:effectLst/>
                <a:latin typeface="29LT Zarid Serif Rg" panose="00000100000000000000" pitchFamily="2" charset="-78"/>
                <a:cs typeface="29LT Zarid Serif Rg" panose="00000100000000000000" pitchFamily="2" charset="-78"/>
              </a:rPr>
              <a:t>ون</a:t>
            </a:r>
            <a:r>
              <a:rPr lang="ar-DZ" sz="2400" b="1" i="0" dirty="0">
                <a:solidFill>
                  <a:srgbClr val="000099"/>
                </a:solidFill>
                <a:effectLst/>
                <a:latin typeface="29LT Zarid Serif Rg" panose="00000100000000000000" pitchFamily="2" charset="-78"/>
                <a:cs typeface="29LT Zarid Serif Rg" panose="00000100000000000000" pitchFamily="2" charset="-78"/>
              </a:rPr>
              <a:t> بين توفر تشكيلة متنوعة من القهوة المثلجة الجاهزة المصنوعة من حبوب </a:t>
            </a:r>
            <a:r>
              <a:rPr lang="ar-DZ" sz="2400" b="1" i="0" dirty="0" err="1">
                <a:solidFill>
                  <a:srgbClr val="000099"/>
                </a:solidFill>
                <a:effectLst/>
                <a:latin typeface="29LT Zarid Serif Rg" panose="00000100000000000000" pitchFamily="2" charset="-78"/>
                <a:cs typeface="29LT Zarid Serif Rg" panose="00000100000000000000" pitchFamily="2" charset="-78"/>
              </a:rPr>
              <a:t>ارابيكا</a:t>
            </a:r>
            <a:r>
              <a:rPr lang="ar-DZ" sz="2400" b="1" i="0" dirty="0">
                <a:solidFill>
                  <a:srgbClr val="000099"/>
                </a:solidFill>
                <a:effectLst/>
                <a:latin typeface="29LT Zarid Serif Rg" panose="00000100000000000000" pitchFamily="2" charset="-78"/>
                <a:cs typeface="29LT Zarid Serif Rg" panose="00000100000000000000" pitchFamily="2" charset="-78"/>
              </a:rPr>
              <a:t> عالية الجودة التي تأتيك من مصدرها الأساسي في كولومبيا.</a:t>
            </a:r>
          </a:p>
          <a:p>
            <a:br>
              <a:rPr lang="ar-DZ" b="0" i="0" dirty="0">
                <a:solidFill>
                  <a:srgbClr val="000000"/>
                </a:solidFill>
                <a:effectLst/>
                <a:latin typeface="Almarai Light"/>
              </a:rPr>
            </a:br>
            <a:endParaRPr lang="fr-FR"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7" name="Image 6">
            <a:extLst>
              <a:ext uri="{FF2B5EF4-FFF2-40B4-BE49-F238E27FC236}">
                <a16:creationId xmlns:a16="http://schemas.microsoft.com/office/drawing/2014/main" id="{BD3BB0F4-EAF8-5BEB-28A6-BFDF34BB9F44}"/>
              </a:ext>
            </a:extLst>
          </p:cNvPr>
          <p:cNvPicPr>
            <a:picLocks noChangeAspect="1"/>
          </p:cNvPicPr>
          <p:nvPr/>
        </p:nvPicPr>
        <p:blipFill>
          <a:blip r:embed="rId3"/>
          <a:stretch>
            <a:fillRect/>
          </a:stretch>
        </p:blipFill>
        <p:spPr>
          <a:xfrm>
            <a:off x="0" y="-38406"/>
            <a:ext cx="1639229" cy="1515850"/>
          </a:xfrm>
          <a:prstGeom prst="rect">
            <a:avLst/>
          </a:prstGeom>
        </p:spPr>
      </p:pic>
      <p:pic>
        <p:nvPicPr>
          <p:cNvPr id="9" name="Image 8">
            <a:extLst>
              <a:ext uri="{FF2B5EF4-FFF2-40B4-BE49-F238E27FC236}">
                <a16:creationId xmlns:a16="http://schemas.microsoft.com/office/drawing/2014/main" id="{22001864-C853-BD73-3309-1F68CC867F84}"/>
              </a:ext>
            </a:extLst>
          </p:cNvPr>
          <p:cNvPicPr>
            <a:picLocks noChangeAspect="1"/>
          </p:cNvPicPr>
          <p:nvPr/>
        </p:nvPicPr>
        <p:blipFill>
          <a:blip r:embed="rId4"/>
          <a:stretch>
            <a:fillRect/>
          </a:stretch>
        </p:blipFill>
        <p:spPr>
          <a:xfrm>
            <a:off x="6424023" y="1711373"/>
            <a:ext cx="2235874" cy="1211098"/>
          </a:xfrm>
          <a:prstGeom prst="rect">
            <a:avLst/>
          </a:prstGeom>
        </p:spPr>
      </p:pic>
      <p:pic>
        <p:nvPicPr>
          <p:cNvPr id="11" name="Image 10">
            <a:extLst>
              <a:ext uri="{FF2B5EF4-FFF2-40B4-BE49-F238E27FC236}">
                <a16:creationId xmlns:a16="http://schemas.microsoft.com/office/drawing/2014/main" id="{70947040-6F37-1657-80E9-DF5BE929B983}"/>
              </a:ext>
            </a:extLst>
          </p:cNvPr>
          <p:cNvPicPr>
            <a:picLocks noChangeAspect="1"/>
          </p:cNvPicPr>
          <p:nvPr/>
        </p:nvPicPr>
        <p:blipFill>
          <a:blip r:embed="rId5"/>
          <a:stretch>
            <a:fillRect/>
          </a:stretch>
        </p:blipFill>
        <p:spPr>
          <a:xfrm>
            <a:off x="66907" y="3359362"/>
            <a:ext cx="1943543" cy="179110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13" name="ZoneTexte 12">
            <a:extLst>
              <a:ext uri="{FF2B5EF4-FFF2-40B4-BE49-F238E27FC236}">
                <a16:creationId xmlns:a16="http://schemas.microsoft.com/office/drawing/2014/main" id="{57F0E2F2-B85E-A244-877A-851D4F50AE9A}"/>
              </a:ext>
            </a:extLst>
          </p:cNvPr>
          <p:cNvSpPr txBox="1"/>
          <p:nvPr/>
        </p:nvSpPr>
        <p:spPr>
          <a:xfrm>
            <a:off x="1248936" y="533916"/>
            <a:ext cx="4572000" cy="923330"/>
          </a:xfrm>
          <a:prstGeom prst="rect">
            <a:avLst/>
          </a:prstGeom>
          <a:noFill/>
        </p:spPr>
        <p:txBody>
          <a:bodyPr wrap="square">
            <a:spAutoFit/>
          </a:bodyPr>
          <a:lstStyle/>
          <a:p>
            <a:pPr algn="ctr" rtl="1"/>
            <a:r>
              <a:rPr lang="ar-DZ" sz="1800" b="1" i="0" dirty="0">
                <a:solidFill>
                  <a:srgbClr val="000099"/>
                </a:solidFill>
                <a:effectLst/>
                <a:latin typeface="Almarai Light"/>
              </a:rPr>
              <a:t>لعلامة التجارية آيس ليف توفر تشكيلة متنوعة من الشاي المثلج المصنوع من أجود مستخلصات الفاكهة والزهور الطبيعية, مشروب يمنحك الطاقة بشكل طبيعي</a:t>
            </a:r>
            <a:r>
              <a:rPr lang="ar-DZ" b="0" i="0" dirty="0">
                <a:solidFill>
                  <a:srgbClr val="333333"/>
                </a:solidFill>
                <a:effectLst/>
                <a:latin typeface="Almarai Light"/>
              </a:rPr>
              <a:t>.</a:t>
            </a:r>
            <a:endParaRPr lang="fr-FR" dirty="0"/>
          </a:p>
        </p:txBody>
      </p:sp>
      <p:sp>
        <p:nvSpPr>
          <p:cNvPr id="15" name="ZoneTexte 14">
            <a:extLst>
              <a:ext uri="{FF2B5EF4-FFF2-40B4-BE49-F238E27FC236}">
                <a16:creationId xmlns:a16="http://schemas.microsoft.com/office/drawing/2014/main" id="{411DC476-A9B4-58AB-8937-7DEC83553A3E}"/>
              </a:ext>
            </a:extLst>
          </p:cNvPr>
          <p:cNvSpPr txBox="1"/>
          <p:nvPr/>
        </p:nvSpPr>
        <p:spPr>
          <a:xfrm>
            <a:off x="1852023" y="1946639"/>
            <a:ext cx="4572000" cy="923330"/>
          </a:xfrm>
          <a:prstGeom prst="rect">
            <a:avLst/>
          </a:prstGeom>
          <a:noFill/>
        </p:spPr>
        <p:txBody>
          <a:bodyPr wrap="square">
            <a:spAutoFit/>
          </a:bodyPr>
          <a:lstStyle/>
          <a:p>
            <a:r>
              <a:rPr lang="ar-DZ" sz="1800" b="1" i="0" dirty="0">
                <a:solidFill>
                  <a:srgbClr val="000099"/>
                </a:solidFill>
                <a:effectLst/>
                <a:latin typeface="Almarai Light"/>
              </a:rPr>
              <a:t>تضم تمور الميرة تشكيلة متنوعة من منتجات التمور الطبيعية، التي تعد عالية في القيمة الغذائية ومصدر للطاقة والحيوية</a:t>
            </a:r>
            <a:endParaRPr lang="fr-FR" sz="1800" b="1" dirty="0">
              <a:solidFill>
                <a:srgbClr val="000099"/>
              </a:solidFill>
            </a:endParaRPr>
          </a:p>
        </p:txBody>
      </p:sp>
      <p:sp>
        <p:nvSpPr>
          <p:cNvPr id="17" name="ZoneTexte 16">
            <a:extLst>
              <a:ext uri="{FF2B5EF4-FFF2-40B4-BE49-F238E27FC236}">
                <a16:creationId xmlns:a16="http://schemas.microsoft.com/office/drawing/2014/main" id="{D77D5F6A-CDE5-E8E9-F114-9D5F1F75DC09}"/>
              </a:ext>
            </a:extLst>
          </p:cNvPr>
          <p:cNvSpPr txBox="1"/>
          <p:nvPr/>
        </p:nvSpPr>
        <p:spPr>
          <a:xfrm>
            <a:off x="1852023" y="3359362"/>
            <a:ext cx="4572000" cy="1354217"/>
          </a:xfrm>
          <a:prstGeom prst="rect">
            <a:avLst/>
          </a:prstGeom>
          <a:noFill/>
        </p:spPr>
        <p:txBody>
          <a:bodyPr wrap="square">
            <a:spAutoFit/>
          </a:bodyPr>
          <a:lstStyle/>
          <a:p>
            <a:pPr algn="r" rtl="1"/>
            <a:r>
              <a:rPr lang="ar-DZ" sz="1800" b="1" i="0" dirty="0">
                <a:solidFill>
                  <a:srgbClr val="000099"/>
                </a:solidFill>
                <a:effectLst/>
                <a:latin typeface="Almarai Light"/>
              </a:rPr>
              <a:t>تأتي سيما من جميع أنحاء العالم، وتقدم لك موجة جديدة من المأكولات البحرية الغنية بالأوميجا، والمفيدة بشكل طبيعي لك ولعائلتك، حيث يلتقي المذاق الرائع بأعلى معايير الجودة.</a:t>
            </a:r>
          </a:p>
          <a:p>
            <a:br>
              <a:rPr lang="ar-DZ" b="0" i="0" dirty="0">
                <a:solidFill>
                  <a:srgbClr val="000000"/>
                </a:solidFill>
                <a:effectLst/>
                <a:latin typeface="Almarai Light"/>
              </a:rPr>
            </a:br>
            <a:endParaRPr lang="fr-FR" dirty="0"/>
          </a:p>
        </p:txBody>
      </p:sp>
      <p:pic>
        <p:nvPicPr>
          <p:cNvPr id="19" name="Image 18">
            <a:extLst>
              <a:ext uri="{FF2B5EF4-FFF2-40B4-BE49-F238E27FC236}">
                <a16:creationId xmlns:a16="http://schemas.microsoft.com/office/drawing/2014/main" id="{2577975F-6A80-703E-71E6-7B82B4EEA63B}"/>
              </a:ext>
            </a:extLst>
          </p:cNvPr>
          <p:cNvPicPr>
            <a:picLocks noChangeAspect="1"/>
          </p:cNvPicPr>
          <p:nvPr/>
        </p:nvPicPr>
        <p:blipFill>
          <a:blip r:embed="rId6"/>
          <a:stretch>
            <a:fillRect/>
          </a:stretch>
        </p:blipFill>
        <p:spPr>
          <a:xfrm>
            <a:off x="5527243" y="210439"/>
            <a:ext cx="4067331" cy="1368074"/>
          </a:xfrm>
          <a:prstGeom prst="rect">
            <a:avLst/>
          </a:prstGeom>
        </p:spPr>
      </p:pic>
      <p:pic>
        <p:nvPicPr>
          <p:cNvPr id="21" name="Image 20">
            <a:extLst>
              <a:ext uri="{FF2B5EF4-FFF2-40B4-BE49-F238E27FC236}">
                <a16:creationId xmlns:a16="http://schemas.microsoft.com/office/drawing/2014/main" id="{292FBD3F-D763-599D-2307-747BD2197BD0}"/>
              </a:ext>
            </a:extLst>
          </p:cNvPr>
          <p:cNvPicPr>
            <a:picLocks noChangeAspect="1"/>
          </p:cNvPicPr>
          <p:nvPr/>
        </p:nvPicPr>
        <p:blipFill>
          <a:blip r:embed="rId7"/>
          <a:stretch>
            <a:fillRect/>
          </a:stretch>
        </p:blipFill>
        <p:spPr>
          <a:xfrm>
            <a:off x="-225424" y="1369846"/>
            <a:ext cx="2235874" cy="1628431"/>
          </a:xfrm>
          <a:prstGeom prst="rect">
            <a:avLst/>
          </a:prstGeom>
        </p:spPr>
      </p:pic>
      <p:pic>
        <p:nvPicPr>
          <p:cNvPr id="23" name="Image 22">
            <a:extLst>
              <a:ext uri="{FF2B5EF4-FFF2-40B4-BE49-F238E27FC236}">
                <a16:creationId xmlns:a16="http://schemas.microsoft.com/office/drawing/2014/main" id="{D3FB8926-27DE-92C3-FB22-5024CD2D62C7}"/>
              </a:ext>
            </a:extLst>
          </p:cNvPr>
          <p:cNvPicPr>
            <a:picLocks noChangeAspect="1"/>
          </p:cNvPicPr>
          <p:nvPr/>
        </p:nvPicPr>
        <p:blipFill>
          <a:blip r:embed="rId8"/>
          <a:stretch>
            <a:fillRect/>
          </a:stretch>
        </p:blipFill>
        <p:spPr>
          <a:xfrm>
            <a:off x="6724971" y="3359362"/>
            <a:ext cx="2352122" cy="15736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9" name="Google Shape;1329;p97"/>
          <p:cNvSpPr txBox="1">
            <a:spLocks noGrp="1"/>
          </p:cNvSpPr>
          <p:nvPr>
            <p:ph type="title"/>
          </p:nvPr>
        </p:nvSpPr>
        <p:spPr>
          <a:xfrm>
            <a:off x="-580613" y="-124127"/>
            <a:ext cx="8167901" cy="6636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4800" dirty="0">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rPr>
              <a:t>E</a:t>
            </a:r>
            <a:r>
              <a:rPr lang="en" sz="4800" dirty="0">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rPr>
              <a:t>l mar</a:t>
            </a:r>
            <a:r>
              <a:rPr lang="fr-FR" sz="4800" dirty="0">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rPr>
              <a:t>a3i </a:t>
            </a:r>
            <a:r>
              <a:rPr lang="fr-FR" sz="4800" dirty="0" err="1">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rPr>
              <a:t>products</a:t>
            </a:r>
            <a:r>
              <a:rPr lang="fr-FR" sz="4800" dirty="0">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rPr>
              <a:t> </a:t>
            </a:r>
            <a:endParaRPr sz="4800" dirty="0">
              <a:effectLst>
                <a:outerShdw blurRad="38100" dist="38100" dir="2700000" algn="tl">
                  <a:srgbClr val="000000">
                    <a:alpha val="43137"/>
                  </a:srgbClr>
                </a:outerShdw>
              </a:effectLst>
              <a:latin typeface="Snap ITC" panose="04040A07060A02020202" pitchFamily="82" charset="0"/>
              <a:ea typeface="Josefin Sans"/>
              <a:cs typeface="Josefin Sans"/>
              <a:sym typeface="Josefin Sans"/>
            </a:endParaRPr>
          </a:p>
        </p:txBody>
      </p:sp>
      <p:pic>
        <p:nvPicPr>
          <p:cNvPr id="7" name="Image 6">
            <a:extLst>
              <a:ext uri="{FF2B5EF4-FFF2-40B4-BE49-F238E27FC236}">
                <a16:creationId xmlns:a16="http://schemas.microsoft.com/office/drawing/2014/main" id="{55917A9B-DD14-BA22-8340-EAB7A0FA3C9F}"/>
              </a:ext>
            </a:extLst>
          </p:cNvPr>
          <p:cNvPicPr>
            <a:picLocks noChangeAspect="1"/>
          </p:cNvPicPr>
          <p:nvPr/>
        </p:nvPicPr>
        <p:blipFill>
          <a:blip r:embed="rId3"/>
          <a:stretch>
            <a:fillRect/>
          </a:stretch>
        </p:blipFill>
        <p:spPr>
          <a:xfrm>
            <a:off x="7132320" y="6982"/>
            <a:ext cx="2011680" cy="1088286"/>
          </a:xfrm>
          <a:prstGeom prst="roundRect">
            <a:avLst>
              <a:gd name="adj" fmla="val 49729"/>
            </a:avLst>
          </a:prstGeom>
          <a:solidFill>
            <a:srgbClr val="FFFFFF">
              <a:shade val="85000"/>
            </a:srgbClr>
          </a:solidFill>
          <a:ln>
            <a:noFill/>
          </a:ln>
          <a:effectLst>
            <a:reflection blurRad="12700" stA="38000" endPos="28000" dist="5000" dir="5400000" sy="-100000" algn="bl" rotWithShape="0"/>
          </a:effectLst>
        </p:spPr>
      </p:pic>
      <p:pic>
        <p:nvPicPr>
          <p:cNvPr id="9" name="Image 8">
            <a:extLst>
              <a:ext uri="{FF2B5EF4-FFF2-40B4-BE49-F238E27FC236}">
                <a16:creationId xmlns:a16="http://schemas.microsoft.com/office/drawing/2014/main" id="{26971924-03ED-5672-DEB3-E7C14B520D0B}"/>
              </a:ext>
            </a:extLst>
          </p:cNvPr>
          <p:cNvPicPr>
            <a:picLocks noChangeAspect="1"/>
          </p:cNvPicPr>
          <p:nvPr/>
        </p:nvPicPr>
        <p:blipFill>
          <a:blip r:embed="rId4"/>
          <a:stretch>
            <a:fillRect/>
          </a:stretch>
        </p:blipFill>
        <p:spPr>
          <a:xfrm>
            <a:off x="83304" y="823616"/>
            <a:ext cx="1324563" cy="1324563"/>
          </a:xfrm>
          <a:prstGeom prst="roundRect">
            <a:avLst>
              <a:gd name="adj" fmla="val 33935"/>
            </a:avLst>
          </a:prstGeom>
          <a:solidFill>
            <a:srgbClr val="FFFFFF">
              <a:shade val="85000"/>
            </a:srgbClr>
          </a:solidFill>
          <a:ln>
            <a:noFill/>
          </a:ln>
          <a:effectLst>
            <a:reflection blurRad="12700" stA="38000" endPos="28000" dist="5000" dir="5400000" sy="-100000" algn="bl" rotWithShape="0"/>
          </a:effectLst>
        </p:spPr>
      </p:pic>
      <p:pic>
        <p:nvPicPr>
          <p:cNvPr id="11" name="Image 10">
            <a:extLst>
              <a:ext uri="{FF2B5EF4-FFF2-40B4-BE49-F238E27FC236}">
                <a16:creationId xmlns:a16="http://schemas.microsoft.com/office/drawing/2014/main" id="{D25FF581-E253-739E-E6AA-65A139D197D5}"/>
              </a:ext>
            </a:extLst>
          </p:cNvPr>
          <p:cNvPicPr>
            <a:picLocks noChangeAspect="1"/>
          </p:cNvPicPr>
          <p:nvPr/>
        </p:nvPicPr>
        <p:blipFill>
          <a:blip r:embed="rId5"/>
          <a:stretch>
            <a:fillRect/>
          </a:stretch>
        </p:blipFill>
        <p:spPr>
          <a:xfrm>
            <a:off x="1407867" y="722063"/>
            <a:ext cx="1491175" cy="1324563"/>
          </a:xfrm>
          <a:prstGeom prst="roundRect">
            <a:avLst>
              <a:gd name="adj" fmla="val 46678"/>
            </a:avLst>
          </a:prstGeom>
          <a:solidFill>
            <a:srgbClr val="FFFFFF">
              <a:shade val="85000"/>
            </a:srgbClr>
          </a:solidFill>
          <a:ln>
            <a:noFill/>
          </a:ln>
          <a:effectLst>
            <a:reflection blurRad="12700" stA="38000" endPos="28000" dist="5000" dir="5400000" sy="-100000" algn="bl" rotWithShape="0"/>
          </a:effectLst>
        </p:spPr>
      </p:pic>
      <p:pic>
        <p:nvPicPr>
          <p:cNvPr id="13" name="Image 12">
            <a:extLst>
              <a:ext uri="{FF2B5EF4-FFF2-40B4-BE49-F238E27FC236}">
                <a16:creationId xmlns:a16="http://schemas.microsoft.com/office/drawing/2014/main" id="{6DC2BA01-8DD6-11D2-F7A4-173D1A895FD5}"/>
              </a:ext>
            </a:extLst>
          </p:cNvPr>
          <p:cNvPicPr>
            <a:picLocks noChangeAspect="1"/>
          </p:cNvPicPr>
          <p:nvPr/>
        </p:nvPicPr>
        <p:blipFill>
          <a:blip r:embed="rId6"/>
          <a:stretch>
            <a:fillRect/>
          </a:stretch>
        </p:blipFill>
        <p:spPr>
          <a:xfrm>
            <a:off x="2899042" y="882999"/>
            <a:ext cx="1791333" cy="103485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5" name="Image 14">
            <a:extLst>
              <a:ext uri="{FF2B5EF4-FFF2-40B4-BE49-F238E27FC236}">
                <a16:creationId xmlns:a16="http://schemas.microsoft.com/office/drawing/2014/main" id="{4637635A-15FD-BE21-88D8-5D6E95BF78D2}"/>
              </a:ext>
            </a:extLst>
          </p:cNvPr>
          <p:cNvPicPr>
            <a:picLocks noChangeAspect="1"/>
          </p:cNvPicPr>
          <p:nvPr/>
        </p:nvPicPr>
        <p:blipFill>
          <a:blip r:embed="rId7"/>
          <a:stretch>
            <a:fillRect/>
          </a:stretch>
        </p:blipFill>
        <p:spPr>
          <a:xfrm>
            <a:off x="83305" y="2249732"/>
            <a:ext cx="1324563" cy="1324563"/>
          </a:xfrm>
          <a:prstGeom prst="roundRect">
            <a:avLst>
              <a:gd name="adj" fmla="val 44040"/>
            </a:avLst>
          </a:prstGeom>
          <a:solidFill>
            <a:srgbClr val="FFFFFF">
              <a:shade val="85000"/>
            </a:srgbClr>
          </a:solidFill>
          <a:ln>
            <a:noFill/>
          </a:ln>
          <a:effectLst>
            <a:reflection blurRad="12700" stA="38000" endPos="28000" dist="5000" dir="5400000" sy="-100000" algn="bl" rotWithShape="0"/>
          </a:effectLst>
        </p:spPr>
      </p:pic>
      <p:pic>
        <p:nvPicPr>
          <p:cNvPr id="17" name="Image 16">
            <a:extLst>
              <a:ext uri="{FF2B5EF4-FFF2-40B4-BE49-F238E27FC236}">
                <a16:creationId xmlns:a16="http://schemas.microsoft.com/office/drawing/2014/main" id="{8C6E116C-4954-C46A-33DE-04CEED494D6E}"/>
              </a:ext>
            </a:extLst>
          </p:cNvPr>
          <p:cNvPicPr>
            <a:picLocks noChangeAspect="1"/>
          </p:cNvPicPr>
          <p:nvPr/>
        </p:nvPicPr>
        <p:blipFill>
          <a:blip r:embed="rId8"/>
          <a:stretch>
            <a:fillRect/>
          </a:stretch>
        </p:blipFill>
        <p:spPr>
          <a:xfrm>
            <a:off x="1517256" y="2156565"/>
            <a:ext cx="1491175" cy="840297"/>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9" name="Image 18">
            <a:extLst>
              <a:ext uri="{FF2B5EF4-FFF2-40B4-BE49-F238E27FC236}">
                <a16:creationId xmlns:a16="http://schemas.microsoft.com/office/drawing/2014/main" id="{B680BC36-F7BA-BA66-9903-76B63AAFF310}"/>
              </a:ext>
            </a:extLst>
          </p:cNvPr>
          <p:cNvPicPr>
            <a:picLocks noChangeAspect="1"/>
          </p:cNvPicPr>
          <p:nvPr/>
        </p:nvPicPr>
        <p:blipFill>
          <a:blip r:embed="rId9"/>
          <a:stretch>
            <a:fillRect/>
          </a:stretch>
        </p:blipFill>
        <p:spPr>
          <a:xfrm>
            <a:off x="3301247" y="1917857"/>
            <a:ext cx="1079005" cy="107900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1" name="Image 20">
            <a:extLst>
              <a:ext uri="{FF2B5EF4-FFF2-40B4-BE49-F238E27FC236}">
                <a16:creationId xmlns:a16="http://schemas.microsoft.com/office/drawing/2014/main" id="{2284562F-7C25-FBA4-A0B8-291935CA3BB7}"/>
              </a:ext>
            </a:extLst>
          </p:cNvPr>
          <p:cNvPicPr>
            <a:picLocks noChangeAspect="1"/>
          </p:cNvPicPr>
          <p:nvPr/>
        </p:nvPicPr>
        <p:blipFill>
          <a:blip r:embed="rId10"/>
          <a:stretch>
            <a:fillRect/>
          </a:stretch>
        </p:blipFill>
        <p:spPr>
          <a:xfrm>
            <a:off x="4695264" y="799047"/>
            <a:ext cx="1291445" cy="1202762"/>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3" name="Image 22">
            <a:extLst>
              <a:ext uri="{FF2B5EF4-FFF2-40B4-BE49-F238E27FC236}">
                <a16:creationId xmlns:a16="http://schemas.microsoft.com/office/drawing/2014/main" id="{A8900642-A6C6-F595-3755-115BC1C4C79F}"/>
              </a:ext>
            </a:extLst>
          </p:cNvPr>
          <p:cNvPicPr>
            <a:picLocks noChangeAspect="1"/>
          </p:cNvPicPr>
          <p:nvPr/>
        </p:nvPicPr>
        <p:blipFill>
          <a:blip r:embed="rId11"/>
          <a:stretch>
            <a:fillRect/>
          </a:stretch>
        </p:blipFill>
        <p:spPr>
          <a:xfrm>
            <a:off x="5986709" y="613411"/>
            <a:ext cx="1208131" cy="1202762"/>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5" name="Image 24">
            <a:extLst>
              <a:ext uri="{FF2B5EF4-FFF2-40B4-BE49-F238E27FC236}">
                <a16:creationId xmlns:a16="http://schemas.microsoft.com/office/drawing/2014/main" id="{AAC021DE-CCF3-5DC3-9D68-9205EFBD0C73}"/>
              </a:ext>
            </a:extLst>
          </p:cNvPr>
          <p:cNvPicPr>
            <a:picLocks noChangeAspect="1"/>
          </p:cNvPicPr>
          <p:nvPr/>
        </p:nvPicPr>
        <p:blipFill>
          <a:blip r:embed="rId12"/>
          <a:stretch>
            <a:fillRect/>
          </a:stretch>
        </p:blipFill>
        <p:spPr>
          <a:xfrm>
            <a:off x="7405116" y="1214792"/>
            <a:ext cx="1466087" cy="1466087"/>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7" name="Image 26">
            <a:extLst>
              <a:ext uri="{FF2B5EF4-FFF2-40B4-BE49-F238E27FC236}">
                <a16:creationId xmlns:a16="http://schemas.microsoft.com/office/drawing/2014/main" id="{E083B87F-778A-6D20-C8D0-2D7E14427D9D}"/>
              </a:ext>
            </a:extLst>
          </p:cNvPr>
          <p:cNvPicPr>
            <a:picLocks noChangeAspect="1"/>
          </p:cNvPicPr>
          <p:nvPr/>
        </p:nvPicPr>
        <p:blipFill>
          <a:blip r:embed="rId13"/>
          <a:stretch>
            <a:fillRect/>
          </a:stretch>
        </p:blipFill>
        <p:spPr>
          <a:xfrm>
            <a:off x="5969869" y="1836454"/>
            <a:ext cx="1241809" cy="124180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9" name="Image 28">
            <a:extLst>
              <a:ext uri="{FF2B5EF4-FFF2-40B4-BE49-F238E27FC236}">
                <a16:creationId xmlns:a16="http://schemas.microsoft.com/office/drawing/2014/main" id="{1573F6B9-A423-F7B5-5D36-6174A367BFE8}"/>
              </a:ext>
            </a:extLst>
          </p:cNvPr>
          <p:cNvPicPr>
            <a:picLocks noChangeAspect="1"/>
          </p:cNvPicPr>
          <p:nvPr/>
        </p:nvPicPr>
        <p:blipFill>
          <a:blip r:embed="rId14"/>
          <a:stretch>
            <a:fillRect/>
          </a:stretch>
        </p:blipFill>
        <p:spPr>
          <a:xfrm>
            <a:off x="4451392" y="1947834"/>
            <a:ext cx="1474845" cy="1049027"/>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1" name="Image 30">
            <a:extLst>
              <a:ext uri="{FF2B5EF4-FFF2-40B4-BE49-F238E27FC236}">
                <a16:creationId xmlns:a16="http://schemas.microsoft.com/office/drawing/2014/main" id="{B44FEE7F-0CEC-F050-6F3F-CBCC13D6B6E0}"/>
              </a:ext>
            </a:extLst>
          </p:cNvPr>
          <p:cNvPicPr>
            <a:picLocks noChangeAspect="1"/>
          </p:cNvPicPr>
          <p:nvPr/>
        </p:nvPicPr>
        <p:blipFill>
          <a:blip r:embed="rId15"/>
          <a:stretch>
            <a:fillRect/>
          </a:stretch>
        </p:blipFill>
        <p:spPr>
          <a:xfrm>
            <a:off x="66380" y="3574295"/>
            <a:ext cx="1341487" cy="149436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3" name="Image 32">
            <a:extLst>
              <a:ext uri="{FF2B5EF4-FFF2-40B4-BE49-F238E27FC236}">
                <a16:creationId xmlns:a16="http://schemas.microsoft.com/office/drawing/2014/main" id="{E1880E89-5C3F-0CDA-AA55-DF1DCA2F1B29}"/>
              </a:ext>
            </a:extLst>
          </p:cNvPr>
          <p:cNvPicPr>
            <a:picLocks noChangeAspect="1"/>
          </p:cNvPicPr>
          <p:nvPr/>
        </p:nvPicPr>
        <p:blipFill rotWithShape="1">
          <a:blip r:embed="rId16"/>
          <a:srcRect l="41596" t="110" b="-110"/>
          <a:stretch/>
        </p:blipFill>
        <p:spPr>
          <a:xfrm>
            <a:off x="7395326" y="2800403"/>
            <a:ext cx="1547194" cy="132456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5" name="Image 34">
            <a:extLst>
              <a:ext uri="{FF2B5EF4-FFF2-40B4-BE49-F238E27FC236}">
                <a16:creationId xmlns:a16="http://schemas.microsoft.com/office/drawing/2014/main" id="{E9FBBD89-B66F-84CD-4FC5-DA7E27048093}"/>
              </a:ext>
            </a:extLst>
          </p:cNvPr>
          <p:cNvPicPr>
            <a:picLocks noChangeAspect="1"/>
          </p:cNvPicPr>
          <p:nvPr/>
        </p:nvPicPr>
        <p:blipFill>
          <a:blip r:embed="rId17"/>
          <a:stretch>
            <a:fillRect/>
          </a:stretch>
        </p:blipFill>
        <p:spPr>
          <a:xfrm>
            <a:off x="4719235" y="2927650"/>
            <a:ext cx="1390650" cy="94368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7" name="Image 36">
            <a:extLst>
              <a:ext uri="{FF2B5EF4-FFF2-40B4-BE49-F238E27FC236}">
                <a16:creationId xmlns:a16="http://schemas.microsoft.com/office/drawing/2014/main" id="{585F673F-8B03-0A2C-1A7A-33A27751FE41}"/>
              </a:ext>
            </a:extLst>
          </p:cNvPr>
          <p:cNvPicPr>
            <a:picLocks noChangeAspect="1"/>
          </p:cNvPicPr>
          <p:nvPr/>
        </p:nvPicPr>
        <p:blipFill>
          <a:blip r:embed="rId18"/>
          <a:stretch>
            <a:fillRect/>
          </a:stretch>
        </p:blipFill>
        <p:spPr>
          <a:xfrm>
            <a:off x="2957470" y="2996861"/>
            <a:ext cx="1624636" cy="938557"/>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39" name="Image 38">
            <a:extLst>
              <a:ext uri="{FF2B5EF4-FFF2-40B4-BE49-F238E27FC236}">
                <a16:creationId xmlns:a16="http://schemas.microsoft.com/office/drawing/2014/main" id="{E82787A5-5441-61D8-EF94-91A06BC4CD54}"/>
              </a:ext>
            </a:extLst>
          </p:cNvPr>
          <p:cNvPicPr>
            <a:picLocks noChangeAspect="1"/>
          </p:cNvPicPr>
          <p:nvPr/>
        </p:nvPicPr>
        <p:blipFill>
          <a:blip r:embed="rId19"/>
          <a:stretch>
            <a:fillRect/>
          </a:stretch>
        </p:blipFill>
        <p:spPr>
          <a:xfrm>
            <a:off x="6012654" y="3107849"/>
            <a:ext cx="1199024" cy="119369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41" name="Image 40">
            <a:extLst>
              <a:ext uri="{FF2B5EF4-FFF2-40B4-BE49-F238E27FC236}">
                <a16:creationId xmlns:a16="http://schemas.microsoft.com/office/drawing/2014/main" id="{605B2E4E-F0A7-8C60-8802-E7AE2656AECF}"/>
              </a:ext>
            </a:extLst>
          </p:cNvPr>
          <p:cNvPicPr>
            <a:picLocks noChangeAspect="1"/>
          </p:cNvPicPr>
          <p:nvPr/>
        </p:nvPicPr>
        <p:blipFill>
          <a:blip r:embed="rId20"/>
          <a:stretch>
            <a:fillRect/>
          </a:stretch>
        </p:blipFill>
        <p:spPr>
          <a:xfrm>
            <a:off x="1424792" y="2843483"/>
            <a:ext cx="1193695" cy="119369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43" name="Image 42">
            <a:extLst>
              <a:ext uri="{FF2B5EF4-FFF2-40B4-BE49-F238E27FC236}">
                <a16:creationId xmlns:a16="http://schemas.microsoft.com/office/drawing/2014/main" id="{8F0A4851-CF87-6F78-CF3B-77C0A13E60CA}"/>
              </a:ext>
            </a:extLst>
          </p:cNvPr>
          <p:cNvPicPr>
            <a:picLocks noChangeAspect="1"/>
          </p:cNvPicPr>
          <p:nvPr/>
        </p:nvPicPr>
        <p:blipFill>
          <a:blip r:embed="rId21"/>
          <a:stretch>
            <a:fillRect/>
          </a:stretch>
        </p:blipFill>
        <p:spPr>
          <a:xfrm>
            <a:off x="1407867" y="4061548"/>
            <a:ext cx="4747826" cy="112546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29"/>
                                        </p:tgtEl>
                                        <p:attrNameLst>
                                          <p:attrName>style.visibility</p:attrName>
                                        </p:attrNameLst>
                                      </p:cBhvr>
                                      <p:to>
                                        <p:strVal val="visible"/>
                                      </p:to>
                                    </p:set>
                                    <p:animEffect transition="in" filter="wipe(down)">
                                      <p:cBhvr>
                                        <p:cTn id="7" dur="580">
                                          <p:stCondLst>
                                            <p:cond delay="0"/>
                                          </p:stCondLst>
                                        </p:cTn>
                                        <p:tgtEl>
                                          <p:spTgt spid="1329"/>
                                        </p:tgtEl>
                                      </p:cBhvr>
                                    </p:animEffect>
                                    <p:anim calcmode="lin" valueType="num">
                                      <p:cBhvr>
                                        <p:cTn id="8" dur="1822" tmFilter="0,0; 0.14,0.36; 0.43,0.73; 0.71,0.91; 1.0,1.0">
                                          <p:stCondLst>
                                            <p:cond delay="0"/>
                                          </p:stCondLst>
                                        </p:cTn>
                                        <p:tgtEl>
                                          <p:spTgt spid="13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329"/>
                                        </p:tgtEl>
                                      </p:cBhvr>
                                      <p:to x="100000" y="60000"/>
                                    </p:animScale>
                                    <p:animScale>
                                      <p:cBhvr>
                                        <p:cTn id="14" dur="166" decel="50000">
                                          <p:stCondLst>
                                            <p:cond delay="676"/>
                                          </p:stCondLst>
                                        </p:cTn>
                                        <p:tgtEl>
                                          <p:spTgt spid="1329"/>
                                        </p:tgtEl>
                                      </p:cBhvr>
                                      <p:to x="100000" y="100000"/>
                                    </p:animScale>
                                    <p:animScale>
                                      <p:cBhvr>
                                        <p:cTn id="15" dur="26">
                                          <p:stCondLst>
                                            <p:cond delay="1312"/>
                                          </p:stCondLst>
                                        </p:cTn>
                                        <p:tgtEl>
                                          <p:spTgt spid="1329"/>
                                        </p:tgtEl>
                                      </p:cBhvr>
                                      <p:to x="100000" y="80000"/>
                                    </p:animScale>
                                    <p:animScale>
                                      <p:cBhvr>
                                        <p:cTn id="16" dur="166" decel="50000">
                                          <p:stCondLst>
                                            <p:cond delay="1338"/>
                                          </p:stCondLst>
                                        </p:cTn>
                                        <p:tgtEl>
                                          <p:spTgt spid="1329"/>
                                        </p:tgtEl>
                                      </p:cBhvr>
                                      <p:to x="100000" y="100000"/>
                                    </p:animScale>
                                    <p:animScale>
                                      <p:cBhvr>
                                        <p:cTn id="17" dur="26">
                                          <p:stCondLst>
                                            <p:cond delay="1642"/>
                                          </p:stCondLst>
                                        </p:cTn>
                                        <p:tgtEl>
                                          <p:spTgt spid="1329"/>
                                        </p:tgtEl>
                                      </p:cBhvr>
                                      <p:to x="100000" y="90000"/>
                                    </p:animScale>
                                    <p:animScale>
                                      <p:cBhvr>
                                        <p:cTn id="18" dur="166" decel="50000">
                                          <p:stCondLst>
                                            <p:cond delay="1668"/>
                                          </p:stCondLst>
                                        </p:cTn>
                                        <p:tgtEl>
                                          <p:spTgt spid="1329"/>
                                        </p:tgtEl>
                                      </p:cBhvr>
                                      <p:to x="100000" y="100000"/>
                                    </p:animScale>
                                    <p:animScale>
                                      <p:cBhvr>
                                        <p:cTn id="19" dur="26">
                                          <p:stCondLst>
                                            <p:cond delay="1808"/>
                                          </p:stCondLst>
                                        </p:cTn>
                                        <p:tgtEl>
                                          <p:spTgt spid="1329"/>
                                        </p:tgtEl>
                                      </p:cBhvr>
                                      <p:to x="100000" y="95000"/>
                                    </p:animScale>
                                    <p:animScale>
                                      <p:cBhvr>
                                        <p:cTn id="20" dur="166" decel="50000">
                                          <p:stCondLst>
                                            <p:cond delay="1834"/>
                                          </p:stCondLst>
                                        </p:cTn>
                                        <p:tgtEl>
                                          <p:spTgt spid="13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80">
                                          <p:stCondLst>
                                            <p:cond delay="0"/>
                                          </p:stCondLst>
                                        </p:cTn>
                                        <p:tgtEl>
                                          <p:spTgt spid="43"/>
                                        </p:tgtEl>
                                      </p:cBhvr>
                                    </p:animEffect>
                                    <p:anim calcmode="lin" valueType="num">
                                      <p:cBhvr>
                                        <p:cTn id="26"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1" dur="26">
                                          <p:stCondLst>
                                            <p:cond delay="650"/>
                                          </p:stCondLst>
                                        </p:cTn>
                                        <p:tgtEl>
                                          <p:spTgt spid="43"/>
                                        </p:tgtEl>
                                      </p:cBhvr>
                                      <p:to x="100000" y="60000"/>
                                    </p:animScale>
                                    <p:animScale>
                                      <p:cBhvr>
                                        <p:cTn id="32" dur="166" decel="50000">
                                          <p:stCondLst>
                                            <p:cond delay="676"/>
                                          </p:stCondLst>
                                        </p:cTn>
                                        <p:tgtEl>
                                          <p:spTgt spid="43"/>
                                        </p:tgtEl>
                                      </p:cBhvr>
                                      <p:to x="100000" y="100000"/>
                                    </p:animScale>
                                    <p:animScale>
                                      <p:cBhvr>
                                        <p:cTn id="33" dur="26">
                                          <p:stCondLst>
                                            <p:cond delay="1312"/>
                                          </p:stCondLst>
                                        </p:cTn>
                                        <p:tgtEl>
                                          <p:spTgt spid="43"/>
                                        </p:tgtEl>
                                      </p:cBhvr>
                                      <p:to x="100000" y="80000"/>
                                    </p:animScale>
                                    <p:animScale>
                                      <p:cBhvr>
                                        <p:cTn id="34" dur="166" decel="50000">
                                          <p:stCondLst>
                                            <p:cond delay="1338"/>
                                          </p:stCondLst>
                                        </p:cTn>
                                        <p:tgtEl>
                                          <p:spTgt spid="43"/>
                                        </p:tgtEl>
                                      </p:cBhvr>
                                      <p:to x="100000" y="100000"/>
                                    </p:animScale>
                                    <p:animScale>
                                      <p:cBhvr>
                                        <p:cTn id="35" dur="26">
                                          <p:stCondLst>
                                            <p:cond delay="1642"/>
                                          </p:stCondLst>
                                        </p:cTn>
                                        <p:tgtEl>
                                          <p:spTgt spid="43"/>
                                        </p:tgtEl>
                                      </p:cBhvr>
                                      <p:to x="100000" y="90000"/>
                                    </p:animScale>
                                    <p:animScale>
                                      <p:cBhvr>
                                        <p:cTn id="36" dur="166" decel="50000">
                                          <p:stCondLst>
                                            <p:cond delay="1668"/>
                                          </p:stCondLst>
                                        </p:cTn>
                                        <p:tgtEl>
                                          <p:spTgt spid="43"/>
                                        </p:tgtEl>
                                      </p:cBhvr>
                                      <p:to x="100000" y="100000"/>
                                    </p:animScale>
                                    <p:animScale>
                                      <p:cBhvr>
                                        <p:cTn id="37" dur="26">
                                          <p:stCondLst>
                                            <p:cond delay="1808"/>
                                          </p:stCondLst>
                                        </p:cTn>
                                        <p:tgtEl>
                                          <p:spTgt spid="43"/>
                                        </p:tgtEl>
                                      </p:cBhvr>
                                      <p:to x="100000" y="95000"/>
                                    </p:animScale>
                                    <p:animScale>
                                      <p:cBhvr>
                                        <p:cTn id="38" dur="166" decel="50000">
                                          <p:stCondLst>
                                            <p:cond delay="1834"/>
                                          </p:stCondLst>
                                        </p:cTn>
                                        <p:tgtEl>
                                          <p:spTgt spid="4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1000"/>
                                        <p:tgtEl>
                                          <p:spTgt spid="19"/>
                                        </p:tgtEl>
                                      </p:cBhvr>
                                    </p:animEffect>
                                    <p:anim calcmode="lin" valueType="num">
                                      <p:cBhvr>
                                        <p:cTn id="114" dur="1000" fill="hold"/>
                                        <p:tgtEl>
                                          <p:spTgt spid="19"/>
                                        </p:tgtEl>
                                        <p:attrNameLst>
                                          <p:attrName>ppt_x</p:attrName>
                                        </p:attrNameLst>
                                      </p:cBhvr>
                                      <p:tavLst>
                                        <p:tav tm="0">
                                          <p:val>
                                            <p:strVal val="#ppt_x"/>
                                          </p:val>
                                        </p:tav>
                                        <p:tav tm="100000">
                                          <p:val>
                                            <p:strVal val="#ppt_x"/>
                                          </p:val>
                                        </p:tav>
                                      </p:tavLst>
                                    </p:anim>
                                    <p:anim calcmode="lin" valueType="num">
                                      <p:cBhvr>
                                        <p:cTn id="1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1000"/>
                                        <p:tgtEl>
                                          <p:spTgt spid="11"/>
                                        </p:tgtEl>
                                      </p:cBhvr>
                                    </p:animEffect>
                                    <p:anim calcmode="lin" valueType="num">
                                      <p:cBhvr>
                                        <p:cTn id="128" dur="1000" fill="hold"/>
                                        <p:tgtEl>
                                          <p:spTgt spid="11"/>
                                        </p:tgtEl>
                                        <p:attrNameLst>
                                          <p:attrName>ppt_x</p:attrName>
                                        </p:attrNameLst>
                                      </p:cBhvr>
                                      <p:tavLst>
                                        <p:tav tm="0">
                                          <p:val>
                                            <p:strVal val="#ppt_x"/>
                                          </p:val>
                                        </p:tav>
                                        <p:tav tm="100000">
                                          <p:val>
                                            <p:strVal val="#ppt_x"/>
                                          </p:val>
                                        </p:tav>
                                      </p:tavLst>
                                    </p:anim>
                                    <p:anim calcmode="lin" valueType="num">
                                      <p:cBhvr>
                                        <p:cTn id="1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1000"/>
                                        <p:tgtEl>
                                          <p:spTgt spid="17"/>
                                        </p:tgtEl>
                                      </p:cBhvr>
                                    </p:animEffect>
                                    <p:anim calcmode="lin" valueType="num">
                                      <p:cBhvr>
                                        <p:cTn id="135" dur="1000" fill="hold"/>
                                        <p:tgtEl>
                                          <p:spTgt spid="17"/>
                                        </p:tgtEl>
                                        <p:attrNameLst>
                                          <p:attrName>ppt_x</p:attrName>
                                        </p:attrNameLst>
                                      </p:cBhvr>
                                      <p:tavLst>
                                        <p:tav tm="0">
                                          <p:val>
                                            <p:strVal val="#ppt_x"/>
                                          </p:val>
                                        </p:tav>
                                        <p:tav tm="100000">
                                          <p:val>
                                            <p:strVal val="#ppt_x"/>
                                          </p:val>
                                        </p:tav>
                                      </p:tavLst>
                                    </p:anim>
                                    <p:anim calcmode="lin" valueType="num">
                                      <p:cBhvr>
                                        <p:cTn id="1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1000"/>
                                        <p:tgtEl>
                                          <p:spTgt spid="41"/>
                                        </p:tgtEl>
                                      </p:cBhvr>
                                    </p:animEffect>
                                    <p:anim calcmode="lin" valueType="num">
                                      <p:cBhvr>
                                        <p:cTn id="142" dur="1000" fill="hold"/>
                                        <p:tgtEl>
                                          <p:spTgt spid="41"/>
                                        </p:tgtEl>
                                        <p:attrNameLst>
                                          <p:attrName>ppt_x</p:attrName>
                                        </p:attrNameLst>
                                      </p:cBhvr>
                                      <p:tavLst>
                                        <p:tav tm="0">
                                          <p:val>
                                            <p:strVal val="#ppt_x"/>
                                          </p:val>
                                        </p:tav>
                                        <p:tav tm="100000">
                                          <p:val>
                                            <p:strVal val="#ppt_x"/>
                                          </p:val>
                                        </p:tav>
                                      </p:tavLst>
                                    </p:anim>
                                    <p:anim calcmode="lin" valueType="num">
                                      <p:cBhvr>
                                        <p:cTn id="1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1000"/>
                                        <p:tgtEl>
                                          <p:spTgt spid="15"/>
                                        </p:tgtEl>
                                      </p:cBhvr>
                                    </p:animEffect>
                                    <p:anim calcmode="lin" valueType="num">
                                      <p:cBhvr>
                                        <p:cTn id="156" dur="1000" fill="hold"/>
                                        <p:tgtEl>
                                          <p:spTgt spid="15"/>
                                        </p:tgtEl>
                                        <p:attrNameLst>
                                          <p:attrName>ppt_x</p:attrName>
                                        </p:attrNameLst>
                                      </p:cBhvr>
                                      <p:tavLst>
                                        <p:tav tm="0">
                                          <p:val>
                                            <p:strVal val="#ppt_x"/>
                                          </p:val>
                                        </p:tav>
                                        <p:tav tm="100000">
                                          <p:val>
                                            <p:strVal val="#ppt_x"/>
                                          </p:val>
                                        </p:tav>
                                      </p:tavLst>
                                    </p:anim>
                                    <p:anim calcmode="lin" valueType="num">
                                      <p:cBhvr>
                                        <p:cTn id="1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9"/>
                                        </p:tgtEl>
                                        <p:attrNameLst>
                                          <p:attrName>style.visibility</p:attrName>
                                        </p:attrNameLst>
                                      </p:cBhvr>
                                      <p:to>
                                        <p:strVal val="visible"/>
                                      </p:to>
                                    </p:set>
                                    <p:animEffect transition="in" filter="fade">
                                      <p:cBhvr>
                                        <p:cTn id="162" dur="1000"/>
                                        <p:tgtEl>
                                          <p:spTgt spid="9"/>
                                        </p:tgtEl>
                                      </p:cBhvr>
                                    </p:animEffect>
                                    <p:anim calcmode="lin" valueType="num">
                                      <p:cBhvr>
                                        <p:cTn id="163" dur="1000" fill="hold"/>
                                        <p:tgtEl>
                                          <p:spTgt spid="9"/>
                                        </p:tgtEl>
                                        <p:attrNameLst>
                                          <p:attrName>ppt_x</p:attrName>
                                        </p:attrNameLst>
                                      </p:cBhvr>
                                      <p:tavLst>
                                        <p:tav tm="0">
                                          <p:val>
                                            <p:strVal val="#ppt_x"/>
                                          </p:val>
                                        </p:tav>
                                        <p:tav tm="100000">
                                          <p:val>
                                            <p:strVal val="#ppt_x"/>
                                          </p:val>
                                        </p:tav>
                                      </p:tavLst>
                                    </p:anim>
                                    <p:anim calcmode="lin" valueType="num">
                                      <p:cBhvr>
                                        <p:cTn id="1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5" name="Image 4">
            <a:extLst>
              <a:ext uri="{FF2B5EF4-FFF2-40B4-BE49-F238E27FC236}">
                <a16:creationId xmlns:a16="http://schemas.microsoft.com/office/drawing/2014/main" id="{610179DA-46A9-7001-03AD-F1CA57488B71}"/>
              </a:ext>
            </a:extLst>
          </p:cNvPr>
          <p:cNvPicPr>
            <a:picLocks noChangeAspect="1"/>
          </p:cNvPicPr>
          <p:nvPr/>
        </p:nvPicPr>
        <p:blipFill>
          <a:blip r:embed="rId3"/>
          <a:stretch>
            <a:fillRect/>
          </a:stretch>
        </p:blipFill>
        <p:spPr>
          <a:xfrm>
            <a:off x="0" y="0"/>
            <a:ext cx="10241280" cy="524724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12" name="Rectangle à coins arrondis 1">
            <a:extLst>
              <a:ext uri="{FF2B5EF4-FFF2-40B4-BE49-F238E27FC236}">
                <a16:creationId xmlns:a16="http://schemas.microsoft.com/office/drawing/2014/main" id="{55BD2C1C-E1BE-0BFA-8E24-7BD5F0387261}"/>
              </a:ext>
            </a:extLst>
          </p:cNvPr>
          <p:cNvSpPr/>
          <p:nvPr/>
        </p:nvSpPr>
        <p:spPr>
          <a:xfrm>
            <a:off x="2968658" y="64538"/>
            <a:ext cx="3206684" cy="528335"/>
          </a:xfrm>
          <a:prstGeom prst="roundRect">
            <a:avLst>
              <a:gd name="adj" fmla="val 50000"/>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المزيج التسويقي في شركة المراعي: </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ZoneTexte 14">
            <a:extLst>
              <a:ext uri="{FF2B5EF4-FFF2-40B4-BE49-F238E27FC236}">
                <a16:creationId xmlns:a16="http://schemas.microsoft.com/office/drawing/2014/main" id="{D5DDD10A-D8A5-8B5E-F408-94C2314C72EC}"/>
              </a:ext>
            </a:extLst>
          </p:cNvPr>
          <p:cNvSpPr txBox="1"/>
          <p:nvPr/>
        </p:nvSpPr>
        <p:spPr>
          <a:xfrm>
            <a:off x="2576945" y="696192"/>
            <a:ext cx="6356040" cy="2274122"/>
          </a:xfrm>
          <a:prstGeom prst="rect">
            <a:avLst/>
          </a:prstGeom>
          <a:noFill/>
        </p:spPr>
        <p:txBody>
          <a:bodyPr wrap="square">
            <a:spAutoFit/>
          </a:bodyPr>
          <a:lstStyle/>
          <a:p>
            <a:pPr algn="ctr"/>
            <a:r>
              <a:rPr lang="ar-DZ" b="1" dirty="0">
                <a:effectLst>
                  <a:outerShdw blurRad="38100" dist="38100" dir="2700000" algn="tl">
                    <a:srgbClr val="000000">
                      <a:alpha val="43137"/>
                    </a:srgbClr>
                  </a:outerShdw>
                </a:effectLst>
                <a:cs typeface="A Noor" panose="00000400000000000000" pitchFamily="2" charset="-78"/>
              </a:rPr>
              <a:t>تعد منتجات الألبان هي الأكثر طلبا، كما يزداد الطلب عليها خلال فصل الصيف، وشهر رمضان، وموسم الحج، لذا تراعي هذا الأمر في حجم إنتاجها خلال هذه المواسم.</a:t>
            </a:r>
          </a:p>
          <a:p>
            <a:pPr algn="ctr"/>
            <a:r>
              <a:rPr lang="ar-DZ" b="1" dirty="0">
                <a:effectLst>
                  <a:outerShdw blurRad="38100" dist="38100" dir="2700000" algn="tl">
                    <a:srgbClr val="000000">
                      <a:alpha val="43137"/>
                    </a:srgbClr>
                  </a:outerShdw>
                </a:effectLst>
                <a:cs typeface="A Noor" panose="00000400000000000000" pitchFamily="2" charset="-78"/>
              </a:rPr>
              <a:t>أيضا يتأثر حجم إنتاجها من الدواجن بانخفاض معدلات الاستهلاك في الصيف؛ نظرا لزيادة عدد المسافرين خارج المملكة.</a:t>
            </a:r>
          </a:p>
          <a:p>
            <a:pPr algn="ctr"/>
            <a:r>
              <a:rPr lang="ar-DZ" b="1" dirty="0">
                <a:effectLst>
                  <a:outerShdw blurRad="38100" dist="38100" dir="2700000" algn="tl">
                    <a:srgbClr val="000000">
                      <a:alpha val="43137"/>
                    </a:srgbClr>
                  </a:outerShdw>
                </a:effectLst>
                <a:cs typeface="A Noor" panose="00000400000000000000" pitchFamily="2" charset="-78"/>
              </a:rPr>
              <a:t>كذلك توزع جميع منتجاتها بدول الخليج العربي فقط، فيما عدا الألبان، والعصائر؛ حيث </a:t>
            </a:r>
            <a:r>
              <a:rPr lang="ar-DZ" b="1" dirty="0" err="1">
                <a:effectLst>
                  <a:outerShdw blurRad="38100" dist="38100" dir="2700000" algn="tl">
                    <a:srgbClr val="000000">
                      <a:alpha val="43137"/>
                    </a:srgbClr>
                  </a:outerShdw>
                </a:effectLst>
                <a:cs typeface="A Noor" panose="00000400000000000000" pitchFamily="2" charset="-78"/>
              </a:rPr>
              <a:t>تنتجهم</a:t>
            </a:r>
            <a:r>
              <a:rPr lang="ar-DZ" b="1" dirty="0">
                <a:effectLst>
                  <a:outerShdw blurRad="38100" dist="38100" dir="2700000" algn="tl">
                    <a:srgbClr val="000000">
                      <a:alpha val="43137"/>
                    </a:srgbClr>
                  </a:outerShdw>
                </a:effectLst>
                <a:cs typeface="A Noor" panose="00000400000000000000" pitchFamily="2" charset="-78"/>
              </a:rPr>
              <a:t> وتوزعهم في مصر، والأردن أيضا.</a:t>
            </a:r>
          </a:p>
          <a:p>
            <a:pPr algn="ctr"/>
            <a:r>
              <a:rPr lang="ar-DZ" b="1" dirty="0">
                <a:effectLst>
                  <a:outerShdw blurRad="38100" dist="38100" dir="2700000" algn="tl">
                    <a:srgbClr val="000000">
                      <a:alpha val="43137"/>
                    </a:srgbClr>
                  </a:outerShdw>
                </a:effectLst>
                <a:cs typeface="A Noor" panose="00000400000000000000" pitchFamily="2" charset="-78"/>
              </a:rPr>
              <a:t>يرجع هذا الأمر إلى مراعاتها لاحتياجات الجمهور بهذه الدول، ومدى تناسب نوعية المنتجات، وسعرها مع مستوى المعيشة السائد بكل دولة.</a:t>
            </a:r>
          </a:p>
          <a:p>
            <a:pPr algn="ctr"/>
            <a:r>
              <a:rPr lang="ar-DZ" b="1" dirty="0">
                <a:effectLst>
                  <a:outerShdw blurRad="38100" dist="38100" dir="2700000" algn="tl">
                    <a:srgbClr val="000000">
                      <a:alpha val="43137"/>
                    </a:srgbClr>
                  </a:outerShdw>
                </a:effectLst>
                <a:cs typeface="A Noor" panose="00000400000000000000" pitchFamily="2" charset="-78"/>
              </a:rPr>
              <a:t>ربما لاحظت أيضا أنها عندما دخلت إلى سوق جديد، كالمخبوزات، فضلت الشراكات في البداية؛ وذلك لمعرفة السوق بشكل أكبر، قبل امتلاكها للشركة بأكملها.</a:t>
            </a:r>
          </a:p>
        </p:txBody>
      </p:sp>
      <p:sp>
        <p:nvSpPr>
          <p:cNvPr id="16" name="Cœur 15">
            <a:extLst>
              <a:ext uri="{FF2B5EF4-FFF2-40B4-BE49-F238E27FC236}">
                <a16:creationId xmlns:a16="http://schemas.microsoft.com/office/drawing/2014/main" id="{E719326F-407B-DB03-C4A4-FAF267205B0D}"/>
              </a:ext>
            </a:extLst>
          </p:cNvPr>
          <p:cNvSpPr/>
          <p:nvPr/>
        </p:nvSpPr>
        <p:spPr>
          <a:xfrm>
            <a:off x="-98474" y="188833"/>
            <a:ext cx="2405575" cy="1976847"/>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60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rPr>
              <a:t>المنتج</a:t>
            </a:r>
            <a:endParaRPr lang="fr-FR" sz="60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17" name="Cœur 16">
            <a:extLst>
              <a:ext uri="{FF2B5EF4-FFF2-40B4-BE49-F238E27FC236}">
                <a16:creationId xmlns:a16="http://schemas.microsoft.com/office/drawing/2014/main" id="{E487B482-C31C-849B-9D54-42336A08F3E4}"/>
              </a:ext>
            </a:extLst>
          </p:cNvPr>
          <p:cNvSpPr/>
          <p:nvPr/>
        </p:nvSpPr>
        <p:spPr>
          <a:xfrm>
            <a:off x="6344529" y="3123028"/>
            <a:ext cx="2405576" cy="1861667"/>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4400" dirty="0"/>
              <a:t>ا</a:t>
            </a:r>
            <a:r>
              <a:rPr lang="ar-DZ" sz="44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rPr>
              <a:t>لتسعير </a:t>
            </a:r>
            <a:endParaRPr lang="fr-FR" sz="44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19" name="ZoneTexte 18">
            <a:extLst>
              <a:ext uri="{FF2B5EF4-FFF2-40B4-BE49-F238E27FC236}">
                <a16:creationId xmlns:a16="http://schemas.microsoft.com/office/drawing/2014/main" id="{2A6976E7-D864-87C1-A60F-BFCC56DDC708}"/>
              </a:ext>
            </a:extLst>
          </p:cNvPr>
          <p:cNvSpPr txBox="1"/>
          <p:nvPr/>
        </p:nvSpPr>
        <p:spPr>
          <a:xfrm>
            <a:off x="0" y="3123028"/>
            <a:ext cx="4839286" cy="523220"/>
          </a:xfrm>
          <a:prstGeom prst="rect">
            <a:avLst/>
          </a:prstGeom>
          <a:noFill/>
        </p:spPr>
        <p:txBody>
          <a:bodyPr wrap="square">
            <a:spAutoFit/>
          </a:bodyPr>
          <a:lstStyle/>
          <a:p>
            <a:pPr algn="ctr" rtl="1"/>
            <a:r>
              <a:rPr lang="ar-DZ" b="1" dirty="0">
                <a:effectLst>
                  <a:outerShdw blurRad="38100" dist="38100" dir="2700000" algn="tl">
                    <a:srgbClr val="000000">
                      <a:alpha val="43137"/>
                    </a:srgbClr>
                  </a:outerShdw>
                </a:effectLst>
                <a:cs typeface="A Noor" panose="00000400000000000000" pitchFamily="2" charset="-78"/>
              </a:rPr>
              <a:t>اعتمدت سياسة تسعير قائمة على الأسعار التي يقدمها المنافسين، ولعل أبرزهم علامة "الصافي دانون</a:t>
            </a:r>
            <a:endParaRPr lang="fr-FR" b="1" dirty="0">
              <a:effectLst>
                <a:outerShdw blurRad="38100" dist="38100" dir="2700000" algn="tl">
                  <a:srgbClr val="000000">
                    <a:alpha val="43137"/>
                  </a:srgbClr>
                </a:outerShdw>
              </a:effectLst>
              <a:cs typeface="A Noor" panose="00000400000000000000" pitchFamily="2" charset="-78"/>
            </a:endParaRPr>
          </a:p>
        </p:txBody>
      </p:sp>
      <p:sp>
        <p:nvSpPr>
          <p:cNvPr id="21" name="ZoneTexte 20">
            <a:extLst>
              <a:ext uri="{FF2B5EF4-FFF2-40B4-BE49-F238E27FC236}">
                <a16:creationId xmlns:a16="http://schemas.microsoft.com/office/drawing/2014/main" id="{F6BA051E-CD65-F8F6-7309-5F01C0111C0B}"/>
              </a:ext>
            </a:extLst>
          </p:cNvPr>
          <p:cNvSpPr txBox="1"/>
          <p:nvPr/>
        </p:nvSpPr>
        <p:spPr>
          <a:xfrm>
            <a:off x="0" y="3579074"/>
            <a:ext cx="4832252" cy="1600438"/>
          </a:xfrm>
          <a:prstGeom prst="rect">
            <a:avLst/>
          </a:prstGeom>
          <a:noFill/>
        </p:spPr>
        <p:txBody>
          <a:bodyPr wrap="square">
            <a:spAutoFit/>
          </a:bodyPr>
          <a:lstStyle/>
          <a:p>
            <a:pPr algn="ctr" rtl="1"/>
            <a:r>
              <a:rPr lang="ar-DZ" b="1" dirty="0">
                <a:effectLst>
                  <a:outerShdw blurRad="38100" dist="38100" dir="2700000" algn="tl">
                    <a:srgbClr val="000000">
                      <a:alpha val="43137"/>
                    </a:srgbClr>
                  </a:outerShdw>
                </a:effectLst>
                <a:cs typeface="A Noor" panose="00000400000000000000" pitchFamily="2" charset="-78"/>
              </a:rPr>
              <a:t>لذا تحاول أن تكون أسعارها إما أعلى أو أقل قليلا من أسعارهم؛ لتضمن ولاء الجمهور لها، فأسعارها في متناول الجميع، لكنها رفعت أسعارها قليلا مؤخرا، بما يتماشى مع ارتفاع الأسعار عالميا.</a:t>
            </a:r>
          </a:p>
          <a:p>
            <a:pPr algn="ctr" rtl="1"/>
            <a:r>
              <a:rPr lang="ar-DZ" b="1" dirty="0">
                <a:effectLst>
                  <a:outerShdw blurRad="38100" dist="38100" dir="2700000" algn="tl">
                    <a:srgbClr val="000000">
                      <a:alpha val="43137"/>
                    </a:srgbClr>
                  </a:outerShdw>
                </a:effectLst>
                <a:cs typeface="A Noor" panose="00000400000000000000" pitchFamily="2" charset="-78"/>
              </a:rPr>
              <a:t>هكذا استطاعت أن تؤكد لجمهورها أنها تستورد كافة خاماتها من الخارج، وأنها تهتم بالجودة التي هي القيمة التنافسية الأساسية للشركة.</a:t>
            </a:r>
          </a:p>
          <a:p>
            <a:pPr algn="ctr" rtl="1"/>
            <a:r>
              <a:rPr lang="ar-DZ" b="1" dirty="0">
                <a:effectLst>
                  <a:outerShdw blurRad="38100" dist="38100" dir="2700000" algn="tl">
                    <a:srgbClr val="000000">
                      <a:alpha val="43137"/>
                    </a:srgbClr>
                  </a:outerShdw>
                </a:effectLst>
                <a:cs typeface="A Noor" panose="00000400000000000000" pitchFamily="2" charset="-78"/>
              </a:rPr>
              <a:t>من ناحية أخرى، تقدم للجمهور إمكانية خفض قيمة التكلفة؛ حيث أن عند شرائهم لأحجام أكبر، يقل سعر اللتر.</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80">
                                          <p:stCondLst>
                                            <p:cond delay="0"/>
                                          </p:stCondLst>
                                        </p:cTn>
                                        <p:tgtEl>
                                          <p:spTgt spid="16"/>
                                        </p:tgtEl>
                                      </p:cBhvr>
                                    </p:animEffect>
                                    <p:anim calcmode="lin" valueType="num">
                                      <p:cBhvr>
                                        <p:cTn id="1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6"/>
                                        </p:tgtEl>
                                      </p:cBhvr>
                                      <p:to x="100000" y="60000"/>
                                    </p:animScale>
                                    <p:animScale>
                                      <p:cBhvr>
                                        <p:cTn id="19" dur="166" decel="50000">
                                          <p:stCondLst>
                                            <p:cond delay="676"/>
                                          </p:stCondLst>
                                        </p:cTn>
                                        <p:tgtEl>
                                          <p:spTgt spid="16"/>
                                        </p:tgtEl>
                                      </p:cBhvr>
                                      <p:to x="100000" y="100000"/>
                                    </p:animScale>
                                    <p:animScale>
                                      <p:cBhvr>
                                        <p:cTn id="20" dur="26">
                                          <p:stCondLst>
                                            <p:cond delay="1312"/>
                                          </p:stCondLst>
                                        </p:cTn>
                                        <p:tgtEl>
                                          <p:spTgt spid="16"/>
                                        </p:tgtEl>
                                      </p:cBhvr>
                                      <p:to x="100000" y="80000"/>
                                    </p:animScale>
                                    <p:animScale>
                                      <p:cBhvr>
                                        <p:cTn id="21" dur="166" decel="50000">
                                          <p:stCondLst>
                                            <p:cond delay="1338"/>
                                          </p:stCondLst>
                                        </p:cTn>
                                        <p:tgtEl>
                                          <p:spTgt spid="16"/>
                                        </p:tgtEl>
                                      </p:cBhvr>
                                      <p:to x="100000" y="100000"/>
                                    </p:animScale>
                                    <p:animScale>
                                      <p:cBhvr>
                                        <p:cTn id="22" dur="26">
                                          <p:stCondLst>
                                            <p:cond delay="1642"/>
                                          </p:stCondLst>
                                        </p:cTn>
                                        <p:tgtEl>
                                          <p:spTgt spid="16"/>
                                        </p:tgtEl>
                                      </p:cBhvr>
                                      <p:to x="100000" y="90000"/>
                                    </p:animScale>
                                    <p:animScale>
                                      <p:cBhvr>
                                        <p:cTn id="23" dur="166" decel="50000">
                                          <p:stCondLst>
                                            <p:cond delay="1668"/>
                                          </p:stCondLst>
                                        </p:cTn>
                                        <p:tgtEl>
                                          <p:spTgt spid="16"/>
                                        </p:tgtEl>
                                      </p:cBhvr>
                                      <p:to x="100000" y="100000"/>
                                    </p:animScale>
                                    <p:animScale>
                                      <p:cBhvr>
                                        <p:cTn id="24" dur="26">
                                          <p:stCondLst>
                                            <p:cond delay="1808"/>
                                          </p:stCondLst>
                                        </p:cTn>
                                        <p:tgtEl>
                                          <p:spTgt spid="16"/>
                                        </p:tgtEl>
                                      </p:cBhvr>
                                      <p:to x="100000" y="95000"/>
                                    </p:animScale>
                                    <p:animScale>
                                      <p:cBhvr>
                                        <p:cTn id="25" dur="166" decel="50000">
                                          <p:stCondLst>
                                            <p:cond delay="1834"/>
                                          </p:stCondLst>
                                        </p:cTn>
                                        <p:tgtEl>
                                          <p:spTgt spid="1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5" dur="1000" fill="hold"/>
                                        <p:tgtEl>
                                          <p:spTgt spid="21"/>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animBg="1"/>
      <p:bldP spid="17" grpId="0" animBg="1"/>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6" name="Cœur 5">
            <a:extLst>
              <a:ext uri="{FF2B5EF4-FFF2-40B4-BE49-F238E27FC236}">
                <a16:creationId xmlns:a16="http://schemas.microsoft.com/office/drawing/2014/main" id="{FCEF2FCE-E1C4-C079-6412-EB66AD08A794}"/>
              </a:ext>
            </a:extLst>
          </p:cNvPr>
          <p:cNvSpPr/>
          <p:nvPr/>
        </p:nvSpPr>
        <p:spPr>
          <a:xfrm>
            <a:off x="7146388" y="98474"/>
            <a:ext cx="1997612" cy="1688123"/>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48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rPr>
              <a:t>التوزيع</a:t>
            </a:r>
            <a:endParaRPr lang="fr-FR" sz="4800" b="1"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7" name="Cœur 6">
            <a:extLst>
              <a:ext uri="{FF2B5EF4-FFF2-40B4-BE49-F238E27FC236}">
                <a16:creationId xmlns:a16="http://schemas.microsoft.com/office/drawing/2014/main" id="{81047BF9-5BC6-01A8-1506-57D6F6A34330}"/>
              </a:ext>
            </a:extLst>
          </p:cNvPr>
          <p:cNvSpPr/>
          <p:nvPr/>
        </p:nvSpPr>
        <p:spPr>
          <a:xfrm>
            <a:off x="588499" y="2839329"/>
            <a:ext cx="1997612" cy="1688123"/>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sz="4400"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rPr>
              <a:t>الترويج</a:t>
            </a:r>
            <a:endParaRPr lang="fr-FR" sz="4400" u="sng"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9" name="ZoneTexte 8">
            <a:extLst>
              <a:ext uri="{FF2B5EF4-FFF2-40B4-BE49-F238E27FC236}">
                <a16:creationId xmlns:a16="http://schemas.microsoft.com/office/drawing/2014/main" id="{486085C9-A9E6-564C-1ECC-2EB72A4503BF}"/>
              </a:ext>
            </a:extLst>
          </p:cNvPr>
          <p:cNvSpPr txBox="1"/>
          <p:nvPr/>
        </p:nvSpPr>
        <p:spPr>
          <a:xfrm>
            <a:off x="703384" y="616048"/>
            <a:ext cx="6335151" cy="1323439"/>
          </a:xfrm>
          <a:prstGeom prst="rect">
            <a:avLst/>
          </a:prstGeom>
          <a:noFill/>
        </p:spPr>
        <p:txBody>
          <a:bodyPr wrap="square">
            <a:spAutoFit/>
          </a:bodyPr>
          <a:lstStyle/>
          <a:p>
            <a:pPr algn="ctr"/>
            <a:r>
              <a:rPr lang="ar-DZ" sz="2000" b="1" dirty="0">
                <a:effectLst>
                  <a:outerShdw blurRad="38100" dist="38100" dir="2700000" algn="tl">
                    <a:srgbClr val="000000">
                      <a:alpha val="43137"/>
                    </a:srgbClr>
                  </a:outerShdw>
                </a:effectLst>
                <a:latin typeface="Ara Hamah 1964 B Bold" panose="00000800000000000000" pitchFamily="50" charset="-78"/>
                <a:cs typeface="Ara Hamah 1964 B Bold" panose="00000800000000000000" pitchFamily="50" charset="-78"/>
              </a:rPr>
              <a:t>توزع منتجات الألبان، والعصائر في مصر، والأردن، بالإضافة إلى دول الخليج، أما باقي منتجاتها فتوزعها فقط بدول مجلس التعاون الخليجي.</a:t>
            </a:r>
            <a:endParaRPr lang="fr-FR" sz="2000" b="1" dirty="0">
              <a:effectLst>
                <a:outerShdw blurRad="38100" dist="38100" dir="2700000" algn="tl">
                  <a:srgbClr val="000000">
                    <a:alpha val="43137"/>
                  </a:srgbClr>
                </a:outerShdw>
              </a:effectLst>
              <a:latin typeface="Ara Hamah 1964 B Bold" panose="00000800000000000000" pitchFamily="50" charset="-78"/>
              <a:cs typeface="Ara Hamah 1964 B Bold" panose="00000800000000000000" pitchFamily="50" charset="-78"/>
            </a:endParaRPr>
          </a:p>
          <a:p>
            <a:pPr algn="ctr"/>
            <a:r>
              <a:rPr lang="ar-DZ" sz="2000" b="1" dirty="0">
                <a:effectLst>
                  <a:outerShdw blurRad="38100" dist="38100" dir="2700000" algn="tl">
                    <a:srgbClr val="000000">
                      <a:alpha val="43137"/>
                    </a:srgbClr>
                  </a:outerShdw>
                </a:effectLst>
                <a:latin typeface="Ara Hamah 1964 B Bold" panose="00000800000000000000" pitchFamily="50" charset="-78"/>
                <a:cs typeface="Ara Hamah 1964 B Bold" panose="00000800000000000000" pitchFamily="50" charset="-78"/>
              </a:rPr>
              <a:t>حيث أن للشركة خط إنتاج، وتوزيع خاص بها بهذه الدول، وتعني بالتعامل مع صغار تجار التجزئة، وكبار سلاسل السوبر ماركت، والتي تقصدها الأسر لسد احتياجاتها.</a:t>
            </a:r>
            <a:endParaRPr lang="fr-FR" sz="2000" b="1" dirty="0">
              <a:effectLst>
                <a:outerShdw blurRad="38100" dist="38100" dir="2700000" algn="tl">
                  <a:srgbClr val="000000">
                    <a:alpha val="43137"/>
                  </a:srgbClr>
                </a:outerShdw>
              </a:effectLst>
              <a:latin typeface="Ara Hamah 1964 B Bold" panose="00000800000000000000" pitchFamily="50" charset="-78"/>
              <a:cs typeface="Ara Hamah 1964 B Bold" panose="00000800000000000000" pitchFamily="50" charset="-78"/>
            </a:endParaRPr>
          </a:p>
        </p:txBody>
      </p:sp>
      <p:sp>
        <p:nvSpPr>
          <p:cNvPr id="11" name="ZoneTexte 10">
            <a:extLst>
              <a:ext uri="{FF2B5EF4-FFF2-40B4-BE49-F238E27FC236}">
                <a16:creationId xmlns:a16="http://schemas.microsoft.com/office/drawing/2014/main" id="{BCFB9AFA-8797-8E85-238D-4FAB45978FDD}"/>
              </a:ext>
            </a:extLst>
          </p:cNvPr>
          <p:cNvSpPr txBox="1"/>
          <p:nvPr/>
        </p:nvSpPr>
        <p:spPr>
          <a:xfrm>
            <a:off x="2808850" y="2304171"/>
            <a:ext cx="6335150" cy="2862322"/>
          </a:xfrm>
          <a:prstGeom prst="rect">
            <a:avLst/>
          </a:prstGeom>
          <a:noFill/>
        </p:spPr>
        <p:txBody>
          <a:bodyPr wrap="square">
            <a:spAutoFit/>
          </a:bodyPr>
          <a:lstStyle/>
          <a:p>
            <a:pPr algn="ctr"/>
            <a:r>
              <a:rPr lang="ar-DZ" sz="1800" b="1" dirty="0">
                <a:effectLst>
                  <a:outerShdw blurRad="38100" dist="38100" dir="2700000" algn="tl">
                    <a:srgbClr val="000000">
                      <a:alpha val="43137"/>
                    </a:srgbClr>
                  </a:outerShdw>
                </a:effectLst>
                <a:latin typeface="Ara Hamah 1964 R Light" panose="00000500000000000000" pitchFamily="50" charset="-78"/>
                <a:cs typeface="Ara Hamah 1964 R Light" panose="00000500000000000000" pitchFamily="50" charset="-78"/>
              </a:rPr>
              <a:t>نظرا للتنافس الكبير في مجال السلع الاستهلاكية، لجأت إلى الإعلانات التلفزيونية كوسيلة أساسية للوصول إلى شريحة كبيرة من الجمهور.</a:t>
            </a:r>
          </a:p>
          <a:p>
            <a:pPr algn="ctr"/>
            <a:r>
              <a:rPr lang="ar-DZ" sz="1800" b="1" dirty="0">
                <a:effectLst>
                  <a:outerShdw blurRad="38100" dist="38100" dir="2700000" algn="tl">
                    <a:srgbClr val="000000">
                      <a:alpha val="43137"/>
                    </a:srgbClr>
                  </a:outerShdw>
                </a:effectLst>
                <a:latin typeface="Ara Hamah 1964 R Light" panose="00000500000000000000" pitchFamily="50" charset="-78"/>
                <a:cs typeface="Ara Hamah 1964 R Light" panose="00000500000000000000" pitchFamily="50" charset="-78"/>
              </a:rPr>
              <a:t>تتسم إعلاناتها بجو عائلي، كذلك تبرز المنافع التي سيحصل عليها المستهلك من جراء تناوله لهذه المشروبات، والأطعمة.</a:t>
            </a:r>
          </a:p>
          <a:p>
            <a:pPr algn="ctr"/>
            <a:r>
              <a:rPr lang="ar-DZ" sz="1800" b="1" dirty="0">
                <a:effectLst>
                  <a:outerShdw blurRad="38100" dist="38100" dir="2700000" algn="tl">
                    <a:srgbClr val="000000">
                      <a:alpha val="43137"/>
                    </a:srgbClr>
                  </a:outerShdw>
                </a:effectLst>
                <a:latin typeface="Ara Hamah 1964 R Light" panose="00000500000000000000" pitchFamily="50" charset="-78"/>
                <a:cs typeface="Ara Hamah 1964 R Light" panose="00000500000000000000" pitchFamily="50" charset="-78"/>
              </a:rPr>
              <a:t>بالطبع، تقوم إعلانات وسائل التواصل الاجتماعي، وقناتها باليوتيوب بدور تكميلي؛ لنشر الوعي بالعلامة التجارية.</a:t>
            </a:r>
          </a:p>
          <a:p>
            <a:pPr algn="ctr"/>
            <a:r>
              <a:rPr lang="ar-DZ" sz="1800" b="1" dirty="0">
                <a:effectLst>
                  <a:outerShdw blurRad="38100" dist="38100" dir="2700000" algn="tl">
                    <a:srgbClr val="000000">
                      <a:alpha val="43137"/>
                    </a:srgbClr>
                  </a:outerShdw>
                </a:effectLst>
                <a:latin typeface="Ara Hamah 1964 R Light" panose="00000500000000000000" pitchFamily="50" charset="-78"/>
                <a:cs typeface="Ara Hamah 1964 R Light" panose="00000500000000000000" pitchFamily="50" charset="-78"/>
              </a:rPr>
              <a:t>من ناحية أخرى، تمارس المراعي شكلا من أشكال العلاقات العامة، من خلال دعم الأنشطة الخيرية، وبعض الفاعليات.</a:t>
            </a:r>
          </a:p>
          <a:p>
            <a:pPr algn="ctr"/>
            <a:r>
              <a:rPr lang="ar-DZ" sz="1800" b="1" dirty="0">
                <a:effectLst>
                  <a:outerShdw blurRad="38100" dist="38100" dir="2700000" algn="tl">
                    <a:srgbClr val="000000">
                      <a:alpha val="43137"/>
                    </a:srgbClr>
                  </a:outerShdw>
                </a:effectLst>
                <a:latin typeface="Ara Hamah 1964 R Light" panose="00000500000000000000" pitchFamily="50" charset="-78"/>
                <a:cs typeface="Ara Hamah 1964 R Light" panose="00000500000000000000" pitchFamily="50" charset="-78"/>
              </a:rPr>
              <a:t>حيث تشارك في رعاية الأنشطة الرياضية المحلية؛ لتأكيد دورها في الاهتمام بصحة المواطنين، بما يضمن ولاء الجمهور لها، وثقتهم الدائمة بها.</a:t>
            </a:r>
          </a:p>
        </p:txBody>
      </p:sp>
      <p:pic>
        <p:nvPicPr>
          <p:cNvPr id="13" name="Image 12">
            <a:extLst>
              <a:ext uri="{FF2B5EF4-FFF2-40B4-BE49-F238E27FC236}">
                <a16:creationId xmlns:a16="http://schemas.microsoft.com/office/drawing/2014/main" id="{F250AE4E-302C-A290-3849-5B092ECDFE37}"/>
              </a:ext>
            </a:extLst>
          </p:cNvPr>
          <p:cNvPicPr>
            <a:picLocks noChangeAspect="1"/>
          </p:cNvPicPr>
          <p:nvPr/>
        </p:nvPicPr>
        <p:blipFill>
          <a:blip r:embed="rId3"/>
          <a:stretch>
            <a:fillRect/>
          </a:stretch>
        </p:blipFill>
        <p:spPr>
          <a:xfrm rot="19755598">
            <a:off x="-560174" y="-386782"/>
            <a:ext cx="2412057" cy="1209751"/>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96"/>
          <p:cNvSpPr/>
          <p:nvPr/>
        </p:nvSpPr>
        <p:spPr>
          <a:xfrm>
            <a:off x="2220800" y="3336625"/>
            <a:ext cx="63300" cy="35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6"/>
          <p:cNvSpPr/>
          <p:nvPr/>
        </p:nvSpPr>
        <p:spPr>
          <a:xfrm>
            <a:off x="3768925" y="2104425"/>
            <a:ext cx="63300" cy="35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6"/>
          <p:cNvSpPr/>
          <p:nvPr/>
        </p:nvSpPr>
        <p:spPr>
          <a:xfrm>
            <a:off x="5313088" y="3336625"/>
            <a:ext cx="63300" cy="35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6"/>
          <p:cNvSpPr/>
          <p:nvPr/>
        </p:nvSpPr>
        <p:spPr>
          <a:xfrm>
            <a:off x="6857475" y="2104425"/>
            <a:ext cx="63300" cy="35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6"/>
          <p:cNvSpPr/>
          <p:nvPr/>
        </p:nvSpPr>
        <p:spPr>
          <a:xfrm>
            <a:off x="6046884" y="2923375"/>
            <a:ext cx="1683611" cy="84197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6"/>
          <p:cNvSpPr/>
          <p:nvPr/>
        </p:nvSpPr>
        <p:spPr>
          <a:xfrm>
            <a:off x="4503254" y="2105801"/>
            <a:ext cx="1683185" cy="84197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6"/>
          <p:cNvSpPr/>
          <p:nvPr/>
        </p:nvSpPr>
        <p:spPr>
          <a:xfrm>
            <a:off x="1413013" y="2104414"/>
            <a:ext cx="1684889" cy="844748"/>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6"/>
          <p:cNvSpPr/>
          <p:nvPr/>
        </p:nvSpPr>
        <p:spPr>
          <a:xfrm>
            <a:off x="2958986" y="2923369"/>
            <a:ext cx="1683611" cy="84197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6"/>
          <p:cNvSpPr/>
          <p:nvPr/>
        </p:nvSpPr>
        <p:spPr>
          <a:xfrm>
            <a:off x="1678388" y="2368809"/>
            <a:ext cx="1154100" cy="1154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6"/>
          <p:cNvSpPr/>
          <p:nvPr/>
        </p:nvSpPr>
        <p:spPr>
          <a:xfrm>
            <a:off x="3223511" y="2368809"/>
            <a:ext cx="1154100" cy="1154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6"/>
          <p:cNvSpPr/>
          <p:nvPr/>
        </p:nvSpPr>
        <p:spPr>
          <a:xfrm>
            <a:off x="4767625" y="2323022"/>
            <a:ext cx="1154100" cy="1154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6"/>
          <p:cNvSpPr/>
          <p:nvPr/>
        </p:nvSpPr>
        <p:spPr>
          <a:xfrm>
            <a:off x="6312057" y="2368809"/>
            <a:ext cx="1154100" cy="1154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6"/>
          <p:cNvSpPr txBox="1"/>
          <p:nvPr/>
        </p:nvSpPr>
        <p:spPr>
          <a:xfrm>
            <a:off x="1672396" y="2767350"/>
            <a:ext cx="1160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dirty="0">
                <a:solidFill>
                  <a:schemeClr val="lt1"/>
                </a:solidFill>
                <a:latin typeface="Josefin Sans"/>
                <a:ea typeface="Josefin Sans"/>
                <a:cs typeface="Josefin Sans"/>
                <a:sym typeface="Josefin Sans"/>
              </a:rPr>
              <a:t>s</a:t>
            </a:r>
            <a:endParaRPr sz="9600" b="1" dirty="0">
              <a:solidFill>
                <a:schemeClr val="lt1"/>
              </a:solidFill>
              <a:latin typeface="Josefin Sans"/>
              <a:ea typeface="Josefin Sans"/>
              <a:cs typeface="Josefin Sans"/>
              <a:sym typeface="Josefin Sans"/>
            </a:endParaRPr>
          </a:p>
        </p:txBody>
      </p:sp>
      <p:sp>
        <p:nvSpPr>
          <p:cNvPr id="1319" name="Google Shape;1319;p96"/>
          <p:cNvSpPr txBox="1"/>
          <p:nvPr/>
        </p:nvSpPr>
        <p:spPr>
          <a:xfrm>
            <a:off x="3220521" y="2767350"/>
            <a:ext cx="1160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dirty="0">
                <a:solidFill>
                  <a:schemeClr val="lt1"/>
                </a:solidFill>
                <a:latin typeface="Josefin Sans"/>
                <a:ea typeface="Josefin Sans"/>
                <a:cs typeface="Josefin Sans"/>
                <a:sym typeface="Josefin Sans"/>
              </a:rPr>
              <a:t>w</a:t>
            </a:r>
            <a:endParaRPr sz="9600" b="1" dirty="0">
              <a:solidFill>
                <a:schemeClr val="lt1"/>
              </a:solidFill>
              <a:latin typeface="Josefin Sans"/>
              <a:ea typeface="Josefin Sans"/>
              <a:cs typeface="Josefin Sans"/>
              <a:sym typeface="Josefin Sans"/>
            </a:endParaRPr>
          </a:p>
        </p:txBody>
      </p:sp>
      <p:sp>
        <p:nvSpPr>
          <p:cNvPr id="1320" name="Google Shape;1320;p96"/>
          <p:cNvSpPr txBox="1"/>
          <p:nvPr/>
        </p:nvSpPr>
        <p:spPr>
          <a:xfrm>
            <a:off x="4764684" y="2767350"/>
            <a:ext cx="1160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dirty="0">
                <a:solidFill>
                  <a:schemeClr val="lt1"/>
                </a:solidFill>
                <a:latin typeface="Josefin Sans"/>
                <a:ea typeface="Josefin Sans"/>
                <a:cs typeface="Josefin Sans"/>
                <a:sym typeface="Josefin Sans"/>
              </a:rPr>
              <a:t>o</a:t>
            </a:r>
            <a:endParaRPr sz="9600" b="1" dirty="0">
              <a:solidFill>
                <a:schemeClr val="lt1"/>
              </a:solidFill>
              <a:latin typeface="Josefin Sans"/>
              <a:ea typeface="Josefin Sans"/>
              <a:cs typeface="Josefin Sans"/>
              <a:sym typeface="Josefin Sans"/>
            </a:endParaRPr>
          </a:p>
        </p:txBody>
      </p:sp>
      <p:sp>
        <p:nvSpPr>
          <p:cNvPr id="1321" name="Google Shape;1321;p96"/>
          <p:cNvSpPr txBox="1"/>
          <p:nvPr/>
        </p:nvSpPr>
        <p:spPr>
          <a:xfrm>
            <a:off x="6309084" y="2767350"/>
            <a:ext cx="1160100" cy="35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dirty="0">
                <a:solidFill>
                  <a:schemeClr val="lt1"/>
                </a:solidFill>
                <a:latin typeface="Josefin Sans"/>
                <a:ea typeface="Josefin Sans"/>
                <a:cs typeface="Josefin Sans"/>
                <a:sym typeface="Josefin Sans"/>
              </a:rPr>
              <a:t>t</a:t>
            </a:r>
            <a:endParaRPr sz="9600" b="1" dirty="0">
              <a:solidFill>
                <a:schemeClr val="lt1"/>
              </a:solidFill>
              <a:latin typeface="Josefin Sans"/>
              <a:ea typeface="Josefin Sans"/>
              <a:cs typeface="Josefin Sans"/>
              <a:sym typeface="Josefin Sans"/>
            </a:endParaRPr>
          </a:p>
        </p:txBody>
      </p:sp>
      <p:pic>
        <p:nvPicPr>
          <p:cNvPr id="6" name="Image 5">
            <a:extLst>
              <a:ext uri="{FF2B5EF4-FFF2-40B4-BE49-F238E27FC236}">
                <a16:creationId xmlns:a16="http://schemas.microsoft.com/office/drawing/2014/main" id="{B1D0322D-AA36-0C79-7E74-A82B01442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119" y="257452"/>
            <a:ext cx="4310355" cy="14155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1000"/>
                                        <p:tgtEl>
                                          <p:spTgt spid="1297"/>
                                        </p:tgtEl>
                                      </p:cBhvr>
                                    </p:animEffect>
                                  </p:childTnLst>
                                </p:cTn>
                              </p:par>
                              <p:par>
                                <p:cTn id="8" presetID="10" presetClass="entr" presetSubtype="0" fill="hold" nodeType="withEffect">
                                  <p:stCondLst>
                                    <p:cond delay="0"/>
                                  </p:stCondLst>
                                  <p:childTnLst>
                                    <p:set>
                                      <p:cBhvr>
                                        <p:cTn id="9" dur="1" fill="hold">
                                          <p:stCondLst>
                                            <p:cond delay="0"/>
                                          </p:stCondLst>
                                        </p:cTn>
                                        <p:tgtEl>
                                          <p:spTgt spid="1298"/>
                                        </p:tgtEl>
                                        <p:attrNameLst>
                                          <p:attrName>style.visibility</p:attrName>
                                        </p:attrNameLst>
                                      </p:cBhvr>
                                      <p:to>
                                        <p:strVal val="visible"/>
                                      </p:to>
                                    </p:set>
                                    <p:animEffect transition="in" filter="fade">
                                      <p:cBhvr>
                                        <p:cTn id="10" dur="1000"/>
                                        <p:tgtEl>
                                          <p:spTgt spid="1298"/>
                                        </p:tgtEl>
                                      </p:cBhvr>
                                    </p:animEffect>
                                  </p:childTnLst>
                                </p:cTn>
                              </p:par>
                              <p:par>
                                <p:cTn id="11" presetID="10" presetClass="entr" presetSubtype="0" fill="hold" nodeType="withEffect">
                                  <p:stCondLst>
                                    <p:cond delay="0"/>
                                  </p:stCondLst>
                                  <p:childTnLst>
                                    <p:set>
                                      <p:cBhvr>
                                        <p:cTn id="12" dur="1" fill="hold">
                                          <p:stCondLst>
                                            <p:cond delay="0"/>
                                          </p:stCondLst>
                                        </p:cTn>
                                        <p:tgtEl>
                                          <p:spTgt spid="1299"/>
                                        </p:tgtEl>
                                        <p:attrNameLst>
                                          <p:attrName>style.visibility</p:attrName>
                                        </p:attrNameLst>
                                      </p:cBhvr>
                                      <p:to>
                                        <p:strVal val="visible"/>
                                      </p:to>
                                    </p:set>
                                    <p:animEffect transition="in" filter="fade">
                                      <p:cBhvr>
                                        <p:cTn id="13" dur="1000"/>
                                        <p:tgtEl>
                                          <p:spTgt spid="1299"/>
                                        </p:tgtEl>
                                      </p:cBhvr>
                                    </p:animEffect>
                                  </p:childTnLst>
                                </p:cTn>
                              </p:par>
                              <p:par>
                                <p:cTn id="14" presetID="10" presetClass="entr" presetSubtype="0" fill="hold" nodeType="withEffect">
                                  <p:stCondLst>
                                    <p:cond delay="0"/>
                                  </p:stCondLst>
                                  <p:childTnLst>
                                    <p:set>
                                      <p:cBhvr>
                                        <p:cTn id="15" dur="1" fill="hold">
                                          <p:stCondLst>
                                            <p:cond delay="0"/>
                                          </p:stCondLst>
                                        </p:cTn>
                                        <p:tgtEl>
                                          <p:spTgt spid="1300"/>
                                        </p:tgtEl>
                                        <p:attrNameLst>
                                          <p:attrName>style.visibility</p:attrName>
                                        </p:attrNameLst>
                                      </p:cBhvr>
                                      <p:to>
                                        <p:strVal val="visible"/>
                                      </p:to>
                                    </p:set>
                                    <p:animEffect transition="in" filter="fade">
                                      <p:cBhvr>
                                        <p:cTn id="16" dur="1000"/>
                                        <p:tgtEl>
                                          <p:spTgt spid="1300"/>
                                        </p:tgtEl>
                                      </p:cBhvr>
                                    </p:animEffect>
                                  </p:childTnLst>
                                </p:cTn>
                              </p:par>
                              <p:par>
                                <p:cTn id="17" presetID="10" presetClass="entr" presetSubtype="0" fill="hold" nodeType="withEffect">
                                  <p:stCondLst>
                                    <p:cond delay="0"/>
                                  </p:stCondLst>
                                  <p:childTnLst>
                                    <p:set>
                                      <p:cBhvr>
                                        <p:cTn id="18" dur="1" fill="hold">
                                          <p:stCondLst>
                                            <p:cond delay="0"/>
                                          </p:stCondLst>
                                        </p:cTn>
                                        <p:tgtEl>
                                          <p:spTgt spid="1310"/>
                                        </p:tgtEl>
                                        <p:attrNameLst>
                                          <p:attrName>style.visibility</p:attrName>
                                        </p:attrNameLst>
                                      </p:cBhvr>
                                      <p:to>
                                        <p:strVal val="visible"/>
                                      </p:to>
                                    </p:set>
                                    <p:animEffect transition="in" filter="fade">
                                      <p:cBhvr>
                                        <p:cTn id="19" dur="1000"/>
                                        <p:tgtEl>
                                          <p:spTgt spid="1310"/>
                                        </p:tgtEl>
                                      </p:cBhvr>
                                    </p:animEffect>
                                  </p:childTnLst>
                                </p:cTn>
                              </p:par>
                              <p:par>
                                <p:cTn id="20" presetID="10" presetClass="entr" presetSubtype="0" fill="hold" nodeType="withEffect">
                                  <p:stCondLst>
                                    <p:cond delay="0"/>
                                  </p:stCondLst>
                                  <p:childTnLst>
                                    <p:set>
                                      <p:cBhvr>
                                        <p:cTn id="21" dur="1" fill="hold">
                                          <p:stCondLst>
                                            <p:cond delay="0"/>
                                          </p:stCondLst>
                                        </p:cTn>
                                        <p:tgtEl>
                                          <p:spTgt spid="1311"/>
                                        </p:tgtEl>
                                        <p:attrNameLst>
                                          <p:attrName>style.visibility</p:attrName>
                                        </p:attrNameLst>
                                      </p:cBhvr>
                                      <p:to>
                                        <p:strVal val="visible"/>
                                      </p:to>
                                    </p:set>
                                    <p:animEffect transition="in" filter="fade">
                                      <p:cBhvr>
                                        <p:cTn id="22" dur="1000"/>
                                        <p:tgtEl>
                                          <p:spTgt spid="1311"/>
                                        </p:tgtEl>
                                      </p:cBhvr>
                                    </p:animEffect>
                                  </p:childTnLst>
                                </p:cTn>
                              </p:par>
                              <p:par>
                                <p:cTn id="23" presetID="10" presetClass="entr" presetSubtype="0" fill="hold" nodeType="withEffect">
                                  <p:stCondLst>
                                    <p:cond delay="0"/>
                                  </p:stCondLst>
                                  <p:childTnLst>
                                    <p:set>
                                      <p:cBhvr>
                                        <p:cTn id="24" dur="1" fill="hold">
                                          <p:stCondLst>
                                            <p:cond delay="0"/>
                                          </p:stCondLst>
                                        </p:cTn>
                                        <p:tgtEl>
                                          <p:spTgt spid="1312"/>
                                        </p:tgtEl>
                                        <p:attrNameLst>
                                          <p:attrName>style.visibility</p:attrName>
                                        </p:attrNameLst>
                                      </p:cBhvr>
                                      <p:to>
                                        <p:strVal val="visible"/>
                                      </p:to>
                                    </p:set>
                                    <p:animEffect transition="in" filter="fade">
                                      <p:cBhvr>
                                        <p:cTn id="25" dur="1000"/>
                                        <p:tgtEl>
                                          <p:spTgt spid="1312"/>
                                        </p:tgtEl>
                                      </p:cBhvr>
                                    </p:animEffect>
                                  </p:childTnLst>
                                </p:cTn>
                              </p:par>
                              <p:par>
                                <p:cTn id="26" presetID="10" presetClass="entr" presetSubtype="0" fill="hold" nodeType="withEffect">
                                  <p:stCondLst>
                                    <p:cond delay="0"/>
                                  </p:stCondLst>
                                  <p:childTnLst>
                                    <p:set>
                                      <p:cBhvr>
                                        <p:cTn id="27" dur="1" fill="hold">
                                          <p:stCondLst>
                                            <p:cond delay="0"/>
                                          </p:stCondLst>
                                        </p:cTn>
                                        <p:tgtEl>
                                          <p:spTgt spid="1313"/>
                                        </p:tgtEl>
                                        <p:attrNameLst>
                                          <p:attrName>style.visibility</p:attrName>
                                        </p:attrNameLst>
                                      </p:cBhvr>
                                      <p:to>
                                        <p:strVal val="visible"/>
                                      </p:to>
                                    </p:set>
                                    <p:animEffect transition="in" filter="fade">
                                      <p:cBhvr>
                                        <p:cTn id="28" dur="1000"/>
                                        <p:tgtEl>
                                          <p:spTgt spid="1313"/>
                                        </p:tgtEl>
                                      </p:cBhvr>
                                    </p:animEffect>
                                  </p:childTnLst>
                                </p:cTn>
                              </p:par>
                              <p:par>
                                <p:cTn id="29" presetID="10" presetClass="entr" presetSubtype="0" fill="hold" nodeType="withEffect">
                                  <p:stCondLst>
                                    <p:cond delay="0"/>
                                  </p:stCondLst>
                                  <p:childTnLst>
                                    <p:set>
                                      <p:cBhvr>
                                        <p:cTn id="30" dur="1" fill="hold">
                                          <p:stCondLst>
                                            <p:cond delay="0"/>
                                          </p:stCondLst>
                                        </p:cTn>
                                        <p:tgtEl>
                                          <p:spTgt spid="1314"/>
                                        </p:tgtEl>
                                        <p:attrNameLst>
                                          <p:attrName>style.visibility</p:attrName>
                                        </p:attrNameLst>
                                      </p:cBhvr>
                                      <p:to>
                                        <p:strVal val="visible"/>
                                      </p:to>
                                    </p:set>
                                    <p:animEffect transition="in" filter="fade">
                                      <p:cBhvr>
                                        <p:cTn id="31" dur="1000"/>
                                        <p:tgtEl>
                                          <p:spTgt spid="1314"/>
                                        </p:tgtEl>
                                      </p:cBhvr>
                                    </p:animEffect>
                                  </p:childTnLst>
                                </p:cTn>
                              </p:par>
                              <p:par>
                                <p:cTn id="32" presetID="10" presetClass="entr" presetSubtype="0" fill="hold" nodeType="withEffect">
                                  <p:stCondLst>
                                    <p:cond delay="0"/>
                                  </p:stCondLst>
                                  <p:childTnLst>
                                    <p:set>
                                      <p:cBhvr>
                                        <p:cTn id="33" dur="1" fill="hold">
                                          <p:stCondLst>
                                            <p:cond delay="0"/>
                                          </p:stCondLst>
                                        </p:cTn>
                                        <p:tgtEl>
                                          <p:spTgt spid="1315"/>
                                        </p:tgtEl>
                                        <p:attrNameLst>
                                          <p:attrName>style.visibility</p:attrName>
                                        </p:attrNameLst>
                                      </p:cBhvr>
                                      <p:to>
                                        <p:strVal val="visible"/>
                                      </p:to>
                                    </p:set>
                                    <p:animEffect transition="in" filter="fade">
                                      <p:cBhvr>
                                        <p:cTn id="34" dur="1000"/>
                                        <p:tgtEl>
                                          <p:spTgt spid="1315"/>
                                        </p:tgtEl>
                                      </p:cBhvr>
                                    </p:animEffect>
                                  </p:childTnLst>
                                </p:cTn>
                              </p:par>
                              <p:par>
                                <p:cTn id="35" presetID="10" presetClass="entr" presetSubtype="0" fill="hold" nodeType="withEffect">
                                  <p:stCondLst>
                                    <p:cond delay="0"/>
                                  </p:stCondLst>
                                  <p:childTnLst>
                                    <p:set>
                                      <p:cBhvr>
                                        <p:cTn id="36" dur="1" fill="hold">
                                          <p:stCondLst>
                                            <p:cond delay="0"/>
                                          </p:stCondLst>
                                        </p:cTn>
                                        <p:tgtEl>
                                          <p:spTgt spid="1316"/>
                                        </p:tgtEl>
                                        <p:attrNameLst>
                                          <p:attrName>style.visibility</p:attrName>
                                        </p:attrNameLst>
                                      </p:cBhvr>
                                      <p:to>
                                        <p:strVal val="visible"/>
                                      </p:to>
                                    </p:set>
                                    <p:animEffect transition="in" filter="fade">
                                      <p:cBhvr>
                                        <p:cTn id="37" dur="1000"/>
                                        <p:tgtEl>
                                          <p:spTgt spid="1316"/>
                                        </p:tgtEl>
                                      </p:cBhvr>
                                    </p:animEffect>
                                  </p:childTnLst>
                                </p:cTn>
                              </p:par>
                              <p:par>
                                <p:cTn id="38" presetID="10" presetClass="entr" presetSubtype="0" fill="hold" nodeType="withEffect">
                                  <p:stCondLst>
                                    <p:cond delay="0"/>
                                  </p:stCondLst>
                                  <p:childTnLst>
                                    <p:set>
                                      <p:cBhvr>
                                        <p:cTn id="39" dur="1" fill="hold">
                                          <p:stCondLst>
                                            <p:cond delay="0"/>
                                          </p:stCondLst>
                                        </p:cTn>
                                        <p:tgtEl>
                                          <p:spTgt spid="1317"/>
                                        </p:tgtEl>
                                        <p:attrNameLst>
                                          <p:attrName>style.visibility</p:attrName>
                                        </p:attrNameLst>
                                      </p:cBhvr>
                                      <p:to>
                                        <p:strVal val="visible"/>
                                      </p:to>
                                    </p:set>
                                    <p:animEffect transition="in" filter="fade">
                                      <p:cBhvr>
                                        <p:cTn id="40" dur="1000"/>
                                        <p:tgtEl>
                                          <p:spTgt spid="13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18"/>
                                        </p:tgtEl>
                                        <p:attrNameLst>
                                          <p:attrName>style.visibility</p:attrName>
                                        </p:attrNameLst>
                                      </p:cBhvr>
                                      <p:to>
                                        <p:strVal val="visible"/>
                                      </p:to>
                                    </p:set>
                                    <p:anim calcmode="lin" valueType="num">
                                      <p:cBhvr additive="base">
                                        <p:cTn id="45" dur="500" fill="hold"/>
                                        <p:tgtEl>
                                          <p:spTgt spid="1318"/>
                                        </p:tgtEl>
                                        <p:attrNameLst>
                                          <p:attrName>ppt_x</p:attrName>
                                        </p:attrNameLst>
                                      </p:cBhvr>
                                      <p:tavLst>
                                        <p:tav tm="0">
                                          <p:val>
                                            <p:strVal val="#ppt_x"/>
                                          </p:val>
                                        </p:tav>
                                        <p:tav tm="100000">
                                          <p:val>
                                            <p:strVal val="#ppt_x"/>
                                          </p:val>
                                        </p:tav>
                                      </p:tavLst>
                                    </p:anim>
                                    <p:anim calcmode="lin" valueType="num">
                                      <p:cBhvr additive="base">
                                        <p:cTn id="46" dur="500" fill="hold"/>
                                        <p:tgtEl>
                                          <p:spTgt spid="13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19"/>
                                        </p:tgtEl>
                                        <p:attrNameLst>
                                          <p:attrName>style.visibility</p:attrName>
                                        </p:attrNameLst>
                                      </p:cBhvr>
                                      <p:to>
                                        <p:strVal val="visible"/>
                                      </p:to>
                                    </p:set>
                                    <p:anim calcmode="lin" valueType="num">
                                      <p:cBhvr additive="base">
                                        <p:cTn id="51" dur="500" fill="hold"/>
                                        <p:tgtEl>
                                          <p:spTgt spid="1319"/>
                                        </p:tgtEl>
                                        <p:attrNameLst>
                                          <p:attrName>ppt_x</p:attrName>
                                        </p:attrNameLst>
                                      </p:cBhvr>
                                      <p:tavLst>
                                        <p:tav tm="0">
                                          <p:val>
                                            <p:strVal val="#ppt_x"/>
                                          </p:val>
                                        </p:tav>
                                        <p:tav tm="100000">
                                          <p:val>
                                            <p:strVal val="#ppt_x"/>
                                          </p:val>
                                        </p:tav>
                                      </p:tavLst>
                                    </p:anim>
                                    <p:anim calcmode="lin" valueType="num">
                                      <p:cBhvr additive="base">
                                        <p:cTn id="52" dur="500" fill="hold"/>
                                        <p:tgtEl>
                                          <p:spTgt spid="13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20"/>
                                        </p:tgtEl>
                                        <p:attrNameLst>
                                          <p:attrName>style.visibility</p:attrName>
                                        </p:attrNameLst>
                                      </p:cBhvr>
                                      <p:to>
                                        <p:strVal val="visible"/>
                                      </p:to>
                                    </p:set>
                                    <p:anim calcmode="lin" valueType="num">
                                      <p:cBhvr additive="base">
                                        <p:cTn id="57" dur="500" fill="hold"/>
                                        <p:tgtEl>
                                          <p:spTgt spid="1320"/>
                                        </p:tgtEl>
                                        <p:attrNameLst>
                                          <p:attrName>ppt_x</p:attrName>
                                        </p:attrNameLst>
                                      </p:cBhvr>
                                      <p:tavLst>
                                        <p:tav tm="0">
                                          <p:val>
                                            <p:strVal val="#ppt_x"/>
                                          </p:val>
                                        </p:tav>
                                        <p:tav tm="100000">
                                          <p:val>
                                            <p:strVal val="#ppt_x"/>
                                          </p:val>
                                        </p:tav>
                                      </p:tavLst>
                                    </p:anim>
                                    <p:anim calcmode="lin" valueType="num">
                                      <p:cBhvr additive="base">
                                        <p:cTn id="58" dur="500" fill="hold"/>
                                        <p:tgtEl>
                                          <p:spTgt spid="13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1"/>
                                        </p:tgtEl>
                                        <p:attrNameLst>
                                          <p:attrName>style.visibility</p:attrName>
                                        </p:attrNameLst>
                                      </p:cBhvr>
                                      <p:to>
                                        <p:strVal val="visible"/>
                                      </p:to>
                                    </p:set>
                                    <p:anim calcmode="lin" valueType="num">
                                      <p:cBhvr additive="base">
                                        <p:cTn id="63" dur="500" fill="hold"/>
                                        <p:tgtEl>
                                          <p:spTgt spid="1321"/>
                                        </p:tgtEl>
                                        <p:attrNameLst>
                                          <p:attrName>ppt_x</p:attrName>
                                        </p:attrNameLst>
                                      </p:cBhvr>
                                      <p:tavLst>
                                        <p:tav tm="0">
                                          <p:val>
                                            <p:strVal val="#ppt_x"/>
                                          </p:val>
                                        </p:tav>
                                        <p:tav tm="100000">
                                          <p:val>
                                            <p:strVal val="#ppt_x"/>
                                          </p:val>
                                        </p:tav>
                                      </p:tavLst>
                                    </p:anim>
                                    <p:anim calcmode="lin" valueType="num">
                                      <p:cBhvr additive="base">
                                        <p:cTn id="64" dur="500" fill="hold"/>
                                        <p:tgtEl>
                                          <p:spTgt spid="13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 grpId="0"/>
      <p:bldP spid="1319" grpId="0"/>
      <p:bldP spid="1320" grpId="0"/>
      <p:bldP spid="13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1" name="Google Shape;1381;p98"/>
          <p:cNvSpPr txBox="1">
            <a:spLocks noGrp="1"/>
          </p:cNvSpPr>
          <p:nvPr>
            <p:ph type="subTitle" idx="1"/>
          </p:nvPr>
        </p:nvSpPr>
        <p:spPr>
          <a:xfrm>
            <a:off x="231759" y="1109950"/>
            <a:ext cx="3366206"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DZ" sz="4000" u="sng" dirty="0">
                <a:latin typeface="LH Lamar Pro" panose="01000000000000000000" pitchFamily="50" charset="-78"/>
                <a:cs typeface="LH Lamar Pro" panose="01000000000000000000" pitchFamily="50" charset="-78"/>
              </a:rPr>
              <a:t>نقاط الضعف</a:t>
            </a:r>
            <a:endParaRPr sz="4000" u="sng" dirty="0">
              <a:latin typeface="LH Lamar Pro" panose="01000000000000000000" pitchFamily="50" charset="-78"/>
              <a:cs typeface="LH Lamar Pro" panose="01000000000000000000" pitchFamily="50" charset="-78"/>
            </a:endParaRPr>
          </a:p>
        </p:txBody>
      </p:sp>
      <p:sp>
        <p:nvSpPr>
          <p:cNvPr id="1383" name="Google Shape;1383;p98"/>
          <p:cNvSpPr txBox="1">
            <a:spLocks noGrp="1"/>
          </p:cNvSpPr>
          <p:nvPr>
            <p:ph type="subTitle" idx="3"/>
          </p:nvPr>
        </p:nvSpPr>
        <p:spPr>
          <a:xfrm>
            <a:off x="5158975" y="1109950"/>
            <a:ext cx="27045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DZ" sz="4000" u="sng" dirty="0">
                <a:latin typeface="LH Lamar Pro" panose="01000000000000000000" pitchFamily="50" charset="-78"/>
                <a:cs typeface="LH Lamar Pro" panose="01000000000000000000" pitchFamily="50" charset="-78"/>
              </a:rPr>
              <a:t>نقاط القوة</a:t>
            </a:r>
            <a:endParaRPr sz="4000" u="sng" dirty="0">
              <a:latin typeface="LH Lamar Pro" panose="01000000000000000000" pitchFamily="50" charset="-78"/>
              <a:cs typeface="LH Lamar Pro" panose="01000000000000000000" pitchFamily="50" charset="-78"/>
            </a:endParaRPr>
          </a:p>
        </p:txBody>
      </p:sp>
      <p:sp>
        <p:nvSpPr>
          <p:cNvPr id="9" name="ZoneTexte 8">
            <a:extLst>
              <a:ext uri="{FF2B5EF4-FFF2-40B4-BE49-F238E27FC236}">
                <a16:creationId xmlns:a16="http://schemas.microsoft.com/office/drawing/2014/main" id="{967BF4B7-2B58-689E-CAFC-1012CFF71872}"/>
              </a:ext>
            </a:extLst>
          </p:cNvPr>
          <p:cNvSpPr txBox="1"/>
          <p:nvPr/>
        </p:nvSpPr>
        <p:spPr>
          <a:xfrm>
            <a:off x="3882888" y="1466950"/>
            <a:ext cx="5261112" cy="3137782"/>
          </a:xfrm>
          <a:prstGeom prst="rect">
            <a:avLst/>
          </a:prstGeom>
          <a:noFill/>
        </p:spPr>
        <p:txBody>
          <a:bodyPr wrap="square">
            <a:spAutoFit/>
          </a:bodyPr>
          <a:lstStyle/>
          <a:p>
            <a:pPr marL="342900" lvl="0" indent="-342900" algn="ctr" rtl="1">
              <a:lnSpc>
                <a:spcPct val="115000"/>
              </a:lnSpc>
              <a:spcAft>
                <a:spcPts val="1000"/>
              </a:spcAft>
              <a:buFont typeface="+mj-lt"/>
              <a:buAutoNum type="arabicPeriod"/>
              <a:tabLst>
                <a:tab pos="457200" algn="l"/>
              </a:tabLst>
            </a:pPr>
            <a:r>
              <a:rPr lang="ar-SA"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علامة تجارية قوية ومعروفة</a:t>
            </a:r>
            <a:r>
              <a:rPr lang="fr-FR"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تُعد المراعي واحدة من أكثر العلامات التجارية المعروفة في قطاع الأغذية في منطقة الشرق الأوسط، مما يمنحها ميزة تنافسية</a:t>
            </a:r>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a:t>
            </a:r>
            <a:endParaRPr lang="fr-FR" sz="1200" b="1" dirty="0">
              <a:effectLst>
                <a:outerShdw blurRad="38100" dist="38100" dir="2700000" algn="tl">
                  <a:srgbClr val="000000">
                    <a:alpha val="43137"/>
                  </a:srgbClr>
                </a:outerShdw>
              </a:effectLst>
              <a:latin typeface="A Jannat LT" panose="01000000000000000000" pitchFamily="2" charset="-78"/>
              <a:ea typeface="Calibri" panose="020F0502020204030204" pitchFamily="34" charset="0"/>
              <a:cs typeface="A Jannat LT" panose="01000000000000000000" pitchFamily="2" charset="-78"/>
            </a:endParaRPr>
          </a:p>
          <a:p>
            <a:pPr marL="342900" lvl="0" indent="-342900" algn="ctr" rtl="1">
              <a:lnSpc>
                <a:spcPct val="115000"/>
              </a:lnSpc>
              <a:spcAft>
                <a:spcPts val="1000"/>
              </a:spcAft>
              <a:buFont typeface="+mj-lt"/>
              <a:buAutoNum type="arabicPeriod"/>
              <a:tabLst>
                <a:tab pos="457200" algn="l"/>
              </a:tabLst>
            </a:pPr>
            <a:r>
              <a:rPr lang="ar-SA"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تنوع المنتجات</a:t>
            </a:r>
            <a:r>
              <a:rPr lang="fr-FR"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الشركة تقدم مجموعة واسعة من المنتجات تشمل الألبان والعصائر والمخبوزات وأغذية الأطفال، مما يجعلها رائدة في تلبية احتياجات المستهلكين المتنوعة</a:t>
            </a:r>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a:t>
            </a:r>
            <a:endParaRPr lang="fr-FR" sz="1200" b="1" dirty="0">
              <a:effectLst>
                <a:outerShdw blurRad="38100" dist="38100" dir="2700000" algn="tl">
                  <a:srgbClr val="000000">
                    <a:alpha val="43137"/>
                  </a:srgbClr>
                </a:outerShdw>
              </a:effectLst>
              <a:latin typeface="A Jannat LT" panose="01000000000000000000" pitchFamily="2" charset="-78"/>
              <a:ea typeface="Calibri" panose="020F0502020204030204" pitchFamily="34" charset="0"/>
              <a:cs typeface="A Jannat LT" panose="01000000000000000000" pitchFamily="2" charset="-78"/>
            </a:endParaRPr>
          </a:p>
          <a:p>
            <a:pPr marL="342900" lvl="0" indent="-342900" algn="ctr" rtl="1">
              <a:lnSpc>
                <a:spcPct val="115000"/>
              </a:lnSpc>
              <a:spcAft>
                <a:spcPts val="1000"/>
              </a:spcAft>
              <a:buFont typeface="+mj-lt"/>
              <a:buAutoNum type="arabicPeriod"/>
              <a:tabLst>
                <a:tab pos="457200" algn="l"/>
              </a:tabLst>
            </a:pPr>
            <a:r>
              <a:rPr lang="ar-SA"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شبكة توزيع واسعة</a:t>
            </a:r>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المراعي لديها شبكة توزيع قوية وفعالة تغطي السعودية والعديد من الدول في المنطقة، مما يساعد على زيادة الوصول إلى العملاء</a:t>
            </a:r>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a:t>
            </a:r>
            <a:endParaRPr lang="fr-FR" sz="1200" b="1" dirty="0">
              <a:effectLst>
                <a:outerShdw blurRad="38100" dist="38100" dir="2700000" algn="tl">
                  <a:srgbClr val="000000">
                    <a:alpha val="43137"/>
                  </a:srgbClr>
                </a:outerShdw>
              </a:effectLst>
              <a:latin typeface="A Jannat LT" panose="01000000000000000000" pitchFamily="2" charset="-78"/>
              <a:ea typeface="Calibri" panose="020F0502020204030204" pitchFamily="34" charset="0"/>
              <a:cs typeface="A Jannat LT" panose="01000000000000000000" pitchFamily="2" charset="-78"/>
            </a:endParaRPr>
          </a:p>
          <a:p>
            <a:pPr algn="ctr" rtl="1"/>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.4</a:t>
            </a:r>
            <a:r>
              <a:rPr lang="ar-SA" sz="14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التكامل العمودي</a:t>
            </a:r>
            <a:r>
              <a:rPr lang="fr-FR"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4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الشركة تمتلك مزارعها الخاصة ومرافق إنتاجها، مما يتيح لها التحكم في الجودة وخفض التكاليف</a:t>
            </a:r>
            <a:endParaRPr lang="fr-FR"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
        <p:nvSpPr>
          <p:cNvPr id="11" name="ZoneTexte 10">
            <a:extLst>
              <a:ext uri="{FF2B5EF4-FFF2-40B4-BE49-F238E27FC236}">
                <a16:creationId xmlns:a16="http://schemas.microsoft.com/office/drawing/2014/main" id="{D643DA18-88BC-AA14-D17D-FF45E6F6178A}"/>
              </a:ext>
            </a:extLst>
          </p:cNvPr>
          <p:cNvSpPr txBox="1"/>
          <p:nvPr/>
        </p:nvSpPr>
        <p:spPr>
          <a:xfrm>
            <a:off x="231758" y="1658665"/>
            <a:ext cx="3121041" cy="1508105"/>
          </a:xfrm>
          <a:prstGeom prst="rect">
            <a:avLst/>
          </a:prstGeom>
          <a:noFill/>
        </p:spPr>
        <p:txBody>
          <a:bodyPr wrap="square">
            <a:spAutoFit/>
          </a:bodyPr>
          <a:lstStyle/>
          <a:p>
            <a:pPr marL="342900" lvl="0" indent="-342900" algn="r" rtl="1">
              <a:lnSpc>
                <a:spcPct val="115000"/>
              </a:lnSpc>
              <a:spcAft>
                <a:spcPts val="1000"/>
              </a:spcAft>
              <a:buFont typeface="+mj-lt"/>
              <a:buAutoNum type="arabicPeriod"/>
              <a:tabLst>
                <a:tab pos="457200" algn="l"/>
              </a:tabLst>
            </a:pPr>
            <a:r>
              <a:rPr lang="ar-SA" sz="16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التكاليف التشغيلية العالية</a:t>
            </a:r>
            <a:r>
              <a:rPr lang="fr-FR" sz="16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6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تكاليف الإنتاج والنقل المرتفعة تؤثر على هوامش الربح، خصوصًا في ظل ارتفاع تكاليف المواد الأولية والطاقة</a:t>
            </a:r>
            <a:r>
              <a:rPr lang="fr-FR" sz="16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a:t>
            </a:r>
            <a:endParaRPr lang="fr-FR" sz="1600" b="1" dirty="0">
              <a:effectLst>
                <a:outerShdw blurRad="38100" dist="38100" dir="2700000" algn="tl">
                  <a:srgbClr val="000000">
                    <a:alpha val="43137"/>
                  </a:srgbClr>
                </a:outerShdw>
              </a:effectLst>
              <a:latin typeface="A Jannat LT" panose="01000000000000000000" pitchFamily="2" charset="-78"/>
              <a:ea typeface="Calibri" panose="020F0502020204030204" pitchFamily="34" charset="0"/>
              <a:cs typeface="A Jannat LT" panose="01000000000000000000" pitchFamily="2" charset="-78"/>
            </a:endParaRPr>
          </a:p>
        </p:txBody>
      </p:sp>
      <p:sp>
        <p:nvSpPr>
          <p:cNvPr id="13" name="ZoneTexte 12">
            <a:extLst>
              <a:ext uri="{FF2B5EF4-FFF2-40B4-BE49-F238E27FC236}">
                <a16:creationId xmlns:a16="http://schemas.microsoft.com/office/drawing/2014/main" id="{8AD998AD-F094-4324-2117-8D6EFF274EA5}"/>
              </a:ext>
            </a:extLst>
          </p:cNvPr>
          <p:cNvSpPr txBox="1"/>
          <p:nvPr/>
        </p:nvSpPr>
        <p:spPr>
          <a:xfrm>
            <a:off x="-115390" y="3358485"/>
            <a:ext cx="3366206" cy="1508105"/>
          </a:xfrm>
          <a:prstGeom prst="rect">
            <a:avLst/>
          </a:prstGeom>
          <a:noFill/>
        </p:spPr>
        <p:txBody>
          <a:bodyPr wrap="square">
            <a:spAutoFit/>
          </a:bodyPr>
          <a:lstStyle/>
          <a:p>
            <a:pPr lvl="0" algn="r" rtl="1">
              <a:lnSpc>
                <a:spcPct val="115000"/>
              </a:lnSpc>
              <a:spcAft>
                <a:spcPts val="1000"/>
              </a:spcAft>
              <a:tabLst>
                <a:tab pos="457200" algn="l"/>
              </a:tabLst>
            </a:pPr>
            <a:r>
              <a:rPr lang="fr-FR" sz="16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.2</a:t>
            </a:r>
            <a:r>
              <a:rPr lang="ar-DZ" sz="16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ا</a:t>
            </a:r>
            <a:r>
              <a:rPr lang="ar-SA" sz="1600" b="1" dirty="0">
                <a:solidFill>
                  <a:srgbClr val="C00000"/>
                </a:solidFill>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لاعتماد الكبير على سوق محدد</a:t>
            </a:r>
            <a:r>
              <a:rPr lang="fr-FR" sz="16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 </a:t>
            </a:r>
            <a:r>
              <a:rPr lang="ar-SA" sz="1600" b="1" dirty="0">
                <a:effectLst>
                  <a:outerShdw blurRad="38100" dist="38100" dir="2700000" algn="tl">
                    <a:srgbClr val="000000">
                      <a:alpha val="43137"/>
                    </a:srgbClr>
                  </a:outerShdw>
                </a:effectLst>
                <a:latin typeface="A Jannat LT" panose="01000000000000000000" pitchFamily="2" charset="-78"/>
                <a:ea typeface="Times New Roman" panose="02020603050405020304" pitchFamily="18" charset="0"/>
                <a:cs typeface="A Jannat LT" panose="01000000000000000000" pitchFamily="2" charset="-78"/>
              </a:rPr>
              <a:t>على الرغم من توسعها في دول أخرى، لا يزال اعتماد الشركة الكبير على السوق السعودي يشكل نقطة ضعف إذا تعرضت السوق لأي تقلبات</a:t>
            </a:r>
            <a:r>
              <a:rPr lang="fr-FR" sz="1600" b="1" dirty="0">
                <a:effectLst/>
                <a:latin typeface="A Jannat LT" panose="01000000000000000000" pitchFamily="2" charset="-78"/>
                <a:ea typeface="Times New Roman" panose="02020603050405020304" pitchFamily="18" charset="0"/>
                <a:cs typeface="A Jannat LT" panose="01000000000000000000" pitchFamily="2" charset="-78"/>
              </a:rPr>
              <a:t>.</a:t>
            </a:r>
            <a:endParaRPr lang="fr-FR" sz="1600" b="1" dirty="0">
              <a:effectLst/>
              <a:latin typeface="A Jannat LT" panose="01000000000000000000" pitchFamily="2" charset="-78"/>
              <a:ea typeface="Calibri" panose="020F0502020204030204" pitchFamily="34" charset="0"/>
              <a:cs typeface="A Jannat LT" panose="01000000000000000000" pitchFamily="2" charset="-7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81">
                                            <p:txEl>
                                              <p:pRg st="0" end="0"/>
                                            </p:txEl>
                                          </p:spTgt>
                                        </p:tgtEl>
                                        <p:attrNameLst>
                                          <p:attrName>style.visibility</p:attrName>
                                        </p:attrNameLst>
                                      </p:cBhvr>
                                      <p:to>
                                        <p:strVal val="visible"/>
                                      </p:to>
                                    </p:set>
                                    <p:anim calcmode="lin" valueType="num">
                                      <p:cBhvr>
                                        <p:cTn id="7" dur="500" fill="hold"/>
                                        <p:tgtEl>
                                          <p:spTgt spid="13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83">
                                            <p:txEl>
                                              <p:pRg st="0" end="0"/>
                                            </p:txEl>
                                          </p:spTgt>
                                        </p:tgtEl>
                                        <p:attrNameLst>
                                          <p:attrName>style.visibility</p:attrName>
                                        </p:attrNameLst>
                                      </p:cBhvr>
                                      <p:to>
                                        <p:strVal val="visible"/>
                                      </p:to>
                                    </p:set>
                                    <p:anim calcmode="lin" valueType="num">
                                      <p:cBhvr>
                                        <p:cTn id="13" dur="500" fill="hold"/>
                                        <p:tgtEl>
                                          <p:spTgt spid="13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 grpId="0" build="p"/>
      <p:bldP spid="1383" grpId="0" build="p"/>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85"/>
          <p:cNvSpPr txBox="1">
            <a:spLocks noGrp="1"/>
          </p:cNvSpPr>
          <p:nvPr>
            <p:ph type="title"/>
          </p:nvPr>
        </p:nvSpPr>
        <p:spPr>
          <a:xfrm>
            <a:off x="2335173" y="456800"/>
            <a:ext cx="4044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ar-DZ" sz="6000" u="sng" dirty="0">
                <a:solidFill>
                  <a:schemeClr val="dk1"/>
                </a:solidFill>
                <a:effectLst>
                  <a:outerShdw blurRad="38100" dist="38100" dir="2700000" algn="tl">
                    <a:srgbClr val="000000">
                      <a:alpha val="43137"/>
                    </a:srgbClr>
                  </a:outerShdw>
                </a:effectLst>
                <a:latin typeface="Jazeel Bold" panose="00000800000000000000" pitchFamily="50" charset="-78"/>
                <a:ea typeface="HSN Shahd Bold" panose="020A0503020102020204" pitchFamily="18" charset="-78"/>
                <a:cs typeface="Jazeel Bold" panose="00000800000000000000" pitchFamily="50" charset="-78"/>
              </a:rPr>
              <a:t>الفرص</a:t>
            </a:r>
            <a:endParaRPr sz="6000" u="sng" dirty="0">
              <a:effectLst>
                <a:outerShdw blurRad="38100" dist="38100" dir="2700000" algn="tl">
                  <a:srgbClr val="000000">
                    <a:alpha val="43137"/>
                  </a:srgbClr>
                </a:outerShdw>
              </a:effectLst>
              <a:latin typeface="Jazeel Bold" panose="00000800000000000000" pitchFamily="50" charset="-78"/>
              <a:ea typeface="HSN Shahd Bold" panose="020A0503020102020204" pitchFamily="18" charset="-78"/>
              <a:cs typeface="Jazeel Bold" panose="00000800000000000000" pitchFamily="50" charset="-78"/>
            </a:endParaRPr>
          </a:p>
        </p:txBody>
      </p:sp>
      <p:sp>
        <p:nvSpPr>
          <p:cNvPr id="5" name="ZoneTexte 4">
            <a:extLst>
              <a:ext uri="{FF2B5EF4-FFF2-40B4-BE49-F238E27FC236}">
                <a16:creationId xmlns:a16="http://schemas.microsoft.com/office/drawing/2014/main" id="{2B3E4968-DD7F-22DC-4DF8-1A3A973D477F}"/>
              </a:ext>
            </a:extLst>
          </p:cNvPr>
          <p:cNvSpPr txBox="1"/>
          <p:nvPr/>
        </p:nvSpPr>
        <p:spPr>
          <a:xfrm>
            <a:off x="331305" y="1106233"/>
            <a:ext cx="8051737" cy="3580467"/>
          </a:xfrm>
          <a:prstGeom prst="rect">
            <a:avLst/>
          </a:prstGeom>
          <a:noFill/>
        </p:spPr>
        <p:txBody>
          <a:bodyPr wrap="square">
            <a:spAutoFit/>
          </a:bodyPr>
          <a:lstStyle/>
          <a:p>
            <a:pPr marL="342900" lvl="0" indent="-342900" algn="ctr" rtl="1">
              <a:lnSpc>
                <a:spcPct val="115000"/>
              </a:lnSpc>
              <a:spcAft>
                <a:spcPts val="1000"/>
              </a:spcAft>
              <a:buFont typeface="+mj-lt"/>
              <a:buAutoNum type="arabicPeriod"/>
              <a:tabLst>
                <a:tab pos="457200" algn="l"/>
              </a:tabLst>
            </a:pPr>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الابتكار في المنتجات</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يمكن للمراعي أن توسع خطوط إنتاجها لتلبية طلبات جديدة أو تطوير منتجات صحية ومغذية تواكب التوجهات الغذائية الصحية</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Calibri" panose="020F0502020204030204" pitchFamily="34" charset="0"/>
              <a:cs typeface="LH Lamar Pro" panose="01000000000000000000" pitchFamily="50" charset="-78"/>
            </a:endParaRPr>
          </a:p>
          <a:p>
            <a:pPr marL="342900" lvl="0" indent="-342900" algn="ctr" rtl="1">
              <a:lnSpc>
                <a:spcPct val="115000"/>
              </a:lnSpc>
              <a:spcAft>
                <a:spcPts val="1000"/>
              </a:spcAft>
              <a:buFont typeface="+mj-lt"/>
              <a:buAutoNum type="arabicPeriod"/>
              <a:tabLst>
                <a:tab pos="457200" algn="l"/>
              </a:tabLst>
            </a:pPr>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التوسع الدولي</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هناك فرص لتعزيز وجودها في أسواق جديدة خارج المنطقة، مما يفتح الباب لمزيد من النمو</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Calibri" panose="020F0502020204030204" pitchFamily="34" charset="0"/>
              <a:cs typeface="LH Lamar Pro" panose="01000000000000000000" pitchFamily="50" charset="-78"/>
            </a:endParaRPr>
          </a:p>
          <a:p>
            <a:pPr algn="ctr" rtl="1"/>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الشراكات </a:t>
            </a:r>
            <a:r>
              <a:rPr lang="ar-SA" sz="2400" b="1" dirty="0" err="1">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والاستحواذ</a:t>
            </a:r>
            <a:r>
              <a:rPr lang="ar-SA" sz="2400" b="1" dirty="0" err="1">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ات</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فرص لدمج أو الاستحواذ على شركات أصغر لزيادة الحصة السوقية وتعزيز العمليات التشغيلية</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cs typeface="LH Lamar Pro" panose="01000000000000000000" pitchFamily="50" charset="-7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wipe(down)">
                                      <p:cBhvr>
                                        <p:cTn id="7" dur="580">
                                          <p:stCondLst>
                                            <p:cond delay="0"/>
                                          </p:stCondLst>
                                        </p:cTn>
                                        <p:tgtEl>
                                          <p:spTgt spid="1155"/>
                                        </p:tgtEl>
                                      </p:cBhvr>
                                    </p:animEffect>
                                    <p:anim calcmode="lin" valueType="num">
                                      <p:cBhvr>
                                        <p:cTn id="8" dur="1822" tmFilter="0,0; 0.14,0.36; 0.43,0.73; 0.71,0.91; 1.0,1.0">
                                          <p:stCondLst>
                                            <p:cond delay="0"/>
                                          </p:stCondLst>
                                        </p:cTn>
                                        <p:tgtEl>
                                          <p:spTgt spid="11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55"/>
                                        </p:tgtEl>
                                        <p:attrNameLst>
                                          <p:attrName>ppt_y</p:attrName>
                                        </p:attrNameLst>
                                      </p:cBhvr>
                                      <p:tavLst>
                                        <p:tav tm="0" fmla="#ppt_y-sin(pi*$)/81">
                                          <p:val>
                                            <p:fltVal val="0"/>
                                          </p:val>
                                        </p:tav>
                                        <p:tav tm="100000">
                                          <p:val>
                                            <p:fltVal val="1"/>
                                          </p:val>
                                        </p:tav>
                                      </p:tavLst>
                                    </p:anim>
                                    <p:animScale>
                                      <p:cBhvr>
                                        <p:cTn id="13" dur="26">
                                          <p:stCondLst>
                                            <p:cond delay="650"/>
                                          </p:stCondLst>
                                        </p:cTn>
                                        <p:tgtEl>
                                          <p:spTgt spid="1155"/>
                                        </p:tgtEl>
                                      </p:cBhvr>
                                      <p:to x="100000" y="60000"/>
                                    </p:animScale>
                                    <p:animScale>
                                      <p:cBhvr>
                                        <p:cTn id="14" dur="166" decel="50000">
                                          <p:stCondLst>
                                            <p:cond delay="676"/>
                                          </p:stCondLst>
                                        </p:cTn>
                                        <p:tgtEl>
                                          <p:spTgt spid="1155"/>
                                        </p:tgtEl>
                                      </p:cBhvr>
                                      <p:to x="100000" y="100000"/>
                                    </p:animScale>
                                    <p:animScale>
                                      <p:cBhvr>
                                        <p:cTn id="15" dur="26">
                                          <p:stCondLst>
                                            <p:cond delay="1312"/>
                                          </p:stCondLst>
                                        </p:cTn>
                                        <p:tgtEl>
                                          <p:spTgt spid="1155"/>
                                        </p:tgtEl>
                                      </p:cBhvr>
                                      <p:to x="100000" y="80000"/>
                                    </p:animScale>
                                    <p:animScale>
                                      <p:cBhvr>
                                        <p:cTn id="16" dur="166" decel="50000">
                                          <p:stCondLst>
                                            <p:cond delay="1338"/>
                                          </p:stCondLst>
                                        </p:cTn>
                                        <p:tgtEl>
                                          <p:spTgt spid="1155"/>
                                        </p:tgtEl>
                                      </p:cBhvr>
                                      <p:to x="100000" y="100000"/>
                                    </p:animScale>
                                    <p:animScale>
                                      <p:cBhvr>
                                        <p:cTn id="17" dur="26">
                                          <p:stCondLst>
                                            <p:cond delay="1642"/>
                                          </p:stCondLst>
                                        </p:cTn>
                                        <p:tgtEl>
                                          <p:spTgt spid="1155"/>
                                        </p:tgtEl>
                                      </p:cBhvr>
                                      <p:to x="100000" y="90000"/>
                                    </p:animScale>
                                    <p:animScale>
                                      <p:cBhvr>
                                        <p:cTn id="18" dur="166" decel="50000">
                                          <p:stCondLst>
                                            <p:cond delay="1668"/>
                                          </p:stCondLst>
                                        </p:cTn>
                                        <p:tgtEl>
                                          <p:spTgt spid="1155"/>
                                        </p:tgtEl>
                                      </p:cBhvr>
                                      <p:to x="100000" y="100000"/>
                                    </p:animScale>
                                    <p:animScale>
                                      <p:cBhvr>
                                        <p:cTn id="19" dur="26">
                                          <p:stCondLst>
                                            <p:cond delay="1808"/>
                                          </p:stCondLst>
                                        </p:cTn>
                                        <p:tgtEl>
                                          <p:spTgt spid="1155"/>
                                        </p:tgtEl>
                                      </p:cBhvr>
                                      <p:to x="100000" y="95000"/>
                                    </p:animScale>
                                    <p:animScale>
                                      <p:cBhvr>
                                        <p:cTn id="20" dur="166" decel="50000">
                                          <p:stCondLst>
                                            <p:cond delay="1834"/>
                                          </p:stCondLst>
                                        </p:cTn>
                                        <p:tgtEl>
                                          <p:spTgt spid="11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3" name="Google Shape;1163;p86"/>
          <p:cNvSpPr txBox="1">
            <a:spLocks noGrp="1"/>
          </p:cNvSpPr>
          <p:nvPr>
            <p:ph type="title"/>
          </p:nvPr>
        </p:nvSpPr>
        <p:spPr>
          <a:xfrm>
            <a:off x="1268870" y="124737"/>
            <a:ext cx="806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4800" u="sng" dirty="0">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rPr>
              <a:t>التحديات</a:t>
            </a:r>
            <a:endParaRPr sz="4800" u="sng" dirty="0">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endParaRPr>
          </a:p>
        </p:txBody>
      </p:sp>
      <p:sp>
        <p:nvSpPr>
          <p:cNvPr id="15" name="ZoneTexte 14">
            <a:extLst>
              <a:ext uri="{FF2B5EF4-FFF2-40B4-BE49-F238E27FC236}">
                <a16:creationId xmlns:a16="http://schemas.microsoft.com/office/drawing/2014/main" id="{97D17821-9F42-8ABB-2F45-AA6E7E3A5039}"/>
              </a:ext>
            </a:extLst>
          </p:cNvPr>
          <p:cNvSpPr txBox="1"/>
          <p:nvPr/>
        </p:nvSpPr>
        <p:spPr>
          <a:xfrm>
            <a:off x="1111349" y="972102"/>
            <a:ext cx="7574712" cy="4171398"/>
          </a:xfrm>
          <a:prstGeom prst="rect">
            <a:avLst/>
          </a:prstGeom>
          <a:noFill/>
        </p:spPr>
        <p:txBody>
          <a:bodyPr wrap="square">
            <a:spAutoFit/>
          </a:bodyPr>
          <a:lstStyle/>
          <a:p>
            <a:pPr marL="342900" lvl="0" indent="-342900" algn="ctr" rtl="1">
              <a:lnSpc>
                <a:spcPct val="115000"/>
              </a:lnSpc>
              <a:spcAft>
                <a:spcPts val="1000"/>
              </a:spcAft>
              <a:buFont typeface="+mj-lt"/>
              <a:buAutoNum type="arabicPeriod"/>
              <a:tabLst>
                <a:tab pos="457200" algn="l"/>
              </a:tabLst>
            </a:pPr>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التقلبات الاقتصادية</a:t>
            </a:r>
            <a:r>
              <a:rPr lang="fr-FR"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أي تباطؤ اقتصادي أو تغييرات في أسعار الصرف أو الظروف الاقتصادية قد يؤثر على أداء الشركة</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Calibri" panose="020F0502020204030204" pitchFamily="34" charset="0"/>
              <a:cs typeface="LH Lamar Pro" panose="01000000000000000000" pitchFamily="50" charset="-78"/>
            </a:endParaRPr>
          </a:p>
          <a:p>
            <a:pPr marL="342900" lvl="0" indent="-342900" algn="ctr" rtl="1">
              <a:lnSpc>
                <a:spcPct val="115000"/>
              </a:lnSpc>
              <a:spcAft>
                <a:spcPts val="1000"/>
              </a:spcAft>
              <a:buFont typeface="+mj-lt"/>
              <a:buAutoNum type="arabicPeriod"/>
              <a:tabLst>
                <a:tab pos="457200" algn="l"/>
              </a:tabLst>
            </a:pPr>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المنافسة الشديدة</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تواجه المراعي منافسة قوية من الشركات المحلية والإقليمية والعالمية في قطاع الأغذية</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Calibri" panose="020F0502020204030204" pitchFamily="34" charset="0"/>
              <a:cs typeface="LH Lamar Pro" panose="01000000000000000000" pitchFamily="50" charset="-78"/>
            </a:endParaRPr>
          </a:p>
          <a:p>
            <a:pPr marL="342900" lvl="0" indent="-342900" algn="ctr" rtl="1">
              <a:lnSpc>
                <a:spcPct val="115000"/>
              </a:lnSpc>
              <a:spcAft>
                <a:spcPts val="1000"/>
              </a:spcAft>
              <a:buFont typeface="+mj-lt"/>
              <a:buAutoNum type="arabicPeriod"/>
              <a:tabLst>
                <a:tab pos="457200" algn="l"/>
              </a:tabLst>
            </a:pPr>
            <a:r>
              <a:rPr lang="ar-SA"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التنظيمات والتشريعات</a:t>
            </a:r>
            <a:r>
              <a:rPr lang="fr-FR" sz="2400" b="1" dirty="0">
                <a:solidFill>
                  <a:srgbClr val="C00000"/>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 </a:t>
            </a:r>
            <a:r>
              <a:rPr lang="ar-SA"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تشريعات حكومية جديدة، مثل ضوابط الاستيراد والتصدير، أو الضرائب، قد تشكل عبئًا إضافيًا على الشركة</a:t>
            </a:r>
            <a:r>
              <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Times New Roman" panose="02020603050405020304" pitchFamily="18" charset="0"/>
                <a:cs typeface="LH Lamar Pro" panose="01000000000000000000" pitchFamily="50" charset="-78"/>
              </a:rPr>
              <a:t>.</a:t>
            </a:r>
            <a:endParaRPr lang="fr-FR" sz="2400" b="1" dirty="0">
              <a:solidFill>
                <a:schemeClr val="tx1">
                  <a:lumMod val="50000"/>
                </a:schemeClr>
              </a:solidFill>
              <a:effectLst>
                <a:outerShdw blurRad="38100" dist="38100" dir="2700000" algn="tl">
                  <a:srgbClr val="000000">
                    <a:alpha val="43137"/>
                  </a:srgbClr>
                </a:outerShdw>
              </a:effectLst>
              <a:latin typeface="LH Lamar Pro" panose="01000000000000000000" pitchFamily="50" charset="-78"/>
              <a:ea typeface="Calibri" panose="020F0502020204030204" pitchFamily="34" charset="0"/>
              <a:cs typeface="LH Lamar Pro" panose="01000000000000000000" pitchFamily="50" charset="-7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wipe(down)">
                                      <p:cBhvr>
                                        <p:cTn id="7" dur="580">
                                          <p:stCondLst>
                                            <p:cond delay="0"/>
                                          </p:stCondLst>
                                        </p:cTn>
                                        <p:tgtEl>
                                          <p:spTgt spid="1163"/>
                                        </p:tgtEl>
                                      </p:cBhvr>
                                    </p:animEffect>
                                    <p:anim calcmode="lin" valueType="num">
                                      <p:cBhvr>
                                        <p:cTn id="8" dur="1822" tmFilter="0,0; 0.14,0.36; 0.43,0.73; 0.71,0.91; 1.0,1.0">
                                          <p:stCondLst>
                                            <p:cond delay="0"/>
                                          </p:stCondLst>
                                        </p:cTn>
                                        <p:tgtEl>
                                          <p:spTgt spid="11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63"/>
                                        </p:tgtEl>
                                        <p:attrNameLst>
                                          <p:attrName>ppt_y</p:attrName>
                                        </p:attrNameLst>
                                      </p:cBhvr>
                                      <p:tavLst>
                                        <p:tav tm="0" fmla="#ppt_y-sin(pi*$)/81">
                                          <p:val>
                                            <p:fltVal val="0"/>
                                          </p:val>
                                        </p:tav>
                                        <p:tav tm="100000">
                                          <p:val>
                                            <p:fltVal val="1"/>
                                          </p:val>
                                        </p:tav>
                                      </p:tavLst>
                                    </p:anim>
                                    <p:animScale>
                                      <p:cBhvr>
                                        <p:cTn id="13" dur="26">
                                          <p:stCondLst>
                                            <p:cond delay="650"/>
                                          </p:stCondLst>
                                        </p:cTn>
                                        <p:tgtEl>
                                          <p:spTgt spid="1163"/>
                                        </p:tgtEl>
                                      </p:cBhvr>
                                      <p:to x="100000" y="60000"/>
                                    </p:animScale>
                                    <p:animScale>
                                      <p:cBhvr>
                                        <p:cTn id="14" dur="166" decel="50000">
                                          <p:stCondLst>
                                            <p:cond delay="676"/>
                                          </p:stCondLst>
                                        </p:cTn>
                                        <p:tgtEl>
                                          <p:spTgt spid="1163"/>
                                        </p:tgtEl>
                                      </p:cBhvr>
                                      <p:to x="100000" y="100000"/>
                                    </p:animScale>
                                    <p:animScale>
                                      <p:cBhvr>
                                        <p:cTn id="15" dur="26">
                                          <p:stCondLst>
                                            <p:cond delay="1312"/>
                                          </p:stCondLst>
                                        </p:cTn>
                                        <p:tgtEl>
                                          <p:spTgt spid="1163"/>
                                        </p:tgtEl>
                                      </p:cBhvr>
                                      <p:to x="100000" y="80000"/>
                                    </p:animScale>
                                    <p:animScale>
                                      <p:cBhvr>
                                        <p:cTn id="16" dur="166" decel="50000">
                                          <p:stCondLst>
                                            <p:cond delay="1338"/>
                                          </p:stCondLst>
                                        </p:cTn>
                                        <p:tgtEl>
                                          <p:spTgt spid="1163"/>
                                        </p:tgtEl>
                                      </p:cBhvr>
                                      <p:to x="100000" y="100000"/>
                                    </p:animScale>
                                    <p:animScale>
                                      <p:cBhvr>
                                        <p:cTn id="17" dur="26">
                                          <p:stCondLst>
                                            <p:cond delay="1642"/>
                                          </p:stCondLst>
                                        </p:cTn>
                                        <p:tgtEl>
                                          <p:spTgt spid="1163"/>
                                        </p:tgtEl>
                                      </p:cBhvr>
                                      <p:to x="100000" y="90000"/>
                                    </p:animScale>
                                    <p:animScale>
                                      <p:cBhvr>
                                        <p:cTn id="18" dur="166" decel="50000">
                                          <p:stCondLst>
                                            <p:cond delay="1668"/>
                                          </p:stCondLst>
                                        </p:cTn>
                                        <p:tgtEl>
                                          <p:spTgt spid="1163"/>
                                        </p:tgtEl>
                                      </p:cBhvr>
                                      <p:to x="100000" y="100000"/>
                                    </p:animScale>
                                    <p:animScale>
                                      <p:cBhvr>
                                        <p:cTn id="19" dur="26">
                                          <p:stCondLst>
                                            <p:cond delay="1808"/>
                                          </p:stCondLst>
                                        </p:cTn>
                                        <p:tgtEl>
                                          <p:spTgt spid="1163"/>
                                        </p:tgtEl>
                                      </p:cBhvr>
                                      <p:to x="100000" y="95000"/>
                                    </p:animScale>
                                    <p:animScale>
                                      <p:cBhvr>
                                        <p:cTn id="20" dur="166" decel="50000">
                                          <p:stCondLst>
                                            <p:cond delay="1834"/>
                                          </p:stCondLst>
                                        </p:cTn>
                                        <p:tgtEl>
                                          <p:spTgt spid="116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5" name="ZoneTexte 4">
            <a:extLst>
              <a:ext uri="{FF2B5EF4-FFF2-40B4-BE49-F238E27FC236}">
                <a16:creationId xmlns:a16="http://schemas.microsoft.com/office/drawing/2014/main" id="{D94655F0-6A37-A872-0468-6B31CA36BC5A}"/>
              </a:ext>
            </a:extLst>
          </p:cNvPr>
          <p:cNvSpPr txBox="1"/>
          <p:nvPr/>
        </p:nvSpPr>
        <p:spPr>
          <a:xfrm>
            <a:off x="22302" y="1483305"/>
            <a:ext cx="7161870" cy="3046988"/>
          </a:xfrm>
          <a:prstGeom prst="rect">
            <a:avLst/>
          </a:prstGeom>
          <a:noFill/>
        </p:spPr>
        <p:txBody>
          <a:bodyPr wrap="square">
            <a:spAutoFit/>
          </a:bodyPr>
          <a:lstStyle/>
          <a:p>
            <a:pPr algn="ctr" rtl="1"/>
            <a:r>
              <a:rPr lang="ar-DZ" sz="2400" b="1" i="0" dirty="0">
                <a:solidFill>
                  <a:schemeClr val="tx1">
                    <a:lumMod val="75000"/>
                  </a:schemeClr>
                </a:solidFill>
                <a:effectLst/>
                <a:latin typeface="Arabic Typesetting" panose="03020402040406030203" pitchFamily="66" charset="-78"/>
                <a:cs typeface="Arabic Typesetting" panose="03020402040406030203" pitchFamily="66" charset="-78"/>
              </a:rPr>
              <a:t>تأسست شركة المراعي في عام 1977 من قبل رواد الزراعة الأيرلنديين أليستر </a:t>
            </a:r>
            <a:r>
              <a:rPr lang="ar-DZ" sz="2400" b="1" i="0" dirty="0" err="1">
                <a:solidFill>
                  <a:schemeClr val="tx1">
                    <a:lumMod val="75000"/>
                  </a:schemeClr>
                </a:solidFill>
                <a:effectLst/>
                <a:latin typeface="Arabic Typesetting" panose="03020402040406030203" pitchFamily="66" charset="-78"/>
                <a:cs typeface="Arabic Typesetting" panose="03020402040406030203" pitchFamily="66" charset="-78"/>
              </a:rPr>
              <a:t>ماكجوكيان</a:t>
            </a:r>
            <a:r>
              <a:rPr lang="ar-DZ" sz="2400" b="1" i="0" dirty="0">
                <a:solidFill>
                  <a:schemeClr val="tx1">
                    <a:lumMod val="75000"/>
                  </a:schemeClr>
                </a:solidFill>
                <a:effectLst/>
                <a:latin typeface="Arabic Typesetting" panose="03020402040406030203" pitchFamily="66" charset="-78"/>
                <a:cs typeface="Arabic Typesetting" panose="03020402040406030203" pitchFamily="66" charset="-78"/>
              </a:rPr>
              <a:t> وبادي </a:t>
            </a:r>
            <a:r>
              <a:rPr lang="ar-DZ" sz="2400" b="1" i="0" dirty="0" err="1">
                <a:solidFill>
                  <a:schemeClr val="tx1">
                    <a:lumMod val="75000"/>
                  </a:schemeClr>
                </a:solidFill>
                <a:effectLst/>
                <a:latin typeface="Arabic Typesetting" panose="03020402040406030203" pitchFamily="66" charset="-78"/>
                <a:cs typeface="Arabic Typesetting" panose="03020402040406030203" pitchFamily="66" charset="-78"/>
              </a:rPr>
              <a:t>ماكجوكيان</a:t>
            </a:r>
            <a:r>
              <a:rPr lang="ar-DZ" sz="2400" b="1" i="0" dirty="0">
                <a:solidFill>
                  <a:schemeClr val="tx1">
                    <a:lumMod val="75000"/>
                  </a:schemeClr>
                </a:solidFill>
                <a:effectLst/>
                <a:latin typeface="Arabic Typesetting" panose="03020402040406030203" pitchFamily="66" charset="-78"/>
                <a:cs typeface="Arabic Typesetting" panose="03020402040406030203" pitchFamily="66" charset="-78"/>
              </a:rPr>
              <a:t> مع الأمير سلطان بن محمد بن سعود الكبير، وهي واحدة من الشركات المساهمة السعودية و العاملة في إنتاج وتوزيع المنتجات الزراعية والحيوانية والغذائية في المملكة العربية السعودية ودول الخليج. لدى المراعي شراكة ممتدة مع شركة </a:t>
            </a:r>
            <a:r>
              <a:rPr lang="ar-DZ" sz="2400" b="1" i="0" dirty="0" err="1">
                <a:solidFill>
                  <a:schemeClr val="tx1">
                    <a:lumMod val="75000"/>
                  </a:schemeClr>
                </a:solidFill>
                <a:effectLst/>
                <a:latin typeface="Arabic Typesetting" panose="03020402040406030203" pitchFamily="66" charset="-78"/>
                <a:cs typeface="Arabic Typesetting" panose="03020402040406030203" pitchFamily="66" charset="-78"/>
              </a:rPr>
              <a:t>ببسيكو</a:t>
            </a:r>
            <a:r>
              <a:rPr lang="ar-DZ" sz="2400" b="1" i="0" dirty="0">
                <a:solidFill>
                  <a:schemeClr val="tx1">
                    <a:lumMod val="75000"/>
                  </a:schemeClr>
                </a:solidFill>
                <a:effectLst/>
                <a:latin typeface="Arabic Typesetting" panose="03020402040406030203" pitchFamily="66" charset="-78"/>
                <a:cs typeface="Arabic Typesetting" panose="03020402040406030203" pitchFamily="66" charset="-78"/>
              </a:rPr>
              <a:t> منذ عام 2009 والتي تستحوذ من خلالها على عدد من مشاريع الشركة في الإنتاج الغذائي في المنطقة. بدأت المراعي عمليات إنتاجها عام 1977 تحت قيادة صاحب السمو الأمير سلطان بن محمد الكبير، والذي يشغل منصب رئيس مجلس الإدارة للشركة منذ إنشاءها حتى الآن. يقع المبنى الرئيسي للشركة في الرياض. بدأت الشركة إنتاجها بـ350 بقرة أن تتضخم الكثافة التشغيلية خلال العقود الثلاثة الماضية ليصل قطيع المراعي من الأبقار إلى 170,000 بقرة لتصبح الشركة الأكبر عالميا في إنتاج الحليب ومشتقاته</a:t>
            </a:r>
            <a:r>
              <a:rPr lang="ar-DZ" sz="2400" b="0" i="0" dirty="0">
                <a:solidFill>
                  <a:schemeClr val="tx1">
                    <a:lumMod val="75000"/>
                  </a:schemeClr>
                </a:solidFill>
                <a:effectLst/>
                <a:latin typeface="Arial" panose="020B0604020202020204" pitchFamily="34" charset="0"/>
              </a:rPr>
              <a:t>.</a:t>
            </a:r>
            <a:endParaRPr lang="fr-FR" sz="2400" dirty="0">
              <a:solidFill>
                <a:schemeClr val="tx1">
                  <a:lumMod val="75000"/>
                </a:schemeClr>
              </a:solidFill>
            </a:endParaRPr>
          </a:p>
        </p:txBody>
      </p:sp>
      <p:pic>
        <p:nvPicPr>
          <p:cNvPr id="7" name="Image 6">
            <a:extLst>
              <a:ext uri="{FF2B5EF4-FFF2-40B4-BE49-F238E27FC236}">
                <a16:creationId xmlns:a16="http://schemas.microsoft.com/office/drawing/2014/main" id="{31FE661D-8287-6AA8-FEE3-145EADF8472F}"/>
              </a:ext>
            </a:extLst>
          </p:cNvPr>
          <p:cNvPicPr>
            <a:picLocks noChangeAspect="1"/>
          </p:cNvPicPr>
          <p:nvPr/>
        </p:nvPicPr>
        <p:blipFill>
          <a:blip r:embed="rId3"/>
          <a:stretch>
            <a:fillRect/>
          </a:stretch>
        </p:blipFill>
        <p:spPr>
          <a:xfrm>
            <a:off x="7184172" y="2181093"/>
            <a:ext cx="1806498" cy="2431694"/>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9" name="ZoneTexte 8">
            <a:extLst>
              <a:ext uri="{FF2B5EF4-FFF2-40B4-BE49-F238E27FC236}">
                <a16:creationId xmlns:a16="http://schemas.microsoft.com/office/drawing/2014/main" id="{A1E16127-AAFB-C810-B31B-66587F40727B}"/>
              </a:ext>
            </a:extLst>
          </p:cNvPr>
          <p:cNvSpPr txBox="1"/>
          <p:nvPr/>
        </p:nvSpPr>
        <p:spPr>
          <a:xfrm>
            <a:off x="1180618" y="426525"/>
            <a:ext cx="6604731" cy="707886"/>
          </a:xfrm>
          <a:prstGeom prst="rect">
            <a:avLst/>
          </a:prstGeom>
          <a:noFill/>
        </p:spPr>
        <p:txBody>
          <a:bodyPr wrap="square">
            <a:spAutoFit/>
          </a:bodyPr>
          <a:lstStyle/>
          <a:p>
            <a:pPr algn="ctr" rtl="1"/>
            <a:r>
              <a:rPr lang="ar-DZ" sz="4000" b="1" u="sng" dirty="0">
                <a:solidFill>
                  <a:schemeClr val="accent1"/>
                </a:solidFill>
                <a:latin typeface="Ara Hala Bo She'sha" panose="00000500000000000000" pitchFamily="50" charset="-78"/>
                <a:cs typeface="Ara Hala Bo She'sha" panose="00000500000000000000" pitchFamily="50" charset="-78"/>
              </a:rPr>
              <a:t>تأسيس و نشأة شركة المراعي </a:t>
            </a:r>
            <a:endParaRPr lang="fr-FR" sz="4000" b="1" u="sng" dirty="0">
              <a:solidFill>
                <a:schemeClr val="accent1"/>
              </a:solidFill>
              <a:latin typeface="Ara Hala Bo She'sha" panose="00000500000000000000" pitchFamily="50" charset="-78"/>
              <a:cs typeface="Ara Hala Bo She'sha" panose="00000500000000000000" pitchFamily="50" charset="-78"/>
            </a:endParaRPr>
          </a:p>
        </p:txBody>
      </p:sp>
      <p:pic>
        <p:nvPicPr>
          <p:cNvPr id="10" name="Image 9">
            <a:extLst>
              <a:ext uri="{FF2B5EF4-FFF2-40B4-BE49-F238E27FC236}">
                <a16:creationId xmlns:a16="http://schemas.microsoft.com/office/drawing/2014/main" id="{9747EC25-CEDA-E946-9D09-14443C33D5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927" y="710412"/>
            <a:ext cx="1908743" cy="1758098"/>
          </a:xfrm>
          <a:prstGeom prst="rect">
            <a:avLst/>
          </a:prstGeom>
          <a:effectLst>
            <a:outerShdw blurRad="850900" dist="50800" dir="5400000" sx="13000" sy="13000" algn="ctr" rotWithShape="0">
              <a:srgbClr val="000000">
                <a:alpha val="96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pic>
        <p:nvPicPr>
          <p:cNvPr id="1182" name="Google Shape;1182;p88" title="Chart">
            <a:hlinkClick r:id="rId3"/>
          </p:cNvPr>
          <p:cNvPicPr preferRelativeResize="0"/>
          <p:nvPr/>
        </p:nvPicPr>
        <p:blipFill>
          <a:blip r:embed="rId4">
            <a:alphaModFix/>
          </a:blip>
          <a:stretch>
            <a:fillRect/>
          </a:stretch>
        </p:blipFill>
        <p:spPr>
          <a:xfrm>
            <a:off x="-183772" y="464234"/>
            <a:ext cx="9327771" cy="4826103"/>
          </a:xfrm>
          <a:prstGeom prst="rect">
            <a:avLst/>
          </a:prstGeom>
          <a:noFill/>
          <a:ln>
            <a:noFill/>
          </a:ln>
        </p:spPr>
      </p:pic>
      <p:sp>
        <p:nvSpPr>
          <p:cNvPr id="1183" name="Google Shape;1183;p88"/>
          <p:cNvSpPr txBox="1">
            <a:spLocks noGrp="1"/>
          </p:cNvSpPr>
          <p:nvPr>
            <p:ph type="title"/>
          </p:nvPr>
        </p:nvSpPr>
        <p:spPr>
          <a:xfrm>
            <a:off x="-1" y="-48120"/>
            <a:ext cx="8088923" cy="5123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6000" dirty="0" err="1">
                <a:effectLst>
                  <a:outerShdw blurRad="38100" dist="38100" dir="2700000" algn="tl">
                    <a:srgbClr val="000000">
                      <a:alpha val="43137"/>
                    </a:srgbClr>
                  </a:outerShdw>
                </a:effectLst>
                <a:latin typeface="Snap ITC" panose="04040A07060A02020202" pitchFamily="82" charset="0"/>
              </a:rPr>
              <a:t>pEsTLE</a:t>
            </a:r>
            <a:r>
              <a:rPr lang="fr-FR" sz="6000" dirty="0">
                <a:effectLst>
                  <a:outerShdw blurRad="38100" dist="38100" dir="2700000" algn="tl">
                    <a:srgbClr val="000000">
                      <a:alpha val="43137"/>
                    </a:srgbClr>
                  </a:outerShdw>
                </a:effectLst>
                <a:latin typeface="Snap ITC" panose="04040A07060A02020202" pitchFamily="82" charset="0"/>
              </a:rPr>
              <a:t> analyse</a:t>
            </a:r>
            <a:endParaRPr sz="6000" dirty="0">
              <a:effectLst>
                <a:outerShdw blurRad="38100" dist="38100" dir="2700000" algn="tl">
                  <a:srgbClr val="000000">
                    <a:alpha val="43137"/>
                  </a:srgbClr>
                </a:outerShdw>
              </a:effectLst>
              <a:latin typeface="Snap ITC" panose="04040A07060A02020202" pitchFamily="82" charset="0"/>
            </a:endParaRPr>
          </a:p>
        </p:txBody>
      </p:sp>
      <p:pic>
        <p:nvPicPr>
          <p:cNvPr id="3" name="Image 2">
            <a:extLst>
              <a:ext uri="{FF2B5EF4-FFF2-40B4-BE49-F238E27FC236}">
                <a16:creationId xmlns:a16="http://schemas.microsoft.com/office/drawing/2014/main" id="{9CA60106-3B71-CCD9-87C3-E640AC7BC0C5}"/>
              </a:ext>
            </a:extLst>
          </p:cNvPr>
          <p:cNvPicPr>
            <a:picLocks noChangeAspect="1"/>
          </p:cNvPicPr>
          <p:nvPr/>
        </p:nvPicPr>
        <p:blipFill>
          <a:blip r:embed="rId5"/>
          <a:stretch>
            <a:fillRect/>
          </a:stretch>
        </p:blipFill>
        <p:spPr>
          <a:xfrm>
            <a:off x="7555240" y="0"/>
            <a:ext cx="1434905" cy="1909131"/>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83"/>
                                        </p:tgtEl>
                                        <p:attrNameLst>
                                          <p:attrName>style.visibility</p:attrName>
                                        </p:attrNameLst>
                                      </p:cBhvr>
                                      <p:to>
                                        <p:strVal val="visible"/>
                                      </p:to>
                                    </p:set>
                                    <p:anim calcmode="lin" valueType="num">
                                      <p:cBhvr>
                                        <p:cTn id="7" dur="1000" fill="hold"/>
                                        <p:tgtEl>
                                          <p:spTgt spid="1183"/>
                                        </p:tgtEl>
                                        <p:attrNameLst>
                                          <p:attrName>ppt_w</p:attrName>
                                        </p:attrNameLst>
                                      </p:cBhvr>
                                      <p:tavLst>
                                        <p:tav tm="0">
                                          <p:val>
                                            <p:fltVal val="0"/>
                                          </p:val>
                                        </p:tav>
                                        <p:tav tm="100000">
                                          <p:val>
                                            <p:strVal val="#ppt_w"/>
                                          </p:val>
                                        </p:tav>
                                      </p:tavLst>
                                    </p:anim>
                                    <p:anim calcmode="lin" valueType="num">
                                      <p:cBhvr>
                                        <p:cTn id="8" dur="1000" fill="hold"/>
                                        <p:tgtEl>
                                          <p:spTgt spid="1183"/>
                                        </p:tgtEl>
                                        <p:attrNameLst>
                                          <p:attrName>ppt_h</p:attrName>
                                        </p:attrNameLst>
                                      </p:cBhvr>
                                      <p:tavLst>
                                        <p:tav tm="0">
                                          <p:val>
                                            <p:fltVal val="0"/>
                                          </p:val>
                                        </p:tav>
                                        <p:tav tm="100000">
                                          <p:val>
                                            <p:strVal val="#ppt_h"/>
                                          </p:val>
                                        </p:tav>
                                      </p:tavLst>
                                    </p:anim>
                                    <p:anim calcmode="lin" valueType="num">
                                      <p:cBhvr>
                                        <p:cTn id="9" dur="1000" fill="hold"/>
                                        <p:tgtEl>
                                          <p:spTgt spid="1183"/>
                                        </p:tgtEl>
                                        <p:attrNameLst>
                                          <p:attrName>style.rotation</p:attrName>
                                        </p:attrNameLst>
                                      </p:cBhvr>
                                      <p:tavLst>
                                        <p:tav tm="0">
                                          <p:val>
                                            <p:fltVal val="90"/>
                                          </p:val>
                                        </p:tav>
                                        <p:tav tm="100000">
                                          <p:val>
                                            <p:fltVal val="0"/>
                                          </p:val>
                                        </p:tav>
                                      </p:tavLst>
                                    </p:anim>
                                    <p:animEffect transition="in" filter="fade">
                                      <p:cBhvr>
                                        <p:cTn id="10" dur="1000"/>
                                        <p:tgtEl>
                                          <p:spTgt spid="118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82"/>
                                        </p:tgtEl>
                                        <p:attrNameLst>
                                          <p:attrName>style.visibility</p:attrName>
                                        </p:attrNameLst>
                                      </p:cBhvr>
                                      <p:to>
                                        <p:strVal val="visible"/>
                                      </p:to>
                                    </p:set>
                                    <p:animEffect transition="in" filter="randombar(horizontal)">
                                      <p:cBhvr>
                                        <p:cTn id="15" dur="500"/>
                                        <p:tgtEl>
                                          <p:spTgt spid="118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22" name="ZoneTexte 21">
            <a:extLst>
              <a:ext uri="{FF2B5EF4-FFF2-40B4-BE49-F238E27FC236}">
                <a16:creationId xmlns:a16="http://schemas.microsoft.com/office/drawing/2014/main" id="{02219FA0-6583-E2FC-E952-73A066141107}"/>
              </a:ext>
            </a:extLst>
          </p:cNvPr>
          <p:cNvSpPr txBox="1"/>
          <p:nvPr/>
        </p:nvSpPr>
        <p:spPr>
          <a:xfrm>
            <a:off x="77375" y="251892"/>
            <a:ext cx="4494625" cy="2565318"/>
          </a:xfrm>
          <a:prstGeom prst="rect">
            <a:avLst/>
          </a:prstGeom>
          <a:noFill/>
        </p:spPr>
        <p:txBody>
          <a:bodyPr wrap="square">
            <a:spAutoFit/>
          </a:bodyPr>
          <a:lstStyle/>
          <a:p>
            <a:pPr algn="r" rtl="1">
              <a:lnSpc>
                <a:spcPct val="115000"/>
              </a:lnSpc>
              <a:spcAft>
                <a:spcPts val="1000"/>
              </a:spcAft>
            </a:pPr>
            <a:r>
              <a:rPr lang="ar-SA" sz="2000" b="1" u="sng" dirty="0">
                <a:solidFill>
                  <a:srgbClr val="C00000"/>
                </a:solidFill>
                <a:effectLst>
                  <a:outerShdw blurRad="38100" dist="38100" dir="2700000" algn="tl">
                    <a:srgbClr val="000000">
                      <a:alpha val="43137"/>
                    </a:srgbClr>
                  </a:outerShdw>
                </a:effectLst>
                <a:latin typeface="29LT Azer" panose="00000500000000000000" pitchFamily="2" charset="-78"/>
                <a:ea typeface="Times New Roman" panose="02020603050405020304" pitchFamily="18" charset="0"/>
                <a:cs typeface="A Noor" panose="00000400000000000000" pitchFamily="2" charset="-78"/>
              </a:rPr>
              <a:t>العوامل السياسية</a:t>
            </a:r>
            <a:r>
              <a:rPr lang="fr-FR" sz="2000" b="1" u="sng" dirty="0">
                <a:solidFill>
                  <a:srgbClr val="C00000"/>
                </a:solidFill>
                <a:effectLst>
                  <a:outerShdw blurRad="38100" dist="38100" dir="2700000" algn="tl">
                    <a:srgbClr val="000000">
                      <a:alpha val="43137"/>
                    </a:srgbClr>
                  </a:outerShdw>
                </a:effectLst>
                <a:latin typeface="29LT Azer" panose="00000500000000000000" pitchFamily="2" charset="-78"/>
                <a:ea typeface="Times New Roman" panose="02020603050405020304" pitchFamily="18" charset="0"/>
                <a:cs typeface="A Noor" panose="00000400000000000000" pitchFamily="2" charset="-78"/>
              </a:rPr>
              <a:t> (</a:t>
            </a:r>
            <a:r>
              <a:rPr lang="fr-FR" sz="2000" b="1" u="sng" dirty="0" err="1">
                <a:solidFill>
                  <a:srgbClr val="C00000"/>
                </a:solidFill>
                <a:effectLst>
                  <a:outerShdw blurRad="38100" dist="38100" dir="2700000" algn="tl">
                    <a:srgbClr val="000000">
                      <a:alpha val="43137"/>
                    </a:srgbClr>
                  </a:outerShdw>
                </a:effectLst>
                <a:latin typeface="29LT Azer" panose="00000500000000000000" pitchFamily="2" charset="-78"/>
                <a:ea typeface="Times New Roman" panose="02020603050405020304" pitchFamily="18" charset="0"/>
                <a:cs typeface="A Noor" panose="00000400000000000000" pitchFamily="2" charset="-78"/>
              </a:rPr>
              <a:t>Political</a:t>
            </a:r>
            <a:r>
              <a:rPr lang="fr-FR" sz="2000" b="1" u="sng" dirty="0">
                <a:solidFill>
                  <a:srgbClr val="C00000"/>
                </a:solidFill>
                <a:effectLst>
                  <a:outerShdw blurRad="38100" dist="38100" dir="2700000" algn="tl">
                    <a:srgbClr val="000000">
                      <a:alpha val="43137"/>
                    </a:srgbClr>
                  </a:outerShdw>
                </a:effectLst>
                <a:latin typeface="29LT Azer" panose="00000500000000000000" pitchFamily="2" charset="-78"/>
                <a:ea typeface="Times New Roman" panose="02020603050405020304" pitchFamily="18" charset="0"/>
                <a:cs typeface="A Noor" panose="00000400000000000000" pitchFamily="2" charset="-78"/>
              </a:rPr>
              <a:t>)</a:t>
            </a:r>
            <a:endParaRPr lang="fr-FR" sz="2000" b="1" u="sng" dirty="0">
              <a:solidFill>
                <a:srgbClr val="C00000"/>
              </a:solidFill>
              <a:effectLst>
                <a:outerShdw blurRad="38100" dist="38100" dir="2700000" algn="tl">
                  <a:srgbClr val="000000">
                    <a:alpha val="43137"/>
                  </a:srgbClr>
                </a:outerShdw>
              </a:effectLst>
              <a:latin typeface="29LT Azer" panose="00000500000000000000" pitchFamily="2" charset="-78"/>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400" b="1" u="sng" dirty="0">
                <a:solidFill>
                  <a:srgbClr val="002060"/>
                </a:solidFill>
                <a:effectLst/>
                <a:latin typeface="29LT Azer" panose="00000500000000000000" pitchFamily="2" charset="-78"/>
                <a:ea typeface="Times New Roman" panose="02020603050405020304" pitchFamily="18" charset="0"/>
                <a:cs typeface="A Noor" panose="00000400000000000000" pitchFamily="2" charset="-78"/>
              </a:rPr>
              <a:t>الاستقرار السياسي</a:t>
            </a:r>
            <a:r>
              <a:rPr lang="fr-FR" sz="1400" b="1" dirty="0">
                <a:effectLst/>
                <a:latin typeface="29LT Azer" panose="00000500000000000000" pitchFamily="2" charset="-78"/>
                <a:ea typeface="Times New Roman" panose="02020603050405020304" pitchFamily="18" charset="0"/>
                <a:cs typeface="A Noor" panose="00000400000000000000" pitchFamily="2" charset="-78"/>
              </a:rPr>
              <a:t>: </a:t>
            </a:r>
            <a:r>
              <a:rPr lang="ar-SA" sz="1400" b="1" dirty="0">
                <a:effectLst/>
                <a:latin typeface="29LT Azer" panose="00000500000000000000" pitchFamily="2" charset="-78"/>
                <a:ea typeface="Times New Roman" panose="02020603050405020304" pitchFamily="18" charset="0"/>
                <a:cs typeface="A Noor" panose="00000400000000000000" pitchFamily="2" charset="-78"/>
              </a:rPr>
              <a:t>المملكة العربية السعودية تُعتبر سوقًا رئيسيًا لشركة المراعي، وقد استفادت من الاستقرار السياسي في المنطقة، مما يعزز عملياتها</a:t>
            </a:r>
            <a:r>
              <a:rPr lang="fr-FR" sz="1400" b="1" dirty="0">
                <a:effectLst/>
                <a:latin typeface="29LT Azer" panose="00000500000000000000" pitchFamily="2" charset="-78"/>
                <a:ea typeface="Times New Roman" panose="02020603050405020304" pitchFamily="18" charset="0"/>
                <a:cs typeface="A Noor" panose="00000400000000000000" pitchFamily="2" charset="-78"/>
              </a:rPr>
              <a:t>.</a:t>
            </a:r>
            <a:endParaRPr lang="fr-FR" sz="1200" b="1" dirty="0">
              <a:effectLst/>
              <a:latin typeface="29LT Azer" panose="00000500000000000000" pitchFamily="2" charset="-78"/>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400" b="1" u="sng" dirty="0">
                <a:solidFill>
                  <a:srgbClr val="002060"/>
                </a:solidFill>
                <a:effectLst/>
                <a:latin typeface="29LT Azer" panose="00000500000000000000" pitchFamily="2" charset="-78"/>
                <a:ea typeface="Times New Roman" panose="02020603050405020304" pitchFamily="18" charset="0"/>
                <a:cs typeface="A Noor" panose="00000400000000000000" pitchFamily="2" charset="-78"/>
              </a:rPr>
              <a:t>السياسات الحكومية والتنظيمات</a:t>
            </a:r>
            <a:r>
              <a:rPr lang="fr-FR" sz="1400" b="1" dirty="0">
                <a:effectLst/>
                <a:latin typeface="29LT Azer" panose="00000500000000000000" pitchFamily="2" charset="-78"/>
                <a:ea typeface="Times New Roman" panose="02020603050405020304" pitchFamily="18" charset="0"/>
                <a:cs typeface="A Noor" panose="00000400000000000000" pitchFamily="2" charset="-78"/>
              </a:rPr>
              <a:t>: </a:t>
            </a:r>
            <a:r>
              <a:rPr lang="ar-SA" sz="1400" b="1" dirty="0">
                <a:effectLst/>
                <a:latin typeface="29LT Azer" panose="00000500000000000000" pitchFamily="2" charset="-78"/>
                <a:ea typeface="Times New Roman" panose="02020603050405020304" pitchFamily="18" charset="0"/>
                <a:cs typeface="A Noor" panose="00000400000000000000" pitchFamily="2" charset="-78"/>
              </a:rPr>
              <a:t>تغييرات في السياسات الزراعية، الضرائب، أو تنظيمات الصحة والسلامة قد تؤثر على تكاليف الإنتاج وأسعار المنتجات</a:t>
            </a:r>
            <a:r>
              <a:rPr lang="fr-FR" sz="1400" b="1" dirty="0">
                <a:effectLst/>
                <a:latin typeface="29LT Azer" panose="00000500000000000000" pitchFamily="2" charset="-78"/>
                <a:ea typeface="Times New Roman" panose="02020603050405020304" pitchFamily="18" charset="0"/>
                <a:cs typeface="A Noor" panose="00000400000000000000" pitchFamily="2" charset="-78"/>
              </a:rPr>
              <a:t>.</a:t>
            </a:r>
            <a:endParaRPr lang="fr-FR" sz="1200" b="1" dirty="0">
              <a:effectLst/>
              <a:latin typeface="29LT Azer" panose="00000500000000000000" pitchFamily="2" charset="-78"/>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400" b="1" u="sng" dirty="0">
                <a:solidFill>
                  <a:srgbClr val="002060"/>
                </a:solidFill>
                <a:effectLst/>
                <a:latin typeface="29LT Azer" panose="00000500000000000000" pitchFamily="2" charset="-78"/>
                <a:ea typeface="Times New Roman" panose="02020603050405020304" pitchFamily="18" charset="0"/>
                <a:cs typeface="A Noor" panose="00000400000000000000" pitchFamily="2" charset="-78"/>
              </a:rPr>
              <a:t>التوجهات نحو التنويع الاقتصادي</a:t>
            </a:r>
            <a:r>
              <a:rPr lang="fr-FR" sz="1400" b="1" u="sng" dirty="0">
                <a:solidFill>
                  <a:srgbClr val="002060"/>
                </a:solidFill>
                <a:effectLst/>
                <a:latin typeface="29LT Azer" panose="00000500000000000000" pitchFamily="2" charset="-78"/>
                <a:ea typeface="Times New Roman" panose="02020603050405020304" pitchFamily="18" charset="0"/>
                <a:cs typeface="A Noor" panose="00000400000000000000" pitchFamily="2" charset="-78"/>
              </a:rPr>
              <a:t>: </a:t>
            </a:r>
            <a:r>
              <a:rPr lang="ar-SA" sz="1400" b="1" dirty="0">
                <a:effectLst/>
                <a:latin typeface="29LT Azer" panose="00000500000000000000" pitchFamily="2" charset="-78"/>
                <a:ea typeface="Times New Roman" panose="02020603050405020304" pitchFamily="18" charset="0"/>
                <a:cs typeface="A Noor" panose="00000400000000000000" pitchFamily="2" charset="-78"/>
              </a:rPr>
              <a:t>رؤية السعودية 2030 التي تركز على تنويع الاقتصاد بعيدًا عن النفط قد تفتح فرصًا جديدة للمراعي للاستفادة من برامج التنمية الصناعية</a:t>
            </a:r>
            <a:r>
              <a:rPr lang="fr-FR" sz="1400" b="1" dirty="0">
                <a:effectLst/>
                <a:latin typeface="29LT Azer" panose="00000500000000000000" pitchFamily="2" charset="-78"/>
                <a:ea typeface="Times New Roman" panose="02020603050405020304" pitchFamily="18" charset="0"/>
                <a:cs typeface="A Noor" panose="00000400000000000000" pitchFamily="2" charset="-78"/>
              </a:rPr>
              <a:t>.</a:t>
            </a:r>
            <a:endParaRPr lang="fr-FR" sz="1200" b="1" dirty="0">
              <a:effectLst/>
              <a:latin typeface="29LT Azer" panose="00000500000000000000" pitchFamily="2" charset="-78"/>
              <a:ea typeface="Calibri" panose="020F0502020204030204" pitchFamily="34" charset="0"/>
              <a:cs typeface="A Noor" panose="00000400000000000000" pitchFamily="2" charset="-78"/>
            </a:endParaRPr>
          </a:p>
        </p:txBody>
      </p:sp>
      <p:sp>
        <p:nvSpPr>
          <p:cNvPr id="24" name="ZoneTexte 23">
            <a:extLst>
              <a:ext uri="{FF2B5EF4-FFF2-40B4-BE49-F238E27FC236}">
                <a16:creationId xmlns:a16="http://schemas.microsoft.com/office/drawing/2014/main" id="{1BD4AE5A-D5B5-83DA-D22B-0065037A7380}"/>
              </a:ext>
            </a:extLst>
          </p:cNvPr>
          <p:cNvSpPr txBox="1"/>
          <p:nvPr/>
        </p:nvSpPr>
        <p:spPr>
          <a:xfrm>
            <a:off x="3924885" y="2415268"/>
            <a:ext cx="5141740" cy="2459135"/>
          </a:xfrm>
          <a:prstGeom prst="rect">
            <a:avLst/>
          </a:prstGeom>
          <a:noFill/>
        </p:spPr>
        <p:txBody>
          <a:bodyPr wrap="square">
            <a:spAutoFit/>
          </a:bodyPr>
          <a:lstStyle/>
          <a:p>
            <a:pPr algn="r" rtl="1">
              <a:lnSpc>
                <a:spcPct val="115000"/>
              </a:lnSpc>
              <a:spcAft>
                <a:spcPts val="1000"/>
              </a:spcAft>
            </a:pPr>
            <a:r>
              <a:rPr lang="ar-SA" sz="20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العوامل الاقتصادية</a:t>
            </a:r>
            <a:r>
              <a:rPr lang="fr-FR" sz="20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 (</a:t>
            </a:r>
            <a:r>
              <a:rPr lang="fr-FR" sz="2000" b="1" u="sng" dirty="0" err="1">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Economic</a:t>
            </a:r>
            <a:r>
              <a:rPr lang="fr-FR" sz="20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sz="2000" b="1" u="sng"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2060"/>
                </a:solidFill>
                <a:effectLst/>
                <a:latin typeface="Calibri" panose="020F0502020204030204" pitchFamily="34" charset="0"/>
                <a:ea typeface="Times New Roman" panose="02020603050405020304" pitchFamily="18" charset="0"/>
                <a:cs typeface="A Noor" panose="00000400000000000000" pitchFamily="2" charset="-78"/>
              </a:rPr>
              <a:t>تغيرات أسعار الصرف والتضخم</a:t>
            </a:r>
            <a:r>
              <a:rPr lang="fr-FR" sz="1400" b="1" u="sng" dirty="0">
                <a:solidFill>
                  <a:srgbClr val="002060"/>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التقلبات الاقتصادية، مثل تغيرات أسعار المواد الخام والطاقة، تؤثر على هوامش الربح</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2060"/>
                </a:solidFill>
                <a:effectLst/>
                <a:latin typeface="Calibri" panose="020F0502020204030204" pitchFamily="34" charset="0"/>
                <a:ea typeface="Times New Roman" panose="02020603050405020304" pitchFamily="18" charset="0"/>
                <a:cs typeface="A Noor" panose="00000400000000000000" pitchFamily="2" charset="-78"/>
              </a:rPr>
              <a:t>القدرة الشرائية</a:t>
            </a:r>
            <a:r>
              <a:rPr lang="fr-FR" sz="1600" b="1" u="sng" dirty="0">
                <a:solidFill>
                  <a:srgbClr val="002060"/>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مستويات دخل المستهلكين وأسعار المنتجات يمكن أن تؤثر على الطلب على منتجات المراعي</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800" b="1" u="sng" dirty="0">
                <a:solidFill>
                  <a:srgbClr val="002060"/>
                </a:solidFill>
                <a:effectLst/>
                <a:latin typeface="Calibri" panose="020F0502020204030204" pitchFamily="34" charset="0"/>
                <a:ea typeface="Times New Roman" panose="02020603050405020304" pitchFamily="18" charset="0"/>
                <a:cs typeface="A Noor" panose="00000400000000000000" pitchFamily="2" charset="-78"/>
              </a:rPr>
              <a:t>الضرائب والرسوم</a:t>
            </a:r>
            <a:r>
              <a:rPr lang="fr-FR" sz="1800" b="1" u="sng" dirty="0">
                <a:solidFill>
                  <a:srgbClr val="002060"/>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أي زيادات في الضرائب على المواد أو الخدمات قد تؤدي إلى تكاليف إضافية للشركة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p:txBody>
      </p:sp>
      <p:pic>
        <p:nvPicPr>
          <p:cNvPr id="26" name="Image 25">
            <a:extLst>
              <a:ext uri="{FF2B5EF4-FFF2-40B4-BE49-F238E27FC236}">
                <a16:creationId xmlns:a16="http://schemas.microsoft.com/office/drawing/2014/main" id="{6A7F2A49-C874-FD91-94E9-52F50E85EA63}"/>
              </a:ext>
            </a:extLst>
          </p:cNvPr>
          <p:cNvPicPr>
            <a:picLocks noChangeAspect="1"/>
          </p:cNvPicPr>
          <p:nvPr/>
        </p:nvPicPr>
        <p:blipFill>
          <a:blip r:embed="rId3"/>
          <a:stretch>
            <a:fillRect/>
          </a:stretch>
        </p:blipFill>
        <p:spPr>
          <a:xfrm>
            <a:off x="5513142" y="102147"/>
            <a:ext cx="3040015" cy="207439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28" name="Image 27">
            <a:extLst>
              <a:ext uri="{FF2B5EF4-FFF2-40B4-BE49-F238E27FC236}">
                <a16:creationId xmlns:a16="http://schemas.microsoft.com/office/drawing/2014/main" id="{7701BA82-DD52-6899-C550-E9639229DF63}"/>
              </a:ext>
            </a:extLst>
          </p:cNvPr>
          <p:cNvPicPr>
            <a:picLocks noChangeAspect="1"/>
          </p:cNvPicPr>
          <p:nvPr/>
        </p:nvPicPr>
        <p:blipFill>
          <a:blip r:embed="rId4"/>
          <a:stretch>
            <a:fillRect/>
          </a:stretch>
        </p:blipFill>
        <p:spPr>
          <a:xfrm>
            <a:off x="681404" y="3243430"/>
            <a:ext cx="2857500" cy="160020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7" name="ZoneTexte 6">
            <a:extLst>
              <a:ext uri="{FF2B5EF4-FFF2-40B4-BE49-F238E27FC236}">
                <a16:creationId xmlns:a16="http://schemas.microsoft.com/office/drawing/2014/main" id="{E9E7CE14-2DED-90CA-3451-8D01B83A8702}"/>
              </a:ext>
            </a:extLst>
          </p:cNvPr>
          <p:cNvSpPr txBox="1"/>
          <p:nvPr/>
        </p:nvSpPr>
        <p:spPr>
          <a:xfrm>
            <a:off x="3446585" y="0"/>
            <a:ext cx="5697415" cy="2407775"/>
          </a:xfrm>
          <a:prstGeom prst="rect">
            <a:avLst/>
          </a:prstGeom>
          <a:noFill/>
        </p:spPr>
        <p:txBody>
          <a:bodyPr wrap="square">
            <a:spAutoFit/>
          </a:bodyPr>
          <a:lstStyle/>
          <a:p>
            <a:pPr algn="r" rtl="1">
              <a:lnSpc>
                <a:spcPct val="115000"/>
              </a:lnSpc>
              <a:spcAft>
                <a:spcPts val="1000"/>
              </a:spcAft>
            </a:pPr>
            <a:r>
              <a:rPr lang="ar-SA" sz="2000" b="1" u="sng" dirty="0">
                <a:solidFill>
                  <a:srgbClr val="C00000"/>
                </a:solidFill>
                <a:effectLst/>
                <a:latin typeface="Calibri" panose="020F0502020204030204" pitchFamily="34" charset="0"/>
                <a:ea typeface="Times New Roman" panose="02020603050405020304" pitchFamily="18" charset="0"/>
                <a:cs typeface="A Noor" panose="00000400000000000000" pitchFamily="2" charset="-78"/>
              </a:rPr>
              <a:t>العوامل الاجتماعية</a:t>
            </a:r>
            <a:r>
              <a:rPr lang="fr-FR" sz="20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 (Social)</a:t>
            </a:r>
            <a:endParaRPr lang="fr-FR" sz="2000" u="sng" dirty="0">
              <a:solidFill>
                <a:srgbClr val="C00000"/>
              </a:solidFill>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التوجهات الاستهلاكية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هناك توجه متزايد نحو استهلاك المنتجات الصحية والطازجة، مما يمثل فرصة للمراعي لتوسيع خطوط إنتاجها</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التركيبة السكانية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النمو السكاني وزيادة الشباب في المنطقة يشكلان قاعدة استهلاكية مهمة لمنتجات الشركة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التغيرات في أنماط الحياة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زيادة الوعي الغذائي والتوجه نحو نمط حياة صحي قد يؤثر على الطلب على منتجات محددة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p:txBody>
      </p:sp>
      <p:sp>
        <p:nvSpPr>
          <p:cNvPr id="9" name="ZoneTexte 8">
            <a:extLst>
              <a:ext uri="{FF2B5EF4-FFF2-40B4-BE49-F238E27FC236}">
                <a16:creationId xmlns:a16="http://schemas.microsoft.com/office/drawing/2014/main" id="{81C8BCBA-B374-6842-03A5-DD9DCAEBA526}"/>
              </a:ext>
            </a:extLst>
          </p:cNvPr>
          <p:cNvSpPr txBox="1"/>
          <p:nvPr/>
        </p:nvSpPr>
        <p:spPr>
          <a:xfrm>
            <a:off x="0" y="2304464"/>
            <a:ext cx="5183944" cy="2352952"/>
          </a:xfrm>
          <a:prstGeom prst="rect">
            <a:avLst/>
          </a:prstGeom>
          <a:noFill/>
        </p:spPr>
        <p:txBody>
          <a:bodyPr wrap="square">
            <a:spAutoFit/>
          </a:bodyPr>
          <a:lstStyle/>
          <a:p>
            <a:pPr algn="ctr" rtl="1">
              <a:lnSpc>
                <a:spcPct val="115000"/>
              </a:lnSpc>
              <a:spcAft>
                <a:spcPts val="1000"/>
              </a:spcAft>
            </a:pPr>
            <a:r>
              <a:rPr lang="ar-SA" sz="1600" b="1" u="sng" dirty="0">
                <a:solidFill>
                  <a:srgbClr val="C00000"/>
                </a:solidFill>
                <a:effectLst/>
                <a:latin typeface="Calibri" panose="020F0502020204030204" pitchFamily="34" charset="0"/>
                <a:ea typeface="Times New Roman" panose="02020603050405020304" pitchFamily="18" charset="0"/>
                <a:cs typeface="A Noor" panose="00000400000000000000" pitchFamily="2" charset="-78"/>
              </a:rPr>
              <a:t>العوامل التكنولوجية</a:t>
            </a:r>
            <a:r>
              <a:rPr lang="fr-FR" sz="16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 (</a:t>
            </a:r>
            <a:r>
              <a:rPr lang="fr-FR" sz="1600" b="1" u="sng" dirty="0" err="1">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Technological</a:t>
            </a:r>
            <a:r>
              <a:rPr lang="fr-FR" sz="16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u="sng" dirty="0">
              <a:solidFill>
                <a:srgbClr val="C00000"/>
              </a:solidFill>
              <a:effectLst/>
              <a:latin typeface="Calibri" panose="020F0502020204030204" pitchFamily="34" charset="0"/>
              <a:ea typeface="Calibri" panose="020F0502020204030204" pitchFamily="34" charset="0"/>
              <a:cs typeface="A Noor" panose="00000400000000000000" pitchFamily="2" charset="-78"/>
            </a:endParaRPr>
          </a:p>
          <a:p>
            <a:pPr marL="342900" lvl="0" indent="-342900" algn="ctr" rtl="1">
              <a:lnSpc>
                <a:spcPct val="115000"/>
              </a:lnSpc>
              <a:spcAft>
                <a:spcPts val="1000"/>
              </a:spcAft>
              <a:buSzPts val="1000"/>
              <a:buFont typeface="Symbol" panose="05050102010706020507" pitchFamily="18" charset="2"/>
              <a:buChar char=""/>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التقنيات الحديثة في الإنتاج</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الاستثمار في تقنيات الإنتاج والتعبئة والتوزيع يُعزز الكفاءة التشغيلية للمراعي</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marL="342900" lvl="0" indent="-342900" algn="ctr" rtl="1">
              <a:lnSpc>
                <a:spcPct val="115000"/>
              </a:lnSpc>
              <a:spcAft>
                <a:spcPts val="1000"/>
              </a:spcAft>
              <a:buSzPts val="1000"/>
              <a:buFont typeface="Symbol" panose="05050102010706020507" pitchFamily="18" charset="2"/>
              <a:buChar char=""/>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التجارة الإلكترونية</a:t>
            </a:r>
            <a:r>
              <a:rPr lang="fr-FR" sz="16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الاعتماد المتزايد على التجارة الإلكترونية يوفر فرصًا لتسويق وبيع منتجات الشركة عبر منصات الإنترنت</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marL="342900" lvl="0" indent="-342900" algn="ctr" rtl="1">
              <a:lnSpc>
                <a:spcPct val="115000"/>
              </a:lnSpc>
              <a:spcAft>
                <a:spcPts val="1000"/>
              </a:spcAft>
              <a:buSzPts val="1000"/>
              <a:buFont typeface="Symbol" panose="05050102010706020507" pitchFamily="18" charset="2"/>
              <a:buChar char=""/>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الابتكار والبحث والتطوير</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استخدام التقنيات في تطوير منتجات جديدة وتحسين الجودة يعزز من قدرة الشركة على المنافسة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p:txBody>
      </p:sp>
      <p:pic>
        <p:nvPicPr>
          <p:cNvPr id="10" name="Image 9">
            <a:extLst>
              <a:ext uri="{FF2B5EF4-FFF2-40B4-BE49-F238E27FC236}">
                <a16:creationId xmlns:a16="http://schemas.microsoft.com/office/drawing/2014/main" id="{00DEBD26-6B66-E008-316F-E872B370C42A}"/>
              </a:ext>
            </a:extLst>
          </p:cNvPr>
          <p:cNvPicPr>
            <a:picLocks noChangeAspect="1"/>
          </p:cNvPicPr>
          <p:nvPr/>
        </p:nvPicPr>
        <p:blipFill>
          <a:blip r:embed="rId3"/>
          <a:stretch>
            <a:fillRect/>
          </a:stretch>
        </p:blipFill>
        <p:spPr>
          <a:xfrm>
            <a:off x="0" y="120612"/>
            <a:ext cx="3492959" cy="2451138"/>
          </a:xfrm>
          <a:prstGeom prst="rect">
            <a:avLst/>
          </a:prstGeom>
        </p:spPr>
      </p:pic>
      <p:pic>
        <p:nvPicPr>
          <p:cNvPr id="11" name="Image 10">
            <a:extLst>
              <a:ext uri="{FF2B5EF4-FFF2-40B4-BE49-F238E27FC236}">
                <a16:creationId xmlns:a16="http://schemas.microsoft.com/office/drawing/2014/main" id="{CEB92F0E-FD94-EF43-FD3D-AC35FB086508}"/>
              </a:ext>
            </a:extLst>
          </p:cNvPr>
          <p:cNvPicPr>
            <a:picLocks noChangeAspect="1"/>
          </p:cNvPicPr>
          <p:nvPr/>
        </p:nvPicPr>
        <p:blipFill>
          <a:blip r:embed="rId3"/>
          <a:stretch>
            <a:fillRect/>
          </a:stretch>
        </p:blipFill>
        <p:spPr>
          <a:xfrm>
            <a:off x="5183943" y="2140488"/>
            <a:ext cx="3734973" cy="24511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7" name="ZoneTexte 6">
            <a:extLst>
              <a:ext uri="{FF2B5EF4-FFF2-40B4-BE49-F238E27FC236}">
                <a16:creationId xmlns:a16="http://schemas.microsoft.com/office/drawing/2014/main" id="{4240FE29-B854-B218-28CE-03F2285F0E44}"/>
              </a:ext>
            </a:extLst>
          </p:cNvPr>
          <p:cNvSpPr txBox="1"/>
          <p:nvPr/>
        </p:nvSpPr>
        <p:spPr>
          <a:xfrm>
            <a:off x="4227342" y="169879"/>
            <a:ext cx="4916658" cy="2189317"/>
          </a:xfrm>
          <a:prstGeom prst="rect">
            <a:avLst/>
          </a:prstGeom>
          <a:noFill/>
        </p:spPr>
        <p:txBody>
          <a:bodyPr wrap="square">
            <a:spAutoFit/>
          </a:bodyPr>
          <a:lstStyle/>
          <a:p>
            <a:pPr algn="ctr" rtl="1">
              <a:lnSpc>
                <a:spcPct val="115000"/>
              </a:lnSpc>
              <a:spcAft>
                <a:spcPts val="1000"/>
              </a:spcAft>
            </a:pPr>
            <a:r>
              <a:rPr lang="ar-SA" sz="2000" b="1" u="sng" dirty="0">
                <a:solidFill>
                  <a:srgbClr val="C00000"/>
                </a:solidFill>
                <a:effectLst/>
                <a:latin typeface="Calibri" panose="020F0502020204030204" pitchFamily="34" charset="0"/>
                <a:ea typeface="Times New Roman" panose="02020603050405020304" pitchFamily="18" charset="0"/>
                <a:cs typeface="A Noor" panose="00000400000000000000" pitchFamily="2" charset="-78"/>
              </a:rPr>
              <a:t>العوامل البيئية</a:t>
            </a:r>
            <a:r>
              <a:rPr lang="fr-FR" sz="20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 (</a:t>
            </a:r>
            <a:r>
              <a:rPr lang="fr-FR" sz="2000" b="1" u="sng" dirty="0" err="1">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Environmental</a:t>
            </a:r>
            <a:r>
              <a:rPr lang="fr-FR" sz="20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a:t>
            </a:r>
            <a:endParaRPr lang="fr-FR" sz="2000" u="sng" dirty="0">
              <a:solidFill>
                <a:srgbClr val="C00000"/>
              </a:solidFill>
              <a:effectLst/>
              <a:latin typeface="Calibri" panose="020F0502020204030204" pitchFamily="34" charset="0"/>
              <a:ea typeface="Calibri" panose="020F0502020204030204" pitchFamily="34" charset="0"/>
              <a:cs typeface="A Noor" panose="00000400000000000000" pitchFamily="2" charset="-78"/>
            </a:endParaRPr>
          </a:p>
          <a:p>
            <a:pPr lvl="0" algn="ct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a:t>
            </a:r>
            <a:r>
              <a:rPr lang="ar-SA" sz="18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لاستدامة البيئية</a:t>
            </a:r>
            <a:r>
              <a:rPr lang="fr-FR" sz="18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المراعي تهتم بتقليل التأثير البيئي لمزارعها ومنشآتها. القوانين البيئية وتوقعات العملاء حول الممارسات المستدامة قد تؤثر على عملياتها</a:t>
            </a:r>
            <a:r>
              <a:rPr lang="fr-FR" sz="16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dirty="0">
              <a:effectLst/>
              <a:latin typeface="Calibri" panose="020F0502020204030204" pitchFamily="34" charset="0"/>
              <a:ea typeface="Calibri" panose="020F0502020204030204" pitchFamily="34" charset="0"/>
              <a:cs typeface="A Noor" panose="00000400000000000000" pitchFamily="2" charset="-78"/>
            </a:endParaRPr>
          </a:p>
          <a:p>
            <a:pPr lvl="0" algn="ctr" rtl="1">
              <a:lnSpc>
                <a:spcPct val="115000"/>
              </a:lnSpc>
              <a:spcAft>
                <a:spcPts val="1000"/>
              </a:spcAft>
              <a:buSzPts val="1000"/>
              <a:tabLst>
                <a:tab pos="457200" algn="l"/>
              </a:tabLst>
            </a:pPr>
            <a:r>
              <a:rPr lang="ar-SA" sz="18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تغير المناخ</a:t>
            </a:r>
            <a:r>
              <a:rPr lang="fr-FR" sz="18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أي تغيرات مناخية قد تؤثر على مصادر المياه، الأراضي الزراعية، وسلاسل التوريد المتعلقة بالزراعة والإنتاج الغذائي</a:t>
            </a:r>
            <a:r>
              <a:rPr lang="fr-FR"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6E0D481C-F726-2FD6-12BD-6CC195990854}"/>
              </a:ext>
            </a:extLst>
          </p:cNvPr>
          <p:cNvSpPr txBox="1"/>
          <p:nvPr/>
        </p:nvSpPr>
        <p:spPr>
          <a:xfrm>
            <a:off x="-101991" y="2571750"/>
            <a:ext cx="4916658" cy="2388346"/>
          </a:xfrm>
          <a:prstGeom prst="rect">
            <a:avLst/>
          </a:prstGeom>
          <a:noFill/>
        </p:spPr>
        <p:txBody>
          <a:bodyPr wrap="square">
            <a:spAutoFit/>
          </a:bodyPr>
          <a:lstStyle/>
          <a:p>
            <a:pPr algn="r" rtl="1">
              <a:lnSpc>
                <a:spcPct val="115000"/>
              </a:lnSpc>
              <a:spcAft>
                <a:spcPts val="1000"/>
              </a:spcAft>
            </a:pPr>
            <a:r>
              <a:rPr lang="ar-SA" sz="18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العوامل القانونية</a:t>
            </a:r>
            <a:r>
              <a:rPr lang="fr-FR" sz="1800" b="1" u="sng" dirty="0">
                <a:solidFill>
                  <a:srgbClr val="C00000"/>
                </a:solidFill>
                <a:effectLst/>
                <a:latin typeface="Times New Roman" panose="02020603050405020304" pitchFamily="18" charset="0"/>
                <a:ea typeface="Times New Roman" panose="02020603050405020304" pitchFamily="18" charset="0"/>
                <a:cs typeface="A Noor" panose="00000400000000000000" pitchFamily="2" charset="-78"/>
              </a:rPr>
              <a:t> (Legal)</a:t>
            </a:r>
            <a:endParaRPr lang="fr-FR" sz="1800" b="1" u="sng" dirty="0">
              <a:solidFill>
                <a:srgbClr val="C00000"/>
              </a:solidFill>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التشريعات الصحية والغذائية</a:t>
            </a:r>
            <a:r>
              <a:rPr lang="fr-FR" sz="16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يجب على المراعي الالتزام بمعايير الجودة والسلامة الصارمة المفروضة من قبل الجهات التنظيمية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حقوق الملكية الفكرية</a:t>
            </a:r>
            <a:r>
              <a:rPr lang="fr-FR" sz="16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حماية العلامات التجارية وبراءات الاختراع مهمة لاستمرار تنافسية الشركة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000099"/>
                </a:solidFill>
                <a:effectLst/>
                <a:latin typeface="Calibri" panose="020F0502020204030204" pitchFamily="34" charset="0"/>
                <a:ea typeface="Times New Roman" panose="02020603050405020304" pitchFamily="18" charset="0"/>
                <a:cs typeface="A Noor" panose="00000400000000000000" pitchFamily="2" charset="-78"/>
              </a:rPr>
              <a:t>القوانين المتعلقة بالتوظيف</a:t>
            </a:r>
            <a:r>
              <a:rPr lang="fr-FR" sz="1600" b="1" u="sng" dirty="0">
                <a:solidFill>
                  <a:srgbClr val="000099"/>
                </a:solidFill>
                <a:effectLst/>
                <a:latin typeface="Times New Roman" panose="02020603050405020304" pitchFamily="18" charset="0"/>
                <a:ea typeface="Times New Roman" panose="02020603050405020304" pitchFamily="18" charset="0"/>
                <a:cs typeface="A Noor" panose="00000400000000000000" pitchFamily="2" charset="-78"/>
              </a:rPr>
              <a:t>: </a:t>
            </a:r>
            <a:r>
              <a:rPr lang="ar-SA" sz="1400" b="1" dirty="0">
                <a:effectLst/>
                <a:latin typeface="Times New Roman" panose="02020603050405020304" pitchFamily="18" charset="0"/>
                <a:ea typeface="Times New Roman" panose="02020603050405020304" pitchFamily="18" charset="0"/>
                <a:cs typeface="A Noor" panose="00000400000000000000" pitchFamily="2" charset="-78"/>
              </a:rPr>
              <a:t>أي تغييرات في قوانين العمل والعمالة قد تؤثر على تكاليف الشركة وسياستها</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latin typeface="Calibri" panose="020F0502020204030204" pitchFamily="34" charset="0"/>
              <a:ea typeface="Calibri" panose="020F0502020204030204" pitchFamily="34" charset="0"/>
              <a:cs typeface="A Noor" panose="00000400000000000000" pitchFamily="2" charset="-78"/>
            </a:endParaRPr>
          </a:p>
        </p:txBody>
      </p:sp>
      <p:pic>
        <p:nvPicPr>
          <p:cNvPr id="11" name="Image 10">
            <a:extLst>
              <a:ext uri="{FF2B5EF4-FFF2-40B4-BE49-F238E27FC236}">
                <a16:creationId xmlns:a16="http://schemas.microsoft.com/office/drawing/2014/main" id="{9BDA6F1E-2452-3F78-A0DD-6C2CC9D56073}"/>
              </a:ext>
            </a:extLst>
          </p:cNvPr>
          <p:cNvPicPr>
            <a:picLocks noChangeAspect="1"/>
          </p:cNvPicPr>
          <p:nvPr/>
        </p:nvPicPr>
        <p:blipFill>
          <a:blip r:embed="rId3"/>
          <a:stretch>
            <a:fillRect/>
          </a:stretch>
        </p:blipFill>
        <p:spPr>
          <a:xfrm>
            <a:off x="0" y="276039"/>
            <a:ext cx="3390313" cy="1976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 12">
            <a:extLst>
              <a:ext uri="{FF2B5EF4-FFF2-40B4-BE49-F238E27FC236}">
                <a16:creationId xmlns:a16="http://schemas.microsoft.com/office/drawing/2014/main" id="{724EB2D8-7E05-DAB0-9B4A-18E2DA948285}"/>
              </a:ext>
            </a:extLst>
          </p:cNvPr>
          <p:cNvPicPr>
            <a:picLocks noChangeAspect="1"/>
          </p:cNvPicPr>
          <p:nvPr/>
        </p:nvPicPr>
        <p:blipFill>
          <a:blip r:embed="rId4"/>
          <a:stretch>
            <a:fillRect/>
          </a:stretch>
        </p:blipFill>
        <p:spPr>
          <a:xfrm>
            <a:off x="4814667" y="2571750"/>
            <a:ext cx="3995225" cy="19752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93"/>
          <p:cNvSpPr txBox="1">
            <a:spLocks noGrp="1"/>
          </p:cNvSpPr>
          <p:nvPr>
            <p:ph type="title"/>
          </p:nvPr>
        </p:nvSpPr>
        <p:spPr>
          <a:xfrm>
            <a:off x="0" y="231574"/>
            <a:ext cx="7731969" cy="848385"/>
          </a:xfrm>
          <a:prstGeom prst="rect">
            <a:avLst/>
          </a:prstGeom>
        </p:spPr>
        <p:txBody>
          <a:bodyPr spcFirstLastPara="1" wrap="square" lIns="91425" tIns="91425" rIns="91425" bIns="91425" anchor="ctr" anchorCtr="0">
            <a:noAutofit/>
          </a:bodyPr>
          <a:lstStyle/>
          <a:p>
            <a:pPr lvl="0"/>
            <a:r>
              <a:rPr lang="fr-FR" sz="6000" dirty="0" err="1">
                <a:effectLst>
                  <a:outerShdw blurRad="38100" dist="38100" dir="2700000" algn="tl">
                    <a:srgbClr val="000000">
                      <a:alpha val="43137"/>
                    </a:srgbClr>
                  </a:outerShdw>
                </a:effectLst>
                <a:latin typeface="Jokerman" panose="04090605060D06020702" pitchFamily="82" charset="0"/>
              </a:rPr>
              <a:t>porter's</a:t>
            </a:r>
            <a:r>
              <a:rPr lang="fr-FR" sz="6000" dirty="0">
                <a:effectLst>
                  <a:outerShdw blurRad="38100" dist="38100" dir="2700000" algn="tl">
                    <a:srgbClr val="000000">
                      <a:alpha val="43137"/>
                    </a:srgbClr>
                  </a:outerShdw>
                </a:effectLst>
                <a:latin typeface="Jokerman" panose="04090605060D06020702" pitchFamily="82" charset="0"/>
              </a:rPr>
              <a:t> 5 forces</a:t>
            </a:r>
            <a:endParaRPr sz="6000" dirty="0">
              <a:effectLst>
                <a:outerShdw blurRad="38100" dist="38100" dir="2700000" algn="tl">
                  <a:srgbClr val="000000">
                    <a:alpha val="43137"/>
                  </a:srgbClr>
                </a:outerShdw>
              </a:effectLst>
              <a:latin typeface="Jokerman" panose="04090605060D06020702" pitchFamily="82" charset="0"/>
            </a:endParaRPr>
          </a:p>
        </p:txBody>
      </p:sp>
      <p:pic>
        <p:nvPicPr>
          <p:cNvPr id="5" name="Image 4">
            <a:extLst>
              <a:ext uri="{FF2B5EF4-FFF2-40B4-BE49-F238E27FC236}">
                <a16:creationId xmlns:a16="http://schemas.microsoft.com/office/drawing/2014/main" id="{8A537578-9B8C-15CE-87F7-62146F183815}"/>
              </a:ext>
            </a:extLst>
          </p:cNvPr>
          <p:cNvPicPr>
            <a:picLocks noChangeAspect="1"/>
          </p:cNvPicPr>
          <p:nvPr/>
        </p:nvPicPr>
        <p:blipFill>
          <a:blip r:embed="rId3"/>
          <a:stretch>
            <a:fillRect/>
          </a:stretch>
        </p:blipFill>
        <p:spPr>
          <a:xfrm>
            <a:off x="126608" y="1448972"/>
            <a:ext cx="9017391" cy="369452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77"/>
                                        </p:tgtEl>
                                        <p:attrNameLst>
                                          <p:attrName>style.visibility</p:attrName>
                                        </p:attrNameLst>
                                      </p:cBhvr>
                                      <p:to>
                                        <p:strVal val="visible"/>
                                      </p:to>
                                    </p:set>
                                    <p:anim calcmode="lin" valueType="num">
                                      <p:cBhvr>
                                        <p:cTn id="7" dur="500" fill="hold"/>
                                        <p:tgtEl>
                                          <p:spTgt spid="127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77"/>
                                        </p:tgtEl>
                                        <p:attrNameLst>
                                          <p:attrName>ppt_y</p:attrName>
                                        </p:attrNameLst>
                                      </p:cBhvr>
                                      <p:tavLst>
                                        <p:tav tm="0">
                                          <p:val>
                                            <p:strVal val="#ppt_y"/>
                                          </p:val>
                                        </p:tav>
                                        <p:tav tm="100000">
                                          <p:val>
                                            <p:strVal val="#ppt_y"/>
                                          </p:val>
                                        </p:tav>
                                      </p:tavLst>
                                    </p:anim>
                                    <p:anim calcmode="lin" valueType="num">
                                      <p:cBhvr>
                                        <p:cTn id="9" dur="500" fill="hold"/>
                                        <p:tgtEl>
                                          <p:spTgt spid="127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7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6" name="Nuage 5">
            <a:extLst>
              <a:ext uri="{FF2B5EF4-FFF2-40B4-BE49-F238E27FC236}">
                <a16:creationId xmlns:a16="http://schemas.microsoft.com/office/drawing/2014/main" id="{4D681E40-A936-B022-D2BA-09D6498AA92F}"/>
              </a:ext>
            </a:extLst>
          </p:cNvPr>
          <p:cNvSpPr/>
          <p:nvPr/>
        </p:nvSpPr>
        <p:spPr>
          <a:xfrm>
            <a:off x="5190979" y="405032"/>
            <a:ext cx="3530991" cy="170219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800" b="1" dirty="0">
                <a:effectLst/>
                <a:latin typeface="Times New Roman" panose="02020603050405020304" pitchFamily="18" charset="0"/>
                <a:ea typeface="Times New Roman" panose="02020603050405020304" pitchFamily="18" charset="0"/>
              </a:rPr>
              <a:t> </a:t>
            </a:r>
            <a:r>
              <a:rPr lang="ar-SA" sz="3200" b="1" dirty="0">
                <a:effectLst>
                  <a:outerShdw blurRad="38100" dist="38100" dir="2700000" algn="tl">
                    <a:srgbClr val="000000">
                      <a:alpha val="43137"/>
                    </a:srgbClr>
                  </a:outerShdw>
                </a:effectLst>
                <a:latin typeface="Aisha Arabic Exbd" panose="01000500000000020004" pitchFamily="50" charset="-78"/>
                <a:ea typeface="Times New Roman" panose="02020603050405020304" pitchFamily="18" charset="0"/>
                <a:cs typeface="Aisha Arabic Exbd" panose="01000500000000020004" pitchFamily="50" charset="-78"/>
              </a:rPr>
              <a:t>قوة المنافسة بين الشركات في الصناعة</a:t>
            </a:r>
            <a:endParaRPr lang="fr-FR" sz="3200"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7" name="Nuage 6">
            <a:extLst>
              <a:ext uri="{FF2B5EF4-FFF2-40B4-BE49-F238E27FC236}">
                <a16:creationId xmlns:a16="http://schemas.microsoft.com/office/drawing/2014/main" id="{967690BD-21EA-9668-003F-EEAB06303ADD}"/>
              </a:ext>
            </a:extLst>
          </p:cNvPr>
          <p:cNvSpPr/>
          <p:nvPr/>
        </p:nvSpPr>
        <p:spPr>
          <a:xfrm>
            <a:off x="5587219" y="3022210"/>
            <a:ext cx="3387969" cy="1981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400" b="1" dirty="0">
                <a:effectLst>
                  <a:outerShdw blurRad="38100" dist="38100" dir="2700000" algn="tl">
                    <a:srgbClr val="000000">
                      <a:alpha val="43137"/>
                    </a:srgbClr>
                  </a:outerShdw>
                </a:effectLst>
                <a:latin typeface="Aisha Arabic Exbd" panose="01000500000000020004" pitchFamily="50" charset="-78"/>
                <a:ea typeface="Times New Roman" panose="02020603050405020304" pitchFamily="18" charset="0"/>
                <a:cs typeface="Aisha Arabic Exbd" panose="01000500000000020004" pitchFamily="50" charset="-78"/>
              </a:rPr>
              <a:t>تهديد دخول منافسين جدد</a:t>
            </a:r>
            <a:endParaRPr lang="fr-FR" sz="4400"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9" name="ZoneTexte 8">
            <a:extLst>
              <a:ext uri="{FF2B5EF4-FFF2-40B4-BE49-F238E27FC236}">
                <a16:creationId xmlns:a16="http://schemas.microsoft.com/office/drawing/2014/main" id="{3BECE85A-4AA8-9D6A-E9C5-63F81E153735}"/>
              </a:ext>
            </a:extLst>
          </p:cNvPr>
          <p:cNvSpPr txBox="1"/>
          <p:nvPr/>
        </p:nvSpPr>
        <p:spPr>
          <a:xfrm>
            <a:off x="0" y="663815"/>
            <a:ext cx="5233180" cy="1655774"/>
          </a:xfrm>
          <a:prstGeom prst="rect">
            <a:avLst/>
          </a:prstGeom>
          <a:noFill/>
        </p:spPr>
        <p:txBody>
          <a:bodyPr wrap="square">
            <a:spAutoFit/>
          </a:bodyPr>
          <a:lstStyle/>
          <a:p>
            <a:pPr lvl="0" algn="r" rtl="1">
              <a:lnSpc>
                <a:spcPct val="115000"/>
              </a:lnSpc>
              <a:spcAft>
                <a:spcPts val="1000"/>
              </a:spcAft>
              <a:buSzPts val="1000"/>
              <a:tabLst>
                <a:tab pos="457200" algn="l"/>
              </a:tabLst>
            </a:pPr>
            <a:r>
              <a:rPr lang="ar-SA" sz="20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منافسة قوية</a:t>
            </a:r>
            <a:r>
              <a:rPr lang="fr-FR" sz="20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rial" panose="020B0604020202020204" pitchFamily="34" charset="0"/>
              </a:rPr>
              <a:t>: </a:t>
            </a:r>
            <a:r>
              <a:rPr lang="ar-SA"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تواجه المراعي منافسة شديدة من شركات محلية وإقليمية ودولية في قطاع الأغذية والمشروبات. تشمل المنافسين شركات مثل نادك، الصافي دانون، ومنافسين في مجال العصائر والمنتجات الغذائية</a:t>
            </a:r>
            <a:r>
              <a:rPr lang="fr-FR"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20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التفوق في العلامة التجارية</a:t>
            </a:r>
            <a:r>
              <a:rPr lang="fr-FR" sz="14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تتمتع المراعي بميزة تنافسية بفضل علامتها التجارية القوية، مما يعزز قدرتها على الاحتفاظ بحصة سوقية كبيرة</a:t>
            </a:r>
            <a:r>
              <a:rPr lang="fr-FR"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p:txBody>
      </p:sp>
      <p:sp>
        <p:nvSpPr>
          <p:cNvPr id="11" name="ZoneTexte 10">
            <a:extLst>
              <a:ext uri="{FF2B5EF4-FFF2-40B4-BE49-F238E27FC236}">
                <a16:creationId xmlns:a16="http://schemas.microsoft.com/office/drawing/2014/main" id="{C8C85095-8F16-A3E4-3070-C98CA0652D57}"/>
              </a:ext>
            </a:extLst>
          </p:cNvPr>
          <p:cNvSpPr txBox="1"/>
          <p:nvPr/>
        </p:nvSpPr>
        <p:spPr>
          <a:xfrm>
            <a:off x="325903" y="3323602"/>
            <a:ext cx="5261316" cy="1459374"/>
          </a:xfrm>
          <a:prstGeom prst="rect">
            <a:avLst/>
          </a:prstGeom>
          <a:noFill/>
        </p:spPr>
        <p:txBody>
          <a:bodyPr wrap="square">
            <a:spAutoFit/>
          </a:bodyPr>
          <a:lstStyle/>
          <a:p>
            <a:pPr lvl="0" algn="r" rtl="1">
              <a:lnSpc>
                <a:spcPct val="115000"/>
              </a:lnSpc>
              <a:spcAft>
                <a:spcPts val="1000"/>
              </a:spcAft>
              <a:buSzPts val="1000"/>
              <a:tabLst>
                <a:tab pos="457200" algn="l"/>
              </a:tabLst>
            </a:pPr>
            <a:r>
              <a:rPr lang="ar-SA" sz="20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حواجز دخول مرتفعة</a:t>
            </a:r>
            <a:r>
              <a:rPr lang="fr-FR" sz="1400" dirty="0">
                <a:effectLst/>
                <a:latin typeface="Times New Roman" panose="02020603050405020304" pitchFamily="18" charset="0"/>
                <a:ea typeface="Times New Roman" panose="02020603050405020304" pitchFamily="18" charset="0"/>
                <a:cs typeface="A Noor" panose="00000400000000000000" pitchFamily="2" charset="-78"/>
              </a:rPr>
              <a:t>: </a:t>
            </a:r>
            <a:r>
              <a:rPr lang="ar-SA"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السوق يتطلب استثمارات كبيرة في المزارع، الإنتاج، التوزيع، وضمان الجودة، مما يجعل دخول شركات جديدة مكلفًا وصعبًا</a:t>
            </a:r>
            <a:r>
              <a:rPr lang="fr-F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20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العلامة التجارية والولاء</a:t>
            </a:r>
            <a:r>
              <a:rPr lang="fr-FR" sz="1400"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امتلاك المراعي لقاعدة عملاء واسعة وسمعة قوية يشكل عائقًا كبيرًا أمام دخول منافسين جدد</a:t>
            </a:r>
            <a:r>
              <a:rPr lang="fr-FR" sz="1400"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200" dirty="0">
              <a:effectLst/>
              <a:latin typeface="Calibri" panose="020F0502020204030204" pitchFamily="34" charset="0"/>
              <a:ea typeface="Calibri" panose="020F0502020204030204" pitchFamily="34" charset="0"/>
              <a:cs typeface="A Noor" panose="00000400000000000000" pitchFamily="2" charset="-7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6" name="Nuage 5">
            <a:extLst>
              <a:ext uri="{FF2B5EF4-FFF2-40B4-BE49-F238E27FC236}">
                <a16:creationId xmlns:a16="http://schemas.microsoft.com/office/drawing/2014/main" id="{1DB67B99-99D9-275D-1B54-45051BF41C4B}"/>
              </a:ext>
            </a:extLst>
          </p:cNvPr>
          <p:cNvSpPr/>
          <p:nvPr/>
        </p:nvSpPr>
        <p:spPr>
          <a:xfrm>
            <a:off x="5669279" y="411461"/>
            <a:ext cx="3137096" cy="196947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6000" b="1" dirty="0">
                <a:effectLst>
                  <a:outerShdw blurRad="38100" dist="38100" dir="2700000" algn="tl">
                    <a:srgbClr val="000000">
                      <a:alpha val="43137"/>
                    </a:srgbClr>
                  </a:outerShdw>
                </a:effectLst>
                <a:latin typeface="Aisha Arabic Exbd" panose="01000500000000020004" pitchFamily="50" charset="-78"/>
                <a:ea typeface="Times New Roman" panose="02020603050405020304" pitchFamily="18" charset="0"/>
                <a:cs typeface="Aisha Arabic Exbd" panose="01000500000000020004" pitchFamily="50" charset="-78"/>
              </a:rPr>
              <a:t>قوة الموردين </a:t>
            </a:r>
            <a:endParaRPr lang="fr-FR" sz="6000"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7" name="Nuage 6">
            <a:extLst>
              <a:ext uri="{FF2B5EF4-FFF2-40B4-BE49-F238E27FC236}">
                <a16:creationId xmlns:a16="http://schemas.microsoft.com/office/drawing/2014/main" id="{4C57E307-4116-3E61-1CD0-9CF30CA8C181}"/>
              </a:ext>
            </a:extLst>
          </p:cNvPr>
          <p:cNvSpPr/>
          <p:nvPr/>
        </p:nvSpPr>
        <p:spPr>
          <a:xfrm>
            <a:off x="5824025" y="2963008"/>
            <a:ext cx="3137096" cy="196947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6600" b="1" dirty="0">
                <a:effectLst>
                  <a:outerShdw blurRad="38100" dist="38100" dir="2700000" algn="tl">
                    <a:srgbClr val="000000">
                      <a:alpha val="43137"/>
                    </a:srgbClr>
                  </a:outerShdw>
                </a:effectLst>
                <a:latin typeface="Aisha Arabic Exbd" panose="01000500000000020004" pitchFamily="50" charset="-78"/>
                <a:ea typeface="Times New Roman" panose="02020603050405020304" pitchFamily="18" charset="0"/>
                <a:cs typeface="Aisha Arabic Exbd" panose="01000500000000020004" pitchFamily="50" charset="-78"/>
              </a:rPr>
              <a:t>قوة العملاء</a:t>
            </a:r>
            <a:endParaRPr lang="fr-FR" sz="6600"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9" name="ZoneTexte 8">
            <a:extLst>
              <a:ext uri="{FF2B5EF4-FFF2-40B4-BE49-F238E27FC236}">
                <a16:creationId xmlns:a16="http://schemas.microsoft.com/office/drawing/2014/main" id="{ADB644BD-59FD-9305-D9E2-851C024CBDB9}"/>
              </a:ext>
            </a:extLst>
          </p:cNvPr>
          <p:cNvSpPr txBox="1"/>
          <p:nvPr/>
        </p:nvSpPr>
        <p:spPr>
          <a:xfrm>
            <a:off x="182879" y="726294"/>
            <a:ext cx="5486400" cy="1636345"/>
          </a:xfrm>
          <a:prstGeom prst="rect">
            <a:avLst/>
          </a:prstGeom>
          <a:noFill/>
        </p:spPr>
        <p:txBody>
          <a:bodyPr wrap="square">
            <a:spAutoFit/>
          </a:bodyPr>
          <a:lstStyle/>
          <a:p>
            <a:pPr lvl="0" algn="r" rtl="1">
              <a:lnSpc>
                <a:spcPct val="115000"/>
              </a:lnSpc>
              <a:spcAft>
                <a:spcPts val="1000"/>
              </a:spcAft>
              <a:buSzPts val="1000"/>
              <a:tabLst>
                <a:tab pos="457200" algn="l"/>
              </a:tabLst>
            </a:pPr>
            <a:r>
              <a:rPr lang="ar-SA" sz="16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تنوع الموردين</a:t>
            </a:r>
            <a:r>
              <a:rPr lang="fr-FR" sz="16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المراعي تعتمد على مجموعة متنوعة من الموردين للمواد الخام مثل الحليب، والحبوب، والمكونات الغذائية الأخرى، مما يقلل من القوة التفاوضية للموردين</a:t>
            </a:r>
            <a:r>
              <a:rPr lang="fr-FR" sz="16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dirty="0">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16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التكامل العمودي</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امتلاك المراعي لمزارعها الخاصة ومصادرها الإنتاجية يقلل من الاعتماد على الموردين الخارجيين</a:t>
            </a:r>
            <a:r>
              <a:rPr lang="fr-FR" sz="16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dirty="0">
              <a:effectLst/>
              <a:latin typeface="Calibri" panose="020F0502020204030204" pitchFamily="34" charset="0"/>
              <a:ea typeface="Calibri" panose="020F0502020204030204" pitchFamily="34" charset="0"/>
              <a:cs typeface="A Noor" panose="00000400000000000000" pitchFamily="2" charset="-78"/>
            </a:endParaRPr>
          </a:p>
        </p:txBody>
      </p:sp>
      <p:sp>
        <p:nvSpPr>
          <p:cNvPr id="11" name="ZoneTexte 10">
            <a:extLst>
              <a:ext uri="{FF2B5EF4-FFF2-40B4-BE49-F238E27FC236}">
                <a16:creationId xmlns:a16="http://schemas.microsoft.com/office/drawing/2014/main" id="{2E187507-DA1E-957C-7A5C-BA388A23B1ED}"/>
              </a:ext>
            </a:extLst>
          </p:cNvPr>
          <p:cNvSpPr txBox="1"/>
          <p:nvPr/>
        </p:nvSpPr>
        <p:spPr>
          <a:xfrm>
            <a:off x="393895" y="3095694"/>
            <a:ext cx="5430130" cy="1636345"/>
          </a:xfrm>
          <a:prstGeom prst="rect">
            <a:avLst/>
          </a:prstGeom>
          <a:noFill/>
        </p:spPr>
        <p:txBody>
          <a:bodyPr wrap="square">
            <a:spAutoFit/>
          </a:bodyPr>
          <a:lstStyle/>
          <a:p>
            <a:pPr lvl="0" algn="ctr" rtl="1">
              <a:lnSpc>
                <a:spcPct val="115000"/>
              </a:lnSpc>
              <a:spcAft>
                <a:spcPts val="1000"/>
              </a:spcAft>
              <a:buSzPts val="1000"/>
              <a:tabLst>
                <a:tab pos="457200" algn="l"/>
              </a:tabLst>
            </a:pPr>
            <a:r>
              <a:rPr lang="ar-SA" sz="16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الطلب القوي والمنافسة</a:t>
            </a:r>
            <a:r>
              <a:rPr lang="fr-FR" sz="1400" b="1" dirty="0">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مع وجود العديد من الخيارات المتاحة في السوق، يميل العملاء إلى التفاوض للحصول على أفضل الأسعار والجودة، مما يجعل قوة العملاء عالية</a:t>
            </a:r>
            <a:r>
              <a:rPr lang="fr-FR" sz="16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dirty="0">
              <a:effectLst/>
              <a:latin typeface="Calibri" panose="020F0502020204030204" pitchFamily="34" charset="0"/>
              <a:ea typeface="Calibri" panose="020F0502020204030204" pitchFamily="34" charset="0"/>
              <a:cs typeface="A Noor" panose="00000400000000000000" pitchFamily="2" charset="-78"/>
            </a:endParaRPr>
          </a:p>
          <a:p>
            <a:pPr lvl="0" algn="ctr" rtl="1">
              <a:lnSpc>
                <a:spcPct val="115000"/>
              </a:lnSpc>
              <a:spcAft>
                <a:spcPts val="1000"/>
              </a:spcAft>
              <a:buSzPts val="1000"/>
              <a:tabLst>
                <a:tab pos="457200" algn="l"/>
              </a:tabLst>
            </a:pPr>
            <a:r>
              <a:rPr lang="ar-SA" sz="16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الولاء للعلامة التجارية</a:t>
            </a:r>
            <a:r>
              <a:rPr lang="fr-FR" sz="16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 </a:t>
            </a:r>
            <a:r>
              <a:rPr lang="ar-SA" sz="1600" b="1" dirty="0">
                <a:effectLst/>
                <a:latin typeface="Times New Roman" panose="02020603050405020304" pitchFamily="18" charset="0"/>
                <a:ea typeface="Times New Roman" panose="02020603050405020304" pitchFamily="18" charset="0"/>
                <a:cs typeface="A Noor" panose="00000400000000000000" pitchFamily="2" charset="-78"/>
              </a:rPr>
              <a:t>رغم أن العملاء لديهم خيارات متعددة، إلا أن جودة منتجات المراعي وسمعتها تعزز من ولاء العملاء وتضعف القوة التفاوضية النسبية لهم</a:t>
            </a:r>
            <a:r>
              <a:rPr lang="fr-FR" sz="1600" b="1" dirty="0">
                <a:effectLst/>
                <a:latin typeface="Times New Roman" panose="02020603050405020304" pitchFamily="18" charset="0"/>
                <a:ea typeface="Times New Roman" panose="02020603050405020304" pitchFamily="18" charset="0"/>
                <a:cs typeface="A Noor" panose="00000400000000000000" pitchFamily="2" charset="-78"/>
              </a:rPr>
              <a:t>.</a:t>
            </a:r>
            <a:endParaRPr lang="fr-FR" sz="1600" b="1" dirty="0">
              <a:effectLst/>
              <a:latin typeface="Calibri" panose="020F0502020204030204" pitchFamily="34" charset="0"/>
              <a:ea typeface="Calibri" panose="020F0502020204030204" pitchFamily="34" charset="0"/>
              <a:cs typeface="A Noor" panose="00000400000000000000" pitchFamily="2" charset="-7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6" name="Nuage 5">
            <a:extLst>
              <a:ext uri="{FF2B5EF4-FFF2-40B4-BE49-F238E27FC236}">
                <a16:creationId xmlns:a16="http://schemas.microsoft.com/office/drawing/2014/main" id="{436484C4-9D2D-BE62-10A8-F04ED85D0B61}"/>
              </a:ext>
            </a:extLst>
          </p:cNvPr>
          <p:cNvSpPr/>
          <p:nvPr/>
        </p:nvSpPr>
        <p:spPr>
          <a:xfrm>
            <a:off x="2229730" y="98474"/>
            <a:ext cx="5099538" cy="209608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6000" b="1" dirty="0">
                <a:effectLst>
                  <a:outerShdw blurRad="38100" dist="38100" dir="2700000" algn="tl">
                    <a:srgbClr val="000000">
                      <a:alpha val="43137"/>
                    </a:srgbClr>
                  </a:outerShdw>
                </a:effectLst>
                <a:latin typeface="Aisha Arabic Exbd" panose="01000500000000020004" pitchFamily="50" charset="-78"/>
                <a:ea typeface="Times New Roman" panose="02020603050405020304" pitchFamily="18" charset="0"/>
                <a:cs typeface="Aisha Arabic Exbd" panose="01000500000000020004" pitchFamily="50" charset="-78"/>
              </a:rPr>
              <a:t>تهديد المنتجات البديلة</a:t>
            </a:r>
            <a:endParaRPr lang="fr-FR" sz="6000" dirty="0">
              <a:effectLst>
                <a:outerShdw blurRad="38100" dist="38100" dir="2700000" algn="tl">
                  <a:srgbClr val="000000">
                    <a:alpha val="43137"/>
                  </a:srgbClr>
                </a:outerShdw>
              </a:effectLst>
              <a:latin typeface="Aisha Arabic Exbd" panose="01000500000000020004" pitchFamily="50" charset="-78"/>
              <a:cs typeface="Aisha Arabic Exbd" panose="01000500000000020004" pitchFamily="50" charset="-78"/>
            </a:endParaRPr>
          </a:p>
        </p:txBody>
      </p:sp>
      <p:sp>
        <p:nvSpPr>
          <p:cNvPr id="8" name="ZoneTexte 7">
            <a:extLst>
              <a:ext uri="{FF2B5EF4-FFF2-40B4-BE49-F238E27FC236}">
                <a16:creationId xmlns:a16="http://schemas.microsoft.com/office/drawing/2014/main" id="{78FB4262-C878-D0E4-7ABB-7E46CE13CBBA}"/>
              </a:ext>
            </a:extLst>
          </p:cNvPr>
          <p:cNvSpPr txBox="1"/>
          <p:nvPr/>
        </p:nvSpPr>
        <p:spPr>
          <a:xfrm>
            <a:off x="963637" y="2445325"/>
            <a:ext cx="6492240" cy="2202654"/>
          </a:xfrm>
          <a:prstGeom prst="rect">
            <a:avLst/>
          </a:prstGeom>
          <a:noFill/>
        </p:spPr>
        <p:txBody>
          <a:bodyPr wrap="square">
            <a:spAutoFit/>
          </a:bodyPr>
          <a:lstStyle/>
          <a:p>
            <a:pPr lvl="0" algn="r" rtl="1">
              <a:lnSpc>
                <a:spcPct val="115000"/>
              </a:lnSpc>
              <a:spcAft>
                <a:spcPts val="1000"/>
              </a:spcAft>
              <a:buSzPts val="1000"/>
              <a:tabLst>
                <a:tab pos="457200" algn="l"/>
              </a:tabLst>
            </a:pPr>
            <a:r>
              <a:rPr lang="ar-SA" sz="24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وجود بدائل متنوعة</a:t>
            </a:r>
            <a:r>
              <a:rPr lang="fr-FR" sz="2400" b="1" u="sng"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 </a:t>
            </a:r>
            <a:r>
              <a:rPr lang="ar-SA"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المنتجات البديلة مثل العصائر الطازجة أو منتجات الألبان المماثلة قد تكون متاحة من منافسين آخرين، مما يشكل تهديدًا</a:t>
            </a: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a:p>
            <a:pPr lvl="0" algn="r" rtl="1">
              <a:lnSpc>
                <a:spcPct val="115000"/>
              </a:lnSpc>
              <a:spcAft>
                <a:spcPts val="1000"/>
              </a:spcAft>
              <a:buSzPts val="1000"/>
              <a:tabLst>
                <a:tab pos="457200" algn="l"/>
              </a:tabLst>
            </a:pPr>
            <a:r>
              <a:rPr lang="ar-SA" sz="2800" b="1" u="sng"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 Noor" panose="00000400000000000000" pitchFamily="2" charset="-78"/>
              </a:rPr>
              <a:t>التميز في الجودة</a:t>
            </a: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 </a:t>
            </a:r>
            <a:r>
              <a:rPr lang="ar-SA"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تركيز المراعي على الجودة العالية يساهم في تخفيف حدة تهديد المنتجات البديلة، حيث يفضل العديد من العملاء منتجات الشركة بسبب جودتها المتميزة</a:t>
            </a:r>
            <a:r>
              <a:rPr lang="fr-FR"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A Noor" panose="00000400000000000000" pitchFamily="2" charset="-78"/>
              </a:rPr>
              <a:t>.</a:t>
            </a:r>
            <a:endParaRPr lang="fr-F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 Noor" panose="00000400000000000000"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8" name="Image 7">
            <a:extLst>
              <a:ext uri="{FF2B5EF4-FFF2-40B4-BE49-F238E27FC236}">
                <a16:creationId xmlns:a16="http://schemas.microsoft.com/office/drawing/2014/main" id="{24A7F262-6897-2CA3-B32E-FBC9FEE3F09A}"/>
              </a:ext>
            </a:extLst>
          </p:cNvPr>
          <p:cNvPicPr>
            <a:picLocks noChangeAspect="1"/>
          </p:cNvPicPr>
          <p:nvPr/>
        </p:nvPicPr>
        <p:blipFill>
          <a:blip r:embed="rId3"/>
          <a:stretch>
            <a:fillRect/>
          </a:stretch>
        </p:blipFill>
        <p:spPr>
          <a:xfrm>
            <a:off x="2480750" y="3610032"/>
            <a:ext cx="3413613" cy="148278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0" name="Image 9">
            <a:extLst>
              <a:ext uri="{FF2B5EF4-FFF2-40B4-BE49-F238E27FC236}">
                <a16:creationId xmlns:a16="http://schemas.microsoft.com/office/drawing/2014/main" id="{5BD6DE7B-9492-3D90-6073-28714CE4E619}"/>
              </a:ext>
            </a:extLst>
          </p:cNvPr>
          <p:cNvPicPr>
            <a:picLocks noChangeAspect="1"/>
          </p:cNvPicPr>
          <p:nvPr/>
        </p:nvPicPr>
        <p:blipFill>
          <a:blip r:embed="rId4"/>
          <a:stretch>
            <a:fillRect/>
          </a:stretch>
        </p:blipFill>
        <p:spPr>
          <a:xfrm>
            <a:off x="6841370" y="2960590"/>
            <a:ext cx="2182910" cy="2182910"/>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2" name="Image 11">
            <a:extLst>
              <a:ext uri="{FF2B5EF4-FFF2-40B4-BE49-F238E27FC236}">
                <a16:creationId xmlns:a16="http://schemas.microsoft.com/office/drawing/2014/main" id="{EF09676D-A050-5CBC-40A6-46501452C35B}"/>
              </a:ext>
            </a:extLst>
          </p:cNvPr>
          <p:cNvPicPr>
            <a:picLocks noChangeAspect="1"/>
          </p:cNvPicPr>
          <p:nvPr/>
        </p:nvPicPr>
        <p:blipFill>
          <a:blip r:embed="rId5"/>
          <a:stretch>
            <a:fillRect/>
          </a:stretch>
        </p:blipFill>
        <p:spPr>
          <a:xfrm>
            <a:off x="87821" y="50679"/>
            <a:ext cx="2777520" cy="2521071"/>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16" name="Image 15">
            <a:extLst>
              <a:ext uri="{FF2B5EF4-FFF2-40B4-BE49-F238E27FC236}">
                <a16:creationId xmlns:a16="http://schemas.microsoft.com/office/drawing/2014/main" id="{03BC384E-38FB-454D-6442-3171008380FE}"/>
              </a:ext>
            </a:extLst>
          </p:cNvPr>
          <p:cNvPicPr>
            <a:picLocks noChangeAspect="1"/>
          </p:cNvPicPr>
          <p:nvPr/>
        </p:nvPicPr>
        <p:blipFill>
          <a:blip r:embed="rId6"/>
          <a:stretch>
            <a:fillRect/>
          </a:stretch>
        </p:blipFill>
        <p:spPr>
          <a:xfrm>
            <a:off x="0" y="3000375"/>
            <a:ext cx="2143125" cy="2143125"/>
          </a:xfrm>
          <a:prstGeom prst="rect">
            <a:avLst/>
          </a:prstGeom>
        </p:spPr>
      </p:pic>
      <p:pic>
        <p:nvPicPr>
          <p:cNvPr id="18" name="Image 17">
            <a:extLst>
              <a:ext uri="{FF2B5EF4-FFF2-40B4-BE49-F238E27FC236}">
                <a16:creationId xmlns:a16="http://schemas.microsoft.com/office/drawing/2014/main" id="{72F84290-1001-1B17-0091-1A57CC14C917}"/>
              </a:ext>
            </a:extLst>
          </p:cNvPr>
          <p:cNvPicPr>
            <a:picLocks noChangeAspect="1"/>
          </p:cNvPicPr>
          <p:nvPr/>
        </p:nvPicPr>
        <p:blipFill>
          <a:blip r:embed="rId7"/>
          <a:stretch>
            <a:fillRect/>
          </a:stretch>
        </p:blipFill>
        <p:spPr>
          <a:xfrm>
            <a:off x="2903882" y="-118981"/>
            <a:ext cx="4659704" cy="3119356"/>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grpSp>
        <p:nvGrpSpPr>
          <p:cNvPr id="1723" name="Google Shape;1723;p114"/>
          <p:cNvGrpSpPr/>
          <p:nvPr/>
        </p:nvGrpSpPr>
        <p:grpSpPr>
          <a:xfrm flipH="1">
            <a:off x="1702189" y="815926"/>
            <a:ext cx="6199897" cy="3487784"/>
            <a:chOff x="649150" y="238125"/>
            <a:chExt cx="6249546" cy="5201775"/>
          </a:xfrm>
        </p:grpSpPr>
        <p:sp>
          <p:nvSpPr>
            <p:cNvPr id="1724" name="Google Shape;1724;p114"/>
            <p:cNvSpPr/>
            <p:nvPr/>
          </p:nvSpPr>
          <p:spPr>
            <a:xfrm>
              <a:off x="2850275" y="4488975"/>
              <a:ext cx="1849000" cy="810050"/>
            </a:xfrm>
            <a:custGeom>
              <a:avLst/>
              <a:gdLst/>
              <a:ahLst/>
              <a:cxnLst/>
              <a:rect l="l" t="t" r="r" b="b"/>
              <a:pathLst>
                <a:path w="73960" h="32402" extrusionOk="0">
                  <a:moveTo>
                    <a:pt x="7960" y="1"/>
                  </a:moveTo>
                  <a:cubicBezTo>
                    <a:pt x="5284" y="10848"/>
                    <a:pt x="2607" y="21625"/>
                    <a:pt x="1" y="32402"/>
                  </a:cubicBezTo>
                  <a:lnTo>
                    <a:pt x="73960" y="32402"/>
                  </a:lnTo>
                  <a:lnTo>
                    <a:pt x="660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4"/>
            <p:cNvSpPr/>
            <p:nvPr/>
          </p:nvSpPr>
          <p:spPr>
            <a:xfrm>
              <a:off x="2638975" y="5284925"/>
              <a:ext cx="2269850" cy="154975"/>
            </a:xfrm>
            <a:custGeom>
              <a:avLst/>
              <a:gdLst/>
              <a:ahLst/>
              <a:cxnLst/>
              <a:rect l="l" t="t" r="r" b="b"/>
              <a:pathLst>
                <a:path w="90794" h="6199" extrusionOk="0">
                  <a:moveTo>
                    <a:pt x="3875" y="0"/>
                  </a:moveTo>
                  <a:cubicBezTo>
                    <a:pt x="1761" y="0"/>
                    <a:pt x="1" y="2043"/>
                    <a:pt x="1" y="4508"/>
                  </a:cubicBezTo>
                  <a:lnTo>
                    <a:pt x="1" y="6199"/>
                  </a:lnTo>
                  <a:lnTo>
                    <a:pt x="90794" y="6199"/>
                  </a:lnTo>
                  <a:lnTo>
                    <a:pt x="90794" y="4508"/>
                  </a:lnTo>
                  <a:cubicBezTo>
                    <a:pt x="90794" y="2043"/>
                    <a:pt x="89103" y="0"/>
                    <a:pt x="86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4"/>
            <p:cNvSpPr/>
            <p:nvPr/>
          </p:nvSpPr>
          <p:spPr>
            <a:xfrm>
              <a:off x="649171" y="3870411"/>
              <a:ext cx="6249525" cy="905641"/>
            </a:xfrm>
            <a:custGeom>
              <a:avLst/>
              <a:gdLst/>
              <a:ahLst/>
              <a:cxnLst/>
              <a:rect l="l" t="t" r="r" b="b"/>
              <a:pathLst>
                <a:path w="249981" h="24091" extrusionOk="0">
                  <a:moveTo>
                    <a:pt x="0" y="1"/>
                  </a:moveTo>
                  <a:lnTo>
                    <a:pt x="0" y="17892"/>
                  </a:lnTo>
                  <a:cubicBezTo>
                    <a:pt x="0" y="21343"/>
                    <a:pt x="2817" y="24090"/>
                    <a:pt x="6198" y="24090"/>
                  </a:cubicBezTo>
                  <a:lnTo>
                    <a:pt x="243782" y="24090"/>
                  </a:lnTo>
                  <a:cubicBezTo>
                    <a:pt x="247233" y="24090"/>
                    <a:pt x="249980" y="21343"/>
                    <a:pt x="249980" y="17892"/>
                  </a:cubicBezTo>
                  <a:lnTo>
                    <a:pt x="2499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14"/>
            <p:cNvSpPr/>
            <p:nvPr/>
          </p:nvSpPr>
          <p:spPr>
            <a:xfrm>
              <a:off x="649150" y="238125"/>
              <a:ext cx="6249525" cy="3935675"/>
            </a:xfrm>
            <a:custGeom>
              <a:avLst/>
              <a:gdLst/>
              <a:ahLst/>
              <a:cxnLst/>
              <a:rect l="l" t="t" r="r" b="b"/>
              <a:pathLst>
                <a:path w="249981" h="157427" extrusionOk="0">
                  <a:moveTo>
                    <a:pt x="6198" y="0"/>
                  </a:moveTo>
                  <a:cubicBezTo>
                    <a:pt x="2817" y="0"/>
                    <a:pt x="0" y="2817"/>
                    <a:pt x="0" y="6198"/>
                  </a:cubicBezTo>
                  <a:lnTo>
                    <a:pt x="0" y="157427"/>
                  </a:lnTo>
                  <a:lnTo>
                    <a:pt x="249980" y="157427"/>
                  </a:lnTo>
                  <a:lnTo>
                    <a:pt x="249980" y="6198"/>
                  </a:lnTo>
                  <a:cubicBezTo>
                    <a:pt x="249980" y="2817"/>
                    <a:pt x="247233" y="0"/>
                    <a:pt x="2437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4"/>
            <p:cNvSpPr/>
            <p:nvPr/>
          </p:nvSpPr>
          <p:spPr>
            <a:xfrm>
              <a:off x="904475" y="481125"/>
              <a:ext cx="5738850" cy="3435575"/>
            </a:xfrm>
            <a:custGeom>
              <a:avLst/>
              <a:gdLst/>
              <a:ahLst/>
              <a:cxnLst/>
              <a:rect l="l" t="t" r="r" b="b"/>
              <a:pathLst>
                <a:path w="229554" h="137423" extrusionOk="0">
                  <a:moveTo>
                    <a:pt x="0" y="0"/>
                  </a:moveTo>
                  <a:lnTo>
                    <a:pt x="0" y="137423"/>
                  </a:lnTo>
                  <a:lnTo>
                    <a:pt x="229554" y="137423"/>
                  </a:lnTo>
                  <a:lnTo>
                    <a:pt x="2295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Image 6">
            <a:extLst>
              <a:ext uri="{FF2B5EF4-FFF2-40B4-BE49-F238E27FC236}">
                <a16:creationId xmlns:a16="http://schemas.microsoft.com/office/drawing/2014/main" id="{209623FD-FD0E-3467-5E57-3E80797AD8EB}"/>
              </a:ext>
            </a:extLst>
          </p:cNvPr>
          <p:cNvPicPr>
            <a:picLocks noChangeAspect="1"/>
          </p:cNvPicPr>
          <p:nvPr/>
        </p:nvPicPr>
        <p:blipFill>
          <a:blip r:embed="rId3"/>
          <a:stretch>
            <a:fillRect/>
          </a:stretch>
        </p:blipFill>
        <p:spPr>
          <a:xfrm>
            <a:off x="1955531" y="978857"/>
            <a:ext cx="5693257" cy="22725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6" name="Rectangle à coins arrondis 1">
            <a:extLst>
              <a:ext uri="{FF2B5EF4-FFF2-40B4-BE49-F238E27FC236}">
                <a16:creationId xmlns:a16="http://schemas.microsoft.com/office/drawing/2014/main" id="{038EBF67-45CC-2251-9BC8-9496E97CFAE8}"/>
              </a:ext>
            </a:extLst>
          </p:cNvPr>
          <p:cNvSpPr/>
          <p:nvPr/>
        </p:nvSpPr>
        <p:spPr>
          <a:xfrm>
            <a:off x="467591" y="1226127"/>
            <a:ext cx="8563556" cy="339217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chemeClr val="accent6">
                    <a:lumMod val="75000"/>
                  </a:schemeClr>
                </a:solidFill>
                <a:effectLst/>
                <a:uLnTx/>
                <a:uFillTx/>
                <a:latin typeface="Arabic Typesetting" panose="03020402040406030203" pitchFamily="66" charset="-78"/>
                <a:ea typeface="+mn-ea"/>
                <a:cs typeface="Arabic Typesetting" panose="03020402040406030203" pitchFamily="66" charset="-78"/>
              </a:rPr>
              <a:t>بدأت الشركة إنتاجها بـ350 بقرة أن تتضخم الكثافة التشغيلية خلال العقود الثلاثة الماضية ليصل قطيع المراعي من الأبقار إلى 170,000 بقرة لتصبح الشركة الأكبر عالميا في إنتاج الحليب ومشتقاته.</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chemeClr val="accent6">
                    <a:lumMod val="75000"/>
                  </a:schemeClr>
                </a:solidFill>
                <a:effectLst/>
                <a:uLnTx/>
                <a:uFillTx/>
                <a:latin typeface="Arabic Typesetting" panose="03020402040406030203" pitchFamily="66" charset="-78"/>
                <a:ea typeface="+mn-ea"/>
                <a:cs typeface="Arabic Typesetting" panose="03020402040406030203" pitchFamily="66" charset="-78"/>
              </a:rPr>
              <a:t>رفعت المراعي في عام 2015 من شهر سبتمبر أسعار بعض المنتجات كما قلصت بعض أحجام العبوات للمنتجات مع الاحتفاظ بسعرها السابق والذي أثار حفيظة العديد من المواطنين وأقاموا على أثره حملة مقاطعة جماعية حتى انتهت بإعادة العبوات والأسعار لما كانت عليه. كان أثر المقاطعة. وما بين العامين 2015 و2016، نمت الشركة بشكل توسعي حيث أَعُلن أن عدد موظفيها يبلغ 38 ألف وظيفة، أي أن المراعي خلقت أكثر من 30 ألف فرصة عمل خلال العقد الماضي. في عام 2016 أعلنت المراعي عن رغبتها بتملك أرض زراعية في الولايات المتحدة الأمريكية في منطقة كاليفورنيا لغرض التوسع في قطاعها الزراعي حيث تم امتلاك 14,000 فدان. وفي عام 2017، أعلنت صافولا تقليص حصتها من الشركة بنسبة 2%.</a:t>
            </a:r>
          </a:p>
        </p:txBody>
      </p:sp>
      <p:pic>
        <p:nvPicPr>
          <p:cNvPr id="7" name="Image 6">
            <a:extLst>
              <a:ext uri="{FF2B5EF4-FFF2-40B4-BE49-F238E27FC236}">
                <a16:creationId xmlns:a16="http://schemas.microsoft.com/office/drawing/2014/main" id="{E5E1978B-EBF7-EC60-AFFA-040F73638FE2}"/>
              </a:ext>
            </a:extLst>
          </p:cNvPr>
          <p:cNvPicPr>
            <a:picLocks noChangeAspect="1"/>
          </p:cNvPicPr>
          <p:nvPr/>
        </p:nvPicPr>
        <p:blipFill>
          <a:blip r:embed="rId3"/>
          <a:stretch>
            <a:fillRect/>
          </a:stretch>
        </p:blipFill>
        <p:spPr>
          <a:xfrm>
            <a:off x="5888043" y="162986"/>
            <a:ext cx="3383279" cy="108707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5" name="Google Shape;1065;p77"/>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p>
            <a:pPr marL="0" lvl="0" indent="0">
              <a:spcAft>
                <a:spcPts val="1600"/>
              </a:spcAft>
            </a:pPr>
            <a:r>
              <a:rPr lang="ar-DZ"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ألبان</a:t>
            </a:r>
            <a:r>
              <a:rPr lang="ar-DZ" u="sng" dirty="0">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rPr>
              <a:t> سائلة</a:t>
            </a:r>
            <a:endParaRPr u="sng" dirty="0">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endParaRPr>
          </a:p>
        </p:txBody>
      </p:sp>
      <p:sp>
        <p:nvSpPr>
          <p:cNvPr id="1067" name="Google Shape;1067;p77"/>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p>
            <a:pPr marL="0" lvl="0" indent="0">
              <a:spcAft>
                <a:spcPts val="1600"/>
              </a:spcAft>
            </a:pPr>
            <a:r>
              <a:rPr lang="ar-DZ"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العصائر</a:t>
            </a:r>
            <a:endParaRPr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69" name="Google Shape;1069;p77"/>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p>
            <a:pPr marL="0" lvl="0" indent="0">
              <a:spcAft>
                <a:spcPts val="1600"/>
              </a:spcAft>
            </a:pPr>
            <a:r>
              <a:rPr lang="ar-DZ"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الأجبان</a:t>
            </a:r>
            <a:endParaRPr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71" name="Google Shape;1071;p77"/>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p>
            <a:pPr marL="0" lvl="0" indent="0">
              <a:spcAft>
                <a:spcPts val="1600"/>
              </a:spcAft>
            </a:pPr>
            <a:r>
              <a:rPr lang="ar-DZ"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غذاء الرُضع</a:t>
            </a:r>
            <a:endParaRPr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73" name="Google Shape;1073;p77"/>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p>
            <a:pPr marL="0" lvl="0" indent="0">
              <a:spcAft>
                <a:spcPts val="1600"/>
              </a:spcAft>
            </a:pPr>
            <a:r>
              <a:rPr lang="ar-DZ" dirty="0"/>
              <a:t>ا</a:t>
            </a:r>
            <a:r>
              <a:rPr lang="ar-DZ"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لزبادي والحلويات</a:t>
            </a:r>
            <a:endParaRPr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78" name="Google Shape;1078;p77"/>
          <p:cNvSpPr txBox="1">
            <a:spLocks noGrp="1"/>
          </p:cNvSpPr>
          <p:nvPr>
            <p:ph type="title" idx="18"/>
          </p:nvPr>
        </p:nvSpPr>
        <p:spPr>
          <a:xfrm>
            <a:off x="4797992" y="288550"/>
            <a:ext cx="4242512"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4000" u="sng" dirty="0">
                <a:solidFill>
                  <a:schemeClr val="accent6">
                    <a:lumMod val="60000"/>
                    <a:lumOff val="40000"/>
                  </a:schemeClr>
                </a:solidFill>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rPr>
              <a:t>منتجات المراعي</a:t>
            </a:r>
            <a:endParaRPr sz="4000" u="sng" dirty="0">
              <a:solidFill>
                <a:schemeClr val="accent6">
                  <a:lumMod val="60000"/>
                  <a:lumOff val="40000"/>
                </a:schemeClr>
              </a:solidFill>
              <a:effectLst>
                <a:outerShdw blurRad="38100" dist="38100" dir="2700000" algn="tl">
                  <a:srgbClr val="000000">
                    <a:alpha val="43137"/>
                  </a:srgbClr>
                </a:outerShdw>
              </a:effectLst>
              <a:latin typeface="Jazeel Bold" panose="00000800000000000000" pitchFamily="50" charset="-78"/>
              <a:cs typeface="Jazeel Bold" panose="00000800000000000000" pitchFamily="50" charset="-78"/>
            </a:endParaRPr>
          </a:p>
        </p:txBody>
      </p:sp>
      <p:pic>
        <p:nvPicPr>
          <p:cNvPr id="18" name="Graphique 17">
            <a:extLst>
              <a:ext uri="{FF2B5EF4-FFF2-40B4-BE49-F238E27FC236}">
                <a16:creationId xmlns:a16="http://schemas.microsoft.com/office/drawing/2014/main" id="{C402A77D-4D17-CE61-54E5-A4BDA7E65C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8034" y="2261189"/>
            <a:ext cx="1227379" cy="750315"/>
          </a:xfrm>
          <a:prstGeom prst="rect">
            <a:avLst/>
          </a:prstGeom>
        </p:spPr>
      </p:pic>
      <p:pic>
        <p:nvPicPr>
          <p:cNvPr id="20" name="Graphique 19">
            <a:extLst>
              <a:ext uri="{FF2B5EF4-FFF2-40B4-BE49-F238E27FC236}">
                <a16:creationId xmlns:a16="http://schemas.microsoft.com/office/drawing/2014/main" id="{9C8170AF-926E-71AB-0FE2-B060490EA5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2164062"/>
            <a:ext cx="572075" cy="832109"/>
          </a:xfrm>
          <a:prstGeom prst="rect">
            <a:avLst/>
          </a:prstGeom>
        </p:spPr>
      </p:pic>
      <p:pic>
        <p:nvPicPr>
          <p:cNvPr id="34" name="Image 33">
            <a:extLst>
              <a:ext uri="{FF2B5EF4-FFF2-40B4-BE49-F238E27FC236}">
                <a16:creationId xmlns:a16="http://schemas.microsoft.com/office/drawing/2014/main" id="{BFC52EA6-2F15-DE87-7D0A-0B9A796AD372}"/>
              </a:ext>
            </a:extLst>
          </p:cNvPr>
          <p:cNvPicPr>
            <a:picLocks noChangeAspect="1"/>
          </p:cNvPicPr>
          <p:nvPr/>
        </p:nvPicPr>
        <p:blipFill>
          <a:blip r:embed="rId7">
            <a:duotone>
              <a:prstClr val="black"/>
              <a:srgbClr val="FFC000">
                <a:tint val="45000"/>
                <a:satMod val="400000"/>
              </a:srgbClr>
            </a:duotone>
          </a:blip>
          <a:stretch>
            <a:fillRect/>
          </a:stretch>
        </p:blipFill>
        <p:spPr>
          <a:xfrm>
            <a:off x="6523463" y="2195192"/>
            <a:ext cx="1282834" cy="832109"/>
          </a:xfrm>
          <a:prstGeom prst="rect">
            <a:avLst/>
          </a:prstGeom>
        </p:spPr>
      </p:pic>
      <p:pic>
        <p:nvPicPr>
          <p:cNvPr id="36" name="Image 35">
            <a:extLst>
              <a:ext uri="{FF2B5EF4-FFF2-40B4-BE49-F238E27FC236}">
                <a16:creationId xmlns:a16="http://schemas.microsoft.com/office/drawing/2014/main" id="{57F30704-DE38-8899-ED1A-4751E961D4D9}"/>
              </a:ext>
            </a:extLst>
          </p:cNvPr>
          <p:cNvPicPr>
            <a:picLocks noChangeAspect="1"/>
          </p:cNvPicPr>
          <p:nvPr/>
        </p:nvPicPr>
        <p:blipFill>
          <a:blip r:embed="rId8">
            <a:duotone>
              <a:prstClr val="black"/>
              <a:srgbClr val="FF0000">
                <a:tint val="45000"/>
                <a:satMod val="400000"/>
              </a:srgbClr>
            </a:duotone>
          </a:blip>
          <a:stretch>
            <a:fillRect/>
          </a:stretch>
        </p:blipFill>
        <p:spPr>
          <a:xfrm>
            <a:off x="5664821" y="3677689"/>
            <a:ext cx="699022" cy="890911"/>
          </a:xfrm>
          <a:prstGeom prst="rect">
            <a:avLst/>
          </a:prstGeom>
        </p:spPr>
      </p:pic>
      <p:pic>
        <p:nvPicPr>
          <p:cNvPr id="38" name="Image 37">
            <a:extLst>
              <a:ext uri="{FF2B5EF4-FFF2-40B4-BE49-F238E27FC236}">
                <a16:creationId xmlns:a16="http://schemas.microsoft.com/office/drawing/2014/main" id="{A888997A-87D5-1B8A-7BEA-D36A1FF3A765}"/>
              </a:ext>
            </a:extLst>
          </p:cNvPr>
          <p:cNvPicPr>
            <a:picLocks noChangeAspect="1"/>
          </p:cNvPicPr>
          <p:nvPr/>
        </p:nvPicPr>
        <p:blipFill>
          <a:blip r:embed="rId9">
            <a:duotone>
              <a:prstClr val="black"/>
              <a:srgbClr val="0960AB">
                <a:tint val="45000"/>
                <a:satMod val="400000"/>
              </a:srgbClr>
            </a:duotone>
          </a:blip>
          <a:stretch>
            <a:fillRect/>
          </a:stretch>
        </p:blipFill>
        <p:spPr>
          <a:xfrm>
            <a:off x="2685858" y="3773122"/>
            <a:ext cx="1102583" cy="948220"/>
          </a:xfrm>
          <a:prstGeom prst="rect">
            <a:avLst/>
          </a:prstGeom>
        </p:spPr>
      </p:pic>
      <p:pic>
        <p:nvPicPr>
          <p:cNvPr id="39" name="Image 38">
            <a:extLst>
              <a:ext uri="{FF2B5EF4-FFF2-40B4-BE49-F238E27FC236}">
                <a16:creationId xmlns:a16="http://schemas.microsoft.com/office/drawing/2014/main" id="{2BA05563-EF23-4AAC-4B6E-43994C402B6B}"/>
              </a:ext>
            </a:extLst>
          </p:cNvPr>
          <p:cNvPicPr>
            <a:picLocks noChangeAspect="1"/>
          </p:cNvPicPr>
          <p:nvPr/>
        </p:nvPicPr>
        <p:blipFill>
          <a:blip r:embed="rId10"/>
          <a:stretch>
            <a:fillRect/>
          </a:stretch>
        </p:blipFill>
        <p:spPr>
          <a:xfrm>
            <a:off x="0" y="-2021644"/>
            <a:ext cx="2853175" cy="3392422"/>
          </a:xfrm>
          <a:prstGeom prst="rect">
            <a:avLst/>
          </a:prstGeom>
        </p:spPr>
      </p:pic>
      <p:pic>
        <p:nvPicPr>
          <p:cNvPr id="40" name="Image 39">
            <a:extLst>
              <a:ext uri="{FF2B5EF4-FFF2-40B4-BE49-F238E27FC236}">
                <a16:creationId xmlns:a16="http://schemas.microsoft.com/office/drawing/2014/main" id="{3AF4705D-CC9B-4042-EEB3-E20ABEE6F9D3}"/>
              </a:ext>
            </a:extLst>
          </p:cNvPr>
          <p:cNvPicPr>
            <a:picLocks noChangeAspect="1"/>
          </p:cNvPicPr>
          <p:nvPr/>
        </p:nvPicPr>
        <p:blipFill>
          <a:blip r:embed="rId11"/>
          <a:stretch>
            <a:fillRect/>
          </a:stretch>
        </p:blipFill>
        <p:spPr>
          <a:xfrm>
            <a:off x="1610722" y="3803477"/>
            <a:ext cx="923489" cy="1340023"/>
          </a:xfrm>
          <a:prstGeom prst="rect">
            <a:avLst/>
          </a:prstGeom>
        </p:spPr>
      </p:pic>
      <p:pic>
        <p:nvPicPr>
          <p:cNvPr id="41" name="Image 40">
            <a:extLst>
              <a:ext uri="{FF2B5EF4-FFF2-40B4-BE49-F238E27FC236}">
                <a16:creationId xmlns:a16="http://schemas.microsoft.com/office/drawing/2014/main" id="{6E00B688-F9C5-9000-2C38-201CA35F5DEA}"/>
              </a:ext>
            </a:extLst>
          </p:cNvPr>
          <p:cNvPicPr>
            <a:picLocks noChangeAspect="1"/>
          </p:cNvPicPr>
          <p:nvPr/>
        </p:nvPicPr>
        <p:blipFill>
          <a:blip r:embed="rId12"/>
          <a:stretch>
            <a:fillRect/>
          </a:stretch>
        </p:blipFill>
        <p:spPr>
          <a:xfrm>
            <a:off x="-103370" y="1972343"/>
            <a:ext cx="1529957" cy="1529957"/>
          </a:xfrm>
          <a:prstGeom prst="rect">
            <a:avLst/>
          </a:prstGeom>
        </p:spPr>
      </p:pic>
      <p:pic>
        <p:nvPicPr>
          <p:cNvPr id="42" name="Image 41">
            <a:extLst>
              <a:ext uri="{FF2B5EF4-FFF2-40B4-BE49-F238E27FC236}">
                <a16:creationId xmlns:a16="http://schemas.microsoft.com/office/drawing/2014/main" id="{29772640-33A8-CA8B-2E6A-735E3AFC33A5}"/>
              </a:ext>
            </a:extLst>
          </p:cNvPr>
          <p:cNvPicPr>
            <a:picLocks noChangeAspect="1"/>
          </p:cNvPicPr>
          <p:nvPr/>
        </p:nvPicPr>
        <p:blipFill>
          <a:blip r:embed="rId13"/>
          <a:stretch>
            <a:fillRect/>
          </a:stretch>
        </p:blipFill>
        <p:spPr>
          <a:xfrm>
            <a:off x="3579766" y="2095904"/>
            <a:ext cx="1282834" cy="1282834"/>
          </a:xfrm>
          <a:prstGeom prst="rect">
            <a:avLst/>
          </a:prstGeom>
        </p:spPr>
      </p:pic>
      <p:pic>
        <p:nvPicPr>
          <p:cNvPr id="1025" name="Picture 1" descr="liquid dairy">
            <a:extLst>
              <a:ext uri="{FF2B5EF4-FFF2-40B4-BE49-F238E27FC236}">
                <a16:creationId xmlns:a16="http://schemas.microsoft.com/office/drawing/2014/main" id="{78726964-CDE3-AB61-88CD-3EC93A01E3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239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wipe(down)">
                                      <p:cBhvr>
                                        <p:cTn id="7" dur="580">
                                          <p:stCondLst>
                                            <p:cond delay="0"/>
                                          </p:stCondLst>
                                        </p:cTn>
                                        <p:tgtEl>
                                          <p:spTgt spid="1078"/>
                                        </p:tgtEl>
                                      </p:cBhvr>
                                    </p:animEffect>
                                    <p:anim calcmode="lin" valueType="num">
                                      <p:cBhvr>
                                        <p:cTn id="8" dur="1822" tmFilter="0,0; 0.14,0.36; 0.43,0.73; 0.71,0.91; 1.0,1.0">
                                          <p:stCondLst>
                                            <p:cond delay="0"/>
                                          </p:stCondLst>
                                        </p:cTn>
                                        <p:tgtEl>
                                          <p:spTgt spid="10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8"/>
                                        </p:tgtEl>
                                      </p:cBhvr>
                                      <p:to x="100000" y="60000"/>
                                    </p:animScale>
                                    <p:animScale>
                                      <p:cBhvr>
                                        <p:cTn id="14" dur="166" decel="50000">
                                          <p:stCondLst>
                                            <p:cond delay="676"/>
                                          </p:stCondLst>
                                        </p:cTn>
                                        <p:tgtEl>
                                          <p:spTgt spid="1078"/>
                                        </p:tgtEl>
                                      </p:cBhvr>
                                      <p:to x="100000" y="100000"/>
                                    </p:animScale>
                                    <p:animScale>
                                      <p:cBhvr>
                                        <p:cTn id="15" dur="26">
                                          <p:stCondLst>
                                            <p:cond delay="1312"/>
                                          </p:stCondLst>
                                        </p:cTn>
                                        <p:tgtEl>
                                          <p:spTgt spid="1078"/>
                                        </p:tgtEl>
                                      </p:cBhvr>
                                      <p:to x="100000" y="80000"/>
                                    </p:animScale>
                                    <p:animScale>
                                      <p:cBhvr>
                                        <p:cTn id="16" dur="166" decel="50000">
                                          <p:stCondLst>
                                            <p:cond delay="1338"/>
                                          </p:stCondLst>
                                        </p:cTn>
                                        <p:tgtEl>
                                          <p:spTgt spid="1078"/>
                                        </p:tgtEl>
                                      </p:cBhvr>
                                      <p:to x="100000" y="100000"/>
                                    </p:animScale>
                                    <p:animScale>
                                      <p:cBhvr>
                                        <p:cTn id="17" dur="26">
                                          <p:stCondLst>
                                            <p:cond delay="1642"/>
                                          </p:stCondLst>
                                        </p:cTn>
                                        <p:tgtEl>
                                          <p:spTgt spid="1078"/>
                                        </p:tgtEl>
                                      </p:cBhvr>
                                      <p:to x="100000" y="90000"/>
                                    </p:animScale>
                                    <p:animScale>
                                      <p:cBhvr>
                                        <p:cTn id="18" dur="166" decel="50000">
                                          <p:stCondLst>
                                            <p:cond delay="1668"/>
                                          </p:stCondLst>
                                        </p:cTn>
                                        <p:tgtEl>
                                          <p:spTgt spid="1078"/>
                                        </p:tgtEl>
                                      </p:cBhvr>
                                      <p:to x="100000" y="100000"/>
                                    </p:animScale>
                                    <p:animScale>
                                      <p:cBhvr>
                                        <p:cTn id="19" dur="26">
                                          <p:stCondLst>
                                            <p:cond delay="1808"/>
                                          </p:stCondLst>
                                        </p:cTn>
                                        <p:tgtEl>
                                          <p:spTgt spid="1078"/>
                                        </p:tgtEl>
                                      </p:cBhvr>
                                      <p:to x="100000" y="95000"/>
                                    </p:animScale>
                                    <p:animScale>
                                      <p:cBhvr>
                                        <p:cTn id="20" dur="166" decel="50000">
                                          <p:stCondLst>
                                            <p:cond delay="1834"/>
                                          </p:stCondLst>
                                        </p:cTn>
                                        <p:tgtEl>
                                          <p:spTgt spid="107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65">
                                            <p:txEl>
                                              <p:pRg st="0" end="0"/>
                                            </p:txEl>
                                          </p:spTgt>
                                        </p:tgtEl>
                                        <p:attrNameLst>
                                          <p:attrName>style.visibility</p:attrName>
                                        </p:attrNameLst>
                                      </p:cBhvr>
                                      <p:to>
                                        <p:strVal val="visible"/>
                                      </p:to>
                                    </p:set>
                                    <p:animEffect transition="in" filter="fade">
                                      <p:cBhvr>
                                        <p:cTn id="25" dur="1000"/>
                                        <p:tgtEl>
                                          <p:spTgt spid="1065">
                                            <p:txEl>
                                              <p:pRg st="0" end="0"/>
                                            </p:txEl>
                                          </p:spTgt>
                                        </p:tgtEl>
                                      </p:cBhvr>
                                    </p:animEffect>
                                    <p:anim calcmode="lin" valueType="num">
                                      <p:cBhvr>
                                        <p:cTn id="26" dur="1000" fill="hold"/>
                                        <p:tgtEl>
                                          <p:spTgt spid="106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67">
                                            <p:txEl>
                                              <p:pRg st="0" end="0"/>
                                            </p:txEl>
                                          </p:spTgt>
                                        </p:tgtEl>
                                        <p:attrNameLst>
                                          <p:attrName>style.visibility</p:attrName>
                                        </p:attrNameLst>
                                      </p:cBhvr>
                                      <p:to>
                                        <p:strVal val="visible"/>
                                      </p:to>
                                    </p:set>
                                    <p:animEffect transition="in" filter="fade">
                                      <p:cBhvr>
                                        <p:cTn id="32" dur="1000"/>
                                        <p:tgtEl>
                                          <p:spTgt spid="1067">
                                            <p:txEl>
                                              <p:pRg st="0" end="0"/>
                                            </p:txEl>
                                          </p:spTgt>
                                        </p:tgtEl>
                                      </p:cBhvr>
                                    </p:animEffect>
                                    <p:anim calcmode="lin" valueType="num">
                                      <p:cBhvr>
                                        <p:cTn id="33" dur="1000" fill="hold"/>
                                        <p:tgtEl>
                                          <p:spTgt spid="106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69">
                                            <p:txEl>
                                              <p:pRg st="0" end="0"/>
                                            </p:txEl>
                                          </p:spTgt>
                                        </p:tgtEl>
                                        <p:attrNameLst>
                                          <p:attrName>style.visibility</p:attrName>
                                        </p:attrNameLst>
                                      </p:cBhvr>
                                      <p:to>
                                        <p:strVal val="visible"/>
                                      </p:to>
                                    </p:set>
                                    <p:animEffect transition="in" filter="fade">
                                      <p:cBhvr>
                                        <p:cTn id="39" dur="1000"/>
                                        <p:tgtEl>
                                          <p:spTgt spid="1069">
                                            <p:txEl>
                                              <p:pRg st="0" end="0"/>
                                            </p:txEl>
                                          </p:spTgt>
                                        </p:tgtEl>
                                      </p:cBhvr>
                                    </p:animEffect>
                                    <p:anim calcmode="lin" valueType="num">
                                      <p:cBhvr>
                                        <p:cTn id="40" dur="1000" fill="hold"/>
                                        <p:tgtEl>
                                          <p:spTgt spid="1069">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73">
                                            <p:txEl>
                                              <p:pRg st="0" end="0"/>
                                            </p:txEl>
                                          </p:spTgt>
                                        </p:tgtEl>
                                        <p:attrNameLst>
                                          <p:attrName>style.visibility</p:attrName>
                                        </p:attrNameLst>
                                      </p:cBhvr>
                                      <p:to>
                                        <p:strVal val="visible"/>
                                      </p:to>
                                    </p:set>
                                    <p:animEffect transition="in" filter="fade">
                                      <p:cBhvr>
                                        <p:cTn id="46" dur="1000"/>
                                        <p:tgtEl>
                                          <p:spTgt spid="1073">
                                            <p:txEl>
                                              <p:pRg st="0" end="0"/>
                                            </p:txEl>
                                          </p:spTgt>
                                        </p:tgtEl>
                                      </p:cBhvr>
                                    </p:animEffect>
                                    <p:anim calcmode="lin" valueType="num">
                                      <p:cBhvr>
                                        <p:cTn id="47" dur="1000" fill="hold"/>
                                        <p:tgtEl>
                                          <p:spTgt spid="107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0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71">
                                            <p:txEl>
                                              <p:pRg st="0" end="0"/>
                                            </p:txEl>
                                          </p:spTgt>
                                        </p:tgtEl>
                                        <p:attrNameLst>
                                          <p:attrName>style.visibility</p:attrName>
                                        </p:attrNameLst>
                                      </p:cBhvr>
                                      <p:to>
                                        <p:strVal val="visible"/>
                                      </p:to>
                                    </p:set>
                                    <p:animEffect transition="in" filter="fade">
                                      <p:cBhvr>
                                        <p:cTn id="53" dur="1000"/>
                                        <p:tgtEl>
                                          <p:spTgt spid="1071">
                                            <p:txEl>
                                              <p:pRg st="0" end="0"/>
                                            </p:txEl>
                                          </p:spTgt>
                                        </p:tgtEl>
                                      </p:cBhvr>
                                    </p:animEffect>
                                    <p:anim calcmode="lin" valueType="num">
                                      <p:cBhvr>
                                        <p:cTn id="54" dur="1000" fill="hold"/>
                                        <p:tgtEl>
                                          <p:spTgt spid="107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0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randombar(horizont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 grpId="0" build="p"/>
      <p:bldP spid="1067" grpId="0" build="p"/>
      <p:bldP spid="1069" grpId="0" build="p"/>
      <p:bldP spid="1071" grpId="0" build="p"/>
      <p:bldP spid="1073" grpId="0" build="p"/>
      <p:bldP spid="10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7" name="Google Shape;1047;p76"/>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DZ"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الدواجن</a:t>
            </a:r>
            <a:endParaRPr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48" name="Google Shape;1048;p76"/>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DZ"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المخبوزات</a:t>
            </a:r>
            <a:endParaRPr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51" name="Google Shape;1051;p76"/>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ar-DZ"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ايس كريم</a:t>
            </a:r>
            <a:endParaRPr sz="36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sp>
        <p:nvSpPr>
          <p:cNvPr id="1053" name="Google Shape;1053;p76"/>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DZ" sz="3200" u="sng" dirty="0" err="1">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rPr>
              <a:t>التغميسات</a:t>
            </a:r>
            <a:endParaRPr sz="3200" u="sng" dirty="0">
              <a:effectLst>
                <a:outerShdw blurRad="38100" dist="38100" dir="2700000" algn="tl">
                  <a:srgbClr val="000000">
                    <a:alpha val="43137"/>
                  </a:srgbClr>
                </a:outerShdw>
              </a:effectLst>
              <a:latin typeface="Ara Hala Bo She'sha" panose="00000500000000000000" pitchFamily="50" charset="-78"/>
              <a:cs typeface="Ara Hala Bo She'sha" panose="00000500000000000000" pitchFamily="50" charset="-78"/>
            </a:endParaRPr>
          </a:p>
        </p:txBody>
      </p:sp>
      <p:pic>
        <p:nvPicPr>
          <p:cNvPr id="23" name="Graphique 22">
            <a:extLst>
              <a:ext uri="{FF2B5EF4-FFF2-40B4-BE49-F238E27FC236}">
                <a16:creationId xmlns:a16="http://schemas.microsoft.com/office/drawing/2014/main" id="{9426CCF2-E819-147B-7933-C1555D295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2947" y="2435798"/>
            <a:ext cx="1338146" cy="950750"/>
          </a:xfrm>
          <a:prstGeom prst="rect">
            <a:avLst/>
          </a:prstGeom>
        </p:spPr>
      </p:pic>
      <p:pic>
        <p:nvPicPr>
          <p:cNvPr id="25" name="Graphique 24">
            <a:extLst>
              <a:ext uri="{FF2B5EF4-FFF2-40B4-BE49-F238E27FC236}">
                <a16:creationId xmlns:a16="http://schemas.microsoft.com/office/drawing/2014/main" id="{CC83B612-A8A6-0A3B-9BC9-C8DC033351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66535" y="2418328"/>
            <a:ext cx="920930" cy="858466"/>
          </a:xfrm>
          <a:prstGeom prst="rect">
            <a:avLst/>
          </a:prstGeom>
        </p:spPr>
      </p:pic>
      <p:pic>
        <p:nvPicPr>
          <p:cNvPr id="27" name="Image 26">
            <a:extLst>
              <a:ext uri="{FF2B5EF4-FFF2-40B4-BE49-F238E27FC236}">
                <a16:creationId xmlns:a16="http://schemas.microsoft.com/office/drawing/2014/main" id="{45DB39DC-D17B-16BF-B0C4-060BBBB07878}"/>
              </a:ext>
            </a:extLst>
          </p:cNvPr>
          <p:cNvPicPr>
            <a:picLocks noChangeAspect="1"/>
          </p:cNvPicPr>
          <p:nvPr/>
        </p:nvPicPr>
        <p:blipFill>
          <a:blip r:embed="rId7">
            <a:duotone>
              <a:prstClr val="black"/>
              <a:srgbClr val="00B0F0">
                <a:tint val="45000"/>
                <a:satMod val="400000"/>
              </a:srgbClr>
            </a:duotone>
          </a:blip>
          <a:stretch>
            <a:fillRect/>
          </a:stretch>
        </p:blipFill>
        <p:spPr>
          <a:xfrm>
            <a:off x="2170858" y="4342442"/>
            <a:ext cx="1112284" cy="558927"/>
          </a:xfrm>
          <a:prstGeom prst="rect">
            <a:avLst/>
          </a:prstGeom>
        </p:spPr>
      </p:pic>
      <p:pic>
        <p:nvPicPr>
          <p:cNvPr id="29" name="Image 28">
            <a:extLst>
              <a:ext uri="{FF2B5EF4-FFF2-40B4-BE49-F238E27FC236}">
                <a16:creationId xmlns:a16="http://schemas.microsoft.com/office/drawing/2014/main" id="{39972D75-1E3F-118E-B040-814F96D6D825}"/>
              </a:ext>
            </a:extLst>
          </p:cNvPr>
          <p:cNvPicPr>
            <a:picLocks noChangeAspect="1"/>
          </p:cNvPicPr>
          <p:nvPr/>
        </p:nvPicPr>
        <p:blipFill>
          <a:blip r:embed="rId8">
            <a:duotone>
              <a:prstClr val="black"/>
              <a:srgbClr val="00B0F0">
                <a:tint val="45000"/>
                <a:satMod val="400000"/>
              </a:srgbClr>
            </a:duotone>
          </a:blip>
          <a:stretch>
            <a:fillRect/>
          </a:stretch>
        </p:blipFill>
        <p:spPr>
          <a:xfrm>
            <a:off x="5727976" y="4227861"/>
            <a:ext cx="788088" cy="788088"/>
          </a:xfrm>
          <a:prstGeom prst="rect">
            <a:avLst/>
          </a:prstGeom>
        </p:spPr>
      </p:pic>
      <p:pic>
        <p:nvPicPr>
          <p:cNvPr id="33" name="Image 32">
            <a:extLst>
              <a:ext uri="{FF2B5EF4-FFF2-40B4-BE49-F238E27FC236}">
                <a16:creationId xmlns:a16="http://schemas.microsoft.com/office/drawing/2014/main" id="{D07C5D62-C962-99A8-0CDF-FA044C3025EF}"/>
              </a:ext>
            </a:extLst>
          </p:cNvPr>
          <p:cNvPicPr>
            <a:picLocks noChangeAspect="1"/>
          </p:cNvPicPr>
          <p:nvPr/>
        </p:nvPicPr>
        <p:blipFill>
          <a:blip r:embed="rId9"/>
          <a:stretch>
            <a:fillRect/>
          </a:stretch>
        </p:blipFill>
        <p:spPr>
          <a:xfrm>
            <a:off x="0" y="0"/>
            <a:ext cx="9144000" cy="168347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7">
                                            <p:txEl>
                                              <p:pRg st="0" end="0"/>
                                            </p:txEl>
                                          </p:spTgt>
                                        </p:tgtEl>
                                        <p:attrNameLst>
                                          <p:attrName>style.visibility</p:attrName>
                                        </p:attrNameLst>
                                      </p:cBhvr>
                                      <p:to>
                                        <p:strVal val="visible"/>
                                      </p:to>
                                    </p:set>
                                    <p:animEffect transition="in" filter="fade">
                                      <p:cBhvr>
                                        <p:cTn id="7" dur="1000"/>
                                        <p:tgtEl>
                                          <p:spTgt spid="1047">
                                            <p:txEl>
                                              <p:pRg st="0" end="0"/>
                                            </p:txEl>
                                          </p:spTgt>
                                        </p:tgtEl>
                                      </p:cBhvr>
                                    </p:animEffect>
                                    <p:anim calcmode="lin" valueType="num">
                                      <p:cBhvr>
                                        <p:cTn id="8" dur="1000" fill="hold"/>
                                        <p:tgtEl>
                                          <p:spTgt spid="10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8">
                                            <p:txEl>
                                              <p:pRg st="0" end="0"/>
                                            </p:txEl>
                                          </p:spTgt>
                                        </p:tgtEl>
                                        <p:attrNameLst>
                                          <p:attrName>style.visibility</p:attrName>
                                        </p:attrNameLst>
                                      </p:cBhvr>
                                      <p:to>
                                        <p:strVal val="visible"/>
                                      </p:to>
                                    </p:set>
                                    <p:animEffect transition="in" filter="fade">
                                      <p:cBhvr>
                                        <p:cTn id="14" dur="1000"/>
                                        <p:tgtEl>
                                          <p:spTgt spid="1048">
                                            <p:txEl>
                                              <p:pRg st="0" end="0"/>
                                            </p:txEl>
                                          </p:spTgt>
                                        </p:tgtEl>
                                      </p:cBhvr>
                                    </p:animEffect>
                                    <p:anim calcmode="lin" valueType="num">
                                      <p:cBhvr>
                                        <p:cTn id="15" dur="1000" fill="hold"/>
                                        <p:tgtEl>
                                          <p:spTgt spid="104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51">
                                            <p:txEl>
                                              <p:pRg st="0" end="0"/>
                                            </p:txEl>
                                          </p:spTgt>
                                        </p:tgtEl>
                                        <p:attrNameLst>
                                          <p:attrName>style.visibility</p:attrName>
                                        </p:attrNameLst>
                                      </p:cBhvr>
                                      <p:to>
                                        <p:strVal val="visible"/>
                                      </p:to>
                                    </p:set>
                                    <p:animEffect transition="in" filter="fade">
                                      <p:cBhvr>
                                        <p:cTn id="21" dur="1000"/>
                                        <p:tgtEl>
                                          <p:spTgt spid="1051">
                                            <p:txEl>
                                              <p:pRg st="0" end="0"/>
                                            </p:txEl>
                                          </p:spTgt>
                                        </p:tgtEl>
                                      </p:cBhvr>
                                    </p:animEffect>
                                    <p:anim calcmode="lin" valueType="num">
                                      <p:cBhvr>
                                        <p:cTn id="22" dur="1000" fill="hold"/>
                                        <p:tgtEl>
                                          <p:spTgt spid="105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53">
                                            <p:txEl>
                                              <p:pRg st="0" end="0"/>
                                            </p:txEl>
                                          </p:spTgt>
                                        </p:tgtEl>
                                        <p:attrNameLst>
                                          <p:attrName>style.visibility</p:attrName>
                                        </p:attrNameLst>
                                      </p:cBhvr>
                                      <p:to>
                                        <p:strVal val="visible"/>
                                      </p:to>
                                    </p:set>
                                    <p:animEffect transition="in" filter="fade">
                                      <p:cBhvr>
                                        <p:cTn id="28" dur="1000"/>
                                        <p:tgtEl>
                                          <p:spTgt spid="1053">
                                            <p:txEl>
                                              <p:pRg st="0" end="0"/>
                                            </p:txEl>
                                          </p:spTgt>
                                        </p:tgtEl>
                                      </p:cBhvr>
                                    </p:animEffect>
                                    <p:anim calcmode="lin" valueType="num">
                                      <p:cBhvr>
                                        <p:cTn id="29" dur="1000" fill="hold"/>
                                        <p:tgtEl>
                                          <p:spTgt spid="105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80">
                                          <p:stCondLst>
                                            <p:cond delay="0"/>
                                          </p:stCondLst>
                                        </p:cTn>
                                        <p:tgtEl>
                                          <p:spTgt spid="33"/>
                                        </p:tgtEl>
                                      </p:cBhvr>
                                    </p:animEffect>
                                    <p:anim calcmode="lin" valueType="num">
                                      <p:cBhvr>
                                        <p:cTn id="3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1" dur="26">
                                          <p:stCondLst>
                                            <p:cond delay="650"/>
                                          </p:stCondLst>
                                        </p:cTn>
                                        <p:tgtEl>
                                          <p:spTgt spid="33"/>
                                        </p:tgtEl>
                                      </p:cBhvr>
                                      <p:to x="100000" y="60000"/>
                                    </p:animScale>
                                    <p:animScale>
                                      <p:cBhvr>
                                        <p:cTn id="42" dur="166" decel="50000">
                                          <p:stCondLst>
                                            <p:cond delay="676"/>
                                          </p:stCondLst>
                                        </p:cTn>
                                        <p:tgtEl>
                                          <p:spTgt spid="33"/>
                                        </p:tgtEl>
                                      </p:cBhvr>
                                      <p:to x="100000" y="100000"/>
                                    </p:animScale>
                                    <p:animScale>
                                      <p:cBhvr>
                                        <p:cTn id="43" dur="26">
                                          <p:stCondLst>
                                            <p:cond delay="1312"/>
                                          </p:stCondLst>
                                        </p:cTn>
                                        <p:tgtEl>
                                          <p:spTgt spid="33"/>
                                        </p:tgtEl>
                                      </p:cBhvr>
                                      <p:to x="100000" y="80000"/>
                                    </p:animScale>
                                    <p:animScale>
                                      <p:cBhvr>
                                        <p:cTn id="44" dur="166" decel="50000">
                                          <p:stCondLst>
                                            <p:cond delay="1338"/>
                                          </p:stCondLst>
                                        </p:cTn>
                                        <p:tgtEl>
                                          <p:spTgt spid="33"/>
                                        </p:tgtEl>
                                      </p:cBhvr>
                                      <p:to x="100000" y="100000"/>
                                    </p:animScale>
                                    <p:animScale>
                                      <p:cBhvr>
                                        <p:cTn id="45" dur="26">
                                          <p:stCondLst>
                                            <p:cond delay="1642"/>
                                          </p:stCondLst>
                                        </p:cTn>
                                        <p:tgtEl>
                                          <p:spTgt spid="33"/>
                                        </p:tgtEl>
                                      </p:cBhvr>
                                      <p:to x="100000" y="90000"/>
                                    </p:animScale>
                                    <p:animScale>
                                      <p:cBhvr>
                                        <p:cTn id="46" dur="166" decel="50000">
                                          <p:stCondLst>
                                            <p:cond delay="1668"/>
                                          </p:stCondLst>
                                        </p:cTn>
                                        <p:tgtEl>
                                          <p:spTgt spid="33"/>
                                        </p:tgtEl>
                                      </p:cBhvr>
                                      <p:to x="100000" y="100000"/>
                                    </p:animScale>
                                    <p:animScale>
                                      <p:cBhvr>
                                        <p:cTn id="47" dur="26">
                                          <p:stCondLst>
                                            <p:cond delay="1808"/>
                                          </p:stCondLst>
                                        </p:cTn>
                                        <p:tgtEl>
                                          <p:spTgt spid="33"/>
                                        </p:tgtEl>
                                      </p:cBhvr>
                                      <p:to x="100000" y="95000"/>
                                    </p:animScale>
                                    <p:animScale>
                                      <p:cBhvr>
                                        <p:cTn id="48" dur="166" decel="50000">
                                          <p:stCondLst>
                                            <p:cond delay="1834"/>
                                          </p:stCondLst>
                                        </p:cTn>
                                        <p:tgtEl>
                                          <p:spTgt spid="33"/>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 grpId="0" build="p"/>
      <p:bldP spid="1048" grpId="0" build="p"/>
      <p:bldP spid="1051" grpId="0" build="p"/>
      <p:bldP spid="105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4" name="Rectangle à coins arrondis 3">
            <a:extLst>
              <a:ext uri="{FF2B5EF4-FFF2-40B4-BE49-F238E27FC236}">
                <a16:creationId xmlns:a16="http://schemas.microsoft.com/office/drawing/2014/main" id="{CBB131BF-4586-C0B2-2148-F0CDEF0E86AC}"/>
              </a:ext>
            </a:extLst>
          </p:cNvPr>
          <p:cNvSpPr/>
          <p:nvPr/>
        </p:nvSpPr>
        <p:spPr>
          <a:xfrm>
            <a:off x="5216112" y="-9618"/>
            <a:ext cx="3813717" cy="857005"/>
          </a:xfrm>
          <a:prstGeom prst="roundRect">
            <a:avLst>
              <a:gd name="adj"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DZ" sz="2000" dirty="0">
                <a:cs typeface="B Setareh" panose="00000700000000000000" pitchFamily="2" charset="-78"/>
              </a:rPr>
              <a:t>أطلقت الشركة عدد من العلامات التجارية</a:t>
            </a:r>
            <a:endParaRPr lang="fr-FR" sz="2000" dirty="0">
              <a:cs typeface="B Setareh" panose="00000700000000000000" pitchFamily="2" charset="-78"/>
            </a:endParaRPr>
          </a:p>
          <a:p>
            <a:pPr algn="ctr" rtl="1"/>
            <a:r>
              <a:rPr lang="ar-DZ" sz="2000" dirty="0">
                <a:cs typeface="B Setareh" panose="00000700000000000000" pitchFamily="2" charset="-78"/>
              </a:rPr>
              <a:t>بالإضافة إلى الحليب والعصائر الحاملة لعلامة "المراعي</a:t>
            </a:r>
            <a:r>
              <a:rPr lang="fr-FR" sz="2000" dirty="0">
                <a:cs typeface="B Setareh" panose="00000700000000000000" pitchFamily="2" charset="-78"/>
              </a:rPr>
              <a:t> </a:t>
            </a:r>
            <a:r>
              <a:rPr lang="ar-DZ" sz="2000" dirty="0">
                <a:cs typeface="B Setareh" panose="00000700000000000000" pitchFamily="2" charset="-78"/>
              </a:rPr>
              <a:t>الأخرى</a:t>
            </a:r>
            <a:r>
              <a:rPr lang="fr-FR" sz="2000" dirty="0">
                <a:cs typeface="B Setareh" panose="00000700000000000000" pitchFamily="2" charset="-78"/>
              </a:rPr>
              <a:t> </a:t>
            </a:r>
            <a:r>
              <a:rPr lang="ar-DZ" sz="2000" dirty="0">
                <a:cs typeface="B Setareh" panose="00000700000000000000" pitchFamily="2" charset="-78"/>
              </a:rPr>
              <a:t>".</a:t>
            </a:r>
            <a:r>
              <a:rPr lang="fr-FR" sz="2000" dirty="0">
                <a:cs typeface="B Setareh" panose="00000700000000000000" pitchFamily="2" charset="-78"/>
              </a:rPr>
              <a:t>  </a:t>
            </a:r>
          </a:p>
        </p:txBody>
      </p:sp>
      <p:pic>
        <p:nvPicPr>
          <p:cNvPr id="6" name="Image 5">
            <a:extLst>
              <a:ext uri="{FF2B5EF4-FFF2-40B4-BE49-F238E27FC236}">
                <a16:creationId xmlns:a16="http://schemas.microsoft.com/office/drawing/2014/main" id="{0E56BEDF-7600-6EC2-445E-A96F4E13C97B}"/>
              </a:ext>
            </a:extLst>
          </p:cNvPr>
          <p:cNvPicPr>
            <a:picLocks noChangeAspect="1"/>
          </p:cNvPicPr>
          <p:nvPr/>
        </p:nvPicPr>
        <p:blipFill>
          <a:blip r:embed="rId3"/>
          <a:stretch>
            <a:fillRect/>
          </a:stretch>
        </p:blipFill>
        <p:spPr>
          <a:xfrm>
            <a:off x="-18268" y="847388"/>
            <a:ext cx="1150191" cy="1138772"/>
          </a:xfrm>
          <a:prstGeom prst="rect">
            <a:avLst/>
          </a:prstGeom>
        </p:spPr>
      </p:pic>
      <p:pic>
        <p:nvPicPr>
          <p:cNvPr id="10" name="Image 9">
            <a:extLst>
              <a:ext uri="{FF2B5EF4-FFF2-40B4-BE49-F238E27FC236}">
                <a16:creationId xmlns:a16="http://schemas.microsoft.com/office/drawing/2014/main" id="{D1A56346-4D50-1A14-9681-D7A770205305}"/>
              </a:ext>
            </a:extLst>
          </p:cNvPr>
          <p:cNvPicPr>
            <a:picLocks noChangeAspect="1"/>
          </p:cNvPicPr>
          <p:nvPr/>
        </p:nvPicPr>
        <p:blipFill>
          <a:blip r:embed="rId4"/>
          <a:stretch>
            <a:fillRect/>
          </a:stretch>
        </p:blipFill>
        <p:spPr>
          <a:xfrm>
            <a:off x="7003344" y="2571750"/>
            <a:ext cx="1315466" cy="1063548"/>
          </a:xfrm>
          <a:prstGeom prst="rect">
            <a:avLst/>
          </a:prstGeom>
        </p:spPr>
      </p:pic>
      <p:sp>
        <p:nvSpPr>
          <p:cNvPr id="16" name="ZoneTexte 15">
            <a:extLst>
              <a:ext uri="{FF2B5EF4-FFF2-40B4-BE49-F238E27FC236}">
                <a16:creationId xmlns:a16="http://schemas.microsoft.com/office/drawing/2014/main" id="{7F4F4B30-B262-9523-C841-0BECBD8FC64F}"/>
              </a:ext>
            </a:extLst>
          </p:cNvPr>
          <p:cNvSpPr txBox="1"/>
          <p:nvPr/>
        </p:nvSpPr>
        <p:spPr>
          <a:xfrm>
            <a:off x="1150191" y="895938"/>
            <a:ext cx="3813717" cy="1323439"/>
          </a:xfrm>
          <a:prstGeom prst="rect">
            <a:avLst/>
          </a:prstGeom>
          <a:noFill/>
        </p:spPr>
        <p:txBody>
          <a:bodyPr wrap="square">
            <a:spAutoFit/>
          </a:bodyPr>
          <a:lstStyle/>
          <a:p>
            <a:pPr algn="ctr" rtl="1"/>
            <a:r>
              <a:rPr lang="ar-DZ" sz="2000" b="1" i="0" dirty="0">
                <a:solidFill>
                  <a:srgbClr val="000099"/>
                </a:solidFill>
                <a:effectLst/>
                <a:latin typeface="Arabic Typesetting" panose="03020402040406030203" pitchFamily="66" charset="-78"/>
                <a:cs typeface="Arabic Typesetting" panose="03020402040406030203" pitchFamily="66" charset="-78"/>
              </a:rPr>
              <a:t>المراعي هي العلامة التجارية الرئيسية لشركة المراعي، والتي بنيت على الجودة وحازت ثقتكم منذ نشأتها. وتبلغ القيمة السوقية لهذه العلامة أكثر من 10 مليار ريال، وتضم تشكيلة متنوعة من المنتجات مثل الألبان والعصائر والمشروبات ومنتجات الطهي.​</a:t>
            </a:r>
            <a:endParaRPr lang="fr-FR" sz="2000" b="1" dirty="0">
              <a:solidFill>
                <a:srgbClr val="000099"/>
              </a:solidFill>
              <a:latin typeface="Arabic Typesetting" panose="03020402040406030203" pitchFamily="66" charset="-78"/>
              <a:cs typeface="Arabic Typesetting" panose="03020402040406030203" pitchFamily="66" charset="-78"/>
            </a:endParaRPr>
          </a:p>
        </p:txBody>
      </p:sp>
      <p:sp>
        <p:nvSpPr>
          <p:cNvPr id="18" name="ZoneTexte 17">
            <a:extLst>
              <a:ext uri="{FF2B5EF4-FFF2-40B4-BE49-F238E27FC236}">
                <a16:creationId xmlns:a16="http://schemas.microsoft.com/office/drawing/2014/main" id="{C9FE35FB-7474-C977-85AE-5F0FEA258808}"/>
              </a:ext>
            </a:extLst>
          </p:cNvPr>
          <p:cNvSpPr txBox="1"/>
          <p:nvPr/>
        </p:nvSpPr>
        <p:spPr>
          <a:xfrm>
            <a:off x="2283213" y="2493236"/>
            <a:ext cx="4577574" cy="1754326"/>
          </a:xfrm>
          <a:prstGeom prst="rect">
            <a:avLst/>
          </a:prstGeom>
          <a:noFill/>
        </p:spPr>
        <p:txBody>
          <a:bodyPr wrap="square">
            <a:spAutoFit/>
          </a:bodyPr>
          <a:lstStyle/>
          <a:p>
            <a:pPr algn="ctr" rtl="1"/>
            <a:r>
              <a:rPr lang="ar-DZ" sz="1800" b="1" i="0" dirty="0">
                <a:solidFill>
                  <a:srgbClr val="000099"/>
                </a:solidFill>
                <a:effectLst/>
                <a:latin typeface="Arabic Typesetting" panose="03020402040406030203" pitchFamily="66" charset="-78"/>
                <a:cs typeface="Arabic Typesetting" panose="03020402040406030203" pitchFamily="66" charset="-78"/>
              </a:rPr>
              <a:t>تعد </a:t>
            </a:r>
            <a:r>
              <a:rPr lang="ar-DZ" sz="1800" b="1" i="0" dirty="0" err="1">
                <a:solidFill>
                  <a:srgbClr val="000099"/>
                </a:solidFill>
                <a:effectLst/>
                <a:latin typeface="Arabic Typesetting" panose="03020402040406030203" pitchFamily="66" charset="-78"/>
                <a:cs typeface="Arabic Typesetting" panose="03020402040406030203" pitchFamily="66" charset="-78"/>
              </a:rPr>
              <a:t>سڤن</a:t>
            </a:r>
            <a:r>
              <a:rPr lang="ar-DZ" sz="1800" b="1" i="0" dirty="0">
                <a:solidFill>
                  <a:srgbClr val="000099"/>
                </a:solidFill>
                <a:effectLst/>
                <a:latin typeface="Arabic Typesetting" panose="03020402040406030203" pitchFamily="66" charset="-78"/>
                <a:cs typeface="Arabic Typesetting" panose="03020402040406030203" pitchFamily="66" charset="-78"/>
              </a:rPr>
              <a:t> </a:t>
            </a:r>
            <a:r>
              <a:rPr lang="ar-DZ" sz="1800" b="1" i="0" dirty="0" err="1">
                <a:solidFill>
                  <a:srgbClr val="000099"/>
                </a:solidFill>
                <a:effectLst/>
                <a:latin typeface="Arabic Typesetting" panose="03020402040406030203" pitchFamily="66" charset="-78"/>
                <a:cs typeface="Arabic Typesetting" panose="03020402040406030203" pitchFamily="66" charset="-78"/>
              </a:rPr>
              <a:t>دايز</a:t>
            </a:r>
            <a:r>
              <a:rPr lang="ar-DZ" sz="1800" b="1" i="0" dirty="0">
                <a:solidFill>
                  <a:srgbClr val="000099"/>
                </a:solidFill>
                <a:effectLst/>
                <a:latin typeface="Arabic Typesetting" panose="03020402040406030203" pitchFamily="66" charset="-78"/>
                <a:cs typeface="Arabic Typesetting" panose="03020402040406030203" pitchFamily="66" charset="-78"/>
              </a:rPr>
              <a:t> علامة تجارية عالمية، حيث تتواجد في أكثر من ٦٥ دولة حول العالم. وتتولى المراعي إنتاج وتسويق علامة </a:t>
            </a:r>
            <a:r>
              <a:rPr lang="ar-DZ" sz="1800" b="1" i="0" dirty="0" err="1">
                <a:solidFill>
                  <a:srgbClr val="000099"/>
                </a:solidFill>
                <a:effectLst/>
                <a:latin typeface="Arabic Typesetting" panose="03020402040406030203" pitchFamily="66" charset="-78"/>
                <a:cs typeface="Arabic Typesetting" panose="03020402040406030203" pitchFamily="66" charset="-78"/>
              </a:rPr>
              <a:t>سڤن</a:t>
            </a:r>
            <a:r>
              <a:rPr lang="ar-DZ" sz="1800" b="1" i="0" dirty="0">
                <a:solidFill>
                  <a:srgbClr val="000099"/>
                </a:solidFill>
                <a:effectLst/>
                <a:latin typeface="Arabic Typesetting" panose="03020402040406030203" pitchFamily="66" charset="-78"/>
                <a:cs typeface="Arabic Typesetting" panose="03020402040406030203" pitchFamily="66" charset="-78"/>
              </a:rPr>
              <a:t> </a:t>
            </a:r>
            <a:r>
              <a:rPr lang="ar-DZ" sz="1800" b="1" i="0" dirty="0" err="1">
                <a:solidFill>
                  <a:srgbClr val="000099"/>
                </a:solidFill>
                <a:effectLst/>
                <a:latin typeface="Arabic Typesetting" panose="03020402040406030203" pitchFamily="66" charset="-78"/>
                <a:cs typeface="Arabic Typesetting" panose="03020402040406030203" pitchFamily="66" charset="-78"/>
              </a:rPr>
              <a:t>دايز</a:t>
            </a:r>
            <a:r>
              <a:rPr lang="ar-DZ" sz="1800" b="1" i="0" dirty="0">
                <a:solidFill>
                  <a:srgbClr val="000099"/>
                </a:solidFill>
                <a:effectLst/>
                <a:latin typeface="Arabic Typesetting" panose="03020402040406030203" pitchFamily="66" charset="-78"/>
                <a:cs typeface="Arabic Typesetting" panose="03020402040406030203" pitchFamily="66" charset="-78"/>
              </a:rPr>
              <a:t> التجارية في السعودية ومنطقة الخليج، ضمن مشروع مشترك مع الشركة اليونانية الأم </a:t>
            </a:r>
            <a:r>
              <a:rPr lang="ar-DZ" sz="1800" b="1" i="0" dirty="0" err="1">
                <a:solidFill>
                  <a:srgbClr val="000099"/>
                </a:solidFill>
                <a:effectLst/>
                <a:latin typeface="Arabic Typesetting" panose="03020402040406030203" pitchFamily="66" charset="-78"/>
                <a:cs typeface="Arabic Typesetting" panose="03020402040406030203" pitchFamily="66" charset="-78"/>
              </a:rPr>
              <a:t>شيبيتا</a:t>
            </a:r>
            <a:r>
              <a:rPr lang="ar-DZ" sz="1800" b="1" i="0" dirty="0">
                <a:solidFill>
                  <a:srgbClr val="000099"/>
                </a:solidFill>
                <a:effectLst/>
                <a:latin typeface="Arabic Typesetting" panose="03020402040406030203" pitchFamily="66" charset="-78"/>
                <a:cs typeface="Arabic Typesetting" panose="03020402040406030203" pitchFamily="66" charset="-78"/>
              </a:rPr>
              <a:t>. تقدم علامة </a:t>
            </a:r>
            <a:r>
              <a:rPr lang="ar-DZ" sz="1800" b="1" i="0" dirty="0" err="1">
                <a:solidFill>
                  <a:srgbClr val="000099"/>
                </a:solidFill>
                <a:effectLst/>
                <a:latin typeface="Arabic Typesetting" panose="03020402040406030203" pitchFamily="66" charset="-78"/>
                <a:cs typeface="Arabic Typesetting" panose="03020402040406030203" pitchFamily="66" charset="-78"/>
              </a:rPr>
              <a:t>سڤن</a:t>
            </a:r>
            <a:r>
              <a:rPr lang="ar-DZ" sz="1800" b="1" i="0" dirty="0">
                <a:solidFill>
                  <a:srgbClr val="000099"/>
                </a:solidFill>
                <a:effectLst/>
                <a:latin typeface="Arabic Typesetting" panose="03020402040406030203" pitchFamily="66" charset="-78"/>
                <a:cs typeface="Arabic Typesetting" panose="03020402040406030203" pitchFamily="66" charset="-78"/>
              </a:rPr>
              <a:t> </a:t>
            </a:r>
            <a:r>
              <a:rPr lang="ar-DZ" sz="1800" b="1" i="0" dirty="0" err="1">
                <a:solidFill>
                  <a:srgbClr val="000099"/>
                </a:solidFill>
                <a:effectLst/>
                <a:latin typeface="Arabic Typesetting" panose="03020402040406030203" pitchFamily="66" charset="-78"/>
                <a:cs typeface="Arabic Typesetting" panose="03020402040406030203" pitchFamily="66" charset="-78"/>
              </a:rPr>
              <a:t>دايز</a:t>
            </a:r>
            <a:r>
              <a:rPr lang="ar-DZ" sz="1800" b="1" i="0" dirty="0">
                <a:solidFill>
                  <a:srgbClr val="000099"/>
                </a:solidFill>
                <a:effectLst/>
                <a:latin typeface="Arabic Typesetting" panose="03020402040406030203" pitchFamily="66" charset="-78"/>
                <a:cs typeface="Arabic Typesetting" panose="03020402040406030203" pitchFamily="66" charset="-78"/>
              </a:rPr>
              <a:t> التجارية مجموعة واسعة من المنتجات </a:t>
            </a:r>
            <a:r>
              <a:rPr lang="ar-DZ" sz="1800" b="1" i="0" dirty="0" err="1">
                <a:solidFill>
                  <a:srgbClr val="000099"/>
                </a:solidFill>
                <a:effectLst/>
                <a:latin typeface="Arabic Typesetting" panose="03020402040406030203" pitchFamily="66" charset="-78"/>
                <a:cs typeface="Arabic Typesetting" panose="03020402040406030203" pitchFamily="66" charset="-78"/>
              </a:rPr>
              <a:t>كالكرواسان</a:t>
            </a:r>
            <a:r>
              <a:rPr lang="ar-DZ" sz="1800" b="1" i="0" dirty="0">
                <a:solidFill>
                  <a:srgbClr val="000099"/>
                </a:solidFill>
                <a:effectLst/>
                <a:latin typeface="Arabic Typesetting" panose="03020402040406030203" pitchFamily="66" charset="-78"/>
                <a:cs typeface="Arabic Typesetting" panose="03020402040406030203" pitchFamily="66" charset="-78"/>
              </a:rPr>
              <a:t> و الكيك بار والسويس رول المخبوزة والمعبأة بأحجام وكميات مثالية لجميع وجباتكم الخفيفة في أي وقت خلال اليوم، سواء كنتم في جمعة اصدقاء أو على الطريق أو مع العائلة. ​</a:t>
            </a:r>
            <a:endParaRPr lang="fr-FR" sz="1800" b="1" dirty="0">
              <a:solidFill>
                <a:srgbClr val="000099"/>
              </a:solidFill>
              <a:latin typeface="Arabic Typesetting" panose="03020402040406030203" pitchFamily="66" charset="-78"/>
              <a:cs typeface="Arabic Typesetting" panose="03020402040406030203" pitchFamily="66" charset="-78"/>
            </a:endParaRPr>
          </a:p>
        </p:txBody>
      </p:sp>
      <p:pic>
        <p:nvPicPr>
          <p:cNvPr id="22" name="Image 21">
            <a:extLst>
              <a:ext uri="{FF2B5EF4-FFF2-40B4-BE49-F238E27FC236}">
                <a16:creationId xmlns:a16="http://schemas.microsoft.com/office/drawing/2014/main" id="{8CA44D82-8562-89E5-A53F-B08ED7CA9CF9}"/>
              </a:ext>
            </a:extLst>
          </p:cNvPr>
          <p:cNvPicPr>
            <a:picLocks noChangeAspect="1"/>
          </p:cNvPicPr>
          <p:nvPr/>
        </p:nvPicPr>
        <p:blipFill>
          <a:blip r:embed="rId5"/>
          <a:stretch>
            <a:fillRect/>
          </a:stretch>
        </p:blipFill>
        <p:spPr>
          <a:xfrm>
            <a:off x="4740089" y="847387"/>
            <a:ext cx="2382881" cy="1754326"/>
          </a:xfrm>
          <a:prstGeom prst="rect">
            <a:avLst/>
          </a:prstGeom>
        </p:spPr>
      </p:pic>
      <p:pic>
        <p:nvPicPr>
          <p:cNvPr id="24" name="Image 23">
            <a:extLst>
              <a:ext uri="{FF2B5EF4-FFF2-40B4-BE49-F238E27FC236}">
                <a16:creationId xmlns:a16="http://schemas.microsoft.com/office/drawing/2014/main" id="{BBB182F9-C29F-C0FE-4D36-29FB53EEC615}"/>
              </a:ext>
            </a:extLst>
          </p:cNvPr>
          <p:cNvPicPr>
            <a:picLocks noChangeAspect="1"/>
          </p:cNvPicPr>
          <p:nvPr/>
        </p:nvPicPr>
        <p:blipFill>
          <a:blip r:embed="rId6"/>
          <a:stretch>
            <a:fillRect/>
          </a:stretch>
        </p:blipFill>
        <p:spPr>
          <a:xfrm>
            <a:off x="-441767" y="2397512"/>
            <a:ext cx="3162665" cy="19969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pic>
        <p:nvPicPr>
          <p:cNvPr id="9" name="Image 8">
            <a:extLst>
              <a:ext uri="{FF2B5EF4-FFF2-40B4-BE49-F238E27FC236}">
                <a16:creationId xmlns:a16="http://schemas.microsoft.com/office/drawing/2014/main" id="{137FC727-F315-F7DB-2D99-53B826761BC9}"/>
              </a:ext>
            </a:extLst>
          </p:cNvPr>
          <p:cNvPicPr>
            <a:picLocks noChangeAspect="1"/>
          </p:cNvPicPr>
          <p:nvPr/>
        </p:nvPicPr>
        <p:blipFill>
          <a:blip r:embed="rId3"/>
          <a:stretch>
            <a:fillRect/>
          </a:stretch>
        </p:blipFill>
        <p:spPr>
          <a:xfrm>
            <a:off x="-53798" y="632758"/>
            <a:ext cx="1196798" cy="1315844"/>
          </a:xfrm>
          <a:prstGeom prst="rect">
            <a:avLst/>
          </a:prstGeom>
        </p:spPr>
      </p:pic>
      <p:sp>
        <p:nvSpPr>
          <p:cNvPr id="11" name="ZoneTexte 10">
            <a:extLst>
              <a:ext uri="{FF2B5EF4-FFF2-40B4-BE49-F238E27FC236}">
                <a16:creationId xmlns:a16="http://schemas.microsoft.com/office/drawing/2014/main" id="{9C910170-39D1-BA5D-7FA1-37FB456A1D05}"/>
              </a:ext>
            </a:extLst>
          </p:cNvPr>
          <p:cNvSpPr txBox="1"/>
          <p:nvPr/>
        </p:nvSpPr>
        <p:spPr>
          <a:xfrm>
            <a:off x="954387" y="632758"/>
            <a:ext cx="5438178" cy="1938992"/>
          </a:xfrm>
          <a:prstGeom prst="rect">
            <a:avLst/>
          </a:prstGeom>
          <a:noFill/>
        </p:spPr>
        <p:txBody>
          <a:bodyPr wrap="square">
            <a:spAutoFit/>
          </a:bodyPr>
          <a:lstStyle/>
          <a:p>
            <a:pPr algn="ctr" rtl="1"/>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العلامة التجارية "</a:t>
            </a:r>
            <a:r>
              <a:rPr lang="ar-DZ" sz="2000" b="1" i="0" u="sng"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لوزين</a:t>
            </a:r>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تضم تحت مظلتها عدد كبير من المنتجات مثل الخبز والمخبوزات الجاهزة، وكذلك أنواع مختلفة من الحلويات. وهذه المنتجات تأتيكم من مصانع المراعي في الخرج وحائل وجدة التي تتجاوز مساحتها 120 ألف متر مربع أي ما يعادل مساحة 16 ملعبًا دوليًا لكرة القدم.</a:t>
            </a:r>
            <a:endParaRPr lang="fr-FR" sz="20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pic>
        <p:nvPicPr>
          <p:cNvPr id="13" name="Image 12">
            <a:extLst>
              <a:ext uri="{FF2B5EF4-FFF2-40B4-BE49-F238E27FC236}">
                <a16:creationId xmlns:a16="http://schemas.microsoft.com/office/drawing/2014/main" id="{CC700A84-0B2E-5121-3B57-2B11F4A587E1}"/>
              </a:ext>
            </a:extLst>
          </p:cNvPr>
          <p:cNvPicPr>
            <a:picLocks noChangeAspect="1"/>
          </p:cNvPicPr>
          <p:nvPr/>
        </p:nvPicPr>
        <p:blipFill>
          <a:blip r:embed="rId4"/>
          <a:stretch>
            <a:fillRect/>
          </a:stretch>
        </p:blipFill>
        <p:spPr>
          <a:xfrm>
            <a:off x="5718510" y="-340809"/>
            <a:ext cx="3425490" cy="2717973"/>
          </a:xfrm>
          <a:prstGeom prst="rect">
            <a:avLst/>
          </a:prstGeom>
        </p:spPr>
      </p:pic>
      <p:pic>
        <p:nvPicPr>
          <p:cNvPr id="15" name="Image 14">
            <a:extLst>
              <a:ext uri="{FF2B5EF4-FFF2-40B4-BE49-F238E27FC236}">
                <a16:creationId xmlns:a16="http://schemas.microsoft.com/office/drawing/2014/main" id="{555171D6-08FB-561F-959F-E990066C400B}"/>
              </a:ext>
            </a:extLst>
          </p:cNvPr>
          <p:cNvPicPr>
            <a:picLocks noChangeAspect="1"/>
          </p:cNvPicPr>
          <p:nvPr/>
        </p:nvPicPr>
        <p:blipFill>
          <a:blip r:embed="rId5"/>
          <a:stretch>
            <a:fillRect/>
          </a:stretch>
        </p:blipFill>
        <p:spPr>
          <a:xfrm>
            <a:off x="7850458" y="3147604"/>
            <a:ext cx="1293542" cy="1898663"/>
          </a:xfrm>
          <a:prstGeom prst="rect">
            <a:avLst/>
          </a:prstGeom>
        </p:spPr>
      </p:pic>
      <p:pic>
        <p:nvPicPr>
          <p:cNvPr id="17" name="Image 16">
            <a:extLst>
              <a:ext uri="{FF2B5EF4-FFF2-40B4-BE49-F238E27FC236}">
                <a16:creationId xmlns:a16="http://schemas.microsoft.com/office/drawing/2014/main" id="{5CC51189-DE7D-D9A2-1F82-3E8AB744E342}"/>
              </a:ext>
            </a:extLst>
          </p:cNvPr>
          <p:cNvPicPr>
            <a:picLocks noChangeAspect="1"/>
          </p:cNvPicPr>
          <p:nvPr/>
        </p:nvPicPr>
        <p:blipFill>
          <a:blip r:embed="rId6"/>
          <a:stretch>
            <a:fillRect/>
          </a:stretch>
        </p:blipFill>
        <p:spPr>
          <a:xfrm>
            <a:off x="-356839" y="3147604"/>
            <a:ext cx="2999678" cy="2208424"/>
          </a:xfrm>
          <a:prstGeom prst="rect">
            <a:avLst/>
          </a:prstGeom>
        </p:spPr>
      </p:pic>
      <p:sp>
        <p:nvSpPr>
          <p:cNvPr id="19" name="ZoneTexte 18">
            <a:extLst>
              <a:ext uri="{FF2B5EF4-FFF2-40B4-BE49-F238E27FC236}">
                <a16:creationId xmlns:a16="http://schemas.microsoft.com/office/drawing/2014/main" id="{5C97FB60-C819-9441-BE70-238175796846}"/>
              </a:ext>
            </a:extLst>
          </p:cNvPr>
          <p:cNvSpPr txBox="1"/>
          <p:nvPr/>
        </p:nvSpPr>
        <p:spPr>
          <a:xfrm>
            <a:off x="2412280" y="3466986"/>
            <a:ext cx="5438178" cy="1569660"/>
          </a:xfrm>
          <a:prstGeom prst="rect">
            <a:avLst/>
          </a:prstGeom>
          <a:noFill/>
        </p:spPr>
        <p:txBody>
          <a:bodyPr wrap="square">
            <a:spAutoFit/>
          </a:bodyPr>
          <a:lstStyle/>
          <a:p>
            <a:pPr algn="ctr" rtl="1"/>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العلامة التجارية "</a:t>
            </a:r>
            <a:r>
              <a:rPr lang="ar-DZ" sz="2400" b="1" u="sng"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اليوم</a:t>
            </a:r>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التي انضمت تحت مظلة المراعي في عام 2009م، توفر تشكيلة متنوعة من منتجات الدجاج التي تلبي احتياجاتكم الغذائية والصحية بجودة تستحق الثقة</a:t>
            </a:r>
            <a:endParaRPr lang="fr-FR" sz="24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9" name="Image 8">
            <a:extLst>
              <a:ext uri="{FF2B5EF4-FFF2-40B4-BE49-F238E27FC236}">
                <a16:creationId xmlns:a16="http://schemas.microsoft.com/office/drawing/2014/main" id="{BAE7F07B-907E-5DBB-97DF-F7E83975545B}"/>
              </a:ext>
            </a:extLst>
          </p:cNvPr>
          <p:cNvPicPr>
            <a:picLocks noChangeAspect="1"/>
          </p:cNvPicPr>
          <p:nvPr/>
        </p:nvPicPr>
        <p:blipFill>
          <a:blip r:embed="rId3"/>
          <a:stretch>
            <a:fillRect/>
          </a:stretch>
        </p:blipFill>
        <p:spPr>
          <a:xfrm>
            <a:off x="6760425" y="-168111"/>
            <a:ext cx="2212804" cy="1681731"/>
          </a:xfrm>
          <a:prstGeom prst="rect">
            <a:avLst/>
          </a:prstGeom>
        </p:spPr>
      </p:pic>
      <p:sp>
        <p:nvSpPr>
          <p:cNvPr id="11" name="ZoneTexte 10">
            <a:extLst>
              <a:ext uri="{FF2B5EF4-FFF2-40B4-BE49-F238E27FC236}">
                <a16:creationId xmlns:a16="http://schemas.microsoft.com/office/drawing/2014/main" id="{9E4296C1-8012-B646-1C3C-5EB0253D2BAC}"/>
              </a:ext>
            </a:extLst>
          </p:cNvPr>
          <p:cNvSpPr txBox="1"/>
          <p:nvPr/>
        </p:nvSpPr>
        <p:spPr>
          <a:xfrm>
            <a:off x="1662545" y="581891"/>
            <a:ext cx="5300874" cy="1969443"/>
          </a:xfrm>
          <a:prstGeom prst="rect">
            <a:avLst/>
          </a:prstGeom>
          <a:noFill/>
        </p:spPr>
        <p:txBody>
          <a:bodyPr wrap="square">
            <a:spAutoFit/>
          </a:bodyPr>
          <a:lstStyle/>
          <a:p>
            <a:pPr algn="ctr" rtl="1"/>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العلامة التجارية "</a:t>
            </a:r>
            <a:r>
              <a:rPr lang="ar-DZ" sz="2000" b="1" i="0" dirty="0" err="1">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نيورا</a:t>
            </a:r>
            <a:r>
              <a:rPr lang="ar-DZ" sz="20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توفر لكِ مجموعة متكاملة من أغذية الأطفال لدعم صحة ونمو طفلك منذ اليوم الأول لولادته، من خلال مصنع المراعي في الخرج الذي يُعد الأول من نوعه في الشرق الأوسط. نجتهد من أجل صحة طفلك دائماً لكن تذكري أن "الحليب الأفضل لطفلك لا يمكن شراؤه" </a:t>
            </a:r>
            <a:endParaRPr lang="fr-FR" sz="20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pic>
        <p:nvPicPr>
          <p:cNvPr id="13" name="Image 12">
            <a:extLst>
              <a:ext uri="{FF2B5EF4-FFF2-40B4-BE49-F238E27FC236}">
                <a16:creationId xmlns:a16="http://schemas.microsoft.com/office/drawing/2014/main" id="{590DF06B-58D7-C423-3A96-26B1EC5027DE}"/>
              </a:ext>
            </a:extLst>
          </p:cNvPr>
          <p:cNvPicPr>
            <a:picLocks noChangeAspect="1"/>
          </p:cNvPicPr>
          <p:nvPr/>
        </p:nvPicPr>
        <p:blipFill>
          <a:blip r:embed="rId4"/>
          <a:stretch>
            <a:fillRect/>
          </a:stretch>
        </p:blipFill>
        <p:spPr>
          <a:xfrm>
            <a:off x="-403522" y="55595"/>
            <a:ext cx="2504865" cy="2134296"/>
          </a:xfrm>
          <a:prstGeom prst="rect">
            <a:avLst/>
          </a:prstGeom>
        </p:spPr>
      </p:pic>
      <p:pic>
        <p:nvPicPr>
          <p:cNvPr id="15" name="Image 14">
            <a:extLst>
              <a:ext uri="{FF2B5EF4-FFF2-40B4-BE49-F238E27FC236}">
                <a16:creationId xmlns:a16="http://schemas.microsoft.com/office/drawing/2014/main" id="{29EF440F-D5CA-C286-743D-44B189A8A0A8}"/>
              </a:ext>
            </a:extLst>
          </p:cNvPr>
          <p:cNvPicPr>
            <a:picLocks noChangeAspect="1"/>
          </p:cNvPicPr>
          <p:nvPr/>
        </p:nvPicPr>
        <p:blipFill>
          <a:blip r:embed="rId5"/>
          <a:stretch>
            <a:fillRect/>
          </a:stretch>
        </p:blipFill>
        <p:spPr>
          <a:xfrm>
            <a:off x="144743" y="3891776"/>
            <a:ext cx="1485606" cy="1251724"/>
          </a:xfrm>
          <a:prstGeom prst="rect">
            <a:avLst/>
          </a:prstGeom>
        </p:spPr>
      </p:pic>
      <p:pic>
        <p:nvPicPr>
          <p:cNvPr id="17" name="Image 16">
            <a:extLst>
              <a:ext uri="{FF2B5EF4-FFF2-40B4-BE49-F238E27FC236}">
                <a16:creationId xmlns:a16="http://schemas.microsoft.com/office/drawing/2014/main" id="{660B4BE9-285C-00D3-DC0C-8B53C5F48E07}"/>
              </a:ext>
            </a:extLst>
          </p:cNvPr>
          <p:cNvPicPr>
            <a:picLocks noChangeAspect="1"/>
          </p:cNvPicPr>
          <p:nvPr/>
        </p:nvPicPr>
        <p:blipFill>
          <a:blip r:embed="rId6"/>
          <a:stretch>
            <a:fillRect/>
          </a:stretch>
        </p:blipFill>
        <p:spPr>
          <a:xfrm>
            <a:off x="6250971" y="2834482"/>
            <a:ext cx="3456877" cy="2309018"/>
          </a:xfrm>
          <a:prstGeom prst="rect">
            <a:avLst/>
          </a:prstGeom>
        </p:spPr>
      </p:pic>
      <p:sp>
        <p:nvSpPr>
          <p:cNvPr id="19" name="ZoneTexte 18">
            <a:extLst>
              <a:ext uri="{FF2B5EF4-FFF2-40B4-BE49-F238E27FC236}">
                <a16:creationId xmlns:a16="http://schemas.microsoft.com/office/drawing/2014/main" id="{FCC7D94E-0C74-619A-4EE0-5654FF15588F}"/>
              </a:ext>
            </a:extLst>
          </p:cNvPr>
          <p:cNvSpPr txBox="1"/>
          <p:nvPr/>
        </p:nvSpPr>
        <p:spPr>
          <a:xfrm>
            <a:off x="1296587" y="3149884"/>
            <a:ext cx="5594606" cy="1569660"/>
          </a:xfrm>
          <a:prstGeom prst="rect">
            <a:avLst/>
          </a:prstGeom>
          <a:noFill/>
        </p:spPr>
        <p:txBody>
          <a:bodyPr wrap="square">
            <a:spAutoFit/>
          </a:bodyPr>
          <a:lstStyle/>
          <a:p>
            <a:pPr algn="ctr" rtl="1"/>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توفر العلامة التجارية "</a:t>
            </a:r>
            <a:r>
              <a:rPr lang="ar-DZ" sz="2400" b="1" i="0" dirty="0" err="1">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ايفولاك</a:t>
            </a:r>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الى الأسواق العراقية مجموعة متكاملة من أغذية الأطفال التي تدعم نمو و صحة الطفل منذ اليوم الأول للولادة.</a:t>
            </a:r>
            <a:endParaRPr lang="fr-FR" sz="24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pic>
        <p:nvPicPr>
          <p:cNvPr id="11" name="Image 10">
            <a:extLst>
              <a:ext uri="{FF2B5EF4-FFF2-40B4-BE49-F238E27FC236}">
                <a16:creationId xmlns:a16="http://schemas.microsoft.com/office/drawing/2014/main" id="{6D2803E1-0525-D355-0C3C-59E4B44A15D6}"/>
              </a:ext>
            </a:extLst>
          </p:cNvPr>
          <p:cNvPicPr>
            <a:picLocks noChangeAspect="1"/>
          </p:cNvPicPr>
          <p:nvPr/>
        </p:nvPicPr>
        <p:blipFill>
          <a:blip r:embed="rId3"/>
          <a:stretch>
            <a:fillRect/>
          </a:stretch>
        </p:blipFill>
        <p:spPr>
          <a:xfrm>
            <a:off x="6722152" y="-662314"/>
            <a:ext cx="2571677" cy="2468810"/>
          </a:xfrm>
          <a:prstGeom prst="rect">
            <a:avLst/>
          </a:prstGeom>
        </p:spPr>
      </p:pic>
      <p:pic>
        <p:nvPicPr>
          <p:cNvPr id="13" name="Image 12">
            <a:extLst>
              <a:ext uri="{FF2B5EF4-FFF2-40B4-BE49-F238E27FC236}">
                <a16:creationId xmlns:a16="http://schemas.microsoft.com/office/drawing/2014/main" id="{C1B2BCDC-AD01-8C11-776D-D22A06A5CB1F}"/>
              </a:ext>
            </a:extLst>
          </p:cNvPr>
          <p:cNvPicPr>
            <a:picLocks noChangeAspect="1"/>
          </p:cNvPicPr>
          <p:nvPr/>
        </p:nvPicPr>
        <p:blipFill>
          <a:blip r:embed="rId4"/>
          <a:stretch>
            <a:fillRect/>
          </a:stretch>
        </p:blipFill>
        <p:spPr>
          <a:xfrm>
            <a:off x="-94073" y="3487487"/>
            <a:ext cx="2380073" cy="2284871"/>
          </a:xfrm>
          <a:prstGeom prst="rect">
            <a:avLst/>
          </a:prstGeom>
        </p:spPr>
      </p:pic>
      <p:sp>
        <p:nvSpPr>
          <p:cNvPr id="15" name="ZoneTexte 14">
            <a:extLst>
              <a:ext uri="{FF2B5EF4-FFF2-40B4-BE49-F238E27FC236}">
                <a16:creationId xmlns:a16="http://schemas.microsoft.com/office/drawing/2014/main" id="{993F71BE-A322-86A1-4D76-1BA3EE412446}"/>
              </a:ext>
            </a:extLst>
          </p:cNvPr>
          <p:cNvSpPr txBox="1"/>
          <p:nvPr/>
        </p:nvSpPr>
        <p:spPr>
          <a:xfrm>
            <a:off x="2286000" y="732634"/>
            <a:ext cx="5051502" cy="830997"/>
          </a:xfrm>
          <a:prstGeom prst="rect">
            <a:avLst/>
          </a:prstGeom>
          <a:noFill/>
        </p:spPr>
        <p:txBody>
          <a:bodyPr wrap="square">
            <a:spAutoFit/>
          </a:bodyPr>
          <a:lstStyle/>
          <a:p>
            <a:pPr algn="ctr" rtl="1"/>
            <a:r>
              <a:rPr lang="ar-DZ" sz="2400" b="1" i="0" dirty="0" err="1">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شورجرو</a:t>
            </a:r>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جونيور، الاختيار الصحّي والسليم لبداية حياة نشطة وسعيدة!</a:t>
            </a:r>
            <a:endParaRPr lang="fr-FR" sz="24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pic>
        <p:nvPicPr>
          <p:cNvPr id="17" name="Image 16">
            <a:extLst>
              <a:ext uri="{FF2B5EF4-FFF2-40B4-BE49-F238E27FC236}">
                <a16:creationId xmlns:a16="http://schemas.microsoft.com/office/drawing/2014/main" id="{2F1802A6-27AF-C51E-BD2C-A8DCFA22551C}"/>
              </a:ext>
            </a:extLst>
          </p:cNvPr>
          <p:cNvPicPr>
            <a:picLocks noChangeAspect="1"/>
          </p:cNvPicPr>
          <p:nvPr/>
        </p:nvPicPr>
        <p:blipFill>
          <a:blip r:embed="rId5"/>
          <a:stretch>
            <a:fillRect/>
          </a:stretch>
        </p:blipFill>
        <p:spPr>
          <a:xfrm>
            <a:off x="-277826" y="-50124"/>
            <a:ext cx="3187935" cy="2284870"/>
          </a:xfrm>
          <a:prstGeom prst="rect">
            <a:avLst/>
          </a:prstGeom>
        </p:spPr>
      </p:pic>
      <p:sp>
        <p:nvSpPr>
          <p:cNvPr id="19" name="ZoneTexte 18">
            <a:extLst>
              <a:ext uri="{FF2B5EF4-FFF2-40B4-BE49-F238E27FC236}">
                <a16:creationId xmlns:a16="http://schemas.microsoft.com/office/drawing/2014/main" id="{0B169474-0DF0-320D-5B78-B77740C280D1}"/>
              </a:ext>
            </a:extLst>
          </p:cNvPr>
          <p:cNvSpPr txBox="1"/>
          <p:nvPr/>
        </p:nvSpPr>
        <p:spPr>
          <a:xfrm>
            <a:off x="719254" y="3210537"/>
            <a:ext cx="6138746" cy="1200329"/>
          </a:xfrm>
          <a:prstGeom prst="rect">
            <a:avLst/>
          </a:prstGeom>
          <a:noFill/>
        </p:spPr>
        <p:txBody>
          <a:bodyPr wrap="square">
            <a:spAutoFit/>
          </a:bodyPr>
          <a:lstStyle/>
          <a:p>
            <a:pPr algn="ctr" rtl="1"/>
            <a:r>
              <a:rPr lang="ar-DZ" sz="2400" b="1" i="0" dirty="0" err="1">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شورنيتري</a:t>
            </a:r>
            <a:r>
              <a:rPr lang="ar-DZ" sz="2400" b="1" i="0" dirty="0">
                <a:solidFill>
                  <a:srgbClr val="000099"/>
                </a:solidFill>
                <a:effectLst/>
                <a:latin typeface="HSN Shahd Regular" panose="020A0503020102020204" pitchFamily="18" charset="-78"/>
                <a:ea typeface="HSN Shahd Regular" panose="020A0503020102020204" pitchFamily="18" charset="-78"/>
                <a:cs typeface="HSN Shahd Regular" panose="020A0503020102020204" pitchFamily="18" charset="-78"/>
              </a:rPr>
              <a:t> يقدم منتجات غذائية شاملة لإدارة النظام الغذائي، مما يوفر خيارات مناسبة كمصدر غذائي أولي وللمكملات غذائية.</a:t>
            </a:r>
            <a:endParaRPr lang="fr-FR" sz="2400" b="1" dirty="0">
              <a:solidFill>
                <a:srgbClr val="000099"/>
              </a:solidFill>
              <a:latin typeface="HSN Shahd Regular" panose="020A0503020102020204" pitchFamily="18" charset="-78"/>
              <a:ea typeface="HSN Shahd Regular" panose="020A0503020102020204" pitchFamily="18" charset="-78"/>
              <a:cs typeface="HSN Shahd Regular" panose="020A0503020102020204" pitchFamily="18" charset="-78"/>
            </a:endParaRPr>
          </a:p>
        </p:txBody>
      </p:sp>
      <p:pic>
        <p:nvPicPr>
          <p:cNvPr id="21" name="Image 20">
            <a:extLst>
              <a:ext uri="{FF2B5EF4-FFF2-40B4-BE49-F238E27FC236}">
                <a16:creationId xmlns:a16="http://schemas.microsoft.com/office/drawing/2014/main" id="{5A71491D-AD01-2BBC-82E7-1E9410136D09}"/>
              </a:ext>
            </a:extLst>
          </p:cNvPr>
          <p:cNvPicPr>
            <a:picLocks noChangeAspect="1"/>
          </p:cNvPicPr>
          <p:nvPr/>
        </p:nvPicPr>
        <p:blipFill>
          <a:blip r:embed="rId6"/>
          <a:stretch>
            <a:fillRect/>
          </a:stretch>
        </p:blipFill>
        <p:spPr>
          <a:xfrm>
            <a:off x="6637473" y="2503240"/>
            <a:ext cx="2656356" cy="30024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theme/theme1.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2087</Words>
  <Application>Microsoft Office PowerPoint</Application>
  <PresentationFormat>Affichage à l'écran (16:9)</PresentationFormat>
  <Paragraphs>113</Paragraphs>
  <Slides>29</Slides>
  <Notes>29</Notes>
  <HiddenSlides>0</HiddenSlides>
  <MMClips>0</MMClips>
  <ScaleCrop>false</ScaleCrop>
  <HeadingPairs>
    <vt:vector size="6" baseType="variant">
      <vt:variant>
        <vt:lpstr>Polices utilisées</vt:lpstr>
      </vt:variant>
      <vt:variant>
        <vt:i4>24</vt:i4>
      </vt:variant>
      <vt:variant>
        <vt:lpstr>Thème</vt:lpstr>
      </vt:variant>
      <vt:variant>
        <vt:i4>1</vt:i4>
      </vt:variant>
      <vt:variant>
        <vt:lpstr>Titres des diapositives</vt:lpstr>
      </vt:variant>
      <vt:variant>
        <vt:i4>29</vt:i4>
      </vt:variant>
    </vt:vector>
  </HeadingPairs>
  <TitlesOfParts>
    <vt:vector size="54" baseType="lpstr">
      <vt:lpstr>Arial</vt:lpstr>
      <vt:lpstr>Fira Sans Condensed</vt:lpstr>
      <vt:lpstr>HSN Shahd Regular</vt:lpstr>
      <vt:lpstr>Symbol</vt:lpstr>
      <vt:lpstr>Arabic Typesetting</vt:lpstr>
      <vt:lpstr>Open Sans</vt:lpstr>
      <vt:lpstr>Times New Roman</vt:lpstr>
      <vt:lpstr>29LT Zarid Serif Rg</vt:lpstr>
      <vt:lpstr>A Jannat LT</vt:lpstr>
      <vt:lpstr>Ara Hamah 1964 R Light</vt:lpstr>
      <vt:lpstr>Anaheim</vt:lpstr>
      <vt:lpstr>Almarai Light</vt:lpstr>
      <vt:lpstr>Ara Hamah 1964 B Bold</vt:lpstr>
      <vt:lpstr>Aisha Arabic Exbd</vt:lpstr>
      <vt:lpstr>Jazeel Bold</vt:lpstr>
      <vt:lpstr>Snap ITC</vt:lpstr>
      <vt:lpstr>Roboto Condensed Light</vt:lpstr>
      <vt:lpstr>Josefin Sans</vt:lpstr>
      <vt:lpstr>Jokerman</vt:lpstr>
      <vt:lpstr>29LT Azer</vt:lpstr>
      <vt:lpstr>Calibri</vt:lpstr>
      <vt:lpstr>Open Sans SemiBold</vt:lpstr>
      <vt:lpstr>LH Lamar Pro</vt:lpstr>
      <vt:lpstr>Ara Hala Bo She'sha</vt:lpstr>
      <vt:lpstr>Aquatic and Physical Therapy Center XL by Slidesgo</vt:lpstr>
      <vt:lpstr>Présentation PowerPoint</vt:lpstr>
      <vt:lpstr>Présentation PowerPoint</vt:lpstr>
      <vt:lpstr>Présentation PowerPoint</vt:lpstr>
      <vt:lpstr>منتجات المراعي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 mara3i products </vt:lpstr>
      <vt:lpstr>Présentation PowerPoint</vt:lpstr>
      <vt:lpstr>Présentation PowerPoint</vt:lpstr>
      <vt:lpstr>Présentation PowerPoint</vt:lpstr>
      <vt:lpstr>Présentation PowerPoint</vt:lpstr>
      <vt:lpstr>Présentation PowerPoint</vt:lpstr>
      <vt:lpstr>الفرص</vt:lpstr>
      <vt:lpstr>التحديات</vt:lpstr>
      <vt:lpstr>pEsTLE analyse</vt:lpstr>
      <vt:lpstr>Présentation PowerPoint</vt:lpstr>
      <vt:lpstr>Présentation PowerPoint</vt:lpstr>
      <vt:lpstr>Présentation PowerPoint</vt:lpstr>
      <vt:lpstr>porter's 5 forces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and Physical Therapy Center</dc:title>
  <cp:lastModifiedBy>Mabrouk Amina</cp:lastModifiedBy>
  <cp:revision>5</cp:revision>
  <dcterms:modified xsi:type="dcterms:W3CDTF">2024-11-14T05:51:50Z</dcterms:modified>
</cp:coreProperties>
</file>