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7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00000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5498"/>
            <a:ext cx="14630400" cy="8229600"/>
          </a:xfrm>
          <a:prstGeom prst="rect">
            <a:avLst/>
          </a:prstGeom>
          <a:solidFill>
            <a:srgbClr val="000000">
              <a:alpha val="80000"/>
            </a:srgbClr>
          </a:solidFill>
          <a:ln/>
        </p:spPr>
      </p:sp>
      <p:sp>
        <p:nvSpPr>
          <p:cNvPr id="4" name="Text 1"/>
          <p:cNvSpPr/>
          <p:nvPr/>
        </p:nvSpPr>
        <p:spPr>
          <a:xfrm>
            <a:off x="1185029" y="2350056"/>
            <a:ext cx="7743230" cy="967978"/>
          </a:xfrm>
          <a:prstGeom prst="rect">
            <a:avLst/>
          </a:prstGeom>
          <a:noFill/>
          <a:ln/>
        </p:spPr>
        <p:txBody>
          <a:bodyPr wrap="none" lIns="0" tIns="0" rIns="0" bIns="0" rtlCol="0" anchor="t"/>
          <a:lstStyle/>
          <a:p>
            <a:pPr marL="0" indent="0" algn="r" rtl="1">
              <a:lnSpc>
                <a:spcPts val="7600"/>
              </a:lnSpc>
              <a:buNone/>
            </a:pPr>
            <a:r>
              <a:rPr lang="en-US" sz="6050" b="1" kern="0" spc="-61" dirty="0">
                <a:solidFill>
                  <a:srgbClr val="FFFFFF"/>
                </a:solidFill>
                <a:latin typeface="Montserrat Bold" pitchFamily="34" charset="0"/>
                <a:ea typeface="Montserrat Bold" pitchFamily="34" charset="-122"/>
                <a:cs typeface="Montserrat Bold" pitchFamily="34" charset="-120"/>
              </a:rPr>
              <a:t>الاقتصاد الصناعي</a:t>
            </a:r>
            <a:endParaRPr lang="en-US" sz="6050" dirty="0"/>
          </a:p>
        </p:txBody>
      </p:sp>
      <p:sp>
        <p:nvSpPr>
          <p:cNvPr id="5" name="Text 2"/>
          <p:cNvSpPr/>
          <p:nvPr/>
        </p:nvSpPr>
        <p:spPr>
          <a:xfrm>
            <a:off x="1185029" y="3688318"/>
            <a:ext cx="12260223" cy="1481614"/>
          </a:xfrm>
          <a:prstGeom prst="rect">
            <a:avLst/>
          </a:prstGeom>
          <a:noFill/>
          <a:ln/>
        </p:spPr>
        <p:txBody>
          <a:bodyPr wrap="square" lIns="0" tIns="0" rIns="0" bIns="0" rtlCol="0" anchor="t"/>
          <a:lstStyle/>
          <a:p>
            <a:pPr marL="0" indent="0" algn="r" rtl="1">
              <a:lnSpc>
                <a:spcPts val="2900"/>
              </a:lnSpc>
              <a:buNone/>
            </a:pPr>
            <a:r>
              <a:rPr lang="en-US" sz="1900" dirty="0">
                <a:solidFill>
                  <a:srgbClr val="FFFFFF"/>
                </a:solidFill>
                <a:latin typeface="Source Sans Pro" pitchFamily="34" charset="0"/>
                <a:ea typeface="Source Sans Pro" pitchFamily="34" charset="-122"/>
                <a:cs typeface="Source Sans Pro" pitchFamily="34" charset="-120"/>
              </a:rPr>
              <a:t>الاقتصاد الصناعي هو فرع من علم الاقتصاد يركز على دراسة القطاع الصناعي في الاقتصاد الوطني. يتناول هذا المجال مجموعة متنوعة من الموضوعات، بما في ذلك الموارد الاقتصادية، وأساليب التنظيم الصناعي، والتخطيط الإنتاجي، ودور التكنولوجيا والمنافسة في القطاع الصناعي. يهدف الاقتصاد الصناعي إلى تحليل وفهم العوامل التي تؤثر على الأداء الصناعي وكيفية تحسين هذا الأداء في صالح المنشآت والمجتمع ككل.</a:t>
            </a:r>
            <a:endParaRPr lang="en-US" sz="1900" dirty="0"/>
          </a:p>
        </p:txBody>
      </p:sp>
      <p:sp>
        <p:nvSpPr>
          <p:cNvPr id="7" name="Text 4"/>
          <p:cNvSpPr/>
          <p:nvPr/>
        </p:nvSpPr>
        <p:spPr>
          <a:xfrm>
            <a:off x="1324095" y="5614749"/>
            <a:ext cx="86252" cy="135122"/>
          </a:xfrm>
          <a:prstGeom prst="rect">
            <a:avLst/>
          </a:prstGeom>
          <a:noFill/>
          <a:ln/>
        </p:spPr>
        <p:txBody>
          <a:bodyPr wrap="none" lIns="0" tIns="0" rIns="0" bIns="0" rtlCol="0" anchor="t"/>
          <a:lstStyle/>
          <a:p>
            <a:pPr marL="0" indent="0" algn="ctr">
              <a:lnSpc>
                <a:spcPts val="750"/>
              </a:lnSpc>
              <a:buNone/>
            </a:pPr>
            <a:r>
              <a:rPr lang="en-US" sz="750" dirty="0" smtClean="0">
                <a:solidFill>
                  <a:srgbClr val="FFFFFF"/>
                </a:solidFill>
                <a:latin typeface="Source Sans Pro Medium" pitchFamily="34" charset="0"/>
                <a:ea typeface="Source Sans Pro Medium" pitchFamily="34" charset="-122"/>
                <a:cs typeface="Source Sans Pro Medium" pitchFamily="34" charset="-120"/>
              </a:rPr>
              <a:t>h</a:t>
            </a:r>
            <a:endParaRPr lang="en-US" sz="750" dirty="0"/>
          </a:p>
        </p:txBody>
      </p:sp>
      <p:sp>
        <p:nvSpPr>
          <p:cNvPr id="8" name="Text 5"/>
          <p:cNvSpPr/>
          <p:nvPr/>
        </p:nvSpPr>
        <p:spPr>
          <a:xfrm>
            <a:off x="1703308" y="5447586"/>
            <a:ext cx="2379464" cy="431959"/>
          </a:xfrm>
          <a:prstGeom prst="rect">
            <a:avLst/>
          </a:prstGeom>
          <a:noFill/>
          <a:ln/>
        </p:spPr>
        <p:txBody>
          <a:bodyPr wrap="none" lIns="0" tIns="0" rIns="0" bIns="0" rtlCol="0" anchor="t"/>
          <a:lstStyle/>
          <a:p>
            <a:pPr marL="0" indent="0" algn="l">
              <a:lnSpc>
                <a:spcPts val="3400"/>
              </a:lnSpc>
              <a:buNone/>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652951"/>
            <a:ext cx="7245668" cy="701397"/>
          </a:xfrm>
          <a:prstGeom prst="rect">
            <a:avLst/>
          </a:prstGeom>
          <a:noFill/>
          <a:ln/>
        </p:spPr>
        <p:txBody>
          <a:bodyPr wrap="none" lIns="0" tIns="0" rIns="0" bIns="0" rtlCol="0" anchor="t"/>
          <a:lstStyle/>
          <a:p>
            <a:pPr marL="0" indent="0">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تعريف الاقتصاد الصناعي وأهميته</a:t>
            </a:r>
            <a:endParaRPr lang="en-US" sz="4400" dirty="0"/>
          </a:p>
        </p:txBody>
      </p:sp>
      <p:sp>
        <p:nvSpPr>
          <p:cNvPr id="4" name="Text 1"/>
          <p:cNvSpPr/>
          <p:nvPr/>
        </p:nvSpPr>
        <p:spPr>
          <a:xfrm>
            <a:off x="6350437" y="3724632"/>
            <a:ext cx="7415927" cy="1852017"/>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يُعرف الاقتصاد الصناعي بأنه دراسة العمليات الاقتصادية داخل المنشآت الصناعية وعلاقتها بالاقتصاد الكلي. وتكمن أهمية الاقتصاد الصناعي في كونه يساعد على فهم وتحليل السلوك الاقتصادي للمنشآت الصناعية وكيفية تأثيرها على الاقتصاد الوطني. كما يساهم في تطوير السياسات والاستراتيجيات التي تعزز القدرة التنافسية للقطاع الصناعي وتحقق التنمية الاقتصادية المستدامة.</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2467689"/>
            <a:ext cx="6487716" cy="701397"/>
          </a:xfrm>
          <a:prstGeom prst="rect">
            <a:avLst/>
          </a:prstGeom>
          <a:noFill/>
          <a:ln/>
        </p:spPr>
        <p:txBody>
          <a:bodyPr wrap="none" lIns="0" tIns="0" rIns="0" bIns="0" rtlCol="0" anchor="t"/>
          <a:lstStyle/>
          <a:p>
            <a:pPr marL="0" indent="0" algn="r" rtl="1">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الموارد الاقتصادية في الصناعة</a:t>
            </a:r>
            <a:endParaRPr lang="en-US" sz="4400" dirty="0"/>
          </a:p>
        </p:txBody>
      </p:sp>
      <p:sp>
        <p:nvSpPr>
          <p:cNvPr id="4" name="Text 1"/>
          <p:cNvSpPr/>
          <p:nvPr/>
        </p:nvSpPr>
        <p:spPr>
          <a:xfrm>
            <a:off x="864037" y="3539371"/>
            <a:ext cx="7415927" cy="2222421"/>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تتمثل الموارد الاقتصادية الأساسية في الصناعة في رأس المال، والعمل، والأرض، والموارد الطبيعية. وتلعب هذه الموارد دوراً حيوياً في تحديد قدرة المنشآت الصناعية على الإنتاج والتنافس. على سبيل المثال، يتطلب التوسع الصناعي توفر رأس المال الكافي لتمويل الاستثمارات اللازمة في الآلات والمعدات. كما أن توافر العمالة المؤهلة والموارد الطبيعية المناسبة يُعد أمراً بالغ الأهمية لقطاع الصناعة.</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185029" y="1749266"/>
            <a:ext cx="5611058" cy="701397"/>
          </a:xfrm>
          <a:prstGeom prst="rect">
            <a:avLst/>
          </a:prstGeom>
          <a:noFill/>
          <a:ln/>
        </p:spPr>
        <p:txBody>
          <a:bodyPr wrap="none" lIns="0" tIns="0" rIns="0" bIns="0" rtlCol="0" anchor="t"/>
          <a:lstStyle/>
          <a:p>
            <a:pPr marL="0" indent="0" algn="r" rtl="1">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التنظيم الصناعي</a:t>
            </a:r>
            <a:endParaRPr lang="en-US" sz="4400" dirty="0"/>
          </a:p>
        </p:txBody>
      </p:sp>
      <p:sp>
        <p:nvSpPr>
          <p:cNvPr id="3" name="Text 1"/>
          <p:cNvSpPr/>
          <p:nvPr/>
        </p:nvSpPr>
        <p:spPr>
          <a:xfrm>
            <a:off x="1185029" y="3067764"/>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000000"/>
                </a:solidFill>
                <a:latin typeface="Montserrat Bold" pitchFamily="34" charset="0"/>
                <a:ea typeface="Montserrat Bold" pitchFamily="34" charset="-122"/>
                <a:cs typeface="Montserrat Bold" pitchFamily="34" charset="-120"/>
              </a:rPr>
              <a:t>الهياكل التنظيمية</a:t>
            </a:r>
            <a:endParaRPr lang="en-US" sz="2200" dirty="0"/>
          </a:p>
        </p:txBody>
      </p:sp>
      <p:sp>
        <p:nvSpPr>
          <p:cNvPr id="4" name="Text 2"/>
          <p:cNvSpPr/>
          <p:nvPr/>
        </p:nvSpPr>
        <p:spPr>
          <a:xfrm>
            <a:off x="1185029" y="3665220"/>
            <a:ext cx="3684746" cy="2592824"/>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تتنوع الهياكل التنظيمية للمنشآت الصناعية من البسيطة إلى المعقدة، بحسب حجم الشركة وتعقيد عملياتها. وتشمل هذه الهياكل الإدارة العليا، والأقسام الوظيفية كالإنتاج والتسويق والمالية، إضافة إلى الوظائف الداعمة كالموارد البشرية والصيانة.</a:t>
            </a:r>
            <a:endParaRPr lang="en-US" sz="1900" dirty="0"/>
          </a:p>
        </p:txBody>
      </p:sp>
      <p:sp>
        <p:nvSpPr>
          <p:cNvPr id="5" name="Text 3"/>
          <p:cNvSpPr/>
          <p:nvPr/>
        </p:nvSpPr>
        <p:spPr>
          <a:xfrm>
            <a:off x="5479613" y="3067764"/>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000000"/>
                </a:solidFill>
                <a:latin typeface="Montserrat Bold" pitchFamily="34" charset="0"/>
                <a:ea typeface="Montserrat Bold" pitchFamily="34" charset="-122"/>
                <a:cs typeface="Montserrat Bold" pitchFamily="34" charset="-120"/>
              </a:rPr>
              <a:t>أنماط الملكية</a:t>
            </a:r>
            <a:endParaRPr lang="en-US" sz="2200" dirty="0"/>
          </a:p>
        </p:txBody>
      </p:sp>
      <p:sp>
        <p:nvSpPr>
          <p:cNvPr id="6" name="Text 4"/>
          <p:cNvSpPr/>
          <p:nvPr/>
        </p:nvSpPr>
        <p:spPr>
          <a:xfrm>
            <a:off x="5479613" y="3665220"/>
            <a:ext cx="3684746" cy="1852017"/>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تختلف أنماط ملكية المنشآت الصناعية ما بين الملكية الخاصة والعامة والمختلطة. وتؤثر طبيعة الملكية على قرارات الإدارة وتوجهات الشركة بشكل عام.</a:t>
            </a:r>
            <a:endParaRPr lang="en-US" sz="1900" dirty="0"/>
          </a:p>
        </p:txBody>
      </p:sp>
      <p:sp>
        <p:nvSpPr>
          <p:cNvPr id="7" name="Text 5"/>
          <p:cNvSpPr/>
          <p:nvPr/>
        </p:nvSpPr>
        <p:spPr>
          <a:xfrm>
            <a:off x="9774198" y="3067764"/>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000000"/>
                </a:solidFill>
                <a:latin typeface="Montserrat Bold" pitchFamily="34" charset="0"/>
                <a:ea typeface="Montserrat Bold" pitchFamily="34" charset="-122"/>
                <a:cs typeface="Montserrat Bold" pitchFamily="34" charset="-120"/>
              </a:rPr>
              <a:t>التكامل الرأسي والأفقي</a:t>
            </a:r>
            <a:endParaRPr lang="en-US" sz="2200" dirty="0"/>
          </a:p>
        </p:txBody>
      </p:sp>
      <p:sp>
        <p:nvSpPr>
          <p:cNvPr id="8" name="Text 6"/>
          <p:cNvSpPr/>
          <p:nvPr/>
        </p:nvSpPr>
        <p:spPr>
          <a:xfrm>
            <a:off x="9774198" y="3665220"/>
            <a:ext cx="3684746" cy="2222421"/>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يمكن للمنشآت الصناعية أن تتكامل رأسياً عبر السيطرة على مراحل الإنتاج المختلفة، أو أفقياً عبر توسيع نطاق المنتجات والأسواق. وينطوي كل نمط من أنماط التكامل على مزايا وتحديات خاصة به.</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185029" y="796290"/>
            <a:ext cx="8672870" cy="701397"/>
          </a:xfrm>
          <a:prstGeom prst="rect">
            <a:avLst/>
          </a:prstGeom>
          <a:noFill/>
          <a:ln/>
        </p:spPr>
        <p:txBody>
          <a:bodyPr wrap="none" lIns="0" tIns="0" rIns="0" bIns="0" rtlCol="0" anchor="t"/>
          <a:lstStyle/>
          <a:p>
            <a:pPr marL="0" indent="0" algn="r" rtl="1">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التخطيط الإنتاجي في المنشآت الصناعية</a:t>
            </a:r>
            <a:endParaRPr lang="en-US" sz="4400" dirty="0"/>
          </a:p>
        </p:txBody>
      </p:sp>
      <p:sp>
        <p:nvSpPr>
          <p:cNvPr id="3" name="Shape 1"/>
          <p:cNvSpPr/>
          <p:nvPr/>
        </p:nvSpPr>
        <p:spPr>
          <a:xfrm>
            <a:off x="1185029" y="4712375"/>
            <a:ext cx="12260223" cy="30480"/>
          </a:xfrm>
          <a:prstGeom prst="roundRect">
            <a:avLst>
              <a:gd name="adj" fmla="val 121500"/>
            </a:avLst>
          </a:prstGeom>
          <a:solidFill>
            <a:srgbClr val="D8D4D4"/>
          </a:solidFill>
          <a:ln/>
        </p:spPr>
      </p:sp>
      <p:sp>
        <p:nvSpPr>
          <p:cNvPr id="4" name="Shape 2"/>
          <p:cNvSpPr/>
          <p:nvPr/>
        </p:nvSpPr>
        <p:spPr>
          <a:xfrm>
            <a:off x="4173022" y="3848398"/>
            <a:ext cx="30480" cy="864037"/>
          </a:xfrm>
          <a:prstGeom prst="roundRect">
            <a:avLst>
              <a:gd name="adj" fmla="val 121500"/>
            </a:avLst>
          </a:prstGeom>
          <a:solidFill>
            <a:srgbClr val="D8D4D4"/>
          </a:solidFill>
          <a:ln/>
        </p:spPr>
      </p:sp>
      <p:sp>
        <p:nvSpPr>
          <p:cNvPr id="5" name="Shape 3"/>
          <p:cNvSpPr/>
          <p:nvPr/>
        </p:nvSpPr>
        <p:spPr>
          <a:xfrm>
            <a:off x="3910608" y="4434661"/>
            <a:ext cx="555427" cy="555427"/>
          </a:xfrm>
          <a:prstGeom prst="roundRect">
            <a:avLst>
              <a:gd name="adj" fmla="val 6668"/>
            </a:avLst>
          </a:prstGeom>
          <a:solidFill>
            <a:srgbClr val="F2EEEE"/>
          </a:solidFill>
          <a:ln/>
        </p:spPr>
      </p:sp>
      <p:sp>
        <p:nvSpPr>
          <p:cNvPr id="6" name="Text 4"/>
          <p:cNvSpPr/>
          <p:nvPr/>
        </p:nvSpPr>
        <p:spPr>
          <a:xfrm>
            <a:off x="4123968" y="4543961"/>
            <a:ext cx="128588" cy="336709"/>
          </a:xfrm>
          <a:prstGeom prst="rect">
            <a:avLst/>
          </a:prstGeom>
          <a:noFill/>
          <a:ln/>
        </p:spPr>
        <p:txBody>
          <a:bodyPr wrap="none" lIns="0" tIns="0" rIns="0" bIns="0" rtlCol="0" anchor="t"/>
          <a:lstStyle/>
          <a:p>
            <a:pPr marL="0" indent="0" algn="ctr">
              <a:lnSpc>
                <a:spcPts val="2650"/>
              </a:lnSpc>
              <a:buNone/>
            </a:pPr>
            <a:r>
              <a:rPr lang="en-US" sz="2650" b="1" kern="0" spc="-27" dirty="0">
                <a:solidFill>
                  <a:srgbClr val="3D3838"/>
                </a:solidFill>
                <a:latin typeface="Montserrat Bold" pitchFamily="34" charset="0"/>
                <a:ea typeface="Montserrat Bold" pitchFamily="34" charset="-122"/>
                <a:cs typeface="Montserrat Bold" pitchFamily="34" charset="-120"/>
              </a:rPr>
              <a:t>1</a:t>
            </a:r>
            <a:endParaRPr lang="en-US" sz="2650" dirty="0"/>
          </a:p>
        </p:txBody>
      </p:sp>
      <p:sp>
        <p:nvSpPr>
          <p:cNvPr id="7" name="Text 5"/>
          <p:cNvSpPr/>
          <p:nvPr/>
        </p:nvSpPr>
        <p:spPr>
          <a:xfrm>
            <a:off x="2785586" y="1991439"/>
            <a:ext cx="2805470" cy="350639"/>
          </a:xfrm>
          <a:prstGeom prst="rect">
            <a:avLst/>
          </a:prstGeom>
          <a:noFill/>
          <a:ln/>
        </p:spPr>
        <p:txBody>
          <a:bodyPr wrap="none" lIns="0" tIns="0" rIns="0" bIns="0" rtlCol="0" anchor="t"/>
          <a:lstStyle/>
          <a:p>
            <a:pPr marL="0" indent="0" algn="ct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التخطيط الاستراتيجي</a:t>
            </a:r>
            <a:endParaRPr lang="en-US" sz="2200" dirty="0"/>
          </a:p>
        </p:txBody>
      </p:sp>
      <p:sp>
        <p:nvSpPr>
          <p:cNvPr id="8" name="Text 6"/>
          <p:cNvSpPr/>
          <p:nvPr/>
        </p:nvSpPr>
        <p:spPr>
          <a:xfrm>
            <a:off x="1431846" y="2490192"/>
            <a:ext cx="5513070" cy="1111210"/>
          </a:xfrm>
          <a:prstGeom prst="rect">
            <a:avLst/>
          </a:prstGeom>
          <a:noFill/>
          <a:ln/>
        </p:spPr>
        <p:txBody>
          <a:bodyPr wrap="square" lIns="0" tIns="0" rIns="0" bIns="0" rtlCol="0" anchor="t"/>
          <a:lstStyle/>
          <a:p>
            <a:pPr marL="0" indent="0" algn="ct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يركز التخطيط الاستراتيجي على وضع الأهداف طويلة الأجل للمنشأة الصناعية وتحديد الإستراتيجيات اللازمة لتحقيقها، مع مراعاة العوامل البيئية والتنافسية.</a:t>
            </a:r>
            <a:endParaRPr lang="en-US" sz="1900" dirty="0"/>
          </a:p>
        </p:txBody>
      </p:sp>
      <p:sp>
        <p:nvSpPr>
          <p:cNvPr id="9" name="Shape 7"/>
          <p:cNvSpPr/>
          <p:nvPr/>
        </p:nvSpPr>
        <p:spPr>
          <a:xfrm>
            <a:off x="7299722" y="4712315"/>
            <a:ext cx="30480" cy="864037"/>
          </a:xfrm>
          <a:prstGeom prst="roundRect">
            <a:avLst>
              <a:gd name="adj" fmla="val 121500"/>
            </a:avLst>
          </a:prstGeom>
          <a:solidFill>
            <a:srgbClr val="D8D4D4"/>
          </a:solidFill>
          <a:ln/>
        </p:spPr>
      </p:sp>
      <p:sp>
        <p:nvSpPr>
          <p:cNvPr id="10" name="Shape 8"/>
          <p:cNvSpPr/>
          <p:nvPr/>
        </p:nvSpPr>
        <p:spPr>
          <a:xfrm>
            <a:off x="7037308" y="4434661"/>
            <a:ext cx="555427" cy="555427"/>
          </a:xfrm>
          <a:prstGeom prst="roundRect">
            <a:avLst>
              <a:gd name="adj" fmla="val 6668"/>
            </a:avLst>
          </a:prstGeom>
          <a:solidFill>
            <a:srgbClr val="F2EEEE"/>
          </a:solidFill>
          <a:ln/>
        </p:spPr>
      </p:sp>
      <p:sp>
        <p:nvSpPr>
          <p:cNvPr id="11" name="Text 9"/>
          <p:cNvSpPr/>
          <p:nvPr/>
        </p:nvSpPr>
        <p:spPr>
          <a:xfrm>
            <a:off x="7217331" y="4543961"/>
            <a:ext cx="195263" cy="336709"/>
          </a:xfrm>
          <a:prstGeom prst="rect">
            <a:avLst/>
          </a:prstGeom>
          <a:noFill/>
          <a:ln/>
        </p:spPr>
        <p:txBody>
          <a:bodyPr wrap="none" lIns="0" tIns="0" rIns="0" bIns="0" rtlCol="0" anchor="t"/>
          <a:lstStyle/>
          <a:p>
            <a:pPr marL="0" indent="0" algn="ctr">
              <a:lnSpc>
                <a:spcPts val="2650"/>
              </a:lnSpc>
              <a:buNone/>
            </a:pPr>
            <a:r>
              <a:rPr lang="en-US" sz="2650" b="1" kern="0" spc="-27" dirty="0">
                <a:solidFill>
                  <a:srgbClr val="3D3838"/>
                </a:solidFill>
                <a:latin typeface="Montserrat Bold" pitchFamily="34" charset="0"/>
                <a:ea typeface="Montserrat Bold" pitchFamily="34" charset="-122"/>
                <a:cs typeface="Montserrat Bold" pitchFamily="34" charset="-120"/>
              </a:rPr>
              <a:t>2</a:t>
            </a:r>
            <a:endParaRPr lang="en-US" sz="2650" dirty="0"/>
          </a:p>
        </p:txBody>
      </p:sp>
      <p:sp>
        <p:nvSpPr>
          <p:cNvPr id="12" name="Text 10"/>
          <p:cNvSpPr/>
          <p:nvPr/>
        </p:nvSpPr>
        <p:spPr>
          <a:xfrm>
            <a:off x="5912287" y="5823347"/>
            <a:ext cx="2805470" cy="350639"/>
          </a:xfrm>
          <a:prstGeom prst="rect">
            <a:avLst/>
          </a:prstGeom>
          <a:noFill/>
          <a:ln/>
        </p:spPr>
        <p:txBody>
          <a:bodyPr wrap="none" lIns="0" tIns="0" rIns="0" bIns="0" rtlCol="0" anchor="t"/>
          <a:lstStyle/>
          <a:p>
            <a:pPr marL="0" indent="0" algn="ct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التخطيط التكتيكي</a:t>
            </a:r>
            <a:endParaRPr lang="en-US" sz="2200" dirty="0"/>
          </a:p>
        </p:txBody>
      </p:sp>
      <p:sp>
        <p:nvSpPr>
          <p:cNvPr id="13" name="Text 11"/>
          <p:cNvSpPr/>
          <p:nvPr/>
        </p:nvSpPr>
        <p:spPr>
          <a:xfrm>
            <a:off x="4558546" y="6322100"/>
            <a:ext cx="5513070" cy="1111210"/>
          </a:xfrm>
          <a:prstGeom prst="rect">
            <a:avLst/>
          </a:prstGeom>
          <a:noFill/>
          <a:ln/>
        </p:spPr>
        <p:txBody>
          <a:bodyPr wrap="square" lIns="0" tIns="0" rIns="0" bIns="0" rtlCol="0" anchor="t"/>
          <a:lstStyle/>
          <a:p>
            <a:pPr marL="0" indent="0" algn="ct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ينصب التخطيط التكتيكي على الخطط قصيرة المدى، مثل تحديد الموارد اللازمة للإنتاج وجداول التشغيل والميزانيات التشغيلية.</a:t>
            </a:r>
            <a:endParaRPr lang="en-US" sz="1900" dirty="0"/>
          </a:p>
        </p:txBody>
      </p:sp>
      <p:sp>
        <p:nvSpPr>
          <p:cNvPr id="14" name="Shape 12"/>
          <p:cNvSpPr/>
          <p:nvPr/>
        </p:nvSpPr>
        <p:spPr>
          <a:xfrm>
            <a:off x="10426541" y="3848398"/>
            <a:ext cx="30480" cy="864037"/>
          </a:xfrm>
          <a:prstGeom prst="roundRect">
            <a:avLst>
              <a:gd name="adj" fmla="val 121500"/>
            </a:avLst>
          </a:prstGeom>
          <a:solidFill>
            <a:srgbClr val="D8D4D4"/>
          </a:solidFill>
          <a:ln/>
        </p:spPr>
      </p:sp>
      <p:sp>
        <p:nvSpPr>
          <p:cNvPr id="15" name="Shape 13"/>
          <p:cNvSpPr/>
          <p:nvPr/>
        </p:nvSpPr>
        <p:spPr>
          <a:xfrm>
            <a:off x="10164128" y="4434661"/>
            <a:ext cx="555427" cy="555427"/>
          </a:xfrm>
          <a:prstGeom prst="roundRect">
            <a:avLst>
              <a:gd name="adj" fmla="val 6668"/>
            </a:avLst>
          </a:prstGeom>
          <a:solidFill>
            <a:srgbClr val="F2EEEE"/>
          </a:solidFill>
          <a:ln/>
        </p:spPr>
      </p:sp>
      <p:sp>
        <p:nvSpPr>
          <p:cNvPr id="16" name="Text 14"/>
          <p:cNvSpPr/>
          <p:nvPr/>
        </p:nvSpPr>
        <p:spPr>
          <a:xfrm>
            <a:off x="10343793" y="4543961"/>
            <a:ext cx="195977" cy="336709"/>
          </a:xfrm>
          <a:prstGeom prst="rect">
            <a:avLst/>
          </a:prstGeom>
          <a:noFill/>
          <a:ln/>
        </p:spPr>
        <p:txBody>
          <a:bodyPr wrap="none" lIns="0" tIns="0" rIns="0" bIns="0" rtlCol="0" anchor="t"/>
          <a:lstStyle/>
          <a:p>
            <a:pPr marL="0" indent="0" algn="ctr">
              <a:lnSpc>
                <a:spcPts val="2650"/>
              </a:lnSpc>
              <a:buNone/>
            </a:pPr>
            <a:r>
              <a:rPr lang="en-US" sz="2650" b="1" kern="0" spc="-27" dirty="0">
                <a:solidFill>
                  <a:srgbClr val="3D3838"/>
                </a:solidFill>
                <a:latin typeface="Montserrat Bold" pitchFamily="34" charset="0"/>
                <a:ea typeface="Montserrat Bold" pitchFamily="34" charset="-122"/>
                <a:cs typeface="Montserrat Bold" pitchFamily="34" charset="-120"/>
              </a:rPr>
              <a:t>3</a:t>
            </a:r>
            <a:endParaRPr lang="en-US" sz="2650" dirty="0"/>
          </a:p>
        </p:txBody>
      </p:sp>
      <p:sp>
        <p:nvSpPr>
          <p:cNvPr id="17" name="Text 15"/>
          <p:cNvSpPr/>
          <p:nvPr/>
        </p:nvSpPr>
        <p:spPr>
          <a:xfrm>
            <a:off x="9039106" y="1991439"/>
            <a:ext cx="2805470" cy="350639"/>
          </a:xfrm>
          <a:prstGeom prst="rect">
            <a:avLst/>
          </a:prstGeom>
          <a:noFill/>
          <a:ln/>
        </p:spPr>
        <p:txBody>
          <a:bodyPr wrap="none" lIns="0" tIns="0" rIns="0" bIns="0" rtlCol="0" anchor="t"/>
          <a:lstStyle/>
          <a:p>
            <a:pPr marL="0" indent="0" algn="ct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التخطيط التشغيلي</a:t>
            </a:r>
            <a:endParaRPr lang="en-US" sz="2200" dirty="0"/>
          </a:p>
        </p:txBody>
      </p:sp>
      <p:sp>
        <p:nvSpPr>
          <p:cNvPr id="18" name="Text 16"/>
          <p:cNvSpPr/>
          <p:nvPr/>
        </p:nvSpPr>
        <p:spPr>
          <a:xfrm>
            <a:off x="7685365" y="2490192"/>
            <a:ext cx="5513070" cy="1111210"/>
          </a:xfrm>
          <a:prstGeom prst="rect">
            <a:avLst/>
          </a:prstGeom>
          <a:noFill/>
          <a:ln/>
        </p:spPr>
        <p:txBody>
          <a:bodyPr wrap="square" lIns="0" tIns="0" rIns="0" bIns="0" rtlCol="0" anchor="t"/>
          <a:lstStyle/>
          <a:p>
            <a:pPr marL="0" indent="0" algn="ct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يركز التخطيط التشغيلي على الجوانب اليومية والأسبوعية للعمليات الإنتاجية، كتحديد الجداول الزمنية للإنتاج والصيانة والجودة.</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864037" y="1197531"/>
            <a:ext cx="5785366" cy="701397"/>
          </a:xfrm>
          <a:prstGeom prst="rect">
            <a:avLst/>
          </a:prstGeom>
          <a:noFill/>
          <a:ln/>
        </p:spPr>
        <p:txBody>
          <a:bodyPr wrap="none" lIns="0" tIns="0" rIns="0" bIns="0" rtlCol="0" anchor="t"/>
          <a:lstStyle/>
          <a:p>
            <a:pPr marL="0" indent="0" algn="r" rtl="1">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دور التكنولوجيا في الصناعة</a:t>
            </a:r>
            <a:endParaRPr lang="en-US" sz="4400" dirty="0"/>
          </a:p>
        </p:txBody>
      </p:sp>
      <p:sp>
        <p:nvSpPr>
          <p:cNvPr id="4" name="Shape 1"/>
          <p:cNvSpPr/>
          <p:nvPr/>
        </p:nvSpPr>
        <p:spPr>
          <a:xfrm>
            <a:off x="864037" y="2546866"/>
            <a:ext cx="555427" cy="555427"/>
          </a:xfrm>
          <a:prstGeom prst="roundRect">
            <a:avLst>
              <a:gd name="adj" fmla="val 6668"/>
            </a:avLst>
          </a:prstGeom>
          <a:solidFill>
            <a:srgbClr val="F2EEEE"/>
          </a:solidFill>
          <a:ln/>
        </p:spPr>
      </p:sp>
      <p:sp>
        <p:nvSpPr>
          <p:cNvPr id="5" name="Text 2"/>
          <p:cNvSpPr/>
          <p:nvPr/>
        </p:nvSpPr>
        <p:spPr>
          <a:xfrm>
            <a:off x="1077397" y="2656165"/>
            <a:ext cx="128588" cy="336709"/>
          </a:xfrm>
          <a:prstGeom prst="rect">
            <a:avLst/>
          </a:prstGeom>
          <a:noFill/>
          <a:ln/>
        </p:spPr>
        <p:txBody>
          <a:bodyPr wrap="none" lIns="0" tIns="0" rIns="0" bIns="0" rtlCol="0" anchor="t"/>
          <a:lstStyle/>
          <a:p>
            <a:pPr marL="0" indent="0" algn="ctr">
              <a:lnSpc>
                <a:spcPts val="2650"/>
              </a:lnSpc>
              <a:buNone/>
            </a:pPr>
            <a:r>
              <a:rPr lang="en-US" sz="2650" b="1" kern="0" spc="-27" dirty="0">
                <a:solidFill>
                  <a:srgbClr val="3D3838"/>
                </a:solidFill>
                <a:latin typeface="Montserrat Bold" pitchFamily="34" charset="0"/>
                <a:ea typeface="Montserrat Bold" pitchFamily="34" charset="-122"/>
                <a:cs typeface="Montserrat Bold" pitchFamily="34" charset="-120"/>
              </a:rPr>
              <a:t>1</a:t>
            </a:r>
            <a:endParaRPr lang="en-US" sz="2650" dirty="0"/>
          </a:p>
        </p:txBody>
      </p:sp>
      <p:sp>
        <p:nvSpPr>
          <p:cNvPr id="6" name="Text 3"/>
          <p:cNvSpPr/>
          <p:nvPr/>
        </p:nvSpPr>
        <p:spPr>
          <a:xfrm>
            <a:off x="1666280" y="2546866"/>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الآتمتة والروبوتات</a:t>
            </a:r>
            <a:endParaRPr lang="en-US" sz="2200" dirty="0"/>
          </a:p>
        </p:txBody>
      </p:sp>
      <p:sp>
        <p:nvSpPr>
          <p:cNvPr id="7" name="Text 4"/>
          <p:cNvSpPr/>
          <p:nvPr/>
        </p:nvSpPr>
        <p:spPr>
          <a:xfrm>
            <a:off x="1666280" y="3045619"/>
            <a:ext cx="3696772" cy="1111210"/>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لعبت التطورات التكنولوجية في مجال الآتمتة والروبوتات دوراً كبيراً في زيادة الإنتاجية وكفاءة العمليات الصناعية.</a:t>
            </a:r>
            <a:endParaRPr lang="en-US" sz="1900" dirty="0"/>
          </a:p>
        </p:txBody>
      </p:sp>
      <p:sp>
        <p:nvSpPr>
          <p:cNvPr id="8" name="Shape 5"/>
          <p:cNvSpPr/>
          <p:nvPr/>
        </p:nvSpPr>
        <p:spPr>
          <a:xfrm>
            <a:off x="5609868" y="2546866"/>
            <a:ext cx="555427" cy="555427"/>
          </a:xfrm>
          <a:prstGeom prst="roundRect">
            <a:avLst>
              <a:gd name="adj" fmla="val 6668"/>
            </a:avLst>
          </a:prstGeom>
          <a:solidFill>
            <a:srgbClr val="F2EEEE"/>
          </a:solidFill>
          <a:ln/>
        </p:spPr>
      </p:sp>
      <p:sp>
        <p:nvSpPr>
          <p:cNvPr id="9" name="Text 6"/>
          <p:cNvSpPr/>
          <p:nvPr/>
        </p:nvSpPr>
        <p:spPr>
          <a:xfrm>
            <a:off x="5789890" y="2656165"/>
            <a:ext cx="195263" cy="336709"/>
          </a:xfrm>
          <a:prstGeom prst="rect">
            <a:avLst/>
          </a:prstGeom>
          <a:noFill/>
          <a:ln/>
        </p:spPr>
        <p:txBody>
          <a:bodyPr wrap="none" lIns="0" tIns="0" rIns="0" bIns="0" rtlCol="0" anchor="t"/>
          <a:lstStyle/>
          <a:p>
            <a:pPr marL="0" indent="0" algn="ctr">
              <a:lnSpc>
                <a:spcPts val="2650"/>
              </a:lnSpc>
              <a:buNone/>
            </a:pPr>
            <a:r>
              <a:rPr lang="en-US" sz="2650" b="1" kern="0" spc="-27" dirty="0">
                <a:solidFill>
                  <a:srgbClr val="3D3838"/>
                </a:solidFill>
                <a:latin typeface="Montserrat Bold" pitchFamily="34" charset="0"/>
                <a:ea typeface="Montserrat Bold" pitchFamily="34" charset="-122"/>
                <a:cs typeface="Montserrat Bold" pitchFamily="34" charset="-120"/>
              </a:rPr>
              <a:t>2</a:t>
            </a:r>
            <a:endParaRPr lang="en-US" sz="2650" dirty="0"/>
          </a:p>
        </p:txBody>
      </p:sp>
      <p:sp>
        <p:nvSpPr>
          <p:cNvPr id="10" name="Text 7"/>
          <p:cNvSpPr/>
          <p:nvPr/>
        </p:nvSpPr>
        <p:spPr>
          <a:xfrm>
            <a:off x="6412111" y="2546866"/>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تحليلات البيانات الضخمة</a:t>
            </a:r>
            <a:endParaRPr lang="en-US" sz="2200" dirty="0"/>
          </a:p>
        </p:txBody>
      </p:sp>
      <p:sp>
        <p:nvSpPr>
          <p:cNvPr id="11" name="Text 8"/>
          <p:cNvSpPr/>
          <p:nvPr/>
        </p:nvSpPr>
        <p:spPr>
          <a:xfrm>
            <a:off x="6412111" y="3045619"/>
            <a:ext cx="3696772" cy="1481614"/>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تساعد أدوات تحليلات البيانات الضخمة المنشآت الصناعية في اتخاذ قرارات مستنيرة، وتحسين التنبؤ بالطلب، وتعزيز الكفاءة التشغيلية.</a:t>
            </a:r>
            <a:endParaRPr lang="en-US" sz="1900" dirty="0"/>
          </a:p>
        </p:txBody>
      </p:sp>
      <p:sp>
        <p:nvSpPr>
          <p:cNvPr id="12" name="Shape 9"/>
          <p:cNvSpPr/>
          <p:nvPr/>
        </p:nvSpPr>
        <p:spPr>
          <a:xfrm>
            <a:off x="864037" y="5051703"/>
            <a:ext cx="555427" cy="555427"/>
          </a:xfrm>
          <a:prstGeom prst="roundRect">
            <a:avLst>
              <a:gd name="adj" fmla="val 6668"/>
            </a:avLst>
          </a:prstGeom>
          <a:solidFill>
            <a:srgbClr val="F2EEEE"/>
          </a:solidFill>
          <a:ln/>
        </p:spPr>
      </p:sp>
      <p:sp>
        <p:nvSpPr>
          <p:cNvPr id="13" name="Text 10"/>
          <p:cNvSpPr/>
          <p:nvPr/>
        </p:nvSpPr>
        <p:spPr>
          <a:xfrm>
            <a:off x="1043702" y="5161002"/>
            <a:ext cx="195977" cy="336709"/>
          </a:xfrm>
          <a:prstGeom prst="rect">
            <a:avLst/>
          </a:prstGeom>
          <a:noFill/>
          <a:ln/>
        </p:spPr>
        <p:txBody>
          <a:bodyPr wrap="none" lIns="0" tIns="0" rIns="0" bIns="0" rtlCol="0" anchor="t"/>
          <a:lstStyle/>
          <a:p>
            <a:pPr marL="0" indent="0" algn="ctr">
              <a:lnSpc>
                <a:spcPts val="2650"/>
              </a:lnSpc>
              <a:buNone/>
            </a:pPr>
            <a:r>
              <a:rPr lang="en-US" sz="2650" b="1" kern="0" spc="-27" dirty="0">
                <a:solidFill>
                  <a:srgbClr val="3D3838"/>
                </a:solidFill>
                <a:latin typeface="Montserrat Bold" pitchFamily="34" charset="0"/>
                <a:ea typeface="Montserrat Bold" pitchFamily="34" charset="-122"/>
                <a:cs typeface="Montserrat Bold" pitchFamily="34" charset="-120"/>
              </a:rPr>
              <a:t>3</a:t>
            </a:r>
            <a:endParaRPr lang="en-US" sz="2650" dirty="0"/>
          </a:p>
        </p:txBody>
      </p:sp>
      <p:sp>
        <p:nvSpPr>
          <p:cNvPr id="14" name="Text 11"/>
          <p:cNvSpPr/>
          <p:nvPr/>
        </p:nvSpPr>
        <p:spPr>
          <a:xfrm>
            <a:off x="1666280" y="5051703"/>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الثورة الصناعية الرابعة</a:t>
            </a:r>
            <a:endParaRPr lang="en-US" sz="2200" dirty="0"/>
          </a:p>
        </p:txBody>
      </p:sp>
      <p:sp>
        <p:nvSpPr>
          <p:cNvPr id="15" name="Text 12"/>
          <p:cNvSpPr/>
          <p:nvPr/>
        </p:nvSpPr>
        <p:spPr>
          <a:xfrm>
            <a:off x="1666280" y="5550456"/>
            <a:ext cx="3696772" cy="1481614"/>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أحدثت الاتجاهات المتمثلة في الذكاء الاصطناعي وإنترنت الأشياء والطباعة ثلاثية الأبعاد تغييرات جوهرية في قطاع الصناعة.</a:t>
            </a:r>
            <a:endParaRPr lang="en-US" sz="1900" dirty="0"/>
          </a:p>
        </p:txBody>
      </p:sp>
      <p:sp>
        <p:nvSpPr>
          <p:cNvPr id="16" name="Shape 13"/>
          <p:cNvSpPr/>
          <p:nvPr/>
        </p:nvSpPr>
        <p:spPr>
          <a:xfrm>
            <a:off x="5609868" y="5051703"/>
            <a:ext cx="555427" cy="555427"/>
          </a:xfrm>
          <a:prstGeom prst="roundRect">
            <a:avLst>
              <a:gd name="adj" fmla="val 6668"/>
            </a:avLst>
          </a:prstGeom>
          <a:solidFill>
            <a:srgbClr val="F2EEEE"/>
          </a:solidFill>
          <a:ln/>
        </p:spPr>
      </p:sp>
      <p:sp>
        <p:nvSpPr>
          <p:cNvPr id="17" name="Text 14"/>
          <p:cNvSpPr/>
          <p:nvPr/>
        </p:nvSpPr>
        <p:spPr>
          <a:xfrm>
            <a:off x="5773222" y="5161002"/>
            <a:ext cx="228600" cy="336709"/>
          </a:xfrm>
          <a:prstGeom prst="rect">
            <a:avLst/>
          </a:prstGeom>
          <a:noFill/>
          <a:ln/>
        </p:spPr>
        <p:txBody>
          <a:bodyPr wrap="none" lIns="0" tIns="0" rIns="0" bIns="0" rtlCol="0" anchor="t"/>
          <a:lstStyle/>
          <a:p>
            <a:pPr marL="0" indent="0" algn="ctr">
              <a:lnSpc>
                <a:spcPts val="2650"/>
              </a:lnSpc>
              <a:buNone/>
            </a:pPr>
            <a:r>
              <a:rPr lang="en-US" sz="2650" b="1" kern="0" spc="-27" dirty="0">
                <a:solidFill>
                  <a:srgbClr val="3D3838"/>
                </a:solidFill>
                <a:latin typeface="Montserrat Bold" pitchFamily="34" charset="0"/>
                <a:ea typeface="Montserrat Bold" pitchFamily="34" charset="-122"/>
                <a:cs typeface="Montserrat Bold" pitchFamily="34" charset="-120"/>
              </a:rPr>
              <a:t>4</a:t>
            </a:r>
            <a:endParaRPr lang="en-US" sz="2650" dirty="0"/>
          </a:p>
        </p:txBody>
      </p:sp>
      <p:sp>
        <p:nvSpPr>
          <p:cNvPr id="18" name="Text 15"/>
          <p:cNvSpPr/>
          <p:nvPr/>
        </p:nvSpPr>
        <p:spPr>
          <a:xfrm>
            <a:off x="6412111" y="5051703"/>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الابتكار التكنولوجي</a:t>
            </a:r>
            <a:endParaRPr lang="en-US" sz="2200" dirty="0"/>
          </a:p>
        </p:txBody>
      </p:sp>
      <p:sp>
        <p:nvSpPr>
          <p:cNvPr id="19" name="Text 16"/>
          <p:cNvSpPr/>
          <p:nvPr/>
        </p:nvSpPr>
        <p:spPr>
          <a:xfrm>
            <a:off x="6412111" y="5550456"/>
            <a:ext cx="3696772" cy="1481614"/>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يُعد الابتكار التكنولوجي محركاً رئيسياً للميزة التنافسية للمنشآت الصناعية، من خلال تطوير منتجات وعمليات إنتاج جديدة.</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185029" y="1290161"/>
            <a:ext cx="5611058" cy="701397"/>
          </a:xfrm>
          <a:prstGeom prst="rect">
            <a:avLst/>
          </a:prstGeom>
          <a:noFill/>
          <a:ln/>
        </p:spPr>
        <p:txBody>
          <a:bodyPr wrap="none" lIns="0" tIns="0" rIns="0" bIns="0" rtlCol="0" anchor="t"/>
          <a:lstStyle/>
          <a:p>
            <a:pPr marL="0" indent="0" algn="r" rtl="1">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المنافسة والتركز الصناعي</a:t>
            </a:r>
            <a:endParaRPr lang="en-US" sz="4400" dirty="0"/>
          </a:p>
        </p:txBody>
      </p:sp>
      <p:sp>
        <p:nvSpPr>
          <p:cNvPr id="3" name="Shape 1"/>
          <p:cNvSpPr/>
          <p:nvPr/>
        </p:nvSpPr>
        <p:spPr>
          <a:xfrm>
            <a:off x="1185029" y="2485311"/>
            <a:ext cx="6006703" cy="2103596"/>
          </a:xfrm>
          <a:prstGeom prst="roundRect">
            <a:avLst>
              <a:gd name="adj" fmla="val 1760"/>
            </a:avLst>
          </a:prstGeom>
          <a:solidFill>
            <a:srgbClr val="F2EEEE"/>
          </a:solidFill>
          <a:ln/>
        </p:spPr>
      </p:sp>
      <p:sp>
        <p:nvSpPr>
          <p:cNvPr id="4" name="Text 2"/>
          <p:cNvSpPr/>
          <p:nvPr/>
        </p:nvSpPr>
        <p:spPr>
          <a:xfrm>
            <a:off x="1431846" y="2732127"/>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درجة المنافسة</a:t>
            </a:r>
            <a:endParaRPr lang="en-US" sz="2200" dirty="0"/>
          </a:p>
        </p:txBody>
      </p:sp>
      <p:sp>
        <p:nvSpPr>
          <p:cNvPr id="5" name="Text 3"/>
          <p:cNvSpPr/>
          <p:nvPr/>
        </p:nvSpPr>
        <p:spPr>
          <a:xfrm>
            <a:off x="1431846" y="3230880"/>
            <a:ext cx="5513070" cy="1111210"/>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تختلف درجة المنافسة بين الشركات الصناعية، بحسب عوامل مثل عدد المنافسين، وحجم الشركات، وقيود الدخول إلى السوق، وتمايز المنتجات.</a:t>
            </a:r>
            <a:endParaRPr lang="en-US" sz="1900" dirty="0"/>
          </a:p>
        </p:txBody>
      </p:sp>
      <p:sp>
        <p:nvSpPr>
          <p:cNvPr id="6" name="Shape 4"/>
          <p:cNvSpPr/>
          <p:nvPr/>
        </p:nvSpPr>
        <p:spPr>
          <a:xfrm>
            <a:off x="7438549" y="2485311"/>
            <a:ext cx="6006703" cy="2103596"/>
          </a:xfrm>
          <a:prstGeom prst="roundRect">
            <a:avLst>
              <a:gd name="adj" fmla="val 1760"/>
            </a:avLst>
          </a:prstGeom>
          <a:solidFill>
            <a:srgbClr val="F2EEEE"/>
          </a:solidFill>
          <a:ln/>
        </p:spPr>
      </p:sp>
      <p:sp>
        <p:nvSpPr>
          <p:cNvPr id="7" name="Text 5"/>
          <p:cNvSpPr/>
          <p:nvPr/>
        </p:nvSpPr>
        <p:spPr>
          <a:xfrm>
            <a:off x="7685365" y="2732127"/>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التركز الصناعي</a:t>
            </a:r>
            <a:endParaRPr lang="en-US" sz="2200" dirty="0"/>
          </a:p>
        </p:txBody>
      </p:sp>
      <p:sp>
        <p:nvSpPr>
          <p:cNvPr id="8" name="Text 6"/>
          <p:cNvSpPr/>
          <p:nvPr/>
        </p:nvSpPr>
        <p:spPr>
          <a:xfrm>
            <a:off x="7685365" y="3230880"/>
            <a:ext cx="5513070" cy="1111210"/>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يشير التركز الصناعي إلى مدى سيطرة عدد قليل من الشركات الكبرى على القطاع الصناعي. وهو يؤثر على درجة المنافسة والأداء الاقتصادي للصناعة.</a:t>
            </a:r>
            <a:endParaRPr lang="en-US" sz="1900" dirty="0"/>
          </a:p>
        </p:txBody>
      </p:sp>
      <p:sp>
        <p:nvSpPr>
          <p:cNvPr id="9" name="Shape 7"/>
          <p:cNvSpPr/>
          <p:nvPr/>
        </p:nvSpPr>
        <p:spPr>
          <a:xfrm>
            <a:off x="1185029" y="4835723"/>
            <a:ext cx="6006703" cy="2103596"/>
          </a:xfrm>
          <a:prstGeom prst="roundRect">
            <a:avLst>
              <a:gd name="adj" fmla="val 1760"/>
            </a:avLst>
          </a:prstGeom>
          <a:solidFill>
            <a:srgbClr val="F2EEEE"/>
          </a:solidFill>
          <a:ln/>
        </p:spPr>
      </p:sp>
      <p:sp>
        <p:nvSpPr>
          <p:cNvPr id="10" name="Text 8"/>
          <p:cNvSpPr/>
          <p:nvPr/>
        </p:nvSpPr>
        <p:spPr>
          <a:xfrm>
            <a:off x="1431846" y="5082540"/>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استراتيجيات المنافسة</a:t>
            </a:r>
            <a:endParaRPr lang="en-US" sz="2200" dirty="0"/>
          </a:p>
        </p:txBody>
      </p:sp>
      <p:sp>
        <p:nvSpPr>
          <p:cNvPr id="11" name="Text 9"/>
          <p:cNvSpPr/>
          <p:nvPr/>
        </p:nvSpPr>
        <p:spPr>
          <a:xfrm>
            <a:off x="1431846" y="5581293"/>
            <a:ext cx="5513070" cy="740807"/>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تتنوع استراتيجيات المنافسة الصناعية ما بين التمييز، وقيادة التكلفة، والتركيز على قطاعات سوقية محددة.</a:t>
            </a:r>
            <a:endParaRPr lang="en-US" sz="1900" dirty="0"/>
          </a:p>
        </p:txBody>
      </p:sp>
      <p:sp>
        <p:nvSpPr>
          <p:cNvPr id="12" name="Shape 10"/>
          <p:cNvSpPr/>
          <p:nvPr/>
        </p:nvSpPr>
        <p:spPr>
          <a:xfrm>
            <a:off x="7438549" y="4835723"/>
            <a:ext cx="6006703" cy="2103596"/>
          </a:xfrm>
          <a:prstGeom prst="roundRect">
            <a:avLst>
              <a:gd name="adj" fmla="val 1760"/>
            </a:avLst>
          </a:prstGeom>
          <a:solidFill>
            <a:srgbClr val="F2EEEE"/>
          </a:solidFill>
          <a:ln/>
        </p:spPr>
      </p:sp>
      <p:sp>
        <p:nvSpPr>
          <p:cNvPr id="13" name="Text 11"/>
          <p:cNvSpPr/>
          <p:nvPr/>
        </p:nvSpPr>
        <p:spPr>
          <a:xfrm>
            <a:off x="7685365" y="5082540"/>
            <a:ext cx="2805470" cy="350639"/>
          </a:xfrm>
          <a:prstGeom prst="rect">
            <a:avLst/>
          </a:prstGeom>
          <a:noFill/>
          <a:ln/>
        </p:spPr>
        <p:txBody>
          <a:bodyPr wrap="none" lIns="0" tIns="0" rIns="0" bIns="0" rtlCol="0" anchor="t"/>
          <a:lstStyle/>
          <a:p>
            <a:pPr marL="0" indent="0" algn="r" rtl="1">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دور الحكومة</a:t>
            </a:r>
            <a:endParaRPr lang="en-US" sz="2200" dirty="0"/>
          </a:p>
        </p:txBody>
      </p:sp>
      <p:sp>
        <p:nvSpPr>
          <p:cNvPr id="14" name="Text 12"/>
          <p:cNvSpPr/>
          <p:nvPr/>
        </p:nvSpPr>
        <p:spPr>
          <a:xfrm>
            <a:off x="7685365" y="5581293"/>
            <a:ext cx="5513070" cy="1111210"/>
          </a:xfrm>
          <a:prstGeom prst="rect">
            <a:avLst/>
          </a:prstGeom>
          <a:noFill/>
          <a:ln/>
        </p:spPr>
        <p:txBody>
          <a:bodyPr wrap="square" lIns="0" tIns="0" rIns="0" bIns="0" rtlCol="0" anchor="t"/>
          <a:lstStyle/>
          <a:p>
            <a:pPr marL="0" indent="0" algn="r" rtl="1">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تلعب الحكومة دوراً مهماً في تنظيم المنافسة من خلال سياسات مكافحة الاحتكار والرقابة على الأسعار وتشجيع الابتكار.</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2577"/>
          </a:xfrm>
          <a:prstGeom prst="rect">
            <a:avLst/>
          </a:prstGeom>
        </p:spPr>
      </p:pic>
      <p:sp>
        <p:nvSpPr>
          <p:cNvPr id="3" name="Text 0"/>
          <p:cNvSpPr/>
          <p:nvPr/>
        </p:nvSpPr>
        <p:spPr>
          <a:xfrm>
            <a:off x="4509016" y="669012"/>
            <a:ext cx="6127313" cy="691158"/>
          </a:xfrm>
          <a:prstGeom prst="rect">
            <a:avLst/>
          </a:prstGeom>
          <a:noFill/>
          <a:ln/>
        </p:spPr>
        <p:txBody>
          <a:bodyPr wrap="none" lIns="0" tIns="0" rIns="0" bIns="0" rtlCol="0" anchor="t"/>
          <a:lstStyle/>
          <a:p>
            <a:pPr marL="0" indent="0">
              <a:lnSpc>
                <a:spcPts val="5400"/>
              </a:lnSpc>
              <a:buNone/>
            </a:pPr>
            <a:r>
              <a:rPr lang="en-US" sz="4350" b="1" kern="0" spc="-44" dirty="0">
                <a:solidFill>
                  <a:srgbClr val="000000"/>
                </a:solidFill>
                <a:latin typeface="Montserrat Bold" pitchFamily="34" charset="0"/>
                <a:ea typeface="Montserrat Bold" pitchFamily="34" charset="-122"/>
                <a:cs typeface="Montserrat Bold" pitchFamily="34" charset="-120"/>
              </a:rPr>
              <a:t>دور الحكومة في دعم الصناعة</a:t>
            </a:r>
            <a:endParaRPr lang="en-US" sz="4350" dirty="0"/>
          </a:p>
        </p:txBody>
      </p:sp>
      <p:pic>
        <p:nvPicPr>
          <p:cNvPr id="4" name="Image 1" descr="preencoded.png"/>
          <p:cNvPicPr>
            <a:picLocks noChangeAspect="1"/>
          </p:cNvPicPr>
          <p:nvPr/>
        </p:nvPicPr>
        <p:blipFill>
          <a:blip r:embed="rId4"/>
          <a:stretch>
            <a:fillRect/>
          </a:stretch>
        </p:blipFill>
        <p:spPr>
          <a:xfrm>
            <a:off x="4509016" y="1724978"/>
            <a:ext cx="1216343" cy="1946196"/>
          </a:xfrm>
          <a:prstGeom prst="rect">
            <a:avLst/>
          </a:prstGeom>
        </p:spPr>
      </p:pic>
      <p:sp>
        <p:nvSpPr>
          <p:cNvPr id="5" name="Text 1"/>
          <p:cNvSpPr/>
          <p:nvPr/>
        </p:nvSpPr>
        <p:spPr>
          <a:xfrm>
            <a:off x="6090166" y="1968222"/>
            <a:ext cx="2764512" cy="345519"/>
          </a:xfrm>
          <a:prstGeom prst="rect">
            <a:avLst/>
          </a:prstGeom>
          <a:noFill/>
          <a:ln/>
        </p:spPr>
        <p:txBody>
          <a:bodyPr wrap="none" lIns="0" tIns="0" rIns="0" bIns="0" rtlCol="0" anchor="t"/>
          <a:lstStyle/>
          <a:p>
            <a:pPr marL="0" indent="0" algn="l">
              <a:lnSpc>
                <a:spcPts val="2700"/>
              </a:lnSpc>
              <a:buNone/>
            </a:pPr>
            <a:r>
              <a:rPr lang="en-US" sz="2150" b="1" kern="0" spc="-22" dirty="0">
                <a:solidFill>
                  <a:srgbClr val="3D3838"/>
                </a:solidFill>
                <a:latin typeface="Montserrat Bold" pitchFamily="34" charset="0"/>
                <a:ea typeface="Montserrat Bold" pitchFamily="34" charset="-122"/>
                <a:cs typeface="Montserrat Bold" pitchFamily="34" charset="-120"/>
              </a:rPr>
              <a:t>السياسات الصناعية</a:t>
            </a:r>
            <a:endParaRPr lang="en-US" sz="2150" dirty="0"/>
          </a:p>
        </p:txBody>
      </p:sp>
      <p:sp>
        <p:nvSpPr>
          <p:cNvPr id="6" name="Text 2"/>
          <p:cNvSpPr/>
          <p:nvPr/>
        </p:nvSpPr>
        <p:spPr>
          <a:xfrm>
            <a:off x="6090166" y="2459593"/>
            <a:ext cx="7688818" cy="729615"/>
          </a:xfrm>
          <a:prstGeom prst="rect">
            <a:avLst/>
          </a:prstGeom>
          <a:noFill/>
          <a:ln/>
        </p:spPr>
        <p:txBody>
          <a:bodyPr wrap="square" lIns="0" tIns="0" rIns="0" bIns="0" rtlCol="0" anchor="t"/>
          <a:lstStyle/>
          <a:p>
            <a:pPr marL="0" indent="0" algn="l">
              <a:lnSpc>
                <a:spcPts val="2850"/>
              </a:lnSpc>
              <a:buNone/>
            </a:pPr>
            <a:r>
              <a:rPr lang="en-US" sz="1900" dirty="0">
                <a:solidFill>
                  <a:srgbClr val="3D3838"/>
                </a:solidFill>
                <a:latin typeface="Source Sans Pro" pitchFamily="34" charset="0"/>
                <a:ea typeface="Source Sans Pro" pitchFamily="34" charset="-122"/>
                <a:cs typeface="Source Sans Pro" pitchFamily="34" charset="-120"/>
              </a:rPr>
              <a:t>تضع الحكومات سياسات صناعية لتحفيز النمو والتنمية في القطاع الصناعي، مثل تقديم الحوافز والإعفاءات الضريبية.</a:t>
            </a:r>
            <a:endParaRPr lang="en-US" sz="1900" dirty="0"/>
          </a:p>
        </p:txBody>
      </p:sp>
      <p:pic>
        <p:nvPicPr>
          <p:cNvPr id="7" name="Image 2" descr="preencoded.png"/>
          <p:cNvPicPr>
            <a:picLocks noChangeAspect="1"/>
          </p:cNvPicPr>
          <p:nvPr/>
        </p:nvPicPr>
        <p:blipFill>
          <a:blip r:embed="rId5"/>
          <a:stretch>
            <a:fillRect/>
          </a:stretch>
        </p:blipFill>
        <p:spPr>
          <a:xfrm>
            <a:off x="4509016" y="3671173"/>
            <a:ext cx="1216343" cy="1946196"/>
          </a:xfrm>
          <a:prstGeom prst="rect">
            <a:avLst/>
          </a:prstGeom>
        </p:spPr>
      </p:pic>
      <p:sp>
        <p:nvSpPr>
          <p:cNvPr id="8" name="Text 3"/>
          <p:cNvSpPr/>
          <p:nvPr/>
        </p:nvSpPr>
        <p:spPr>
          <a:xfrm>
            <a:off x="6090166" y="3914418"/>
            <a:ext cx="2802374" cy="345519"/>
          </a:xfrm>
          <a:prstGeom prst="rect">
            <a:avLst/>
          </a:prstGeom>
          <a:noFill/>
          <a:ln/>
        </p:spPr>
        <p:txBody>
          <a:bodyPr wrap="none" lIns="0" tIns="0" rIns="0" bIns="0" rtlCol="0" anchor="t"/>
          <a:lstStyle/>
          <a:p>
            <a:pPr marL="0" indent="0" algn="l">
              <a:lnSpc>
                <a:spcPts val="2700"/>
              </a:lnSpc>
              <a:buNone/>
            </a:pPr>
            <a:r>
              <a:rPr lang="en-US" sz="2150" b="1" kern="0" spc="-22" dirty="0">
                <a:solidFill>
                  <a:srgbClr val="3D3838"/>
                </a:solidFill>
                <a:latin typeface="Montserrat Bold" pitchFamily="34" charset="0"/>
                <a:ea typeface="Montserrat Bold" pitchFamily="34" charset="-122"/>
                <a:cs typeface="Montserrat Bold" pitchFamily="34" charset="-120"/>
              </a:rPr>
              <a:t>الاستثمار في البنية التحتية</a:t>
            </a:r>
            <a:endParaRPr lang="en-US" sz="2150" dirty="0"/>
          </a:p>
        </p:txBody>
      </p:sp>
      <p:sp>
        <p:nvSpPr>
          <p:cNvPr id="9" name="Text 4"/>
          <p:cNvSpPr/>
          <p:nvPr/>
        </p:nvSpPr>
        <p:spPr>
          <a:xfrm>
            <a:off x="6090166" y="4405789"/>
            <a:ext cx="7688818" cy="729615"/>
          </a:xfrm>
          <a:prstGeom prst="rect">
            <a:avLst/>
          </a:prstGeom>
          <a:noFill/>
          <a:ln/>
        </p:spPr>
        <p:txBody>
          <a:bodyPr wrap="square" lIns="0" tIns="0" rIns="0" bIns="0" rtlCol="0" anchor="t"/>
          <a:lstStyle/>
          <a:p>
            <a:pPr marL="0" indent="0" algn="l">
              <a:lnSpc>
                <a:spcPts val="2850"/>
              </a:lnSpc>
              <a:buNone/>
            </a:pPr>
            <a:r>
              <a:rPr lang="en-US" sz="1900" dirty="0">
                <a:solidFill>
                  <a:srgbClr val="3D3838"/>
                </a:solidFill>
                <a:latin typeface="Source Sans Pro" pitchFamily="34" charset="0"/>
                <a:ea typeface="Source Sans Pro" pitchFamily="34" charset="-122"/>
                <a:cs typeface="Source Sans Pro" pitchFamily="34" charset="-120"/>
              </a:rPr>
              <a:t>تستثمر الحكومات في البنية التحتية الصناعية، كالطرق والموانئ والكهرباء، لتسهيل ممارسة الأنشطة الصناعية.</a:t>
            </a:r>
            <a:endParaRPr lang="en-US" sz="1900" dirty="0"/>
          </a:p>
        </p:txBody>
      </p:sp>
      <p:pic>
        <p:nvPicPr>
          <p:cNvPr id="10" name="Image 3" descr="preencoded.png"/>
          <p:cNvPicPr>
            <a:picLocks noChangeAspect="1"/>
          </p:cNvPicPr>
          <p:nvPr/>
        </p:nvPicPr>
        <p:blipFill>
          <a:blip r:embed="rId6"/>
          <a:stretch>
            <a:fillRect/>
          </a:stretch>
        </p:blipFill>
        <p:spPr>
          <a:xfrm>
            <a:off x="4509016" y="5617369"/>
            <a:ext cx="1216343" cy="1946196"/>
          </a:xfrm>
          <a:prstGeom prst="rect">
            <a:avLst/>
          </a:prstGeom>
        </p:spPr>
      </p:pic>
      <p:sp>
        <p:nvSpPr>
          <p:cNvPr id="11" name="Text 5"/>
          <p:cNvSpPr/>
          <p:nvPr/>
        </p:nvSpPr>
        <p:spPr>
          <a:xfrm>
            <a:off x="6090166" y="5860613"/>
            <a:ext cx="2764512" cy="345519"/>
          </a:xfrm>
          <a:prstGeom prst="rect">
            <a:avLst/>
          </a:prstGeom>
          <a:noFill/>
          <a:ln/>
        </p:spPr>
        <p:txBody>
          <a:bodyPr wrap="none" lIns="0" tIns="0" rIns="0" bIns="0" rtlCol="0" anchor="t"/>
          <a:lstStyle/>
          <a:p>
            <a:pPr marL="0" indent="0" algn="l">
              <a:lnSpc>
                <a:spcPts val="2700"/>
              </a:lnSpc>
              <a:buNone/>
            </a:pPr>
            <a:r>
              <a:rPr lang="en-US" sz="2150" b="1" kern="0" spc="-22" dirty="0">
                <a:solidFill>
                  <a:srgbClr val="3D3838"/>
                </a:solidFill>
                <a:latin typeface="Montserrat Bold" pitchFamily="34" charset="0"/>
                <a:ea typeface="Montserrat Bold" pitchFamily="34" charset="-122"/>
                <a:cs typeface="Montserrat Bold" pitchFamily="34" charset="-120"/>
              </a:rPr>
              <a:t>دعم البحث والتطوير</a:t>
            </a:r>
            <a:endParaRPr lang="en-US" sz="2150" dirty="0"/>
          </a:p>
        </p:txBody>
      </p:sp>
      <p:sp>
        <p:nvSpPr>
          <p:cNvPr id="12" name="Text 6"/>
          <p:cNvSpPr/>
          <p:nvPr/>
        </p:nvSpPr>
        <p:spPr>
          <a:xfrm>
            <a:off x="6090166" y="6351984"/>
            <a:ext cx="7688818" cy="729615"/>
          </a:xfrm>
          <a:prstGeom prst="rect">
            <a:avLst/>
          </a:prstGeom>
          <a:noFill/>
          <a:ln/>
        </p:spPr>
        <p:txBody>
          <a:bodyPr wrap="square" lIns="0" tIns="0" rIns="0" bIns="0" rtlCol="0" anchor="t"/>
          <a:lstStyle/>
          <a:p>
            <a:pPr marL="0" indent="0" algn="l">
              <a:lnSpc>
                <a:spcPts val="2850"/>
              </a:lnSpc>
              <a:buNone/>
            </a:pPr>
            <a:r>
              <a:rPr lang="en-US" sz="1900" dirty="0">
                <a:solidFill>
                  <a:srgbClr val="3D3838"/>
                </a:solidFill>
                <a:latin typeface="Source Sans Pro" pitchFamily="34" charset="0"/>
                <a:ea typeface="Source Sans Pro" pitchFamily="34" charset="-122"/>
                <a:cs typeface="Source Sans Pro" pitchFamily="34" charset="-120"/>
              </a:rPr>
              <a:t>تقدم الحكومات دعماً للمنشآت الصناعية لتشجيعها على إجراء أبحاث وتطوير منتجات وعمليات جديدة.</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615</Words>
  <Application>Microsoft Office PowerPoint</Application>
  <PresentationFormat>Personnalisé</PresentationFormat>
  <Paragraphs>61</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Calibri</vt:lpstr>
      <vt:lpstr>Source Sans Pro Medium</vt:lpstr>
      <vt:lpstr>Arial</vt:lpstr>
      <vt:lpstr>Source Sans Pro</vt:lpstr>
      <vt:lpstr>Montserrat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cp:lastModifiedBy>
  <cp:revision>5</cp:revision>
  <dcterms:created xsi:type="dcterms:W3CDTF">2024-10-15T12:54:50Z</dcterms:created>
  <dcterms:modified xsi:type="dcterms:W3CDTF">2024-10-15T13:32:19Z</dcterms:modified>
</cp:coreProperties>
</file>