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00807CA-A668-4439-AC81-83446A30DD9B}" type="datetimeFigureOut">
              <a:rPr lang="ar-DZ" smtClean="0"/>
              <a:t>22-04-1446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5A23773-2E39-4E73-8DB9-799525857450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00708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id="{C02D4B0E-1BAE-A158-88E3-FC7614CD46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E9C02E1C-3EEC-5D54-3CE7-BB3310E97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B0517C21-F919-612F-4BC2-FD646D358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E459F-2367-41CF-8413-E3E8EDB6544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2533D8-7998-568B-373D-E3F2ED8C9D49}"/>
              </a:ext>
            </a:extLst>
          </p:cNvPr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66FA1-9AD7-F150-692D-61F929850697}"/>
              </a:ext>
            </a:extLst>
          </p:cNvPr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D26D555-620A-243D-0280-F45B107F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0560C32-7665-6392-CD47-4C25FBFA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9854326-ED89-FAED-C3A6-7DA87641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E1CD35-EDAC-4DB5-9B6F-D298700F87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8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2ADCC-474D-3323-B610-55F20A7B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536576-A710-A58D-82D0-819F151D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9B5BD-032C-20D4-4AF2-1970943A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B3FB-53D0-488C-B516-ABA9F7CCBC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79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10D71-B001-1FBE-4025-AB16C8F30201}"/>
              </a:ext>
            </a:extLst>
          </p:cNvPr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73437-E56B-913E-C4D1-346E1998B785}"/>
              </a:ext>
            </a:extLst>
          </p:cNvPr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84605233-55CD-A83A-C324-2BE7A0C5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2A0A92A-8592-A4DE-4BF5-860DA57E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8703C22-F017-F8F3-5BA1-B546EE66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F970-3D50-407A-A0EC-25DB9790EC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2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4F006-F7BF-0303-BB7C-1F12A4E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A9AED5-14C6-8E57-1AC6-AA5DC418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EC6CE-DD65-019D-0E7C-DB01FE8F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8356-DEF5-4F83-B1D5-9E2EBA9BED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438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7417A-9FD4-D477-A611-A36509586F1F}"/>
              </a:ext>
            </a:extLst>
          </p:cNvPr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FFBAC-84E2-2B11-1816-7D1449D98616}"/>
              </a:ext>
            </a:extLst>
          </p:cNvPr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A15D46A-AD48-85B2-2EDD-F4C0BF26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ACBFFFD-514A-9278-36E3-288BC17F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394456E-C9AA-7EAB-C0AD-DCBB1E67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F40ECD-C79C-4985-9C61-9DF68F9BBE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6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9DD19B4-1D32-6A2E-2138-7E5683BB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2DDA15B-7989-7499-E922-7123771F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08E09C1-5EF8-0422-9455-B4B720FE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889E-9EF0-4BB3-9652-63E672F1A7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51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8FADAC0-B18C-B018-8F9C-DB047D6C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2639786-B833-6809-EF96-6315F1E7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DE339D0-05C2-776B-1BA2-ADE5E1F7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1900-FC70-40C0-BC21-9A50580511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94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FCB49EA-CD77-93A8-860E-A95F6425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6A232C7-C381-2ABD-21D8-E66702A2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118FC3A-BACA-E64E-EDE2-A23114DE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1E53-3C61-4249-9254-EA224FB32E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332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AE31EB-952E-470A-04FF-854D999E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36E65F-B102-15F2-D69A-C84E1115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B9A20D-6FD3-0C31-056E-164A217E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4FBB-D967-4FF1-8FFC-3E29DAB5A8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700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CE4CB7-C585-FC9D-93E0-76DF44560669}"/>
              </a:ext>
            </a:extLst>
          </p:cNvPr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EEFCC-026F-4159-E07C-F8D2175C47F5}"/>
              </a:ext>
            </a:extLst>
          </p:cNvPr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EF3D94CD-0C06-E322-AA56-316555A0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05CC859-4432-642C-356E-9E272AC9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30E9CBD5-497E-7FB1-F7C7-6EACB5C3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EB29-5CD9-458D-B3D3-B6CE7CF3EB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122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AFBD25-CC8F-F1CF-14EB-3BF8C6247A02}"/>
              </a:ext>
            </a:extLst>
          </p:cNvPr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194D2-9615-1AEB-B728-560D65356850}"/>
              </a:ext>
            </a:extLst>
          </p:cNvPr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924A1435-4403-704C-85EF-F21D1D91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69336CFB-849E-13A0-654A-BBF3309B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B2A03478-CE35-0CA9-1267-748B91A9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6B7C-5AFE-4280-A3F5-6E56785B62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6393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0BE5AD-FC08-2A3C-23A7-842B50FF4636}"/>
              </a:ext>
            </a:extLst>
          </p:cNvPr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509F3-3ED8-20E4-248F-822AF0042B59}"/>
              </a:ext>
            </a:extLst>
          </p:cNvPr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0F581C-E178-D4E0-4BA3-F8BDFCBB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">
            <a:extLst>
              <a:ext uri="{FF2B5EF4-FFF2-40B4-BE49-F238E27FC236}">
                <a16:creationId xmlns:a16="http://schemas.microsoft.com/office/drawing/2014/main" id="{C79484A3-8022-F2D2-183C-AD86A6F163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DEFE7-60E8-2B4E-0761-C51A466D2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F82D5C-1DB3-CC57-6446-89552A2DA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13E09-B154-C283-2307-19440036B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B1E0E130-AB6E-467D-ABF5-41B45EEBAA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83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AE0D5A69-70D1-6195-8D8B-4F25267E6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49" y="2598003"/>
            <a:ext cx="11953702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Cours: Electrophorèse bidimensionnelle</a:t>
            </a:r>
            <a:endParaRPr lang="fr-FR" altLang="fr-FR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763FB40-0F7D-E41F-F5C7-1D92933A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034" y="4452666"/>
            <a:ext cx="4566817" cy="523875"/>
          </a:xfrm>
          <a:prstGeom prst="rect">
            <a:avLst/>
          </a:prstGeom>
          <a:solidFill>
            <a:schemeClr val="tx2">
              <a:lumMod val="60000"/>
              <a:lumOff val="40000"/>
              <a:alpha val="71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Par: GAOUAOUI R</a:t>
            </a:r>
            <a:endParaRPr lang="fr-FR" altLang="fr-F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18" grpId="1" animBg="1"/>
      <p:bldP spid="3" grpId="0" build="p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CB80D9-AF4B-13E2-B6B9-69F60F36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méthode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plus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puissante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d'analyse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d'un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mélange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complexe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protéines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sans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contredit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l'électrophorèse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bidimensionnelle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(E2D).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fr-FR" sz="2800" spc="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Développée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initialement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O'Farrel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(1979).</a:t>
            </a:r>
          </a:p>
          <a:p>
            <a:pPr>
              <a:defRPr/>
            </a:pP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s'agit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combinaison d'une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FIE</a:t>
            </a:r>
            <a:r>
              <a:rPr lang="fr-FR" sz="2800" b="1" dirty="0">
                <a:solidFill>
                  <a:srgbClr val="FF0000"/>
                </a:solidFill>
              </a:rPr>
              <a:t> (électrofocalisation)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qui sépare les protéines selon le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suivi d'une électrophorèse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dénaturante </a:t>
            </a:r>
            <a:r>
              <a:rPr lang="fr-FR" sz="2800" b="1" dirty="0">
                <a:solidFill>
                  <a:srgbClr val="FF0000"/>
                </a:solidFill>
              </a:rPr>
              <a:t>S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DS-PAGE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séparant selon le</a:t>
            </a:r>
            <a:r>
              <a:rPr lang="fr-FR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poids moléculaire.</a:t>
            </a:r>
            <a:endParaRPr lang="fr-FR" altLang="fr-FR" sz="2800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D69E944-1E13-28E4-17BF-E3975C96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16" y="122324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fr-FR" dirty="0"/>
              <a:t>Electrophorèse bidimensionnelle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echniques électrophorétiques-Applications">
            <a:extLst>
              <a:ext uri="{FF2B5EF4-FFF2-40B4-BE49-F238E27FC236}">
                <a16:creationId xmlns:a16="http://schemas.microsoft.com/office/drawing/2014/main" id="{75181749-1BEF-6AB8-629F-8C25D8B43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302" y="1735376"/>
            <a:ext cx="9925396" cy="4784089"/>
          </a:xfr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6453801-FCF7-601C-81BD-2B853592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251" y="149629"/>
            <a:ext cx="9077498" cy="1252538"/>
          </a:xfrm>
        </p:spPr>
        <p:txBody>
          <a:bodyPr/>
          <a:lstStyle/>
          <a:p>
            <a:pPr>
              <a:defRPr/>
            </a:pPr>
            <a:r>
              <a:rPr lang="fr-FR" dirty="0"/>
              <a:t>Electrophorèse bidimensionnelle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Espace réservé du contenu 3">
            <a:extLst>
              <a:ext uri="{FF2B5EF4-FFF2-40B4-BE49-F238E27FC236}">
                <a16:creationId xmlns:a16="http://schemas.microsoft.com/office/drawing/2014/main" id="{435A53F0-E15C-BE68-68A7-4FBCF15236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88679"/>
            <a:ext cx="9290858" cy="5113746"/>
          </a:xfr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96473DA-D806-4EEB-D37B-22C3753D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fr-FR" dirty="0"/>
              <a:t>Electrophorèse bidimensionnelle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A79D4-5898-5D5B-9244-77BA4D28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1252728"/>
          </a:xfrm>
        </p:spPr>
        <p:txBody>
          <a:bodyPr>
            <a:normAutofit/>
          </a:bodyPr>
          <a:lstStyle/>
          <a:p>
            <a:r>
              <a:rPr lang="fr-FR" sz="3600" dirty="0"/>
              <a:t>Étapes de l’électrophorèse bidimensionnelle</a:t>
            </a:r>
            <a:br>
              <a:rPr lang="fr-FR" sz="3600" dirty="0"/>
            </a:br>
            <a:endParaRPr lang="ar-DZ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7B781-9608-A555-4775-12948754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5112568"/>
          </a:xfrm>
        </p:spPr>
        <p:txBody>
          <a:bodyPr/>
          <a:lstStyle/>
          <a:p>
            <a:pPr marL="119062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Préparation des échantillons :</a:t>
            </a:r>
          </a:p>
          <a:p>
            <a:pPr algn="just"/>
            <a:r>
              <a:rPr lang="fr-FR" sz="2600" dirty="0"/>
              <a:t>Des </a:t>
            </a:r>
            <a:r>
              <a:rPr lang="fr-FR" sz="2600" b="1" dirty="0"/>
              <a:t>agents </a:t>
            </a:r>
            <a:r>
              <a:rPr lang="fr-FR" sz="2600" b="1" dirty="0" err="1"/>
              <a:t>chaotropes</a:t>
            </a:r>
            <a:r>
              <a:rPr lang="fr-FR" sz="2600" dirty="0"/>
              <a:t>, des </a:t>
            </a:r>
            <a:r>
              <a:rPr lang="fr-FR" sz="2600" b="1" dirty="0"/>
              <a:t>tensioactifs</a:t>
            </a:r>
            <a:r>
              <a:rPr lang="fr-FR" sz="2600" dirty="0"/>
              <a:t> et des </a:t>
            </a:r>
            <a:r>
              <a:rPr lang="fr-FR" sz="2600" b="1" dirty="0"/>
              <a:t>agents réducteurs</a:t>
            </a:r>
            <a:r>
              <a:rPr lang="fr-FR" sz="2600" dirty="0"/>
              <a:t> sont utilisés pour dénaturer les protéines.</a:t>
            </a:r>
          </a:p>
          <a:p>
            <a:pPr marL="119062" indent="0" algn="just">
              <a:buNone/>
            </a:pPr>
            <a:r>
              <a:rPr lang="fr-FR" sz="2600" dirty="0"/>
              <a:t> </a:t>
            </a:r>
          </a:p>
          <a:p>
            <a:pPr algn="just"/>
            <a:r>
              <a:rPr lang="fr-FR" sz="2600" b="1" dirty="0">
                <a:solidFill>
                  <a:srgbClr val="FF0000"/>
                </a:solidFill>
              </a:rPr>
              <a:t>Les agents </a:t>
            </a:r>
            <a:r>
              <a:rPr lang="fr-FR" sz="2600" b="1" dirty="0" err="1">
                <a:solidFill>
                  <a:srgbClr val="FF0000"/>
                </a:solidFill>
              </a:rPr>
              <a:t>chaotropes</a:t>
            </a:r>
            <a:r>
              <a:rPr lang="fr-FR" sz="2600" dirty="0"/>
              <a:t>, comme </a:t>
            </a:r>
            <a:r>
              <a:rPr lang="fr-FR" sz="2600" b="1" dirty="0">
                <a:solidFill>
                  <a:srgbClr val="FF0000"/>
                </a:solidFill>
              </a:rPr>
              <a:t>l'urée</a:t>
            </a:r>
            <a:r>
              <a:rPr lang="fr-FR" sz="2600" dirty="0"/>
              <a:t>, provoquent la dénaturation des protéines en rompant les liaisons hydrogène, exposant ainsi les résidus hydrophobes qui sont ensuite solubilisés par </a:t>
            </a:r>
            <a:r>
              <a:rPr lang="fr-FR" sz="2600" b="1" dirty="0">
                <a:solidFill>
                  <a:srgbClr val="FF0000"/>
                </a:solidFill>
              </a:rPr>
              <a:t>les tensioactifs</a:t>
            </a:r>
            <a:r>
              <a:rPr lang="fr-FR" sz="2600" dirty="0"/>
              <a:t>. </a:t>
            </a:r>
          </a:p>
          <a:p>
            <a:pPr algn="just"/>
            <a:endParaRPr lang="fr-FR" sz="2600" dirty="0"/>
          </a:p>
          <a:p>
            <a:pPr algn="just"/>
            <a:r>
              <a:rPr lang="fr-FR" sz="2600" dirty="0"/>
              <a:t>Les agents réducteurs, tels que le </a:t>
            </a:r>
            <a:r>
              <a:rPr lang="fr-FR" sz="2600" b="1" dirty="0">
                <a:solidFill>
                  <a:srgbClr val="FF0000"/>
                </a:solidFill>
              </a:rPr>
              <a:t>DTT (</a:t>
            </a:r>
            <a:r>
              <a:rPr lang="fr-FR" sz="2600" b="1" dirty="0" err="1">
                <a:solidFill>
                  <a:srgbClr val="FF0000"/>
                </a:solidFill>
              </a:rPr>
              <a:t>dithiothréitol</a:t>
            </a:r>
            <a:r>
              <a:rPr lang="fr-FR" sz="2600" b="1" dirty="0">
                <a:solidFill>
                  <a:srgbClr val="FF0000"/>
                </a:solidFill>
              </a:rPr>
              <a:t>), </a:t>
            </a:r>
            <a:r>
              <a:rPr lang="fr-FR" sz="2600" dirty="0"/>
              <a:t>ainsi que d'autres réducteurs non chargés, renforcent la dénaturation en rompant les ponts disulfures.</a:t>
            </a:r>
          </a:p>
        </p:txBody>
      </p:sp>
    </p:spTree>
    <p:extLst>
      <p:ext uri="{BB962C8B-B14F-4D97-AF65-F5344CB8AC3E}">
        <p14:creationId xmlns:p14="http://schemas.microsoft.com/office/powerpoint/2010/main" val="19204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91094-E5E0-AA82-9D38-F70E32F3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4826"/>
            <a:ext cx="8003232" cy="4625975"/>
          </a:xfrm>
        </p:spPr>
        <p:txBody>
          <a:bodyPr/>
          <a:lstStyle/>
          <a:p>
            <a:pPr marL="119062" indent="0">
              <a:buNone/>
            </a:pPr>
            <a:r>
              <a:rPr lang="fr-FR" b="1" dirty="0">
                <a:solidFill>
                  <a:srgbClr val="FF0000"/>
                </a:solidFill>
              </a:rPr>
              <a:t>1. Séparation dans la 1ère dimension: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Focalisation isoélectrique: </a:t>
            </a:r>
            <a:r>
              <a:rPr lang="fr-FR" dirty="0"/>
              <a:t>Le mélange de protéines est séparé selon ses points isoélectriques.</a:t>
            </a:r>
          </a:p>
          <a:p>
            <a:pPr marL="11906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2. Séparation dans la 2e dimension: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SDS-PAGE: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Les protéines sont séparées en fonction de leur poids moléculaire.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879D432-9C9E-D9A1-A3BE-3126557C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21" y="205452"/>
            <a:ext cx="9773666" cy="1252538"/>
          </a:xfrm>
        </p:spPr>
        <p:txBody>
          <a:bodyPr>
            <a:noAutofit/>
          </a:bodyPr>
          <a:lstStyle/>
          <a:p>
            <a:r>
              <a:rPr lang="fr-FR" sz="3600" dirty="0"/>
              <a:t>Étapes de l’électrophorèse bidimensionnelle</a:t>
            </a:r>
            <a:br>
              <a:rPr lang="fr-FR" sz="3600" dirty="0"/>
            </a:br>
            <a:endParaRPr lang="ar-DZ" sz="3600" dirty="0"/>
          </a:p>
        </p:txBody>
      </p:sp>
    </p:spTree>
    <p:extLst>
      <p:ext uri="{BB962C8B-B14F-4D97-AF65-F5344CB8AC3E}">
        <p14:creationId xmlns:p14="http://schemas.microsoft.com/office/powerpoint/2010/main" val="29745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F5C79-374E-D679-B89E-83A4F97E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418632"/>
            <a:ext cx="8229600" cy="5439369"/>
          </a:xfrm>
        </p:spPr>
        <p:txBody>
          <a:bodyPr/>
          <a:lstStyle/>
          <a:p>
            <a:pPr marL="119062" indent="0">
              <a:buNone/>
            </a:pPr>
            <a:r>
              <a:rPr lang="fr-FR" b="1" dirty="0">
                <a:solidFill>
                  <a:srgbClr val="FF0000"/>
                </a:solidFill>
              </a:rPr>
              <a:t>Révélé : </a:t>
            </a:r>
          </a:p>
          <a:p>
            <a:pPr algn="just"/>
            <a:r>
              <a:rPr lang="fr-FR" sz="2800" dirty="0"/>
              <a:t>Les méthodes de coloration les plus courantes incluent:</a:t>
            </a:r>
          </a:p>
          <a:p>
            <a:pPr algn="just"/>
            <a:r>
              <a:rPr lang="fr-FR" sz="2800" dirty="0"/>
              <a:t> </a:t>
            </a:r>
            <a:r>
              <a:rPr lang="fr-FR" sz="2800" b="1" dirty="0">
                <a:solidFill>
                  <a:srgbClr val="0070C0"/>
                </a:solidFill>
              </a:rPr>
              <a:t>la coloration au bleu de Coomassie</a:t>
            </a:r>
            <a:r>
              <a:rPr lang="fr-FR" sz="2800" dirty="0"/>
              <a:t>, qui se fixe aux protéines sans interagir avec le gel, </a:t>
            </a:r>
          </a:p>
          <a:p>
            <a:pPr algn="just"/>
            <a:r>
              <a:rPr lang="fr-FR" sz="2800" b="1" dirty="0">
                <a:solidFill>
                  <a:srgbClr val="0070C0"/>
                </a:solidFill>
              </a:rPr>
              <a:t>la coloration fluorescente </a:t>
            </a:r>
            <a:r>
              <a:rPr lang="fr-FR" sz="2800" b="1" dirty="0" err="1">
                <a:solidFill>
                  <a:srgbClr val="0070C0"/>
                </a:solidFill>
              </a:rPr>
              <a:t>Sypro</a:t>
            </a:r>
            <a:r>
              <a:rPr lang="fr-FR" sz="2800" b="1" dirty="0">
                <a:solidFill>
                  <a:srgbClr val="0070C0"/>
                </a:solidFill>
              </a:rPr>
              <a:t> Ruby</a:t>
            </a:r>
            <a:r>
              <a:rPr lang="fr-FR" sz="2800" dirty="0"/>
              <a:t> et la </a:t>
            </a:r>
            <a:r>
              <a:rPr lang="fr-FR" sz="2800" b="1" dirty="0">
                <a:solidFill>
                  <a:srgbClr val="0070C0"/>
                </a:solidFill>
              </a:rPr>
              <a:t>coloration à l'argent</a:t>
            </a:r>
            <a:r>
              <a:rPr lang="fr-FR" sz="2800" dirty="0"/>
              <a:t>. </a:t>
            </a:r>
          </a:p>
          <a:p>
            <a:pPr algn="just"/>
            <a:r>
              <a:rPr lang="fr-FR" sz="2800" dirty="0"/>
              <a:t>La méthode classique au bleu de Coomassie peut détecter des bandes protéiques à partir de 50 </a:t>
            </a:r>
            <a:r>
              <a:rPr lang="fr-FR" sz="2800" dirty="0" err="1"/>
              <a:t>ng</a:t>
            </a:r>
            <a:r>
              <a:rPr lang="fr-FR" sz="2800" dirty="0"/>
              <a:t>, tandis que la coloration à l'argent améliore cette sensibilité d'environ 50 fois.</a:t>
            </a:r>
            <a:endParaRPr lang="ar-DZ" sz="28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7AFA2E1-8366-FB65-87AA-246ECB48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011" y="166094"/>
            <a:ext cx="9107978" cy="1252538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Étapes de l’électrophorèse bidimensionnelle</a:t>
            </a:r>
            <a:br>
              <a:rPr lang="fr-FR" sz="3600" dirty="0"/>
            </a:br>
            <a:endParaRPr lang="ar-DZ" sz="3600" dirty="0"/>
          </a:p>
        </p:txBody>
      </p:sp>
    </p:spTree>
    <p:extLst>
      <p:ext uri="{BB962C8B-B14F-4D97-AF65-F5344CB8AC3E}">
        <p14:creationId xmlns:p14="http://schemas.microsoft.com/office/powerpoint/2010/main" val="22429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CA9A6-7470-9CD0-9A31-31AC9177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10972800" cy="1252728"/>
          </a:xfrm>
        </p:spPr>
        <p:txBody>
          <a:bodyPr/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108751-41B4-86BA-53D5-CE10530A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28801"/>
            <a:ext cx="8229600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fr-FR" sz="2800" dirty="0"/>
              <a:t>L'électrophorèse bidimensionnelle est principalement utilisée:</a:t>
            </a:r>
          </a:p>
          <a:p>
            <a:pPr marL="119062" indent="0" algn="just">
              <a:buNone/>
            </a:pPr>
            <a:endParaRPr lang="fr-FR" sz="2800" dirty="0"/>
          </a:p>
          <a:p>
            <a:pPr algn="just"/>
            <a:r>
              <a:rPr lang="fr-FR" sz="2800" dirty="0"/>
              <a:t> En </a:t>
            </a:r>
            <a:r>
              <a:rPr lang="fr-FR" sz="2800" b="1" dirty="0">
                <a:solidFill>
                  <a:srgbClr val="FF0000"/>
                </a:solidFill>
              </a:rPr>
              <a:t>protéomique d'expression</a:t>
            </a:r>
            <a:r>
              <a:rPr lang="fr-FR" sz="2800" dirty="0"/>
              <a:t>, permettant de comparer </a:t>
            </a:r>
            <a:r>
              <a:rPr lang="fr-FR" sz="2800" b="1" dirty="0"/>
              <a:t>qualitativement et quantitativement </a:t>
            </a:r>
            <a:r>
              <a:rPr lang="fr-FR" sz="2800" dirty="0"/>
              <a:t>l'expression protéique entre deux échantillons. 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Elle est largement employée pour créer des </a:t>
            </a:r>
            <a:r>
              <a:rPr lang="fr-FR" sz="2800" b="1" dirty="0">
                <a:solidFill>
                  <a:srgbClr val="FF0000"/>
                </a:solidFill>
              </a:rPr>
              <a:t>cartes de référence</a:t>
            </a:r>
            <a:r>
              <a:rPr lang="fr-FR" sz="2800" dirty="0"/>
              <a:t>, qui analysent la composition protéique de différents </a:t>
            </a:r>
            <a:r>
              <a:rPr lang="fr-FR" sz="2800" b="1" dirty="0"/>
              <a:t>organites cellulaires</a:t>
            </a:r>
            <a:r>
              <a:rPr lang="fr-FR" sz="2800" dirty="0"/>
              <a:t>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42918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F335C-9237-4007-72B1-E5372970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798" y="0"/>
            <a:ext cx="7426036" cy="1252728"/>
          </a:xfrm>
        </p:spPr>
        <p:txBody>
          <a:bodyPr/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F5A23-600D-FAB1-14B2-31F6C767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4826"/>
            <a:ext cx="8075240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fr-FR" dirty="0"/>
              <a:t>Ces </a:t>
            </a:r>
            <a:r>
              <a:rPr lang="fr-FR" b="1" dirty="0">
                <a:solidFill>
                  <a:srgbClr val="FF0000"/>
                </a:solidFill>
              </a:rPr>
              <a:t>cartes facilitent </a:t>
            </a:r>
            <a:r>
              <a:rPr lang="fr-FR" dirty="0"/>
              <a:t>la comparaison dans diverses études, telles que</a:t>
            </a:r>
          </a:p>
          <a:p>
            <a:pPr marL="119062" indent="0" algn="just">
              <a:buNone/>
            </a:pPr>
            <a:endParaRPr lang="fr-FR" dirty="0"/>
          </a:p>
          <a:p>
            <a:pPr algn="just"/>
            <a:r>
              <a:rPr lang="fr-FR" dirty="0"/>
              <a:t> l'évaluation des </a:t>
            </a:r>
            <a:r>
              <a:rPr lang="fr-FR" b="1" dirty="0"/>
              <a:t>effets de traitements médicamenteux</a:t>
            </a:r>
            <a:r>
              <a:rPr lang="fr-FR" dirty="0"/>
              <a:t>, </a:t>
            </a:r>
          </a:p>
          <a:p>
            <a:pPr marL="119062" indent="0" algn="just">
              <a:buNone/>
            </a:pPr>
            <a:endParaRPr lang="fr-FR" dirty="0"/>
          </a:p>
          <a:p>
            <a:pPr algn="just"/>
            <a:r>
              <a:rPr lang="fr-FR" dirty="0"/>
              <a:t>l'examen de différentes conditions de </a:t>
            </a:r>
            <a:r>
              <a:rPr lang="fr-FR" b="1" dirty="0"/>
              <a:t>culture ou de lignées cellulaires normales et tumorales. </a:t>
            </a:r>
          </a:p>
        </p:txBody>
      </p:sp>
    </p:spTree>
    <p:extLst>
      <p:ext uri="{BB962C8B-B14F-4D97-AF65-F5344CB8AC3E}">
        <p14:creationId xmlns:p14="http://schemas.microsoft.com/office/powerpoint/2010/main" val="1180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361</Words>
  <Application>Microsoft Office PowerPoint</Application>
  <PresentationFormat>Grand écran</PresentationFormat>
  <Paragraphs>41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Corbel</vt:lpstr>
      <vt:lpstr>Times New Roman</vt:lpstr>
      <vt:lpstr>Wingdings</vt:lpstr>
      <vt:lpstr>Wingdings 2</vt:lpstr>
      <vt:lpstr>Wingdings 3</vt:lpstr>
      <vt:lpstr>Module</vt:lpstr>
      <vt:lpstr>Présentation PowerPoint</vt:lpstr>
      <vt:lpstr>Electrophorèse bidimensionnelle</vt:lpstr>
      <vt:lpstr>Electrophorèse bidimensionnelle</vt:lpstr>
      <vt:lpstr>Electrophorèse bidimensionnelle</vt:lpstr>
      <vt:lpstr>Étapes de l’électrophorèse bidimensionnelle </vt:lpstr>
      <vt:lpstr>Étapes de l’électrophorèse bidimensionnelle </vt:lpstr>
      <vt:lpstr>Étapes de l’électrophorèse bidimensionnelle </vt:lpstr>
      <vt:lpstr>Applications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Zeroual</dc:creator>
  <cp:lastModifiedBy>Amir Zeroual</cp:lastModifiedBy>
  <cp:revision>1</cp:revision>
  <dcterms:created xsi:type="dcterms:W3CDTF">2024-10-25T18:27:08Z</dcterms:created>
  <dcterms:modified xsi:type="dcterms:W3CDTF">2024-10-25T18:47:27Z</dcterms:modified>
</cp:coreProperties>
</file>