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5" r:id="rId4"/>
    <p:sldId id="266" r:id="rId5"/>
    <p:sldId id="267" r:id="rId6"/>
    <p:sldId id="269" r:id="rId7"/>
    <p:sldId id="268" r:id="rId8"/>
    <p:sldId id="270" r:id="rId9"/>
    <p:sldId id="271" r:id="rId10"/>
    <p:sldId id="272" r:id="rId11"/>
    <p:sldId id="273" r:id="rId12"/>
    <p:sldId id="274"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3919392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644225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2382221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3077113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51931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275076B-E32D-420A-A342-F1279075D2A9}" type="datetimeFigureOut">
              <a:rPr lang="fr-FR" smtClean="0"/>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26279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275076B-E32D-420A-A342-F1279075D2A9}" type="datetimeFigureOut">
              <a:rPr lang="fr-FR" smtClean="0"/>
              <a:t>08/12/2024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3435399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275076B-E32D-420A-A342-F1279075D2A9}" type="datetimeFigureOut">
              <a:rPr lang="fr-FR" smtClean="0"/>
              <a:t>08/12/2024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969866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275076B-E32D-420A-A342-F1279075D2A9}" type="datetimeFigureOut">
              <a:rPr lang="fr-FR" smtClean="0"/>
              <a:t>08/12/2024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2558416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0275076B-E32D-420A-A342-F1279075D2A9}" type="datetimeFigureOut">
              <a:rPr lang="fr-FR" smtClean="0"/>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129029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0275076B-E32D-420A-A342-F1279075D2A9}" type="datetimeFigureOut">
              <a:rPr lang="fr-FR" smtClean="0"/>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905216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8937A-7B54-46C6-9BD9-D5511DFB862A}" type="slidenum">
              <a:rPr lang="fr-FR" smtClean="0"/>
              <a:t>‹N°›</a:t>
            </a:fld>
            <a:endParaRPr lang="fr-FR"/>
          </a:p>
        </p:txBody>
      </p:sp>
    </p:spTree>
    <p:extLst>
      <p:ext uri="{BB962C8B-B14F-4D97-AF65-F5344CB8AC3E}">
        <p14:creationId xmlns:p14="http://schemas.microsoft.com/office/powerpoint/2010/main" val="988215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1184106" y="390431"/>
            <a:ext cx="1074058" cy="807539"/>
          </a:xfrm>
          <a:prstGeom prst="rect">
            <a:avLst/>
          </a:prstGeom>
          <a:noFill/>
          <a:ln w="9525">
            <a:noFill/>
            <a:miter lim="800000"/>
            <a:headEnd/>
            <a:tailEnd/>
          </a:ln>
        </p:spPr>
      </p:pic>
      <p:sp>
        <p:nvSpPr>
          <p:cNvPr id="5" name="Rectangle 4"/>
          <p:cNvSpPr/>
          <p:nvPr/>
        </p:nvSpPr>
        <p:spPr>
          <a:xfrm>
            <a:off x="2258164" y="390431"/>
            <a:ext cx="4934857" cy="812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DZ" b="1" dirty="0" smtClean="0">
                <a:solidFill>
                  <a:schemeClr val="tx2"/>
                </a:solidFill>
              </a:rPr>
              <a:t>جامعة محمد خيضر بسكرة</a:t>
            </a:r>
          </a:p>
          <a:p>
            <a:r>
              <a:rPr lang="en-US" b="1" dirty="0" err="1" smtClean="0">
                <a:solidFill>
                  <a:schemeClr val="tx2"/>
                </a:solidFill>
              </a:rPr>
              <a:t>Université</a:t>
            </a:r>
            <a:r>
              <a:rPr lang="en-US" b="1" dirty="0" smtClean="0">
                <a:solidFill>
                  <a:schemeClr val="tx2"/>
                </a:solidFill>
              </a:rPr>
              <a:t> Mohamed </a:t>
            </a:r>
            <a:r>
              <a:rPr lang="en-US" b="1" dirty="0" err="1" smtClean="0">
                <a:solidFill>
                  <a:schemeClr val="tx2"/>
                </a:solidFill>
              </a:rPr>
              <a:t>Khider</a:t>
            </a:r>
            <a:r>
              <a:rPr lang="en-US" b="1" dirty="0" smtClean="0">
                <a:solidFill>
                  <a:schemeClr val="tx2"/>
                </a:solidFill>
              </a:rPr>
              <a:t> </a:t>
            </a:r>
            <a:r>
              <a:rPr lang="en-US" b="1" dirty="0" err="1" smtClean="0">
                <a:solidFill>
                  <a:schemeClr val="tx2"/>
                </a:solidFill>
              </a:rPr>
              <a:t>Biskra</a:t>
            </a:r>
            <a:endParaRPr lang="fr-FR" b="1" dirty="0">
              <a:solidFill>
                <a:schemeClr val="tx2"/>
              </a:solidFill>
            </a:endParaRPr>
          </a:p>
        </p:txBody>
      </p:sp>
      <p:sp>
        <p:nvSpPr>
          <p:cNvPr id="6" name="Rectangle 5"/>
          <p:cNvSpPr/>
          <p:nvPr/>
        </p:nvSpPr>
        <p:spPr>
          <a:xfrm>
            <a:off x="1262742" y="1923142"/>
            <a:ext cx="9071428" cy="943429"/>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ar-DZ" sz="4400" b="1" dirty="0" smtClean="0">
                <a:solidFill>
                  <a:schemeClr val="tx1"/>
                </a:solidFill>
                <a:latin typeface="Sakkal Majalla" panose="02000000000000000000" pitchFamily="2" charset="-78"/>
                <a:cs typeface="Sakkal Majalla" panose="02000000000000000000" pitchFamily="2" charset="-78"/>
              </a:rPr>
              <a:t>تكنولوجيا المعلومات</a:t>
            </a:r>
            <a:endParaRPr lang="fr-FR" sz="4400" b="1" dirty="0">
              <a:solidFill>
                <a:schemeClr val="tx1"/>
              </a:solidFill>
              <a:latin typeface="Sakkal Majalla" panose="02000000000000000000" pitchFamily="2" charset="-78"/>
              <a:cs typeface="Sakkal Majalla" panose="02000000000000000000" pitchFamily="2" charset="-78"/>
            </a:endParaRPr>
          </a:p>
        </p:txBody>
      </p:sp>
      <p:sp>
        <p:nvSpPr>
          <p:cNvPr id="7" name="Espace réservé du contenu 2"/>
          <p:cNvSpPr>
            <a:spLocks noGrp="1"/>
          </p:cNvSpPr>
          <p:nvPr>
            <p:ph idx="1"/>
          </p:nvPr>
        </p:nvSpPr>
        <p:spPr>
          <a:xfrm>
            <a:off x="520699" y="2633259"/>
            <a:ext cx="10555514" cy="1306286"/>
          </a:xfrm>
          <a:gradFill flip="none" rotWithShape="1">
            <a:gsLst>
              <a:gs pos="42000">
                <a:schemeClr val="accent1">
                  <a:lumMod val="5000"/>
                  <a:lumOff val="95000"/>
                </a:schemeClr>
              </a:gs>
              <a:gs pos="72500">
                <a:schemeClr val="tx2"/>
              </a:gs>
              <a:gs pos="46010">
                <a:srgbClr val="D0E2F3"/>
              </a:gs>
              <a:gs pos="62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ctr" rtl="1">
              <a:buNone/>
            </a:pPr>
            <a:r>
              <a:rPr lang="ar-DZ" sz="3200" b="1" dirty="0" smtClean="0">
                <a:solidFill>
                  <a:schemeClr val="tx2">
                    <a:lumMod val="75000"/>
                  </a:schemeClr>
                </a:solidFill>
                <a:latin typeface="Sakkal Majalla" panose="02000000000000000000" pitchFamily="2" charset="-78"/>
                <a:cs typeface="Sakkal Majalla" panose="02000000000000000000" pitchFamily="2" charset="-78"/>
              </a:rPr>
              <a:t>الدرس </a:t>
            </a:r>
            <a:r>
              <a:rPr lang="ar-DZ" sz="3200" b="1" dirty="0" smtClean="0">
                <a:solidFill>
                  <a:schemeClr val="tx2">
                    <a:lumMod val="75000"/>
                  </a:schemeClr>
                </a:solidFill>
                <a:latin typeface="Sakkal Majalla" panose="02000000000000000000" pitchFamily="2" charset="-78"/>
                <a:cs typeface="Sakkal Majalla" panose="02000000000000000000" pitchFamily="2" charset="-78"/>
              </a:rPr>
              <a:t>03</a:t>
            </a:r>
            <a:endParaRPr lang="ar-DZ" sz="3200" b="1" dirty="0" smtClean="0">
              <a:solidFill>
                <a:schemeClr val="tx2">
                  <a:lumMod val="75000"/>
                </a:schemeClr>
              </a:solidFill>
              <a:latin typeface="Sakkal Majalla" panose="02000000000000000000" pitchFamily="2" charset="-78"/>
              <a:cs typeface="Sakkal Majalla" panose="02000000000000000000" pitchFamily="2" charset="-78"/>
            </a:endParaRPr>
          </a:p>
          <a:p>
            <a:pPr marL="0" indent="0" algn="ctr" rtl="1">
              <a:buNone/>
            </a:pPr>
            <a:r>
              <a:rPr lang="ar-DZ" sz="3200" b="1" dirty="0" smtClean="0">
                <a:solidFill>
                  <a:schemeClr val="tx2">
                    <a:lumMod val="75000"/>
                  </a:schemeClr>
                </a:solidFill>
                <a:latin typeface="Sakkal Majalla" panose="02000000000000000000" pitchFamily="2" charset="-78"/>
                <a:cs typeface="Sakkal Majalla" panose="02000000000000000000" pitchFamily="2" charset="-78"/>
              </a:rPr>
              <a:t>مكونات تكنولوجيا المعلومات والاتصال</a:t>
            </a:r>
            <a:endParaRPr lang="fr-FR" sz="3200" b="1" dirty="0">
              <a:solidFill>
                <a:schemeClr val="tx2">
                  <a:lumMod val="75000"/>
                </a:schemeClr>
              </a:solidFill>
              <a:latin typeface="Sakkal Majalla" panose="02000000000000000000" pitchFamily="2" charset="-78"/>
              <a:cs typeface="Sakkal Majalla" panose="02000000000000000000" pitchFamily="2" charset="-78"/>
            </a:endParaRPr>
          </a:p>
        </p:txBody>
      </p:sp>
      <p:sp>
        <p:nvSpPr>
          <p:cNvPr id="8" name="Rectangle 7"/>
          <p:cNvSpPr/>
          <p:nvPr/>
        </p:nvSpPr>
        <p:spPr>
          <a:xfrm>
            <a:off x="3193142" y="4292058"/>
            <a:ext cx="5210628" cy="6386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1"/>
                </a:solidFill>
                <a:latin typeface="Sakkal Majalla" panose="02000000000000000000" pitchFamily="2" charset="-78"/>
                <a:cs typeface="Sakkal Majalla" panose="02000000000000000000" pitchFamily="2" charset="-78"/>
              </a:rPr>
              <a:t>د</a:t>
            </a:r>
            <a:r>
              <a:rPr lang="fr-FR" sz="2800" b="1" dirty="0" smtClean="0">
                <a:solidFill>
                  <a:schemeClr val="tx1"/>
                </a:solidFill>
                <a:latin typeface="Sakkal Majalla" panose="02000000000000000000" pitchFamily="2" charset="-78"/>
                <a:cs typeface="Sakkal Majalla" panose="02000000000000000000" pitchFamily="2" charset="-78"/>
              </a:rPr>
              <a:t>.</a:t>
            </a:r>
            <a:r>
              <a:rPr lang="ar-DZ" sz="2800" b="1" dirty="0" err="1" smtClean="0">
                <a:solidFill>
                  <a:schemeClr val="tx1"/>
                </a:solidFill>
                <a:latin typeface="Sakkal Majalla" panose="02000000000000000000" pitchFamily="2" charset="-78"/>
                <a:cs typeface="Sakkal Majalla" panose="02000000000000000000" pitchFamily="2" charset="-78"/>
              </a:rPr>
              <a:t>مصيبح</a:t>
            </a:r>
            <a:r>
              <a:rPr lang="ar-DZ" sz="2800" b="1" dirty="0" smtClean="0">
                <a:solidFill>
                  <a:schemeClr val="tx1"/>
                </a:solidFill>
                <a:latin typeface="Sakkal Majalla" panose="02000000000000000000" pitchFamily="2" charset="-78"/>
                <a:cs typeface="Sakkal Majalla" panose="02000000000000000000" pitchFamily="2" charset="-78"/>
              </a:rPr>
              <a:t> وردة</a:t>
            </a:r>
          </a:p>
          <a:p>
            <a:pPr algn="ctr"/>
            <a:r>
              <a:rPr lang="ar-DZ" sz="2000" b="1" dirty="0" smtClean="0">
                <a:solidFill>
                  <a:schemeClr val="tx1"/>
                </a:solidFill>
                <a:latin typeface="Sakkal Majalla" panose="02000000000000000000" pitchFamily="2" charset="-78"/>
                <a:cs typeface="Sakkal Majalla" panose="02000000000000000000" pitchFamily="2" charset="-78"/>
              </a:rPr>
              <a:t>كلية العلوم الإنسانية</a:t>
            </a:r>
          </a:p>
          <a:p>
            <a:pPr algn="ctr"/>
            <a:r>
              <a:rPr lang="fr-FR" dirty="0" err="1" smtClean="0">
                <a:solidFill>
                  <a:schemeClr val="tx1"/>
                </a:solidFill>
              </a:rPr>
              <a:t>Warda.msibah@univ-biskra,dz</a:t>
            </a:r>
            <a:endParaRPr lang="fr-FR" dirty="0">
              <a:solidFill>
                <a:schemeClr val="tx1"/>
              </a:solidFill>
            </a:endParaRPr>
          </a:p>
        </p:txBody>
      </p:sp>
      <p:sp>
        <p:nvSpPr>
          <p:cNvPr id="9" name="Rectangle 8"/>
          <p:cNvSpPr/>
          <p:nvPr/>
        </p:nvSpPr>
        <p:spPr>
          <a:xfrm>
            <a:off x="8851114" y="5172502"/>
            <a:ext cx="2714172" cy="5805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b="1" dirty="0" smtClean="0">
                <a:solidFill>
                  <a:schemeClr val="tx1"/>
                </a:solidFill>
                <a:latin typeface="Sakkal Majalla" panose="02000000000000000000" pitchFamily="2" charset="-78"/>
                <a:cs typeface="Sakkal Majalla" panose="02000000000000000000" pitchFamily="2" charset="-78"/>
              </a:rPr>
              <a:t>الطلبة المعنيون</a:t>
            </a:r>
            <a:endParaRPr lang="fr-FR" b="1" dirty="0">
              <a:solidFill>
                <a:schemeClr val="tx1"/>
              </a:solidFill>
              <a:latin typeface="Sakkal Majalla" panose="02000000000000000000" pitchFamily="2" charset="-78"/>
              <a:cs typeface="Sakkal Majalla" panose="02000000000000000000" pitchFamily="2" charset="-78"/>
            </a:endParaRPr>
          </a:p>
        </p:txBody>
      </p:sp>
      <p:graphicFrame>
        <p:nvGraphicFramePr>
          <p:cNvPr id="10" name="Tableau 9"/>
          <p:cNvGraphicFramePr>
            <a:graphicFrameLocks noGrp="1"/>
          </p:cNvGraphicFramePr>
          <p:nvPr>
            <p:extLst>
              <p:ext uri="{D42A27DB-BD31-4B8C-83A1-F6EECF244321}">
                <p14:modId xmlns:p14="http://schemas.microsoft.com/office/powerpoint/2010/main" val="1468071738"/>
              </p:ext>
            </p:extLst>
          </p:nvPr>
        </p:nvGraphicFramePr>
        <p:xfrm>
          <a:off x="769257" y="5936343"/>
          <a:ext cx="10755086" cy="992052"/>
        </p:xfrm>
        <a:graphic>
          <a:graphicData uri="http://schemas.openxmlformats.org/drawingml/2006/table">
            <a:tbl>
              <a:tblPr firstRow="1" bandRow="1">
                <a:tableStyleId>{5C22544A-7EE6-4342-B048-85BDC9FD1C3A}</a:tableStyleId>
              </a:tblPr>
              <a:tblGrid>
                <a:gridCol w="10755086">
                  <a:extLst>
                    <a:ext uri="{9D8B030D-6E8A-4147-A177-3AD203B41FA5}">
                      <a16:colId xmlns:a16="http://schemas.microsoft.com/office/drawing/2014/main" val="1977671966"/>
                    </a:ext>
                  </a:extLst>
                </a:gridCol>
              </a:tblGrid>
              <a:tr h="496026">
                <a:tc>
                  <a:txBody>
                    <a:bodyPr/>
                    <a:lstStyle/>
                    <a:p>
                      <a:pPr algn="r" rtl="1"/>
                      <a:r>
                        <a:rPr lang="ar-DZ" dirty="0" smtClean="0">
                          <a:solidFill>
                            <a:schemeClr val="tx2"/>
                          </a:solidFill>
                        </a:rPr>
                        <a:t>الكلية</a:t>
                      </a:r>
                      <a:r>
                        <a:rPr lang="ar-DZ" baseline="0" dirty="0" smtClean="0">
                          <a:solidFill>
                            <a:schemeClr val="tx2"/>
                          </a:solidFill>
                        </a:rPr>
                        <a:t>                               الشعبة                                       المستوى                                                  التخصص</a:t>
                      </a:r>
                      <a:endParaRPr lang="fr-FR" dirty="0">
                        <a:solidFill>
                          <a:schemeClr val="tx2"/>
                        </a:solidFill>
                      </a:endParaRPr>
                    </a:p>
                  </a:txBody>
                  <a:tcPr>
                    <a:gradFill flip="none" rotWithShape="1">
                      <a:gsLst>
                        <a:gs pos="23000">
                          <a:schemeClr val="accent1">
                            <a:lumMod val="5000"/>
                            <a:lumOff val="95000"/>
                          </a:schemeClr>
                        </a:gs>
                        <a:gs pos="72500">
                          <a:schemeClr val="tx2"/>
                        </a:gs>
                        <a:gs pos="62000">
                          <a:schemeClr val="accent1">
                            <a:lumMod val="45000"/>
                            <a:lumOff val="55000"/>
                          </a:schemeClr>
                        </a:gs>
                        <a:gs pos="83000">
                          <a:schemeClr val="accent1">
                            <a:lumMod val="45000"/>
                            <a:lumOff val="55000"/>
                          </a:schemeClr>
                        </a:gs>
                        <a:gs pos="100000">
                          <a:schemeClr val="accent1">
                            <a:lumMod val="30000"/>
                            <a:lumOff val="70000"/>
                          </a:schemeClr>
                        </a:gs>
                      </a:gsLst>
                      <a:lin ang="8100000" scaled="1"/>
                      <a:tileRect/>
                    </a:gradFill>
                  </a:tcPr>
                </a:tc>
                <a:extLst>
                  <a:ext uri="{0D108BD9-81ED-4DB2-BD59-A6C34878D82A}">
                    <a16:rowId xmlns:a16="http://schemas.microsoft.com/office/drawing/2014/main" val="979016373"/>
                  </a:ext>
                </a:extLst>
              </a:tr>
              <a:tr h="496026">
                <a:tc>
                  <a:txBody>
                    <a:bodyPr/>
                    <a:lstStyle/>
                    <a:p>
                      <a:pPr algn="r" rtl="1"/>
                      <a:r>
                        <a:rPr lang="ar-DZ" dirty="0" smtClean="0">
                          <a:solidFill>
                            <a:schemeClr val="tx2">
                              <a:lumMod val="75000"/>
                            </a:schemeClr>
                          </a:solidFill>
                        </a:rPr>
                        <a:t>كلية</a:t>
                      </a:r>
                      <a:r>
                        <a:rPr lang="ar-DZ" baseline="0" dirty="0" smtClean="0">
                          <a:solidFill>
                            <a:schemeClr val="tx2">
                              <a:lumMod val="75000"/>
                            </a:schemeClr>
                          </a:solidFill>
                        </a:rPr>
                        <a:t> العلوم الإنسانية              شعبة علم المكتبات والمعلومات             3ل                               إدارة المؤسسات الوثائقية والمكتبات</a:t>
                      </a:r>
                      <a:endParaRPr lang="fr-FR" dirty="0">
                        <a:solidFill>
                          <a:schemeClr val="tx2">
                            <a:lumMod val="75000"/>
                          </a:schemeClr>
                        </a:solidFill>
                      </a:endParaRPr>
                    </a:p>
                  </a:txBody>
                  <a:tcPr>
                    <a:solidFill>
                      <a:schemeClr val="tx2">
                        <a:alpha val="62000"/>
                      </a:schemeClr>
                    </a:solidFill>
                  </a:tcPr>
                </a:tc>
                <a:extLst>
                  <a:ext uri="{0D108BD9-81ED-4DB2-BD59-A6C34878D82A}">
                    <a16:rowId xmlns:a16="http://schemas.microsoft.com/office/drawing/2014/main" val="1259635896"/>
                  </a:ext>
                </a:extLst>
              </a:tr>
            </a:tbl>
          </a:graphicData>
        </a:graphic>
      </p:graphicFrame>
    </p:spTree>
    <p:extLst>
      <p:ext uri="{BB962C8B-B14F-4D97-AF65-F5344CB8AC3E}">
        <p14:creationId xmlns:p14="http://schemas.microsoft.com/office/powerpoint/2010/main" val="4073152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2077872"/>
            <a:ext cx="10515600" cy="5206621"/>
          </a:xfrm>
        </p:spPr>
        <p:txBody>
          <a:bodyPr>
            <a:noAutofit/>
          </a:bodyPr>
          <a:lstStyle/>
          <a:p>
            <a:pPr algn="justLow"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5,3  </a:t>
            </a:r>
            <a:r>
              <a:rPr lang="ar-DZ" sz="3600" b="1" dirty="0" err="1" smtClean="0">
                <a:solidFill>
                  <a:schemeClr val="tx1"/>
                </a:solidFill>
                <a:latin typeface="Sakkal Majalla" panose="02000000000000000000" pitchFamily="2" charset="-78"/>
                <a:ea typeface="+mj-ea"/>
                <a:cs typeface="Sakkal Majalla" panose="02000000000000000000" pitchFamily="2" charset="-78"/>
              </a:rPr>
              <a:t>الأنترنات</a:t>
            </a:r>
            <a:r>
              <a:rPr lang="ar-DZ" sz="3600" b="1" dirty="0" smtClean="0">
                <a:solidFill>
                  <a:schemeClr val="tx1"/>
                </a:solidFill>
                <a:latin typeface="Sakkal Majalla" panose="02000000000000000000" pitchFamily="2" charset="-78"/>
                <a:ea typeface="+mj-ea"/>
                <a:cs typeface="Sakkal Majalla" panose="02000000000000000000" pitchFamily="2" charset="-78"/>
              </a:rPr>
              <a:t>:</a:t>
            </a:r>
            <a:r>
              <a:rPr lang="fr-FR" sz="3600" b="1" dirty="0" smtClean="0">
                <a:solidFill>
                  <a:schemeClr val="tx1"/>
                </a:solidFill>
                <a:latin typeface="Sakkal Majalla" panose="02000000000000000000" pitchFamily="2" charset="-78"/>
                <a:ea typeface="+mj-ea"/>
                <a:cs typeface="Sakkal Majalla" panose="02000000000000000000" pitchFamily="2" charset="-78"/>
              </a:rPr>
              <a:t>Intranet</a:t>
            </a:r>
            <a:r>
              <a:rPr lang="ar-DZ" sz="3600" dirty="0" smtClean="0">
                <a:solidFill>
                  <a:schemeClr val="tx1"/>
                </a:solidFill>
                <a:latin typeface="Sakkal Majalla" panose="02000000000000000000" pitchFamily="2" charset="-78"/>
                <a:ea typeface="+mj-ea"/>
                <a:cs typeface="Sakkal Majalla" panose="02000000000000000000" pitchFamily="2" charset="-78"/>
              </a:rPr>
              <a:t> حيث أصبح الآن باستطاعة المؤسسات والشركات </a:t>
            </a:r>
            <a:r>
              <a:rPr lang="ar-DZ" sz="3600" dirty="0" err="1" smtClean="0">
                <a:solidFill>
                  <a:schemeClr val="tx1"/>
                </a:solidFill>
                <a:latin typeface="Sakkal Majalla" panose="02000000000000000000" pitchFamily="2" charset="-78"/>
                <a:ea typeface="+mj-ea"/>
                <a:cs typeface="Sakkal Majalla" panose="02000000000000000000" pitchFamily="2" charset="-78"/>
              </a:rPr>
              <a:t>وبالإعتماد</a:t>
            </a:r>
            <a:r>
              <a:rPr lang="ar-DZ" sz="3600" dirty="0" smtClean="0">
                <a:solidFill>
                  <a:schemeClr val="tx1"/>
                </a:solidFill>
                <a:latin typeface="Sakkal Majalla" panose="02000000000000000000" pitchFamily="2" charset="-78"/>
                <a:ea typeface="+mj-ea"/>
                <a:cs typeface="Sakkal Majalla" panose="02000000000000000000" pitchFamily="2" charset="-78"/>
              </a:rPr>
              <a:t>  شبكة الانترنت بناء شبكة خاصة </a:t>
            </a:r>
            <a:r>
              <a:rPr lang="en-US" sz="3600" dirty="0" err="1" smtClean="0">
                <a:solidFill>
                  <a:schemeClr val="tx1"/>
                </a:solidFill>
                <a:latin typeface="Sakkal Majalla" panose="02000000000000000000" pitchFamily="2" charset="-78"/>
                <a:ea typeface="+mj-ea"/>
                <a:cs typeface="Sakkal Majalla" panose="02000000000000000000" pitchFamily="2" charset="-78"/>
              </a:rPr>
              <a:t>priv</a:t>
            </a:r>
            <a:r>
              <a:rPr lang="fr-FR" sz="3600" dirty="0" err="1" smtClean="0">
                <a:solidFill>
                  <a:schemeClr val="tx1"/>
                </a:solidFill>
                <a:latin typeface="Sakkal Majalla" panose="02000000000000000000" pitchFamily="2" charset="-78"/>
                <a:ea typeface="+mj-ea"/>
                <a:cs typeface="Sakkal Majalla" panose="02000000000000000000" pitchFamily="2" charset="-78"/>
              </a:rPr>
              <a:t>ate</a:t>
            </a:r>
            <a:r>
              <a:rPr lang="fr-FR" sz="3600" dirty="0" smtClean="0">
                <a:solidFill>
                  <a:schemeClr val="tx1"/>
                </a:solidFill>
                <a:latin typeface="Sakkal Majalla" panose="02000000000000000000" pitchFamily="2" charset="-78"/>
                <a:ea typeface="+mj-ea"/>
                <a:cs typeface="Sakkal Majalla" panose="02000000000000000000" pitchFamily="2" charset="-78"/>
              </a:rPr>
              <a:t> network</a:t>
            </a:r>
            <a:r>
              <a:rPr lang="ar-DZ" sz="3600" dirty="0" smtClean="0">
                <a:solidFill>
                  <a:schemeClr val="tx1"/>
                </a:solidFill>
                <a:latin typeface="Sakkal Majalla" panose="02000000000000000000" pitchFamily="2" charset="-78"/>
                <a:ea typeface="+mj-ea"/>
                <a:cs typeface="Sakkal Majalla" panose="02000000000000000000" pitchFamily="2" charset="-78"/>
              </a:rPr>
              <a:t> ويمكن من خلال هذه الشبكة الداخلية الخاصة التعامل مع أنواع مختلفة من الحواسيب المتوفرة داخل المؤسسة أي بين العاملين داخل المؤسسة بغض النظر عن أماكن تواجدهم.</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1518935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1152099" y="1177120"/>
            <a:ext cx="10515600" cy="5206621"/>
          </a:xfrm>
        </p:spPr>
        <p:txBody>
          <a:bodyPr>
            <a:noAutofit/>
          </a:bodyPr>
          <a:lstStyle/>
          <a:p>
            <a:pPr algn="justLow"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6,3  </a:t>
            </a:r>
            <a:r>
              <a:rPr lang="ar-DZ" sz="3600" b="1" dirty="0" err="1" smtClean="0">
                <a:solidFill>
                  <a:schemeClr val="tx1"/>
                </a:solidFill>
                <a:latin typeface="Sakkal Majalla" panose="02000000000000000000" pitchFamily="2" charset="-78"/>
                <a:ea typeface="+mj-ea"/>
                <a:cs typeface="Sakkal Majalla" panose="02000000000000000000" pitchFamily="2" charset="-78"/>
              </a:rPr>
              <a:t>الإكسترانات</a:t>
            </a:r>
            <a:r>
              <a:rPr lang="ar-DZ" sz="3600" b="1" dirty="0" smtClean="0">
                <a:solidFill>
                  <a:schemeClr val="tx1"/>
                </a:solidFill>
                <a:latin typeface="Sakkal Majalla" panose="02000000000000000000" pitchFamily="2" charset="-78"/>
                <a:ea typeface="+mj-ea"/>
                <a:cs typeface="Sakkal Majalla" panose="02000000000000000000" pitchFamily="2" charset="-78"/>
              </a:rPr>
              <a:t>:</a:t>
            </a:r>
            <a:r>
              <a:rPr lang="fr-FR" sz="3600" b="1" dirty="0" smtClean="0">
                <a:solidFill>
                  <a:schemeClr val="tx1"/>
                </a:solidFill>
                <a:latin typeface="Sakkal Majalla" panose="02000000000000000000" pitchFamily="2" charset="-78"/>
                <a:ea typeface="+mj-ea"/>
                <a:cs typeface="Sakkal Majalla" panose="02000000000000000000" pitchFamily="2" charset="-78"/>
              </a:rPr>
              <a:t>Extranet</a:t>
            </a:r>
            <a:r>
              <a:rPr lang="ar-DZ" sz="3600" dirty="0" smtClean="0">
                <a:solidFill>
                  <a:schemeClr val="tx1"/>
                </a:solidFill>
                <a:latin typeface="Sakkal Majalla" panose="02000000000000000000" pitchFamily="2" charset="-78"/>
                <a:ea typeface="+mj-ea"/>
                <a:cs typeface="Sakkal Majalla" panose="02000000000000000000" pitchFamily="2" charset="-78"/>
              </a:rPr>
              <a:t> تعد </a:t>
            </a:r>
            <a:r>
              <a:rPr lang="ar-DZ" sz="3600" dirty="0" err="1" smtClean="0">
                <a:solidFill>
                  <a:schemeClr val="tx1"/>
                </a:solidFill>
                <a:latin typeface="Sakkal Majalla" panose="02000000000000000000" pitchFamily="2" charset="-78"/>
                <a:ea typeface="+mj-ea"/>
                <a:cs typeface="Sakkal Majalla" panose="02000000000000000000" pitchFamily="2" charset="-78"/>
              </a:rPr>
              <a:t>الإكسترانات</a:t>
            </a:r>
            <a:r>
              <a:rPr lang="ar-DZ" sz="3600" dirty="0" smtClean="0">
                <a:solidFill>
                  <a:schemeClr val="tx1"/>
                </a:solidFill>
                <a:latin typeface="Sakkal Majalla" panose="02000000000000000000" pitchFamily="2" charset="-78"/>
                <a:ea typeface="+mj-ea"/>
                <a:cs typeface="Sakkal Majalla" panose="02000000000000000000" pitchFamily="2" charset="-78"/>
              </a:rPr>
              <a:t> تطورا </a:t>
            </a:r>
            <a:r>
              <a:rPr lang="ar-DZ" sz="3600" dirty="0" err="1" smtClean="0">
                <a:solidFill>
                  <a:schemeClr val="tx1"/>
                </a:solidFill>
                <a:latin typeface="Sakkal Majalla" panose="02000000000000000000" pitchFamily="2" charset="-78"/>
                <a:ea typeface="+mj-ea"/>
                <a:cs typeface="Sakkal Majalla" panose="02000000000000000000" pitchFamily="2" charset="-78"/>
              </a:rPr>
              <a:t>للأنترانات</a:t>
            </a:r>
            <a:r>
              <a:rPr lang="ar-DZ" sz="3600" dirty="0" smtClean="0">
                <a:solidFill>
                  <a:schemeClr val="tx1"/>
                </a:solidFill>
                <a:latin typeface="Sakkal Majalla" panose="02000000000000000000" pitchFamily="2" charset="-78"/>
                <a:ea typeface="+mj-ea"/>
                <a:cs typeface="Sakkal Majalla" panose="02000000000000000000" pitchFamily="2" charset="-78"/>
              </a:rPr>
              <a:t> ففي حين يقتصر </a:t>
            </a:r>
            <a:r>
              <a:rPr lang="ar-DZ" sz="3600" dirty="0" err="1" smtClean="0">
                <a:solidFill>
                  <a:schemeClr val="tx1"/>
                </a:solidFill>
                <a:latin typeface="Sakkal Majalla" panose="02000000000000000000" pitchFamily="2" charset="-78"/>
                <a:ea typeface="+mj-ea"/>
                <a:cs typeface="Sakkal Majalla" panose="02000000000000000000" pitchFamily="2" charset="-78"/>
              </a:rPr>
              <a:t>الأنترانات</a:t>
            </a:r>
            <a:r>
              <a:rPr lang="ar-DZ" sz="3600" dirty="0" smtClean="0">
                <a:solidFill>
                  <a:schemeClr val="tx1"/>
                </a:solidFill>
                <a:latin typeface="Sakkal Majalla" panose="02000000000000000000" pitchFamily="2" charset="-78"/>
                <a:ea typeface="+mj-ea"/>
                <a:cs typeface="Sakkal Majalla" panose="02000000000000000000" pitchFamily="2" charset="-78"/>
              </a:rPr>
              <a:t> على استخدام الشبكة وتبادل المعلومات والملفات بين العاملين في المؤسسة الواحدة, فإن </a:t>
            </a:r>
            <a:r>
              <a:rPr lang="ar-DZ" sz="3600" dirty="0" err="1" smtClean="0">
                <a:solidFill>
                  <a:schemeClr val="tx1"/>
                </a:solidFill>
                <a:latin typeface="Sakkal Majalla" panose="02000000000000000000" pitchFamily="2" charset="-78"/>
                <a:ea typeface="+mj-ea"/>
                <a:cs typeface="Sakkal Majalla" panose="02000000000000000000" pitchFamily="2" charset="-78"/>
              </a:rPr>
              <a:t>الإكسترانات</a:t>
            </a:r>
            <a:r>
              <a:rPr lang="ar-DZ" sz="3600" dirty="0" smtClean="0">
                <a:solidFill>
                  <a:schemeClr val="tx1"/>
                </a:solidFill>
                <a:latin typeface="Sakkal Majalla" panose="02000000000000000000" pitchFamily="2" charset="-78"/>
                <a:ea typeface="+mj-ea"/>
                <a:cs typeface="Sakkal Majalla" panose="02000000000000000000" pitchFamily="2" charset="-78"/>
              </a:rPr>
              <a:t> يسمح لبعض الأشخاص أو الجهات من خارج المؤسسة للدخول إلى الشبكة الداخلية، استخدامها والتعامل منها, هذا طبعا بعد أن تقوم الشركة بتحديد هوية الأشخاص الذين يسمح لهم بالدخول إلى الشبكة سواء كانوا عملاء أو موزعين حيث يتم الولوج من خلال كلمات مرور سرية.</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2353902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2077872"/>
            <a:ext cx="10515600" cy="5206621"/>
          </a:xfrm>
        </p:spPr>
        <p:txBody>
          <a:bodyPr>
            <a:noAutofit/>
          </a:bodyPr>
          <a:lstStyle/>
          <a:p>
            <a:pPr algn="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4, قواعد البيانات: </a:t>
            </a:r>
            <a:r>
              <a:rPr lang="ar-DZ" sz="3600" dirty="0" smtClean="0">
                <a:solidFill>
                  <a:schemeClr val="tx1"/>
                </a:solidFill>
                <a:latin typeface="Sakkal Majalla" panose="02000000000000000000" pitchFamily="2" charset="-78"/>
                <a:ea typeface="+mj-ea"/>
                <a:cs typeface="Sakkal Majalla" panose="02000000000000000000" pitchFamily="2" charset="-78"/>
              </a:rPr>
              <a:t>هي عبارة عن المستودع الذي تخزن فيه البيانات والملفات المنظمة والمرتبطة مع بعضها حيث تنظم على شكل ملفات وتحفظ في الحاسوب بشكل مستقل وتشكل هذه البيانات المحفوظة في هذه القواعد المادة الخام التي تستخرج منها المعلومات والمعارف,</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2416460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33515"/>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contenu 2"/>
          <p:cNvSpPr>
            <a:spLocks noGrp="1"/>
          </p:cNvSpPr>
          <p:nvPr>
            <p:ph idx="1"/>
          </p:nvPr>
        </p:nvSpPr>
        <p:spPr>
          <a:xfrm>
            <a:off x="838199" y="2380343"/>
            <a:ext cx="10889343" cy="2314487"/>
          </a:xfrm>
        </p:spPr>
        <p:txBody>
          <a:bodyPr/>
          <a:lstStyle/>
          <a:p>
            <a:pPr marL="0" indent="0" algn="r" rtl="1">
              <a:buNone/>
            </a:pPr>
            <a:r>
              <a:rPr lang="ar-DZ" sz="3600" b="1" dirty="0" smtClean="0">
                <a:solidFill>
                  <a:schemeClr val="tx2"/>
                </a:solidFill>
                <a:latin typeface="Sakkal Majalla" panose="02000000000000000000" pitchFamily="2" charset="-78"/>
                <a:cs typeface="Sakkal Majalla" panose="02000000000000000000" pitchFamily="2" charset="-78"/>
              </a:rPr>
              <a:t>أهداف الدرس</a:t>
            </a:r>
          </a:p>
          <a:p>
            <a:pPr marL="0" indent="0" algn="r" rtl="1">
              <a:buNone/>
            </a:pPr>
            <a:endParaRPr lang="ar-DZ" sz="3600" b="1" dirty="0" smtClean="0">
              <a:solidFill>
                <a:schemeClr val="tx2"/>
              </a:solidFill>
              <a:latin typeface="Sakkal Majalla" panose="02000000000000000000" pitchFamily="2" charset="-78"/>
              <a:cs typeface="Sakkal Majalla" panose="02000000000000000000" pitchFamily="2" charset="-78"/>
            </a:endParaRPr>
          </a:p>
          <a:p>
            <a:pPr algn="r" rtl="1"/>
            <a:r>
              <a:rPr lang="ar-DZ" dirty="0" smtClean="0">
                <a:latin typeface="Sakkal Majalla" panose="02000000000000000000" pitchFamily="2" charset="-78"/>
                <a:cs typeface="Sakkal Majalla" panose="02000000000000000000" pitchFamily="2" charset="-78"/>
              </a:rPr>
              <a:t>التعرف </a:t>
            </a:r>
            <a:r>
              <a:rPr lang="ar-DZ" dirty="0" smtClean="0">
                <a:latin typeface="Sakkal Majalla" panose="02000000000000000000" pitchFamily="2" charset="-78"/>
                <a:cs typeface="Sakkal Majalla" panose="02000000000000000000" pitchFamily="2" charset="-78"/>
              </a:rPr>
              <a:t>على مكونات تكنولوجيا المعلومات و الاتصالات</a:t>
            </a:r>
            <a:endParaRPr lang="ar-DZ" dirty="0">
              <a:latin typeface="Sakkal Majalla" panose="02000000000000000000" pitchFamily="2" charset="-78"/>
              <a:cs typeface="Sakkal Majalla" panose="02000000000000000000" pitchFamily="2" charset="-78"/>
            </a:endParaRPr>
          </a:p>
          <a:p>
            <a:pPr marL="0" indent="0" algn="r" rtl="1">
              <a:buClr>
                <a:schemeClr val="tx2"/>
              </a:buClr>
              <a:buNone/>
            </a:pPr>
            <a:endParaRPr lang="ar-DZ" dirty="0" smtClean="0">
              <a:latin typeface="Sakkal Majalla" panose="02000000000000000000" pitchFamily="2" charset="-78"/>
              <a:cs typeface="Sakkal Majalla" panose="02000000000000000000" pitchFamily="2" charset="-78"/>
            </a:endParaRPr>
          </a:p>
        </p:txBody>
      </p:sp>
      <p:pic>
        <p:nvPicPr>
          <p:cNvPr id="2" name="Image 1"/>
          <p:cNvPicPr>
            <a:picLocks noChangeAspect="1"/>
          </p:cNvPicPr>
          <p:nvPr/>
        </p:nvPicPr>
        <p:blipFill>
          <a:blip r:embed="rId2"/>
          <a:stretch>
            <a:fillRect/>
          </a:stretch>
        </p:blipFill>
        <p:spPr>
          <a:xfrm>
            <a:off x="564522" y="2105478"/>
            <a:ext cx="4103012" cy="2895600"/>
          </a:xfrm>
          <a:prstGeom prst="rect">
            <a:avLst/>
          </a:prstGeom>
        </p:spPr>
      </p:pic>
    </p:spTree>
    <p:extLst>
      <p:ext uri="{BB962C8B-B14F-4D97-AF65-F5344CB8AC3E}">
        <p14:creationId xmlns:p14="http://schemas.microsoft.com/office/powerpoint/2010/main" val="3965797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234138"/>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1405056" y="1269242"/>
            <a:ext cx="10515600" cy="4572000"/>
          </a:xfrm>
        </p:spPr>
        <p:txBody>
          <a:bodyPr>
            <a:noAutofit/>
          </a:bodyPr>
          <a:lstStyle/>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تتكون تكنولوجيا المعلومات والاتصال من مجموعة من العناصر التي تتطور باستمرار نتيجة الطلب المستمر عليها, وتتمثل هذه المكونات:</a:t>
            </a:r>
          </a:p>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1, الموارد المادية والبرمجيات</a:t>
            </a:r>
            <a:r>
              <a:rPr lang="ar-DZ" sz="3600" dirty="0" smtClean="0">
                <a:solidFill>
                  <a:schemeClr val="tx1"/>
                </a:solidFill>
                <a:latin typeface="Sakkal Majalla" panose="02000000000000000000" pitchFamily="2" charset="-78"/>
                <a:ea typeface="+mj-ea"/>
                <a:cs typeface="Sakkal Majalla" panose="02000000000000000000" pitchFamily="2" charset="-78"/>
              </a:rPr>
              <a:t>: يقصد بالمكونات المادية جميع الأدوات التي تشرك في معالجة البيانات وتخزينها من حواسيب بمختلف أنواعها وأحجامها ومخازن البيانات سواء كانت خوادم أو وسائط متعددة.</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3719852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1452349" y="1327246"/>
            <a:ext cx="10515600" cy="5206621"/>
          </a:xfrm>
        </p:spPr>
        <p:txBody>
          <a:bodyPr>
            <a:noAutofit/>
          </a:bodyPr>
          <a:lstStyle/>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أما البرمجيات فهي جميع التطبيقات التي من خلالها يتم التعامل مع البيانات المستخدمة, وقد شهدت لغة البرمجة تطورات كبيرة هذا ما يفسر تنوعها وكثرتها,</a:t>
            </a:r>
          </a:p>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2. الموارد البشرية: </a:t>
            </a:r>
            <a:r>
              <a:rPr lang="ar-DZ" sz="3600" dirty="0" smtClean="0">
                <a:solidFill>
                  <a:schemeClr val="tx1"/>
                </a:solidFill>
                <a:latin typeface="Sakkal Majalla" panose="02000000000000000000" pitchFamily="2" charset="-78"/>
                <a:ea typeface="+mj-ea"/>
                <a:cs typeface="Sakkal Majalla" panose="02000000000000000000" pitchFamily="2" charset="-78"/>
              </a:rPr>
              <a:t>يعد الأفراد عنصر أساسي في نظام المعلومات ويمكن تقسيمهم لصنفين الأول يستفيد من هذه التكنولوجيا ويطلق عليهم المستخدمين النهائيين، أما الصنف الثاني فهم المتخصصين في مجال الحاسوب الذين يصممون الحواسيب ويضعون البرامج المختلفة</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1445212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06219"/>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1015621" y="1504666"/>
            <a:ext cx="10515600" cy="5206621"/>
          </a:xfrm>
        </p:spPr>
        <p:txBody>
          <a:bodyPr>
            <a:noAutofit/>
          </a:bodyPr>
          <a:lstStyle/>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3. الشبكات: </a:t>
            </a:r>
            <a:r>
              <a:rPr lang="ar-DZ" sz="3600" dirty="0" smtClean="0">
                <a:solidFill>
                  <a:schemeClr val="tx1"/>
                </a:solidFill>
                <a:latin typeface="Sakkal Majalla" panose="02000000000000000000" pitchFamily="2" charset="-78"/>
                <a:ea typeface="+mj-ea"/>
                <a:cs typeface="Sakkal Majalla" panose="02000000000000000000" pitchFamily="2" charset="-78"/>
              </a:rPr>
              <a:t>وهي عبارة عن مجموعة من الحواسيب تربط بخطوط اتصال بحيث يمكن لمستخدميها المشاركة في المواد المتاحة، نقل وتبادل المعلومات فيما بينهم, أي أن هذه الشبكات تسمح بالاتصال بين الأفراد والوصول للمعلومات عن بعد. وهنالك عدة أنواع لهذه الشبكات منها:</a:t>
            </a:r>
          </a:p>
        </p:txBody>
      </p:sp>
    </p:spTree>
    <p:extLst>
      <p:ext uri="{BB962C8B-B14F-4D97-AF65-F5344CB8AC3E}">
        <p14:creationId xmlns:p14="http://schemas.microsoft.com/office/powerpoint/2010/main" val="2713854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2077872"/>
            <a:ext cx="10515600" cy="3804313"/>
          </a:xfrm>
        </p:spPr>
        <p:txBody>
          <a:bodyPr>
            <a:noAutofit/>
          </a:bodyPr>
          <a:lstStyle/>
          <a:p>
            <a:pPr algn="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1,3 الشبكات </a:t>
            </a:r>
            <a:r>
              <a:rPr lang="ar-DZ" sz="3600" b="1" dirty="0" smtClean="0">
                <a:solidFill>
                  <a:schemeClr val="tx1"/>
                </a:solidFill>
                <a:latin typeface="Sakkal Majalla" panose="02000000000000000000" pitchFamily="2" charset="-78"/>
                <a:ea typeface="+mj-ea"/>
                <a:cs typeface="Sakkal Majalla" panose="02000000000000000000" pitchFamily="2" charset="-78"/>
              </a:rPr>
              <a:t>المحلية:</a:t>
            </a:r>
            <a:r>
              <a:rPr lang="fr-FR" sz="3600" b="1" dirty="0" smtClean="0">
                <a:solidFill>
                  <a:schemeClr val="tx1"/>
                </a:solidFill>
                <a:latin typeface="Sakkal Majalla" panose="02000000000000000000" pitchFamily="2" charset="-78"/>
                <a:ea typeface="+mj-ea"/>
                <a:cs typeface="Sakkal Majalla" panose="02000000000000000000" pitchFamily="2" charset="-78"/>
              </a:rPr>
              <a:t>Local Area Networks(LAN)</a:t>
            </a:r>
            <a:endParaRPr lang="ar-DZ" sz="3600" b="1" dirty="0" smtClean="0">
              <a:solidFill>
                <a:schemeClr val="tx1"/>
              </a:solidFill>
              <a:latin typeface="Sakkal Majalla" panose="02000000000000000000" pitchFamily="2" charset="-78"/>
              <a:ea typeface="+mj-ea"/>
              <a:cs typeface="Sakkal Majalla" panose="02000000000000000000" pitchFamily="2" charset="-78"/>
            </a:endParaRPr>
          </a:p>
          <a:p>
            <a:pPr algn="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يستخدم هذا النوع من الشبكات لربط أجهزة الحاسوب وملحقاتها ضمن مبنى واحد أو مكتب واحد باستخدام ما يسمى بالخادم </a:t>
            </a:r>
            <a:r>
              <a:rPr lang="fr-FR" sz="3600" dirty="0" smtClean="0">
                <a:solidFill>
                  <a:schemeClr val="tx1"/>
                </a:solidFill>
                <a:latin typeface="Sakkal Majalla" panose="02000000000000000000" pitchFamily="2" charset="-78"/>
                <a:ea typeface="+mj-ea"/>
                <a:cs typeface="Sakkal Majalla" panose="02000000000000000000" pitchFamily="2" charset="-78"/>
              </a:rPr>
              <a:t>(client- serveur)</a:t>
            </a:r>
          </a:p>
          <a:p>
            <a:pPr algn="r" rtl="1">
              <a:lnSpc>
                <a:spcPct val="150000"/>
              </a:lnSpc>
            </a:pP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4079554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2077872"/>
            <a:ext cx="10515600" cy="4595883"/>
          </a:xfrm>
        </p:spPr>
        <p:txBody>
          <a:bodyPr>
            <a:noAutofit/>
          </a:bodyPr>
          <a:lstStyle/>
          <a:p>
            <a:pPr algn="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2,3شبكة </a:t>
            </a:r>
            <a:r>
              <a:rPr lang="ar-DZ" sz="3600" b="1" dirty="0" smtClean="0">
                <a:solidFill>
                  <a:schemeClr val="tx1"/>
                </a:solidFill>
                <a:latin typeface="Sakkal Majalla" panose="02000000000000000000" pitchFamily="2" charset="-78"/>
                <a:ea typeface="+mj-ea"/>
                <a:cs typeface="Sakkal Majalla" panose="02000000000000000000" pitchFamily="2" charset="-78"/>
              </a:rPr>
              <a:t>المنطقة:</a:t>
            </a:r>
            <a:r>
              <a:rPr lang="fr-FR" sz="3600" b="1" dirty="0" err="1" smtClean="0">
                <a:solidFill>
                  <a:schemeClr val="tx1"/>
                </a:solidFill>
                <a:latin typeface="Sakkal Majalla" panose="02000000000000000000" pitchFamily="2" charset="-78"/>
                <a:ea typeface="+mj-ea"/>
                <a:cs typeface="Sakkal Majalla" panose="02000000000000000000" pitchFamily="2" charset="-78"/>
              </a:rPr>
              <a:t>Metropolitan</a:t>
            </a:r>
            <a:r>
              <a:rPr lang="fr-FR" sz="3600" b="1" dirty="0" smtClean="0">
                <a:solidFill>
                  <a:schemeClr val="tx1"/>
                </a:solidFill>
                <a:latin typeface="Sakkal Majalla" panose="02000000000000000000" pitchFamily="2" charset="-78"/>
                <a:ea typeface="+mj-ea"/>
                <a:cs typeface="Sakkal Majalla" panose="02000000000000000000" pitchFamily="2" charset="-78"/>
              </a:rPr>
              <a:t> Area Networks(Man)</a:t>
            </a:r>
            <a:endParaRPr lang="ar-DZ" sz="3600" b="1" dirty="0" smtClean="0">
              <a:solidFill>
                <a:schemeClr val="tx1"/>
              </a:solidFill>
              <a:latin typeface="Sakkal Majalla" panose="02000000000000000000" pitchFamily="2" charset="-78"/>
              <a:ea typeface="+mj-ea"/>
              <a:cs typeface="Sakkal Majalla" panose="02000000000000000000" pitchFamily="2" charset="-78"/>
            </a:endParaRPr>
          </a:p>
          <a:p>
            <a:pPr algn="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تستخدم مثل هذه الشبكات لتغطية مجموعة مباني أو مدينة بأكملها وقد تتكون من مجموعة من الشبكات المحلية وتستخدم عادة عدة كابلات للألياف الضوئية لربط محاور هذه الشبكة. </a:t>
            </a:r>
            <a:endParaRPr lang="fr-FR" sz="3600" dirty="0" smtClean="0">
              <a:solidFill>
                <a:schemeClr val="tx1"/>
              </a:solidFill>
              <a:latin typeface="Sakkal Majalla" panose="02000000000000000000" pitchFamily="2" charset="-78"/>
              <a:ea typeface="+mj-ea"/>
              <a:cs typeface="Sakkal Majalla" panose="02000000000000000000" pitchFamily="2" charset="-78"/>
            </a:endParaRPr>
          </a:p>
          <a:p>
            <a:pPr algn="r" rtl="1">
              <a:lnSpc>
                <a:spcPct val="150000"/>
              </a:lnSpc>
            </a:pP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2349133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2077872"/>
            <a:ext cx="10515600" cy="3244755"/>
          </a:xfrm>
        </p:spPr>
        <p:txBody>
          <a:bodyPr>
            <a:noAutofit/>
          </a:bodyPr>
          <a:lstStyle/>
          <a:p>
            <a:pPr algn="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3,3 الشبكات </a:t>
            </a:r>
            <a:r>
              <a:rPr lang="ar-DZ" sz="3600" b="1" dirty="0" smtClean="0">
                <a:solidFill>
                  <a:schemeClr val="tx1"/>
                </a:solidFill>
                <a:latin typeface="Sakkal Majalla" panose="02000000000000000000" pitchFamily="2" charset="-78"/>
                <a:ea typeface="+mj-ea"/>
                <a:cs typeface="Sakkal Majalla" panose="02000000000000000000" pitchFamily="2" charset="-78"/>
              </a:rPr>
              <a:t>الواسعة :</a:t>
            </a:r>
            <a:r>
              <a:rPr lang="fr-FR" sz="3600" b="1" dirty="0" smtClean="0">
                <a:solidFill>
                  <a:schemeClr val="tx1"/>
                </a:solidFill>
                <a:latin typeface="Sakkal Majalla" panose="02000000000000000000" pitchFamily="2" charset="-78"/>
                <a:ea typeface="+mj-ea"/>
                <a:cs typeface="Sakkal Majalla" panose="02000000000000000000" pitchFamily="2" charset="-78"/>
              </a:rPr>
              <a:t>Wide Area Networks(WAN)</a:t>
            </a:r>
            <a:endParaRPr lang="ar-DZ" sz="3600" b="1" dirty="0" smtClean="0">
              <a:solidFill>
                <a:schemeClr val="tx1"/>
              </a:solidFill>
              <a:latin typeface="Sakkal Majalla" panose="02000000000000000000" pitchFamily="2" charset="-78"/>
              <a:ea typeface="+mj-ea"/>
              <a:cs typeface="Sakkal Majalla" panose="02000000000000000000" pitchFamily="2" charset="-78"/>
            </a:endParaRPr>
          </a:p>
          <a:p>
            <a:pPr algn="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وتستخدم هذه الشبكة لتغطية منطقة جغرافية واسعة وقد تشمل الدول والقارات بحيث تمكن المستخدمين من تبادل المعلومات والاتصال دوليا.</a:t>
            </a:r>
          </a:p>
        </p:txBody>
      </p:sp>
    </p:spTree>
    <p:extLst>
      <p:ext uri="{BB962C8B-B14F-4D97-AF65-F5344CB8AC3E}">
        <p14:creationId xmlns:p14="http://schemas.microsoft.com/office/powerpoint/2010/main" val="1319897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مكونات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2077872"/>
            <a:ext cx="10515600" cy="5206621"/>
          </a:xfrm>
        </p:spPr>
        <p:txBody>
          <a:bodyPr>
            <a:noAutofit/>
          </a:bodyPr>
          <a:lstStyle/>
          <a:p>
            <a:pPr algn="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4,3  </a:t>
            </a:r>
            <a:r>
              <a:rPr lang="ar-DZ" sz="3600" b="1" dirty="0" smtClean="0">
                <a:solidFill>
                  <a:schemeClr val="tx1"/>
                </a:solidFill>
                <a:latin typeface="Sakkal Majalla" panose="02000000000000000000" pitchFamily="2" charset="-78"/>
                <a:ea typeface="+mj-ea"/>
                <a:cs typeface="Sakkal Majalla" panose="02000000000000000000" pitchFamily="2" charset="-78"/>
              </a:rPr>
              <a:t>الأنترنت:</a:t>
            </a:r>
            <a:r>
              <a:rPr lang="fr-FR" sz="3600" b="1" dirty="0" smtClean="0">
                <a:solidFill>
                  <a:schemeClr val="tx1"/>
                </a:solidFill>
                <a:latin typeface="Sakkal Majalla" panose="02000000000000000000" pitchFamily="2" charset="-78"/>
                <a:ea typeface="+mj-ea"/>
                <a:cs typeface="Sakkal Majalla" panose="02000000000000000000" pitchFamily="2" charset="-78"/>
              </a:rPr>
              <a:t>Internet</a:t>
            </a:r>
            <a:r>
              <a:rPr lang="ar-DZ" sz="3600" dirty="0" smtClean="0">
                <a:solidFill>
                  <a:schemeClr val="tx1"/>
                </a:solidFill>
                <a:latin typeface="Sakkal Majalla" panose="02000000000000000000" pitchFamily="2" charset="-78"/>
                <a:ea typeface="+mj-ea"/>
                <a:cs typeface="Sakkal Majalla" panose="02000000000000000000" pitchFamily="2" charset="-78"/>
              </a:rPr>
              <a:t> هي ببساطة ملايين من الحاسبات والشبكات المنتشرة حول العالم والمتصلة مع بعضها بواسطة خطوط هاتفية لتشكل شبكة عملاقة لتبادل المعلومات, وفضلا عن خدمة الوصول إلى المعلومات توفر شبكة الانترنت خدمة البريد الالكتروني التي تعتبر من أسرع وسائل الاتصال، أرخصها وأكثرها مرونة.</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64484980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3653</TotalTime>
  <Words>556</Words>
  <Application>Microsoft Office PowerPoint</Application>
  <PresentationFormat>Grand écran</PresentationFormat>
  <Paragraphs>40</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Sakkal Majalla</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الوب والانترنت</dc:title>
  <dc:creator>elathir</dc:creator>
  <cp:lastModifiedBy>elathir</cp:lastModifiedBy>
  <cp:revision>94</cp:revision>
  <dcterms:created xsi:type="dcterms:W3CDTF">2021-03-23T06:02:04Z</dcterms:created>
  <dcterms:modified xsi:type="dcterms:W3CDTF">2024-12-08T20:18:00Z</dcterms:modified>
</cp:coreProperties>
</file>