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9" r:id="rId3"/>
    <p:sldId id="258" r:id="rId4"/>
    <p:sldId id="260" r:id="rId5"/>
    <p:sldId id="261" r:id="rId6"/>
    <p:sldId id="262" r:id="rId7"/>
    <p:sldId id="264" r:id="rId8"/>
    <p:sldId id="263"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06" autoAdjust="0"/>
    <p:restoredTop sz="94434" autoAdjust="0"/>
  </p:normalViewPr>
  <p:slideViewPr>
    <p:cSldViewPr snapToGrid="0" showGuides="1">
      <p:cViewPr varScale="1">
        <p:scale>
          <a:sx n="74" d="100"/>
          <a:sy n="74" d="100"/>
        </p:scale>
        <p:origin x="588" y="72"/>
      </p:cViewPr>
      <p:guideLst>
        <p:guide orient="horz" pos="2137"/>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7A2007-FCA1-4885-BF59-135068B0FD9C}" type="datetimeFigureOut">
              <a:rPr lang="fr-FR" smtClean="0"/>
              <a:t>06/05/2024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3DA3EF-D4C2-4D9D-86A4-FD77D7A2757D}" type="slidenum">
              <a:rPr lang="fr-FR" smtClean="0"/>
              <a:t>‹N°›</a:t>
            </a:fld>
            <a:endParaRPr lang="fr-FR"/>
          </a:p>
        </p:txBody>
      </p:sp>
    </p:spTree>
    <p:extLst>
      <p:ext uri="{BB962C8B-B14F-4D97-AF65-F5344CB8AC3E}">
        <p14:creationId xmlns:p14="http://schemas.microsoft.com/office/powerpoint/2010/main" val="1724271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E1D19B18-B4E3-4B2E-97EE-3D60471E25AD}" type="datetimeFigureOut">
              <a:rPr lang="fr-FR" smtClean="0"/>
              <a:t>06/05/2024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26DE9B-20D0-42ED-8710-D34E9143946D}" type="slidenum">
              <a:rPr lang="fr-FR" smtClean="0"/>
              <a:t>‹N°›</a:t>
            </a:fld>
            <a:endParaRPr lang="fr-FR"/>
          </a:p>
        </p:txBody>
      </p:sp>
    </p:spTree>
    <p:extLst>
      <p:ext uri="{BB962C8B-B14F-4D97-AF65-F5344CB8AC3E}">
        <p14:creationId xmlns:p14="http://schemas.microsoft.com/office/powerpoint/2010/main" val="622278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1D19B18-B4E3-4B2E-97EE-3D60471E25AD}" type="datetimeFigureOut">
              <a:rPr lang="fr-FR" smtClean="0"/>
              <a:t>06/05/2024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26DE9B-20D0-42ED-8710-D34E9143946D}" type="slidenum">
              <a:rPr lang="fr-FR" smtClean="0"/>
              <a:t>‹N°›</a:t>
            </a:fld>
            <a:endParaRPr lang="fr-FR"/>
          </a:p>
        </p:txBody>
      </p:sp>
    </p:spTree>
    <p:extLst>
      <p:ext uri="{BB962C8B-B14F-4D97-AF65-F5344CB8AC3E}">
        <p14:creationId xmlns:p14="http://schemas.microsoft.com/office/powerpoint/2010/main" val="3085617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1D19B18-B4E3-4B2E-97EE-3D60471E25AD}" type="datetimeFigureOut">
              <a:rPr lang="fr-FR" smtClean="0"/>
              <a:t>06/05/2024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26DE9B-20D0-42ED-8710-D34E9143946D}" type="slidenum">
              <a:rPr lang="fr-FR" smtClean="0"/>
              <a:t>‹N°›</a:t>
            </a:fld>
            <a:endParaRPr lang="fr-FR"/>
          </a:p>
        </p:txBody>
      </p:sp>
    </p:spTree>
    <p:extLst>
      <p:ext uri="{BB962C8B-B14F-4D97-AF65-F5344CB8AC3E}">
        <p14:creationId xmlns:p14="http://schemas.microsoft.com/office/powerpoint/2010/main" val="2053984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1D19B18-B4E3-4B2E-97EE-3D60471E25AD}" type="datetimeFigureOut">
              <a:rPr lang="fr-FR" smtClean="0"/>
              <a:t>06/05/2024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26DE9B-20D0-42ED-8710-D34E9143946D}" type="slidenum">
              <a:rPr lang="fr-FR" smtClean="0"/>
              <a:t>‹N°›</a:t>
            </a:fld>
            <a:endParaRPr lang="fr-FR"/>
          </a:p>
        </p:txBody>
      </p:sp>
    </p:spTree>
    <p:extLst>
      <p:ext uri="{BB962C8B-B14F-4D97-AF65-F5344CB8AC3E}">
        <p14:creationId xmlns:p14="http://schemas.microsoft.com/office/powerpoint/2010/main" val="965970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E1D19B18-B4E3-4B2E-97EE-3D60471E25AD}" type="datetimeFigureOut">
              <a:rPr lang="fr-FR" smtClean="0"/>
              <a:t>06/05/2024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26DE9B-20D0-42ED-8710-D34E9143946D}" type="slidenum">
              <a:rPr lang="fr-FR" smtClean="0"/>
              <a:t>‹N°›</a:t>
            </a:fld>
            <a:endParaRPr lang="fr-FR"/>
          </a:p>
        </p:txBody>
      </p:sp>
    </p:spTree>
    <p:extLst>
      <p:ext uri="{BB962C8B-B14F-4D97-AF65-F5344CB8AC3E}">
        <p14:creationId xmlns:p14="http://schemas.microsoft.com/office/powerpoint/2010/main" val="201279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1D19B18-B4E3-4B2E-97EE-3D60471E25AD}" type="datetimeFigureOut">
              <a:rPr lang="fr-FR" smtClean="0"/>
              <a:t>06/05/2024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26DE9B-20D0-42ED-8710-D34E9143946D}" type="slidenum">
              <a:rPr lang="fr-FR" smtClean="0"/>
              <a:t>‹N°›</a:t>
            </a:fld>
            <a:endParaRPr lang="fr-FR"/>
          </a:p>
        </p:txBody>
      </p:sp>
    </p:spTree>
    <p:extLst>
      <p:ext uri="{BB962C8B-B14F-4D97-AF65-F5344CB8AC3E}">
        <p14:creationId xmlns:p14="http://schemas.microsoft.com/office/powerpoint/2010/main" val="1817297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1D19B18-B4E3-4B2E-97EE-3D60471E25AD}" type="datetimeFigureOut">
              <a:rPr lang="fr-FR" smtClean="0"/>
              <a:t>06/05/2024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726DE9B-20D0-42ED-8710-D34E9143946D}" type="slidenum">
              <a:rPr lang="fr-FR" smtClean="0"/>
              <a:t>‹N°›</a:t>
            </a:fld>
            <a:endParaRPr lang="fr-FR"/>
          </a:p>
        </p:txBody>
      </p:sp>
    </p:spTree>
    <p:extLst>
      <p:ext uri="{BB962C8B-B14F-4D97-AF65-F5344CB8AC3E}">
        <p14:creationId xmlns:p14="http://schemas.microsoft.com/office/powerpoint/2010/main" val="3629627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E1D19B18-B4E3-4B2E-97EE-3D60471E25AD}" type="datetimeFigureOut">
              <a:rPr lang="fr-FR" smtClean="0"/>
              <a:t>06/05/2024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726DE9B-20D0-42ED-8710-D34E9143946D}" type="slidenum">
              <a:rPr lang="fr-FR" smtClean="0"/>
              <a:t>‹N°›</a:t>
            </a:fld>
            <a:endParaRPr lang="fr-FR"/>
          </a:p>
        </p:txBody>
      </p:sp>
    </p:spTree>
    <p:extLst>
      <p:ext uri="{BB962C8B-B14F-4D97-AF65-F5344CB8AC3E}">
        <p14:creationId xmlns:p14="http://schemas.microsoft.com/office/powerpoint/2010/main" val="2213621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1D19B18-B4E3-4B2E-97EE-3D60471E25AD}" type="datetimeFigureOut">
              <a:rPr lang="fr-FR" smtClean="0"/>
              <a:t>06/05/2024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726DE9B-20D0-42ED-8710-D34E9143946D}" type="slidenum">
              <a:rPr lang="fr-FR" smtClean="0"/>
              <a:t>‹N°›</a:t>
            </a:fld>
            <a:endParaRPr lang="fr-FR"/>
          </a:p>
        </p:txBody>
      </p:sp>
    </p:spTree>
    <p:extLst>
      <p:ext uri="{BB962C8B-B14F-4D97-AF65-F5344CB8AC3E}">
        <p14:creationId xmlns:p14="http://schemas.microsoft.com/office/powerpoint/2010/main" val="3008544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1D19B18-B4E3-4B2E-97EE-3D60471E25AD}" type="datetimeFigureOut">
              <a:rPr lang="fr-FR" smtClean="0"/>
              <a:t>06/05/2024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26DE9B-20D0-42ED-8710-D34E9143946D}" type="slidenum">
              <a:rPr lang="fr-FR" smtClean="0"/>
              <a:t>‹N°›</a:t>
            </a:fld>
            <a:endParaRPr lang="fr-FR"/>
          </a:p>
        </p:txBody>
      </p:sp>
    </p:spTree>
    <p:extLst>
      <p:ext uri="{BB962C8B-B14F-4D97-AF65-F5344CB8AC3E}">
        <p14:creationId xmlns:p14="http://schemas.microsoft.com/office/powerpoint/2010/main" val="2639558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1D19B18-B4E3-4B2E-97EE-3D60471E25AD}" type="datetimeFigureOut">
              <a:rPr lang="fr-FR" smtClean="0"/>
              <a:t>06/05/2024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26DE9B-20D0-42ED-8710-D34E9143946D}" type="slidenum">
              <a:rPr lang="fr-FR" smtClean="0"/>
              <a:t>‹N°›</a:t>
            </a:fld>
            <a:endParaRPr lang="fr-FR"/>
          </a:p>
        </p:txBody>
      </p:sp>
    </p:spTree>
    <p:extLst>
      <p:ext uri="{BB962C8B-B14F-4D97-AF65-F5344CB8AC3E}">
        <p14:creationId xmlns:p14="http://schemas.microsoft.com/office/powerpoint/2010/main" val="726355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D19B18-B4E3-4B2E-97EE-3D60471E25AD}" type="datetimeFigureOut">
              <a:rPr lang="fr-FR" smtClean="0"/>
              <a:t>06/05/2024</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26DE9B-20D0-42ED-8710-D34E9143946D}" type="slidenum">
              <a:rPr lang="fr-FR" smtClean="0"/>
              <a:t>‹N°›</a:t>
            </a:fld>
            <a:endParaRPr lang="fr-FR"/>
          </a:p>
        </p:txBody>
      </p:sp>
    </p:spTree>
    <p:extLst>
      <p:ext uri="{BB962C8B-B14F-4D97-AF65-F5344CB8AC3E}">
        <p14:creationId xmlns:p14="http://schemas.microsoft.com/office/powerpoint/2010/main" val="33788564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283853" y="472472"/>
            <a:ext cx="9144000" cy="751021"/>
          </a:xfrm>
        </p:spPr>
        <p:txBody>
          <a:bodyPr/>
          <a:lstStyle/>
          <a:p>
            <a:pPr algn="r"/>
            <a:r>
              <a:rPr lang="ar-DZ" b="1" dirty="0" smtClean="0">
                <a:effectLst>
                  <a:outerShdw blurRad="38100" dist="38100" dir="2700000" algn="tl">
                    <a:srgbClr val="000000">
                      <a:alpha val="43137"/>
                    </a:srgbClr>
                  </a:outerShdw>
                </a:effectLst>
              </a:rPr>
              <a:t>المقدمة</a:t>
            </a:r>
            <a:endParaRPr lang="fr-FR" b="1" dirty="0">
              <a:effectLst>
                <a:outerShdw blurRad="38100" dist="38100" dir="2700000" algn="tl">
                  <a:srgbClr val="000000">
                    <a:alpha val="43137"/>
                  </a:srgbClr>
                </a:outerShdw>
              </a:effectLst>
            </a:endParaRPr>
          </a:p>
        </p:txBody>
      </p:sp>
      <p:sp>
        <p:nvSpPr>
          <p:cNvPr id="4" name="Rectangle 3"/>
          <p:cNvSpPr/>
          <p:nvPr/>
        </p:nvSpPr>
        <p:spPr>
          <a:xfrm>
            <a:off x="1133340" y="1476348"/>
            <a:ext cx="9865217" cy="1938992"/>
          </a:xfrm>
          <a:prstGeom prst="rect">
            <a:avLst/>
          </a:prstGeom>
        </p:spPr>
        <p:txBody>
          <a:bodyPr wrap="square">
            <a:spAutoFit/>
          </a:bodyPr>
          <a:lstStyle/>
          <a:p>
            <a:pPr algn="just" rtl="1"/>
            <a:r>
              <a:rPr lang="ar-DZ" sz="2000" dirty="0"/>
              <a:t>تعد الحكومة </a:t>
            </a:r>
            <a:r>
              <a:rPr lang="ar-DZ" sz="2000" dirty="0" smtClean="0"/>
              <a:t>الإلكترونية </a:t>
            </a:r>
            <a:r>
              <a:rPr lang="fr-FR" sz="2000" dirty="0" smtClean="0"/>
              <a:t>E-</a:t>
            </a:r>
            <a:r>
              <a:rPr lang="fr-FR" sz="2000" dirty="0" err="1" smtClean="0"/>
              <a:t>Government</a:t>
            </a:r>
            <a:r>
              <a:rPr lang="ar-DZ" sz="2000" dirty="0" smtClean="0"/>
              <a:t>:  من </a:t>
            </a:r>
            <a:r>
              <a:rPr lang="ar-DZ" sz="2000" dirty="0"/>
              <a:t>أهم </a:t>
            </a:r>
            <a:r>
              <a:rPr lang="ar-DZ" sz="2000" dirty="0" smtClean="0"/>
              <a:t>المحركات </a:t>
            </a:r>
            <a:r>
              <a:rPr lang="ar-DZ" sz="2000" dirty="0"/>
              <a:t>التي يمكن أن تدفع تطبيقات البيئة </a:t>
            </a:r>
            <a:r>
              <a:rPr lang="ar-DZ" sz="2000" dirty="0" smtClean="0"/>
              <a:t>الإلكترونية </a:t>
            </a:r>
            <a:r>
              <a:rPr lang="ar-DZ" sz="2000" dirty="0"/>
              <a:t>الجديدة إلى </a:t>
            </a:r>
            <a:r>
              <a:rPr lang="ar-DZ" sz="2000" dirty="0" smtClean="0"/>
              <a:t>الأمام، </a:t>
            </a:r>
            <a:r>
              <a:rPr lang="ar-DZ" sz="2000" dirty="0"/>
              <a:t>وتشكل حافزا حقيقيا لنموها وابتكار تطبيقات جديدة من </a:t>
            </a:r>
            <a:r>
              <a:rPr lang="ar-DZ" sz="2000" dirty="0" smtClean="0"/>
              <a:t>خلال </a:t>
            </a:r>
            <a:r>
              <a:rPr lang="ar-DZ" sz="2000" dirty="0"/>
              <a:t>خلق بيئة عمل الكترونية مناسبة لها. يندرج مفهوم الحكومة </a:t>
            </a:r>
            <a:r>
              <a:rPr lang="ar-DZ" sz="2000" dirty="0" smtClean="0"/>
              <a:t>الإلكترونية </a:t>
            </a:r>
            <a:r>
              <a:rPr lang="ar-DZ" sz="2000" dirty="0"/>
              <a:t>ضمن </a:t>
            </a:r>
            <a:r>
              <a:rPr lang="ar-DZ" sz="2000" dirty="0" smtClean="0"/>
              <a:t>الأعمال الإلكترونية المتكاملة، وفي </a:t>
            </a:r>
            <a:r>
              <a:rPr lang="ar-DZ" sz="2000" dirty="0"/>
              <a:t>الواقع هناك خلط واقع بين مفهومي </a:t>
            </a:r>
            <a:r>
              <a:rPr lang="ar-DZ" sz="2000" dirty="0" smtClean="0"/>
              <a:t>الأعمال الإلكترونية </a:t>
            </a:r>
            <a:r>
              <a:rPr lang="ar-DZ" sz="2000" dirty="0"/>
              <a:t>والتجارة </a:t>
            </a:r>
            <a:r>
              <a:rPr lang="ar-DZ" sz="2000" dirty="0" smtClean="0"/>
              <a:t>الإلكترونية، </a:t>
            </a:r>
            <a:r>
              <a:rPr lang="ar-DZ" sz="2000" dirty="0"/>
              <a:t>حيث أن التجارة </a:t>
            </a:r>
            <a:r>
              <a:rPr lang="ar-DZ" sz="2000" dirty="0" smtClean="0"/>
              <a:t>الإلكترونية </a:t>
            </a:r>
            <a:r>
              <a:rPr lang="ar-DZ" sz="2000" dirty="0"/>
              <a:t>ذات طبيعة كونية </a:t>
            </a:r>
            <a:r>
              <a:rPr lang="ar-DZ" sz="2000" dirty="0" smtClean="0"/>
              <a:t>لاعتمادها على </a:t>
            </a:r>
            <a:r>
              <a:rPr lang="ar-DZ" sz="2000" dirty="0"/>
              <a:t>شبكة دولية هي شبكة </a:t>
            </a:r>
            <a:r>
              <a:rPr lang="ar-DZ" sz="2000" dirty="0" smtClean="0"/>
              <a:t>الأنترنت، </a:t>
            </a:r>
            <a:r>
              <a:rPr lang="ar-DZ" sz="2000" dirty="0"/>
              <a:t>أما ما يعتمد على شبكات محلية </a:t>
            </a:r>
            <a:r>
              <a:rPr lang="ar-DZ" sz="2000" dirty="0" smtClean="0"/>
              <a:t>كالإنترانت والإكسترانت </a:t>
            </a:r>
            <a:r>
              <a:rPr lang="ar-DZ" sz="2000" dirty="0"/>
              <a:t>فهو من باب مفهوم </a:t>
            </a:r>
            <a:r>
              <a:rPr lang="ar-DZ" sz="2000" dirty="0" smtClean="0"/>
              <a:t>الأعمال الإلكترونية </a:t>
            </a:r>
            <a:r>
              <a:rPr lang="ar-DZ" sz="2000" dirty="0"/>
              <a:t>التي نرى أن الحكومة </a:t>
            </a:r>
            <a:r>
              <a:rPr lang="ar-DZ" sz="2000" dirty="0" smtClean="0"/>
              <a:t>الإلكترونية </a:t>
            </a:r>
            <a:r>
              <a:rPr lang="ar-DZ" sz="2000" dirty="0"/>
              <a:t>تمثل أرقى أشكالها وأكثرها نضوجا.</a:t>
            </a:r>
            <a:endParaRPr lang="fr-FR" sz="2000" dirty="0"/>
          </a:p>
        </p:txBody>
      </p:sp>
    </p:spTree>
    <p:extLst>
      <p:ext uri="{BB962C8B-B14F-4D97-AF65-F5344CB8AC3E}">
        <p14:creationId xmlns:p14="http://schemas.microsoft.com/office/powerpoint/2010/main" val="6981064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3108960" y="136497"/>
            <a:ext cx="8825865" cy="1200329"/>
          </a:xfrm>
          <a:prstGeom prst="rect">
            <a:avLst/>
          </a:prstGeom>
          <a:noFill/>
        </p:spPr>
        <p:txBody>
          <a:bodyPr wrap="square" rtlCol="0">
            <a:spAutoFit/>
          </a:bodyPr>
          <a:lstStyle/>
          <a:p>
            <a:pPr algn="r" rtl="1"/>
            <a:r>
              <a:rPr lang="ar-DZ" sz="3600" dirty="0" smtClean="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مفهوم الحكومة الإلكترونية.</a:t>
            </a:r>
            <a:r>
              <a:rPr lang="ar-DZ" sz="36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
            </a:r>
            <a:br>
              <a:rPr lang="ar-DZ" sz="36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br>
            <a:endParaRPr lang="ar-DZ" sz="36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endParaRPr>
          </a:p>
        </p:txBody>
      </p:sp>
      <p:sp>
        <p:nvSpPr>
          <p:cNvPr id="8" name="Rectangle 7"/>
          <p:cNvSpPr/>
          <p:nvPr/>
        </p:nvSpPr>
        <p:spPr>
          <a:xfrm>
            <a:off x="515155" y="1102860"/>
            <a:ext cx="11233283" cy="4401205"/>
          </a:xfrm>
          <a:prstGeom prst="rect">
            <a:avLst/>
          </a:prstGeom>
        </p:spPr>
        <p:txBody>
          <a:bodyPr wrap="square">
            <a:spAutoFit/>
          </a:bodyPr>
          <a:lstStyle/>
          <a:p>
            <a:pPr algn="just" rtl="1"/>
            <a:r>
              <a:rPr lang="ar-DZ" sz="2000" dirty="0"/>
              <a:t>تعد الحكومة </a:t>
            </a:r>
            <a:r>
              <a:rPr lang="ar-DZ" sz="2000" dirty="0" smtClean="0"/>
              <a:t>الإلكترونية </a:t>
            </a:r>
            <a:r>
              <a:rPr lang="fr-FR" sz="2000" dirty="0">
                <a:solidFill>
                  <a:prstClr val="black"/>
                </a:solidFill>
              </a:rPr>
              <a:t>E-</a:t>
            </a:r>
            <a:r>
              <a:rPr lang="fr-FR" sz="2000" dirty="0" err="1">
                <a:solidFill>
                  <a:prstClr val="black"/>
                </a:solidFill>
              </a:rPr>
              <a:t>Governmen</a:t>
            </a:r>
            <a:r>
              <a:rPr lang="fr-FR" sz="2000" dirty="0">
                <a:solidFill>
                  <a:prstClr val="black"/>
                </a:solidFill>
              </a:rPr>
              <a:t> </a:t>
            </a:r>
            <a:r>
              <a:rPr lang="ar-DZ" sz="2000" dirty="0" smtClean="0">
                <a:solidFill>
                  <a:prstClr val="black"/>
                </a:solidFill>
              </a:rPr>
              <a:t> </a:t>
            </a:r>
            <a:r>
              <a:rPr lang="ar-DZ" sz="2000" dirty="0" smtClean="0"/>
              <a:t>أحد </a:t>
            </a:r>
            <a:r>
              <a:rPr lang="ar-DZ" sz="2000" dirty="0"/>
              <a:t>أنماط الإدارة الالكترونية، ويقصد بها-  حسب تعريف البنك الدولي الذي يكاد</a:t>
            </a:r>
            <a:r>
              <a:rPr lang="ar-DZ" sz="2000" dirty="0" smtClean="0"/>
              <a:t> يقدم </a:t>
            </a:r>
            <a:r>
              <a:rPr lang="ar-DZ" sz="2000" dirty="0"/>
              <a:t>مفهوما شامل للحكومة الإلكترونية – "عملية استخدام لمؤسسات الحكومية لتكنولوجيا </a:t>
            </a:r>
            <a:r>
              <a:rPr lang="ar-DZ" sz="2000" dirty="0" smtClean="0"/>
              <a:t>المعلومات </a:t>
            </a:r>
            <a:r>
              <a:rPr lang="ar-DZ" sz="2000" dirty="0"/>
              <a:t>(مثل شبكات المعلومات العريضة، وشبكة </a:t>
            </a:r>
            <a:r>
              <a:rPr lang="ar-DZ" sz="2000" dirty="0" smtClean="0"/>
              <a:t>الإنترنت، </a:t>
            </a:r>
            <a:r>
              <a:rPr lang="ar-DZ" sz="2000" dirty="0"/>
              <a:t>وأساليب </a:t>
            </a:r>
            <a:r>
              <a:rPr lang="ar-DZ" sz="2000" dirty="0" smtClean="0"/>
              <a:t>الاتصال </a:t>
            </a:r>
            <a:r>
              <a:rPr lang="ar-DZ" sz="2000" dirty="0"/>
              <a:t>عبر الهاتف المحمول ) والتي لديها القدرة </a:t>
            </a:r>
            <a:r>
              <a:rPr lang="ar-DZ" sz="2000" dirty="0" smtClean="0"/>
              <a:t>على </a:t>
            </a:r>
            <a:r>
              <a:rPr lang="ar-DZ" sz="2000" dirty="0"/>
              <a:t>تغيير وتحويل العالقات مع المواطنين ورجال </a:t>
            </a:r>
            <a:r>
              <a:rPr lang="ar-DZ" sz="2000" dirty="0" smtClean="0"/>
              <a:t>الأعمال </a:t>
            </a:r>
            <a:r>
              <a:rPr lang="ar-DZ" sz="2000" dirty="0"/>
              <a:t>ومختلف المؤسسات الحكومية" </a:t>
            </a:r>
            <a:endParaRPr lang="fr-FR" sz="2000" dirty="0"/>
          </a:p>
          <a:p>
            <a:pPr algn="just" rtl="1"/>
            <a:r>
              <a:rPr lang="ar-DZ" sz="2000" dirty="0" smtClean="0"/>
              <a:t>تحقق </a:t>
            </a:r>
            <a:r>
              <a:rPr lang="ar-DZ" sz="2000" dirty="0"/>
              <a:t>الحكومة </a:t>
            </a:r>
            <a:r>
              <a:rPr lang="ar-DZ" sz="2000" dirty="0" smtClean="0"/>
              <a:t>الإلكترونية </a:t>
            </a:r>
            <a:r>
              <a:rPr lang="ar-DZ" sz="2000" dirty="0"/>
              <a:t>انتشارا واسعا بين حكومات </a:t>
            </a:r>
            <a:r>
              <a:rPr lang="ar-DZ" sz="2000" dirty="0" smtClean="0"/>
              <a:t>الأمم المتحدة </a:t>
            </a:r>
            <a:r>
              <a:rPr lang="ar-DZ" sz="2000" dirty="0"/>
              <a:t>في تقرير عام </a:t>
            </a:r>
            <a:r>
              <a:rPr lang="ar-DZ" sz="2000" dirty="0" smtClean="0"/>
              <a:t> </a:t>
            </a:r>
            <a:r>
              <a:rPr lang="ar-DZ" sz="2000" dirty="0"/>
              <a:t>2005 لتشمل 191 دولة، مما يشكل </a:t>
            </a:r>
            <a:r>
              <a:rPr lang="ar-DZ" sz="2000" dirty="0" smtClean="0"/>
              <a:t>89,9% </a:t>
            </a:r>
            <a:r>
              <a:rPr lang="ar-DZ" sz="2000" dirty="0"/>
              <a:t>من الدول </a:t>
            </a:r>
            <a:r>
              <a:rPr lang="ar-DZ" sz="2000" dirty="0" smtClean="0"/>
              <a:t>الأعضاء </a:t>
            </a:r>
            <a:r>
              <a:rPr lang="ar-DZ" sz="2000" dirty="0"/>
              <a:t>.جاءت </a:t>
            </a:r>
            <a:r>
              <a:rPr lang="ar-DZ" sz="2000" dirty="0" smtClean="0"/>
              <a:t>الولايات </a:t>
            </a:r>
            <a:r>
              <a:rPr lang="ar-DZ" sz="2000" dirty="0"/>
              <a:t>المتحدة في المركز </a:t>
            </a:r>
            <a:r>
              <a:rPr lang="ar-DZ" sz="2000" dirty="0" smtClean="0"/>
              <a:t>الأول ثم </a:t>
            </a:r>
            <a:r>
              <a:rPr lang="ar-DZ" sz="2000" dirty="0"/>
              <a:t>الدنمارك وتليها </a:t>
            </a:r>
            <a:r>
              <a:rPr lang="ar-DZ" sz="2000" dirty="0" smtClean="0"/>
              <a:t>بريطانيا .</a:t>
            </a:r>
          </a:p>
          <a:p>
            <a:pPr algn="just" rtl="1"/>
            <a:r>
              <a:rPr lang="ar-DZ" sz="2000" dirty="0" smtClean="0"/>
              <a:t> يرى </a:t>
            </a:r>
            <a:r>
              <a:rPr lang="ar-DZ" sz="2000" dirty="0"/>
              <a:t>البعض أن الحكومة </a:t>
            </a:r>
            <a:r>
              <a:rPr lang="ar-DZ" sz="2000" dirty="0" smtClean="0"/>
              <a:t>الإلكترونية </a:t>
            </a:r>
            <a:r>
              <a:rPr lang="ar-DZ" sz="2000" dirty="0"/>
              <a:t>هي الانتقال من تقديم الخدمات </a:t>
            </a:r>
            <a:r>
              <a:rPr lang="ar-DZ" sz="2000" dirty="0" smtClean="0"/>
              <a:t>العامة والمعاملات من </a:t>
            </a:r>
            <a:r>
              <a:rPr lang="ar-DZ" sz="2000" dirty="0"/>
              <a:t>شكلها الروتيني إلى الشكل </a:t>
            </a:r>
            <a:r>
              <a:rPr lang="ar-DZ" sz="2000" dirty="0" smtClean="0"/>
              <a:t>الإلكتروني </a:t>
            </a:r>
            <a:r>
              <a:rPr lang="ar-DZ" sz="2000" dirty="0"/>
              <a:t>عبر </a:t>
            </a:r>
            <a:r>
              <a:rPr lang="ar-DZ" sz="2000" dirty="0" smtClean="0"/>
              <a:t>الأنترنت. </a:t>
            </a:r>
            <a:r>
              <a:rPr lang="ar-DZ" sz="2000" dirty="0"/>
              <a:t>آخرون يرون أن فكرة الحكومة </a:t>
            </a:r>
            <a:r>
              <a:rPr lang="ar-DZ" sz="2000" dirty="0" smtClean="0"/>
              <a:t>الإلكترونية </a:t>
            </a:r>
            <a:r>
              <a:rPr lang="ar-DZ" sz="2000" dirty="0"/>
              <a:t>تقوم على أربع ركائز </a:t>
            </a:r>
            <a:r>
              <a:rPr lang="ar-DZ" sz="2000" u="sng" dirty="0"/>
              <a:t>أساسية هي</a:t>
            </a:r>
            <a:r>
              <a:rPr lang="ar-DZ" sz="2000" u="sng" dirty="0" smtClean="0"/>
              <a:t>:</a:t>
            </a:r>
          </a:p>
          <a:p>
            <a:pPr algn="just" rtl="1"/>
            <a:r>
              <a:rPr lang="ar-DZ" sz="2000" dirty="0"/>
              <a:t>1 تجميع كافة </a:t>
            </a:r>
            <a:r>
              <a:rPr lang="ar-DZ" sz="2000" dirty="0" smtClean="0"/>
              <a:t>الأنشطة </a:t>
            </a:r>
            <a:r>
              <a:rPr lang="ar-DZ" sz="2000" dirty="0"/>
              <a:t>والخدمات </a:t>
            </a:r>
            <a:r>
              <a:rPr lang="ar-DZ" sz="2000" dirty="0" smtClean="0"/>
              <a:t>المعلوماتية </a:t>
            </a:r>
            <a:r>
              <a:rPr lang="ar-DZ" sz="2000" dirty="0"/>
              <a:t>والتفاعلية والتبادلية في موضع واحد هو موقع الحكومة الرسمي على شبكة </a:t>
            </a:r>
            <a:r>
              <a:rPr lang="ar-DZ" sz="2000" dirty="0" smtClean="0"/>
              <a:t>الإنترنت، </a:t>
            </a:r>
            <a:r>
              <a:rPr lang="ar-DZ" sz="2000" dirty="0"/>
              <a:t>في نشاط يمكن تشبيهه بفكرة مجمعات الدوائر الحكومية</a:t>
            </a:r>
            <a:r>
              <a:rPr lang="ar-DZ" sz="2000" dirty="0" smtClean="0"/>
              <a:t>.</a:t>
            </a:r>
          </a:p>
          <a:p>
            <a:pPr algn="just" rtl="1"/>
            <a:r>
              <a:rPr lang="ar-DZ" sz="2000" dirty="0" smtClean="0"/>
              <a:t> </a:t>
            </a:r>
            <a:r>
              <a:rPr lang="ar-DZ" sz="2000" dirty="0"/>
              <a:t>-2تحقيق حالة اتصال دائم بالجمهور مع القدرة على تأمين كافة خدمات </a:t>
            </a:r>
            <a:r>
              <a:rPr lang="ar-DZ" sz="2000" dirty="0" smtClean="0"/>
              <a:t>الاستعلامات </a:t>
            </a:r>
            <a:r>
              <a:rPr lang="ar-DZ" sz="2000" dirty="0"/>
              <a:t>للمواطن بشكل الكتروني. </a:t>
            </a:r>
            <a:endParaRPr lang="ar-DZ" sz="2000" dirty="0" smtClean="0"/>
          </a:p>
          <a:p>
            <a:pPr algn="just" rtl="1"/>
            <a:r>
              <a:rPr lang="ar-DZ" sz="2000" dirty="0" smtClean="0"/>
              <a:t>-</a:t>
            </a:r>
            <a:r>
              <a:rPr lang="ar-DZ" sz="2000" dirty="0"/>
              <a:t>3 تحقيق السرعة والفعالية و الربط والتنسيق </a:t>
            </a:r>
            <a:r>
              <a:rPr lang="ar-DZ" sz="2000" dirty="0" smtClean="0"/>
              <a:t>والأداء والإنجاز </a:t>
            </a:r>
            <a:r>
              <a:rPr lang="ar-DZ" sz="2000" dirty="0"/>
              <a:t>بين دوائر الحكومة </a:t>
            </a:r>
            <a:r>
              <a:rPr lang="ar-DZ" sz="2000" dirty="0" smtClean="0"/>
              <a:t>المختلفة </a:t>
            </a:r>
            <a:r>
              <a:rPr lang="ar-DZ" sz="2000" dirty="0"/>
              <a:t>وضمن كل منها على حدى</a:t>
            </a:r>
            <a:r>
              <a:rPr lang="ar-DZ" sz="2000" dirty="0" smtClean="0"/>
              <a:t>.</a:t>
            </a:r>
          </a:p>
          <a:p>
            <a:pPr algn="just" rtl="1"/>
            <a:r>
              <a:rPr lang="ar-DZ" sz="2000" dirty="0" smtClean="0"/>
              <a:t> </a:t>
            </a:r>
            <a:r>
              <a:rPr lang="ar-DZ" sz="2000" dirty="0"/>
              <a:t>-4 تحقيق الوفرة </a:t>
            </a:r>
            <a:r>
              <a:rPr lang="ar-DZ" sz="2000" dirty="0" smtClean="0"/>
              <a:t>في الإنفاق على العناصر المختلفة وتحقيق </a:t>
            </a:r>
            <a:r>
              <a:rPr lang="ar-DZ" sz="2000" dirty="0"/>
              <a:t>عوائد أفضل </a:t>
            </a:r>
            <a:r>
              <a:rPr lang="ar-DZ" sz="2000" dirty="0" smtClean="0"/>
              <a:t>من الأنشطة الحكومية ذات المحتوى التجاري.</a:t>
            </a:r>
            <a:endParaRPr lang="ar-DZ" sz="2000" u="sng" dirty="0" smtClean="0"/>
          </a:p>
          <a:p>
            <a:pPr algn="just" rtl="1"/>
            <a:endParaRPr lang="fr-FR" sz="2000" u="sng" dirty="0"/>
          </a:p>
        </p:txBody>
      </p:sp>
    </p:spTree>
    <p:extLst>
      <p:ext uri="{BB962C8B-B14F-4D97-AF65-F5344CB8AC3E}">
        <p14:creationId xmlns:p14="http://schemas.microsoft.com/office/powerpoint/2010/main" val="26701131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66670" y="1370355"/>
            <a:ext cx="11462198" cy="1631216"/>
          </a:xfrm>
          <a:prstGeom prst="rect">
            <a:avLst/>
          </a:prstGeom>
        </p:spPr>
        <p:txBody>
          <a:bodyPr wrap="square">
            <a:spAutoFit/>
          </a:bodyPr>
          <a:lstStyle/>
          <a:p>
            <a:pPr algn="just" rtl="1"/>
            <a:r>
              <a:rPr lang="ar-DZ" sz="2000" dirty="0"/>
              <a:t>يمكن تعريف الحكومة </a:t>
            </a:r>
            <a:r>
              <a:rPr lang="ar-DZ" sz="2000" dirty="0" smtClean="0"/>
              <a:t>الإلكترونية </a:t>
            </a:r>
            <a:r>
              <a:rPr lang="ar-DZ" sz="2000" dirty="0"/>
              <a:t>بأنها: تسخير الحكومة لتكنولوجيا </a:t>
            </a:r>
            <a:r>
              <a:rPr lang="ar-DZ" sz="2000" dirty="0" smtClean="0"/>
              <a:t>المعلومات والاتصالات </a:t>
            </a:r>
            <a:r>
              <a:rPr lang="ar-DZ" sz="2000" dirty="0"/>
              <a:t>بهدف إنجاز الخدمات وتطويرها لجميع أجزاء </a:t>
            </a:r>
            <a:r>
              <a:rPr lang="ar-DZ" sz="2000" dirty="0" smtClean="0"/>
              <a:t>المجتمع </a:t>
            </a:r>
            <a:r>
              <a:rPr lang="ar-DZ" sz="2000" dirty="0"/>
              <a:t>بدءا </a:t>
            </a:r>
            <a:r>
              <a:rPr lang="ar-DZ" sz="2000" dirty="0" smtClean="0"/>
              <a:t>بالمواطنين </a:t>
            </a:r>
            <a:r>
              <a:rPr lang="ar-DZ" sz="2000" dirty="0"/>
              <a:t>وشركات </a:t>
            </a:r>
            <a:r>
              <a:rPr lang="ar-DZ" sz="2000" dirty="0" smtClean="0"/>
              <a:t>الأعمال </a:t>
            </a:r>
            <a:r>
              <a:rPr lang="ar-DZ" sz="2000" dirty="0" err="1" smtClean="0"/>
              <a:t>وانتهاءا</a:t>
            </a:r>
            <a:r>
              <a:rPr lang="ar-DZ" sz="2000" dirty="0" smtClean="0"/>
              <a:t>  </a:t>
            </a:r>
            <a:r>
              <a:rPr lang="ar-DZ" sz="2000" dirty="0"/>
              <a:t>بمؤسسات المجتمع </a:t>
            </a:r>
            <a:r>
              <a:rPr lang="ar-DZ" sz="2000" dirty="0" smtClean="0"/>
              <a:t>والإدارات </a:t>
            </a:r>
            <a:r>
              <a:rPr lang="ar-DZ" sz="2000" dirty="0"/>
              <a:t>الحكومية </a:t>
            </a:r>
            <a:r>
              <a:rPr lang="ar-DZ" sz="2000" dirty="0" smtClean="0"/>
              <a:t>الأخرى، </a:t>
            </a:r>
            <a:r>
              <a:rPr lang="ar-DZ" sz="2000" dirty="0"/>
              <a:t>وذلك بطريقة ذات كفاءة عالية وتكلفة مقبولة مما يعزز </a:t>
            </a:r>
            <a:r>
              <a:rPr lang="ar-DZ" sz="2000" dirty="0" smtClean="0"/>
              <a:t>المشاركة </a:t>
            </a:r>
            <a:r>
              <a:rPr lang="ar-DZ" sz="2000" dirty="0"/>
              <a:t>العامة في الدولة. في تعريف آخر يمكن القول بأن الحكومة </a:t>
            </a:r>
            <a:r>
              <a:rPr lang="ar-DZ" sz="2000" dirty="0" smtClean="0"/>
              <a:t>الإلكترونية </a:t>
            </a:r>
            <a:r>
              <a:rPr lang="ar-DZ" sz="2000" dirty="0"/>
              <a:t>هي مجموعة النشاطات والوسائل التي يتم </a:t>
            </a:r>
            <a:r>
              <a:rPr lang="ar-DZ" sz="2000" dirty="0" smtClean="0"/>
              <a:t>به</a:t>
            </a:r>
          </a:p>
          <a:p>
            <a:pPr algn="just" rtl="1"/>
            <a:r>
              <a:rPr lang="ar-DZ" sz="2000" dirty="0" smtClean="0"/>
              <a:t>ادخال تقنيات المعلومات والاتصالات </a:t>
            </a:r>
            <a:r>
              <a:rPr lang="ar-DZ" sz="2000" dirty="0"/>
              <a:t>كليا أو جزئيا في صلب وظائف الحكومة </a:t>
            </a:r>
            <a:r>
              <a:rPr lang="ar-DZ" sz="2000" dirty="0" smtClean="0"/>
              <a:t>والإدارات </a:t>
            </a:r>
            <a:r>
              <a:rPr lang="ar-DZ" sz="2000" dirty="0"/>
              <a:t>ومؤسسات الحكومة </a:t>
            </a:r>
            <a:r>
              <a:rPr lang="ar-DZ" sz="2000" dirty="0" smtClean="0"/>
              <a:t>الخدمية.</a:t>
            </a:r>
          </a:p>
          <a:p>
            <a:pPr algn="just" rtl="1"/>
            <a:endParaRPr lang="fr-FR" sz="2000" dirty="0"/>
          </a:p>
        </p:txBody>
      </p:sp>
      <p:sp>
        <p:nvSpPr>
          <p:cNvPr id="5" name="Rectangle 4"/>
          <p:cNvSpPr/>
          <p:nvPr/>
        </p:nvSpPr>
        <p:spPr>
          <a:xfrm>
            <a:off x="8362485" y="629923"/>
            <a:ext cx="3382657" cy="523220"/>
          </a:xfrm>
          <a:prstGeom prst="rect">
            <a:avLst/>
          </a:prstGeom>
        </p:spPr>
        <p:txBody>
          <a:bodyPr wrap="none">
            <a:spAutoFit/>
          </a:bodyPr>
          <a:lstStyle/>
          <a:p>
            <a:r>
              <a:rPr lang="ar-DZ" sz="2800" b="1" u="sng" dirty="0">
                <a:solidFill>
                  <a:srgbClr val="FF0000"/>
                </a:solidFill>
              </a:rPr>
              <a:t>تعريف الحكومة الإلكترونية </a:t>
            </a:r>
            <a:endParaRPr lang="fr-FR" sz="2800" b="1" u="sng" dirty="0">
              <a:solidFill>
                <a:srgbClr val="FF0000"/>
              </a:solidFill>
            </a:endParaRPr>
          </a:p>
        </p:txBody>
      </p:sp>
      <p:sp>
        <p:nvSpPr>
          <p:cNvPr id="2" name="Rectangle 1"/>
          <p:cNvSpPr/>
          <p:nvPr/>
        </p:nvSpPr>
        <p:spPr>
          <a:xfrm>
            <a:off x="8375309" y="3095897"/>
            <a:ext cx="3369833" cy="523220"/>
          </a:xfrm>
          <a:prstGeom prst="rect">
            <a:avLst/>
          </a:prstGeom>
        </p:spPr>
        <p:txBody>
          <a:bodyPr wrap="none">
            <a:spAutoFit/>
          </a:bodyPr>
          <a:lstStyle/>
          <a:p>
            <a:pPr algn="r" rtl="1"/>
            <a:r>
              <a:rPr lang="ar-DZ" sz="2800" dirty="0" smtClean="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أهداف </a:t>
            </a:r>
            <a:r>
              <a:rPr lang="ar-DZ" sz="28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الحكومة </a:t>
            </a:r>
            <a:r>
              <a:rPr lang="ar-DZ" sz="2800" dirty="0" smtClean="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الإلكترونية: </a:t>
            </a:r>
            <a:endParaRPr lang="fr-FR" sz="28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endParaRPr>
          </a:p>
        </p:txBody>
      </p:sp>
      <p:sp>
        <p:nvSpPr>
          <p:cNvPr id="3" name="Rectangle 2"/>
          <p:cNvSpPr/>
          <p:nvPr/>
        </p:nvSpPr>
        <p:spPr>
          <a:xfrm>
            <a:off x="1468192" y="3855978"/>
            <a:ext cx="10186798" cy="1938992"/>
          </a:xfrm>
          <a:prstGeom prst="rect">
            <a:avLst/>
          </a:prstGeom>
        </p:spPr>
        <p:txBody>
          <a:bodyPr wrap="square">
            <a:spAutoFit/>
          </a:bodyPr>
          <a:lstStyle/>
          <a:p>
            <a:pPr algn="just" rtl="1"/>
            <a:r>
              <a:rPr lang="ar-DZ" sz="2000" dirty="0"/>
              <a:t>يمكن تلخيص أهداف الحكومة </a:t>
            </a:r>
            <a:r>
              <a:rPr lang="ar-DZ" sz="2000" dirty="0" smtClean="0"/>
              <a:t>الإلكترونية </a:t>
            </a:r>
            <a:r>
              <a:rPr lang="ar-DZ" sz="2000" dirty="0"/>
              <a:t>في النقاط التالية: </a:t>
            </a:r>
            <a:endParaRPr lang="fr-FR" sz="2000" dirty="0" smtClean="0"/>
          </a:p>
          <a:p>
            <a:pPr algn="just" rtl="1"/>
            <a:r>
              <a:rPr lang="ar-DZ" sz="2000" dirty="0" smtClean="0"/>
              <a:t>-</a:t>
            </a:r>
            <a:r>
              <a:rPr lang="ar-DZ" sz="2000" dirty="0"/>
              <a:t>1 تمكين القطاع الحكومي من تطوير </a:t>
            </a:r>
            <a:r>
              <a:rPr lang="ar-DZ" sz="2000" dirty="0" smtClean="0"/>
              <a:t>المجتمع </a:t>
            </a:r>
            <a:r>
              <a:rPr lang="ar-DZ" sz="2000" dirty="0"/>
              <a:t>وتنميته بسرعة وفعالية</a:t>
            </a:r>
            <a:r>
              <a:rPr lang="ar-DZ" sz="2000" dirty="0" smtClean="0"/>
              <a:t>.</a:t>
            </a:r>
            <a:endParaRPr lang="fr-FR" sz="2000" dirty="0" smtClean="0"/>
          </a:p>
          <a:p>
            <a:pPr algn="just" rtl="1"/>
            <a:r>
              <a:rPr lang="ar-DZ" sz="2000" dirty="0" smtClean="0"/>
              <a:t>2- رفع مستويات الأداء وتخطي </a:t>
            </a:r>
            <a:r>
              <a:rPr lang="ar-DZ" sz="2000" dirty="0"/>
              <a:t>سلبيات النظام الحكومي التقليدي </a:t>
            </a:r>
            <a:r>
              <a:rPr lang="ar-DZ" sz="2000" dirty="0" smtClean="0"/>
              <a:t>فالبلدان النامية الغارقة في البيروقراطية.</a:t>
            </a:r>
          </a:p>
          <a:p>
            <a:pPr algn="just" rtl="1"/>
            <a:r>
              <a:rPr lang="ar-DZ" sz="2000" dirty="0" smtClean="0"/>
              <a:t> </a:t>
            </a:r>
            <a:r>
              <a:rPr lang="ar-DZ" sz="2000" dirty="0"/>
              <a:t>3- الحد من مستوى الفساد في القطاع العام عبر التقليل من دور الوسيط بين الحكومة والمواطن أو بين الحكومة وقطاع الأعمال أو بين الدوائر الحكومية نفسها.</a:t>
            </a:r>
          </a:p>
          <a:p>
            <a:pPr algn="just" rtl="1"/>
            <a:r>
              <a:rPr lang="ar-DZ" sz="2000" dirty="0"/>
              <a:t>4- تخفيض النفقات الحكومية بشكل كبير</a:t>
            </a:r>
            <a:endParaRPr lang="fr-FR" sz="2000" dirty="0"/>
          </a:p>
        </p:txBody>
      </p:sp>
    </p:spTree>
    <p:extLst>
      <p:ext uri="{BB962C8B-B14F-4D97-AF65-F5344CB8AC3E}">
        <p14:creationId xmlns:p14="http://schemas.microsoft.com/office/powerpoint/2010/main" val="4063781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6980" y="507264"/>
            <a:ext cx="9994005" cy="1631216"/>
          </a:xfrm>
          <a:prstGeom prst="rect">
            <a:avLst/>
          </a:prstGeom>
        </p:spPr>
        <p:txBody>
          <a:bodyPr wrap="square">
            <a:spAutoFit/>
          </a:bodyPr>
          <a:lstStyle/>
          <a:p>
            <a:pPr algn="just" rtl="1"/>
            <a:r>
              <a:rPr lang="ar-DZ" sz="2000" dirty="0" smtClean="0"/>
              <a:t>. </a:t>
            </a:r>
          </a:p>
          <a:p>
            <a:pPr algn="just" rtl="1"/>
            <a:r>
              <a:rPr lang="ar-DZ" sz="2000" dirty="0" smtClean="0"/>
              <a:t>5- توسيع </a:t>
            </a:r>
            <a:r>
              <a:rPr lang="ar-DZ" sz="2000" dirty="0"/>
              <a:t>مشاركة </a:t>
            </a:r>
            <a:r>
              <a:rPr lang="ar-DZ" sz="2000" dirty="0" smtClean="0"/>
              <a:t>المجتمع </a:t>
            </a:r>
            <a:r>
              <a:rPr lang="ar-DZ" sz="2000" dirty="0"/>
              <a:t>في عملية صنع القرار الحكومي. </a:t>
            </a:r>
            <a:endParaRPr lang="ar-DZ" sz="2000" dirty="0" smtClean="0"/>
          </a:p>
          <a:p>
            <a:pPr algn="just" rtl="1"/>
            <a:r>
              <a:rPr lang="ar-DZ" sz="2000" dirty="0" smtClean="0"/>
              <a:t>6- توفير المعلومات والخدمات </a:t>
            </a:r>
            <a:r>
              <a:rPr lang="ar-DZ" sz="2000" dirty="0"/>
              <a:t>بشكل الكتروني للمواطنين </a:t>
            </a:r>
            <a:r>
              <a:rPr lang="ar-DZ" sz="2000" dirty="0" smtClean="0"/>
              <a:t>والمؤسسات </a:t>
            </a:r>
            <a:r>
              <a:rPr lang="ar-DZ" sz="2000" dirty="0"/>
              <a:t>وقطاع </a:t>
            </a:r>
            <a:r>
              <a:rPr lang="ar-DZ" sz="2000" dirty="0" smtClean="0"/>
              <a:t>الأعمال.</a:t>
            </a:r>
          </a:p>
          <a:p>
            <a:pPr algn="just" rtl="1"/>
            <a:r>
              <a:rPr lang="ar-DZ" sz="2000" dirty="0" smtClean="0"/>
              <a:t>7-  </a:t>
            </a:r>
            <a:r>
              <a:rPr lang="ar-DZ" sz="2000" dirty="0"/>
              <a:t>تحسين مستوى الخدمات </a:t>
            </a:r>
            <a:r>
              <a:rPr lang="ar-DZ" sz="2000" dirty="0" smtClean="0"/>
              <a:t>المقدمة ورفع </a:t>
            </a:r>
            <a:r>
              <a:rPr lang="ar-DZ" sz="2000" dirty="0"/>
              <a:t>جودتها</a:t>
            </a:r>
            <a:r>
              <a:rPr lang="ar-DZ" sz="2000" dirty="0" smtClean="0"/>
              <a:t>.</a:t>
            </a:r>
          </a:p>
          <a:p>
            <a:pPr algn="just" rtl="1"/>
            <a:r>
              <a:rPr lang="ar-DZ" sz="2000" dirty="0" smtClean="0"/>
              <a:t> 8- سرعة </a:t>
            </a:r>
            <a:r>
              <a:rPr lang="ar-DZ" sz="2000" dirty="0"/>
              <a:t>الاستجابة </a:t>
            </a:r>
            <a:r>
              <a:rPr lang="ar-DZ" sz="2000" dirty="0" smtClean="0"/>
              <a:t>متطلبات المواطنين </a:t>
            </a:r>
            <a:r>
              <a:rPr lang="ar-DZ" sz="2000" dirty="0"/>
              <a:t>وفتح إمكانيات استجابة جديدة عبر الاتصال التفاعلي بين الحكومة </a:t>
            </a:r>
            <a:r>
              <a:rPr lang="ar-DZ" sz="2000" dirty="0" err="1"/>
              <a:t>واملواطن</a:t>
            </a:r>
            <a:endParaRPr lang="fr-FR" sz="2000" dirty="0"/>
          </a:p>
        </p:txBody>
      </p:sp>
      <p:sp>
        <p:nvSpPr>
          <p:cNvPr id="5" name="Rectangle 4"/>
          <p:cNvSpPr/>
          <p:nvPr/>
        </p:nvSpPr>
        <p:spPr>
          <a:xfrm>
            <a:off x="7123527" y="2252661"/>
            <a:ext cx="4562467" cy="523220"/>
          </a:xfrm>
          <a:prstGeom prst="rect">
            <a:avLst/>
          </a:prstGeom>
        </p:spPr>
        <p:txBody>
          <a:bodyPr wrap="none">
            <a:spAutoFit/>
          </a:bodyPr>
          <a:lstStyle/>
          <a:p>
            <a:pPr algn="r" rtl="1"/>
            <a:r>
              <a:rPr lang="ar-DZ" sz="28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مستويات </a:t>
            </a:r>
            <a:r>
              <a:rPr lang="ar-DZ" sz="28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خدمات الحكومة </a:t>
            </a:r>
            <a:r>
              <a:rPr lang="ar-DZ" sz="28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الإلكترونية: </a:t>
            </a:r>
            <a:endParaRPr lang="fr-FR" sz="28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endParaRPr>
          </a:p>
        </p:txBody>
      </p:sp>
      <p:sp>
        <p:nvSpPr>
          <p:cNvPr id="7" name="Rectangle 6"/>
          <p:cNvSpPr/>
          <p:nvPr/>
        </p:nvSpPr>
        <p:spPr>
          <a:xfrm>
            <a:off x="1828800" y="3124844"/>
            <a:ext cx="9762185" cy="2800767"/>
          </a:xfrm>
          <a:prstGeom prst="rect">
            <a:avLst/>
          </a:prstGeom>
        </p:spPr>
        <p:txBody>
          <a:bodyPr wrap="square">
            <a:spAutoFit/>
          </a:bodyPr>
          <a:lstStyle/>
          <a:p>
            <a:pPr algn="r"/>
            <a:r>
              <a:rPr lang="ar-DZ" sz="2200" dirty="0"/>
              <a:t>يمكن التمييز بين </a:t>
            </a:r>
            <a:r>
              <a:rPr lang="ar-DZ" sz="2200" dirty="0" smtClean="0"/>
              <a:t>المستويات </a:t>
            </a:r>
            <a:r>
              <a:rPr lang="ar-DZ" sz="2200" dirty="0"/>
              <a:t>التالية لخدمات الحكومة </a:t>
            </a:r>
            <a:r>
              <a:rPr lang="ar-DZ" sz="2200" dirty="0" smtClean="0"/>
              <a:t>الإلكترونية: </a:t>
            </a:r>
          </a:p>
          <a:p>
            <a:pPr algn="r"/>
            <a:r>
              <a:rPr lang="ar-DZ" sz="2200" dirty="0" smtClean="0"/>
              <a:t>-</a:t>
            </a:r>
            <a:r>
              <a:rPr lang="ar-DZ" sz="2200" b="1" u="sng" dirty="0"/>
              <a:t>1مستوى التواجد: </a:t>
            </a:r>
            <a:r>
              <a:rPr lang="ar-DZ" sz="2200" dirty="0"/>
              <a:t>أي توفير </a:t>
            </a:r>
            <a:r>
              <a:rPr lang="ar-DZ" sz="2200" dirty="0" smtClean="0"/>
              <a:t>المعلومات </a:t>
            </a:r>
            <a:r>
              <a:rPr lang="ar-DZ" sz="2200" dirty="0"/>
              <a:t>على مواقع </a:t>
            </a:r>
            <a:r>
              <a:rPr lang="ar-DZ" sz="2200" dirty="0" smtClean="0"/>
              <a:t>الأنترنت </a:t>
            </a:r>
            <a:r>
              <a:rPr lang="ar-DZ" sz="2200" dirty="0"/>
              <a:t>والتعريف بالوثائق </a:t>
            </a:r>
            <a:r>
              <a:rPr lang="ar-DZ" sz="2200" dirty="0" smtClean="0"/>
              <a:t>المطلوبة لإجراء المعاملات. </a:t>
            </a:r>
            <a:r>
              <a:rPr lang="ar-DZ" sz="2200" dirty="0"/>
              <a:t>-</a:t>
            </a:r>
            <a:r>
              <a:rPr lang="ar-DZ" sz="2200" b="1" u="sng" dirty="0"/>
              <a:t>2مستوى التفاعل: </a:t>
            </a:r>
            <a:r>
              <a:rPr lang="ar-DZ" sz="2200" dirty="0"/>
              <a:t>أي </a:t>
            </a:r>
            <a:r>
              <a:rPr lang="ar-DZ" sz="2200" dirty="0" smtClean="0"/>
              <a:t>إتاحة إمكانية تبادل المعلومات </a:t>
            </a:r>
            <a:r>
              <a:rPr lang="ar-DZ" sz="2200" dirty="0"/>
              <a:t>وتحميل النماذج والطلبات والاستمارات </a:t>
            </a:r>
            <a:r>
              <a:rPr lang="ar-DZ" sz="2200" dirty="0" smtClean="0"/>
              <a:t>وإمكانية ملئها </a:t>
            </a:r>
            <a:r>
              <a:rPr lang="ar-DZ" sz="2200" dirty="0"/>
              <a:t>وارسالها بشكل الكتروني</a:t>
            </a:r>
            <a:r>
              <a:rPr lang="ar-DZ" sz="2200" dirty="0" smtClean="0"/>
              <a:t>.</a:t>
            </a:r>
          </a:p>
          <a:p>
            <a:pPr algn="r"/>
            <a:r>
              <a:rPr lang="ar-DZ" sz="2200" dirty="0" smtClean="0"/>
              <a:t> </a:t>
            </a:r>
            <a:r>
              <a:rPr lang="ar-DZ" sz="2200" dirty="0"/>
              <a:t>-</a:t>
            </a:r>
            <a:r>
              <a:rPr lang="ar-DZ" sz="2200" b="1" u="sng" dirty="0"/>
              <a:t>3 مستوى التعامل: </a:t>
            </a:r>
            <a:r>
              <a:rPr lang="ar-DZ" sz="2200" dirty="0"/>
              <a:t>أي تقديم خدمات الكترونية وإمكانية إنجاز بعض </a:t>
            </a:r>
            <a:r>
              <a:rPr lang="ar-DZ" sz="2200" dirty="0" smtClean="0"/>
              <a:t>المعاملات </a:t>
            </a:r>
            <a:r>
              <a:rPr lang="ar-DZ" sz="2200" dirty="0"/>
              <a:t>أو استصدار وثائق أو تجديد تراخيص. </a:t>
            </a:r>
            <a:endParaRPr lang="ar-DZ" sz="2200" dirty="0" smtClean="0"/>
          </a:p>
          <a:p>
            <a:pPr algn="r"/>
            <a:r>
              <a:rPr lang="ar-DZ" sz="2200" b="1" u="sng" dirty="0" smtClean="0"/>
              <a:t>-</a:t>
            </a:r>
            <a:r>
              <a:rPr lang="ar-DZ" sz="2200" b="1" u="sng" dirty="0"/>
              <a:t>4مستوى التحول: </a:t>
            </a:r>
            <a:r>
              <a:rPr lang="ar-DZ" sz="2200" dirty="0"/>
              <a:t>أي الانتقال إلى أسلوب عمل جديد من </a:t>
            </a:r>
            <a:r>
              <a:rPr lang="ar-DZ" sz="2200" dirty="0" smtClean="0"/>
              <a:t>خلال </a:t>
            </a:r>
            <a:r>
              <a:rPr lang="ar-DZ" sz="2200" dirty="0"/>
              <a:t>إنجاز </a:t>
            </a:r>
            <a:r>
              <a:rPr lang="ar-DZ" sz="2200" dirty="0" smtClean="0"/>
              <a:t>المعاملات </a:t>
            </a:r>
            <a:r>
              <a:rPr lang="ar-DZ" sz="2200" dirty="0"/>
              <a:t>الكترونيا بشكل كامل وبجميع مراحلها بما فيها السداد </a:t>
            </a:r>
            <a:r>
              <a:rPr lang="ar-DZ" sz="2200" dirty="0" smtClean="0"/>
              <a:t>الالكتروني.</a:t>
            </a:r>
            <a:endParaRPr lang="fr-FR" sz="2200" dirty="0"/>
          </a:p>
        </p:txBody>
      </p:sp>
    </p:spTree>
    <p:extLst>
      <p:ext uri="{BB962C8B-B14F-4D97-AF65-F5344CB8AC3E}">
        <p14:creationId xmlns:p14="http://schemas.microsoft.com/office/powerpoint/2010/main" val="1698191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226173" y="488254"/>
            <a:ext cx="3757760" cy="523220"/>
          </a:xfrm>
          <a:prstGeom prst="rect">
            <a:avLst/>
          </a:prstGeom>
        </p:spPr>
        <p:txBody>
          <a:bodyPr wrap="none">
            <a:spAutoFit/>
          </a:bodyPr>
          <a:lstStyle/>
          <a:p>
            <a:r>
              <a:rPr lang="ar-DZ" sz="28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-متطلبات الحكومة </a:t>
            </a:r>
            <a:r>
              <a:rPr lang="ar-DZ" sz="2800" dirty="0" smtClean="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الإلكترونية:</a:t>
            </a:r>
            <a:r>
              <a:rPr lang="ar-DZ" dirty="0" smtClean="0"/>
              <a:t> </a:t>
            </a:r>
            <a:endParaRPr lang="fr-FR" dirty="0"/>
          </a:p>
        </p:txBody>
      </p:sp>
      <p:sp>
        <p:nvSpPr>
          <p:cNvPr id="6" name="Rectangle 5"/>
          <p:cNvSpPr/>
          <p:nvPr/>
        </p:nvSpPr>
        <p:spPr>
          <a:xfrm>
            <a:off x="1609859" y="1360438"/>
            <a:ext cx="10135673" cy="4647426"/>
          </a:xfrm>
          <a:prstGeom prst="rect">
            <a:avLst/>
          </a:prstGeom>
        </p:spPr>
        <p:txBody>
          <a:bodyPr wrap="square">
            <a:spAutoFit/>
          </a:bodyPr>
          <a:lstStyle/>
          <a:p>
            <a:pPr algn="just" rtl="1"/>
            <a:r>
              <a:rPr lang="ar-DZ" sz="2200" dirty="0"/>
              <a:t>يوجد العديد من </a:t>
            </a:r>
            <a:r>
              <a:rPr lang="ar-DZ" sz="2200" dirty="0" smtClean="0"/>
              <a:t>المتطلبات </a:t>
            </a:r>
            <a:r>
              <a:rPr lang="ar-DZ" sz="2200" dirty="0"/>
              <a:t>الواجب توافرها على عدة مستويات لتحويل الحكومة </a:t>
            </a:r>
            <a:r>
              <a:rPr lang="ar-DZ" sz="2200" dirty="0" smtClean="0"/>
              <a:t>الإلكترونية </a:t>
            </a:r>
            <a:r>
              <a:rPr lang="ar-DZ" sz="2200" dirty="0"/>
              <a:t>إلى أمر واقع، ويمكن جمع هذه </a:t>
            </a:r>
            <a:r>
              <a:rPr lang="ar-DZ" sz="2200" dirty="0" smtClean="0"/>
              <a:t>المتطلبات </a:t>
            </a:r>
            <a:r>
              <a:rPr lang="ar-DZ" sz="2200" dirty="0"/>
              <a:t>وفقا للنقاط التالية: </a:t>
            </a:r>
            <a:endParaRPr lang="ar-DZ" sz="2200" dirty="0" smtClean="0"/>
          </a:p>
          <a:p>
            <a:pPr algn="just" rtl="1"/>
            <a:r>
              <a:rPr lang="ar-DZ" sz="2200" b="1" u="sng" dirty="0" smtClean="0"/>
              <a:t>-</a:t>
            </a:r>
            <a:r>
              <a:rPr lang="ar-DZ" sz="2200" b="1" u="sng" dirty="0"/>
              <a:t>1على صعيد </a:t>
            </a:r>
            <a:r>
              <a:rPr lang="ar-DZ" sz="2200" b="1" u="sng" dirty="0" smtClean="0"/>
              <a:t>الأنظمة </a:t>
            </a:r>
            <a:r>
              <a:rPr lang="ar-DZ" sz="2200" b="1" u="sng" dirty="0"/>
              <a:t>والقوانين: </a:t>
            </a:r>
            <a:endParaRPr lang="ar-DZ" sz="2200" b="1" u="sng" dirty="0" smtClean="0"/>
          </a:p>
          <a:p>
            <a:pPr algn="just" rtl="1"/>
            <a:r>
              <a:rPr lang="ar-DZ" sz="2200" dirty="0" smtClean="0"/>
              <a:t>-</a:t>
            </a:r>
            <a:r>
              <a:rPr lang="ar-DZ" sz="2200" dirty="0"/>
              <a:t>وضع </a:t>
            </a:r>
            <a:r>
              <a:rPr lang="ar-DZ" sz="2200" dirty="0" smtClean="0"/>
              <a:t>الأنظمة </a:t>
            </a:r>
            <a:r>
              <a:rPr lang="ar-DZ" sz="2200" dirty="0"/>
              <a:t>وإصدار القوانين والتشريعات </a:t>
            </a:r>
            <a:r>
              <a:rPr lang="ar-DZ" sz="2200" dirty="0" smtClean="0"/>
              <a:t>المناسبة لبيئة الأعمال الإلكترونية </a:t>
            </a:r>
          </a:p>
          <a:p>
            <a:pPr marL="342900" indent="-342900" algn="just" rtl="1">
              <a:buFontTx/>
              <a:buChar char="-"/>
            </a:pPr>
            <a:r>
              <a:rPr lang="ar-DZ" sz="2200" dirty="0" smtClean="0"/>
              <a:t>تطوير </a:t>
            </a:r>
            <a:r>
              <a:rPr lang="ar-DZ" sz="2200" dirty="0"/>
              <a:t>نظم التراسل </a:t>
            </a:r>
            <a:r>
              <a:rPr lang="ar-DZ" sz="2200" dirty="0" smtClean="0"/>
              <a:t>الإلكتروني</a:t>
            </a:r>
          </a:p>
          <a:p>
            <a:pPr marL="342900" indent="-342900" algn="just" rtl="1">
              <a:buFontTx/>
              <a:buChar char="-"/>
            </a:pPr>
            <a:r>
              <a:rPr lang="ar-DZ" sz="2200" dirty="0" smtClean="0"/>
              <a:t>ترسيخ </a:t>
            </a:r>
            <a:r>
              <a:rPr lang="ar-DZ" sz="2200" dirty="0"/>
              <a:t>قانونية تبادل الوثائق </a:t>
            </a:r>
            <a:r>
              <a:rPr lang="ar-DZ" sz="2200" dirty="0" smtClean="0"/>
              <a:t>الإلكترونية </a:t>
            </a:r>
            <a:r>
              <a:rPr lang="ar-DZ" sz="2200" dirty="0"/>
              <a:t>الخاصة بالثبوتيات والتوقيع والتعاقد والدفع </a:t>
            </a:r>
            <a:r>
              <a:rPr lang="ar-DZ" sz="2200" dirty="0" smtClean="0"/>
              <a:t>الإلكتروني. </a:t>
            </a:r>
          </a:p>
          <a:p>
            <a:pPr algn="just" rtl="1"/>
            <a:r>
              <a:rPr lang="ar-DZ" sz="2200" dirty="0" smtClean="0"/>
              <a:t>-وضع </a:t>
            </a:r>
            <a:r>
              <a:rPr lang="ar-DZ" sz="2200" dirty="0"/>
              <a:t>قانون خاص </a:t>
            </a:r>
            <a:r>
              <a:rPr lang="ar-DZ" sz="2200" dirty="0" smtClean="0"/>
              <a:t>لمكافحة </a:t>
            </a:r>
            <a:r>
              <a:rPr lang="ar-DZ" sz="2200" dirty="0"/>
              <a:t>جرائم </a:t>
            </a:r>
            <a:r>
              <a:rPr lang="ar-DZ" sz="2200" dirty="0" smtClean="0"/>
              <a:t>المعلوماتية </a:t>
            </a:r>
            <a:r>
              <a:rPr lang="ar-DZ" sz="2200" dirty="0"/>
              <a:t>مثل الاختراق غير </a:t>
            </a:r>
            <a:r>
              <a:rPr lang="ar-DZ" sz="2200" dirty="0" smtClean="0"/>
              <a:t>المشروع، </a:t>
            </a:r>
            <a:r>
              <a:rPr lang="ar-DZ" sz="2200" dirty="0"/>
              <a:t>اعتراض البيانات </a:t>
            </a:r>
            <a:r>
              <a:rPr lang="ar-DZ" sz="2200" dirty="0" smtClean="0"/>
              <a:t>الإلكترونية،  </a:t>
            </a:r>
          </a:p>
          <a:p>
            <a:pPr marL="342900" indent="-342900" algn="just" rtl="1">
              <a:buFontTx/>
              <a:buChar char="-"/>
            </a:pPr>
            <a:r>
              <a:rPr lang="ar-DZ" sz="2200" dirty="0" smtClean="0"/>
              <a:t>إتلاف المنظومة الإلكترونية </a:t>
            </a:r>
            <a:r>
              <a:rPr lang="ar-DZ" sz="2200" dirty="0"/>
              <a:t>أو </a:t>
            </a:r>
            <a:r>
              <a:rPr lang="ar-DZ" sz="2200" dirty="0" smtClean="0"/>
              <a:t>تعطيلها </a:t>
            </a:r>
            <a:r>
              <a:rPr lang="ar-DZ" sz="2200" dirty="0"/>
              <a:t>السرقة والتزوير </a:t>
            </a:r>
            <a:r>
              <a:rPr lang="ar-DZ" sz="2200" dirty="0" smtClean="0"/>
              <a:t>الإلكتروني.</a:t>
            </a:r>
          </a:p>
          <a:p>
            <a:pPr marL="342900" indent="-342900" algn="just" rtl="1">
              <a:buFontTx/>
              <a:buChar char="-"/>
            </a:pPr>
            <a:r>
              <a:rPr lang="ar-DZ" sz="2400" b="1" u="sng" dirty="0"/>
              <a:t>2على صعيد البنية التحتية التقنية: </a:t>
            </a:r>
            <a:endParaRPr lang="ar-DZ" sz="2400" b="1" u="sng" dirty="0" smtClean="0"/>
          </a:p>
          <a:p>
            <a:pPr marL="342900" indent="-342900" algn="just" rtl="1">
              <a:buFontTx/>
              <a:buChar char="-"/>
            </a:pPr>
            <a:r>
              <a:rPr lang="ar-DZ" sz="2200" dirty="0" smtClean="0"/>
              <a:t>- </a:t>
            </a:r>
            <a:r>
              <a:rPr lang="ar-DZ" sz="2200" dirty="0"/>
              <a:t>توفير </a:t>
            </a:r>
            <a:r>
              <a:rPr lang="ar-DZ" sz="2200" dirty="0" smtClean="0"/>
              <a:t>تقنيات المعلومات والاتصالات </a:t>
            </a:r>
            <a:r>
              <a:rPr lang="ar-DZ" sz="2200" dirty="0"/>
              <a:t>والتحقق من جاهزيتها ومواكبة التطورات الحاصلة في بيئة العمل </a:t>
            </a:r>
            <a:r>
              <a:rPr lang="ar-DZ" sz="2200" dirty="0" smtClean="0"/>
              <a:t>الإلكتروني. </a:t>
            </a:r>
          </a:p>
          <a:p>
            <a:pPr marL="342900" indent="-342900" algn="just" rtl="1">
              <a:buFontTx/>
              <a:buChar char="-"/>
            </a:pPr>
            <a:r>
              <a:rPr lang="ar-DZ" sz="2200" dirty="0" smtClean="0"/>
              <a:t>- </a:t>
            </a:r>
            <a:r>
              <a:rPr lang="ar-DZ" sz="2200" dirty="0"/>
              <a:t>تأمين البنية التحتية </a:t>
            </a:r>
            <a:r>
              <a:rPr lang="ar-DZ" sz="2200" dirty="0" smtClean="0"/>
              <a:t>التقنية </a:t>
            </a:r>
            <a:r>
              <a:rPr lang="ar-DZ" sz="2200" dirty="0"/>
              <a:t>من أجهزة حاسوبية وشبكة إنترنت وبريد الكتروني وإتاحة إمكانية التداول والدفع </a:t>
            </a:r>
            <a:r>
              <a:rPr lang="ar-DZ" sz="2200" dirty="0" smtClean="0"/>
              <a:t>الإلكتروني</a:t>
            </a:r>
            <a:r>
              <a:rPr lang="ar-DZ" sz="2400" dirty="0" smtClean="0"/>
              <a:t>.</a:t>
            </a:r>
            <a:endParaRPr lang="fr-FR" sz="2200" dirty="0"/>
          </a:p>
        </p:txBody>
      </p:sp>
    </p:spTree>
    <p:extLst>
      <p:ext uri="{BB962C8B-B14F-4D97-AF65-F5344CB8AC3E}">
        <p14:creationId xmlns:p14="http://schemas.microsoft.com/office/powerpoint/2010/main" val="2644914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83359" y="530060"/>
            <a:ext cx="7727324" cy="1107996"/>
          </a:xfrm>
          <a:prstGeom prst="rect">
            <a:avLst/>
          </a:prstGeom>
        </p:spPr>
        <p:txBody>
          <a:bodyPr wrap="square">
            <a:spAutoFit/>
          </a:bodyPr>
          <a:lstStyle/>
          <a:p>
            <a:pPr algn="r" rtl="1"/>
            <a:r>
              <a:rPr lang="ar-DZ" sz="2200" dirty="0"/>
              <a:t>-ضمان </a:t>
            </a:r>
            <a:r>
              <a:rPr lang="ar-DZ" sz="2200" dirty="0" smtClean="0"/>
              <a:t>سرعة الوصول والجاهزية والموثوقية بالأعمال الحكومية المنجزة </a:t>
            </a:r>
            <a:r>
              <a:rPr lang="ar-DZ" sz="2200" dirty="0"/>
              <a:t>إلكترونيا</a:t>
            </a:r>
            <a:r>
              <a:rPr lang="ar-DZ" sz="2200" dirty="0" smtClean="0"/>
              <a:t>.</a:t>
            </a:r>
          </a:p>
          <a:p>
            <a:pPr algn="r" rtl="1"/>
            <a:r>
              <a:rPr lang="ar-DZ" sz="2200" dirty="0" smtClean="0"/>
              <a:t> </a:t>
            </a:r>
            <a:r>
              <a:rPr lang="ar-DZ" sz="2200" dirty="0"/>
              <a:t>- توفير خدمات </a:t>
            </a:r>
            <a:r>
              <a:rPr lang="ar-DZ" sz="2200" dirty="0" smtClean="0"/>
              <a:t>مصرفية الكترونية متطورة</a:t>
            </a:r>
            <a:r>
              <a:rPr lang="ar-DZ" sz="2200" dirty="0"/>
              <a:t>. </a:t>
            </a:r>
            <a:endParaRPr lang="ar-DZ" sz="2200" dirty="0" smtClean="0"/>
          </a:p>
          <a:p>
            <a:pPr algn="r" rtl="1"/>
            <a:r>
              <a:rPr lang="ar-DZ" sz="2200" dirty="0" smtClean="0"/>
              <a:t>- </a:t>
            </a:r>
            <a:r>
              <a:rPr lang="ar-DZ" sz="2200" dirty="0"/>
              <a:t>توفير نظم حماية </a:t>
            </a:r>
            <a:r>
              <a:rPr lang="ar-DZ" sz="2200" dirty="0" smtClean="0"/>
              <a:t>المعلومات وأمنه.</a:t>
            </a:r>
            <a:endParaRPr lang="fr-FR" sz="2200" dirty="0"/>
          </a:p>
        </p:txBody>
      </p:sp>
      <p:sp>
        <p:nvSpPr>
          <p:cNvPr id="5" name="Rectangle 4"/>
          <p:cNvSpPr/>
          <p:nvPr/>
        </p:nvSpPr>
        <p:spPr>
          <a:xfrm>
            <a:off x="901521" y="1685055"/>
            <a:ext cx="10740980" cy="1815882"/>
          </a:xfrm>
          <a:prstGeom prst="rect">
            <a:avLst/>
          </a:prstGeom>
        </p:spPr>
        <p:txBody>
          <a:bodyPr wrap="square">
            <a:spAutoFit/>
          </a:bodyPr>
          <a:lstStyle/>
          <a:p>
            <a:pPr algn="r" rtl="1"/>
            <a:r>
              <a:rPr lang="ar-DZ" sz="2400" b="1" u="sng" dirty="0" smtClean="0"/>
              <a:t>-3على </a:t>
            </a:r>
            <a:r>
              <a:rPr lang="ar-DZ" sz="2400" b="1" u="sng" dirty="0"/>
              <a:t>الصعيد </a:t>
            </a:r>
            <a:r>
              <a:rPr lang="ar-DZ" sz="2400" b="1" u="sng" dirty="0" smtClean="0"/>
              <a:t>المؤسسي : </a:t>
            </a:r>
          </a:p>
          <a:p>
            <a:pPr algn="r" rtl="1"/>
            <a:r>
              <a:rPr lang="ar-DZ" sz="2200" dirty="0" smtClean="0"/>
              <a:t> </a:t>
            </a:r>
            <a:r>
              <a:rPr lang="ar-DZ" sz="2200" dirty="0"/>
              <a:t>- تهيئة نظم </a:t>
            </a:r>
            <a:r>
              <a:rPr lang="ar-DZ" sz="2200" dirty="0" smtClean="0"/>
              <a:t>المعلومات </a:t>
            </a:r>
            <a:r>
              <a:rPr lang="ar-DZ" sz="2200" dirty="0"/>
              <a:t>وتطويرها وإتاحتها. </a:t>
            </a:r>
            <a:endParaRPr lang="ar-DZ" sz="2200" dirty="0" smtClean="0"/>
          </a:p>
          <a:p>
            <a:pPr marL="342900" indent="-342900" algn="r" rtl="1">
              <a:buFontTx/>
              <a:buChar char="-"/>
            </a:pPr>
            <a:r>
              <a:rPr lang="ar-DZ" sz="2200" dirty="0" smtClean="0"/>
              <a:t>اعتماد </a:t>
            </a:r>
            <a:r>
              <a:rPr lang="ar-DZ" sz="2200" dirty="0"/>
              <a:t>معايير مناسبة لتقديم </a:t>
            </a:r>
            <a:r>
              <a:rPr lang="ar-DZ" sz="2200" dirty="0" smtClean="0"/>
              <a:t>الخدمات الحكومية الإلكترونية. </a:t>
            </a:r>
          </a:p>
          <a:p>
            <a:pPr marL="342900" indent="-342900" algn="r" rtl="1">
              <a:buFontTx/>
              <a:buChar char="-"/>
            </a:pPr>
            <a:r>
              <a:rPr lang="ar-DZ" sz="2200" dirty="0" smtClean="0"/>
              <a:t>تحويل </a:t>
            </a:r>
            <a:r>
              <a:rPr lang="ar-DZ" sz="2200" dirty="0"/>
              <a:t>الخدمات </a:t>
            </a:r>
            <a:r>
              <a:rPr lang="ar-DZ" sz="2200" dirty="0" smtClean="0"/>
              <a:t>الحكومية من </a:t>
            </a:r>
            <a:r>
              <a:rPr lang="ar-DZ" sz="2200" dirty="0"/>
              <a:t>النمط التقليدي إلى النمط </a:t>
            </a:r>
            <a:r>
              <a:rPr lang="ar-DZ" sz="2200" dirty="0" smtClean="0"/>
              <a:t>الإلكتروني. </a:t>
            </a:r>
          </a:p>
          <a:p>
            <a:pPr marL="342900" indent="-342900" algn="r" rtl="1">
              <a:buFontTx/>
              <a:buChar char="-"/>
            </a:pPr>
            <a:r>
              <a:rPr lang="ar-DZ" sz="2200" dirty="0" smtClean="0"/>
              <a:t>التوصيف </a:t>
            </a:r>
            <a:r>
              <a:rPr lang="ar-DZ" sz="2200" dirty="0"/>
              <a:t>الدقيق </a:t>
            </a:r>
            <a:r>
              <a:rPr lang="ar-DZ" sz="2200" dirty="0" smtClean="0"/>
              <a:t>للإجراءات </a:t>
            </a:r>
            <a:r>
              <a:rPr lang="ar-DZ" sz="2200" dirty="0"/>
              <a:t>الحكومية وإعادة هندستها بشكل </a:t>
            </a:r>
            <a:r>
              <a:rPr lang="ar-DZ" sz="2200" dirty="0" smtClean="0"/>
              <a:t>يلائم </a:t>
            </a:r>
            <a:r>
              <a:rPr lang="ar-DZ" sz="2200" dirty="0"/>
              <a:t>النمط </a:t>
            </a:r>
            <a:r>
              <a:rPr lang="ar-DZ" sz="2200" dirty="0" smtClean="0"/>
              <a:t>الإلكتروني.</a:t>
            </a:r>
            <a:endParaRPr lang="fr-FR" sz="2200" dirty="0"/>
          </a:p>
        </p:txBody>
      </p:sp>
      <p:sp>
        <p:nvSpPr>
          <p:cNvPr id="6" name="Rectangle 5"/>
          <p:cNvSpPr/>
          <p:nvPr/>
        </p:nvSpPr>
        <p:spPr>
          <a:xfrm>
            <a:off x="5546501" y="3547936"/>
            <a:ext cx="6096000" cy="2123658"/>
          </a:xfrm>
          <a:prstGeom prst="rect">
            <a:avLst/>
          </a:prstGeom>
        </p:spPr>
        <p:txBody>
          <a:bodyPr>
            <a:spAutoFit/>
          </a:bodyPr>
          <a:lstStyle/>
          <a:p>
            <a:pPr algn="r" rtl="1"/>
            <a:r>
              <a:rPr lang="ar-DZ" sz="2200" b="1" u="sng" dirty="0" smtClean="0"/>
              <a:t>4- </a:t>
            </a:r>
            <a:r>
              <a:rPr lang="ar-DZ" sz="2200" b="1" u="sng" dirty="0"/>
              <a:t>على صعيد </a:t>
            </a:r>
            <a:r>
              <a:rPr lang="ar-DZ" sz="2200" b="1" u="sng" dirty="0" smtClean="0"/>
              <a:t>الموارد البشرية</a:t>
            </a:r>
            <a:r>
              <a:rPr lang="ar-DZ" sz="2200" b="1" u="sng" dirty="0"/>
              <a:t>: </a:t>
            </a:r>
            <a:endParaRPr lang="ar-DZ" sz="2200" b="1" u="sng" dirty="0" smtClean="0"/>
          </a:p>
          <a:p>
            <a:pPr marL="342900" indent="-342900" algn="r" rtl="1">
              <a:buFontTx/>
              <a:buChar char="-"/>
            </a:pPr>
            <a:r>
              <a:rPr lang="ar-DZ" sz="2200" dirty="0" smtClean="0"/>
              <a:t>تطوير </a:t>
            </a:r>
            <a:r>
              <a:rPr lang="ar-DZ" sz="2200" dirty="0"/>
              <a:t>آليات التأهيل </a:t>
            </a:r>
            <a:r>
              <a:rPr lang="ar-DZ" sz="2200" dirty="0" smtClean="0"/>
              <a:t>المعلوماتي ووسائله ومناهجه</a:t>
            </a:r>
            <a:r>
              <a:rPr lang="ar-DZ" sz="2200" dirty="0"/>
              <a:t>. </a:t>
            </a:r>
            <a:endParaRPr lang="ar-DZ" sz="2200" dirty="0" smtClean="0"/>
          </a:p>
          <a:p>
            <a:pPr marL="342900" indent="-342900" algn="r" rtl="1">
              <a:buFontTx/>
              <a:buChar char="-"/>
            </a:pPr>
            <a:r>
              <a:rPr lang="ar-DZ" sz="2200" dirty="0" smtClean="0"/>
              <a:t>- </a:t>
            </a:r>
            <a:r>
              <a:rPr lang="ar-DZ" sz="2200" dirty="0"/>
              <a:t>تطوير وسائل العمل و </a:t>
            </a:r>
            <a:r>
              <a:rPr lang="ar-DZ" sz="2200" dirty="0" smtClean="0"/>
              <a:t>التدريب بشكل ملائم </a:t>
            </a:r>
            <a:r>
              <a:rPr lang="ar-DZ" sz="2200" dirty="0"/>
              <a:t>للبيئة </a:t>
            </a:r>
            <a:r>
              <a:rPr lang="ar-DZ" sz="2200" dirty="0" smtClean="0"/>
              <a:t>الإلكترونية. </a:t>
            </a:r>
          </a:p>
          <a:p>
            <a:pPr marL="342900" indent="-342900" algn="r" rtl="1">
              <a:buFontTx/>
              <a:buChar char="-"/>
            </a:pPr>
            <a:r>
              <a:rPr lang="ar-DZ" sz="2200" dirty="0" smtClean="0"/>
              <a:t>- </a:t>
            </a:r>
            <a:r>
              <a:rPr lang="ar-DZ" sz="2200" dirty="0"/>
              <a:t>التركيز </a:t>
            </a:r>
            <a:r>
              <a:rPr lang="ar-DZ" sz="2200" dirty="0" smtClean="0"/>
              <a:t>على اللغات الأجنبية ومهارات </a:t>
            </a:r>
            <a:r>
              <a:rPr lang="ar-DZ" sz="2200" dirty="0"/>
              <a:t>التواصل. </a:t>
            </a:r>
            <a:endParaRPr lang="ar-DZ" sz="2200" dirty="0" smtClean="0"/>
          </a:p>
          <a:p>
            <a:pPr marL="342900" indent="-342900" algn="r" rtl="1">
              <a:buFontTx/>
              <a:buChar char="-"/>
            </a:pPr>
            <a:r>
              <a:rPr lang="ar-DZ" sz="2200" dirty="0" smtClean="0"/>
              <a:t>- </a:t>
            </a:r>
            <a:r>
              <a:rPr lang="ar-DZ" sz="2200" dirty="0"/>
              <a:t>التأهيل </a:t>
            </a:r>
            <a:r>
              <a:rPr lang="ar-DZ" sz="2200" dirty="0" smtClean="0"/>
              <a:t>في مجال المفاهيم الإدارية والاقتصادية</a:t>
            </a:r>
            <a:r>
              <a:rPr lang="ar-DZ" sz="2200" dirty="0"/>
              <a:t>. </a:t>
            </a:r>
            <a:endParaRPr lang="ar-DZ" sz="2200" dirty="0" smtClean="0"/>
          </a:p>
          <a:p>
            <a:pPr marL="342900" indent="-342900" algn="r" rtl="1">
              <a:buFontTx/>
              <a:buChar char="-"/>
            </a:pPr>
            <a:r>
              <a:rPr lang="ar-DZ" sz="2200" dirty="0" smtClean="0"/>
              <a:t>- توعية الموظفين </a:t>
            </a:r>
            <a:r>
              <a:rPr lang="ar-DZ" sz="2200" dirty="0"/>
              <a:t>وتطوير مهاراتهم </a:t>
            </a:r>
            <a:r>
              <a:rPr lang="ar-DZ" sz="2200" dirty="0" smtClean="0"/>
              <a:t>المعلوماتية.</a:t>
            </a:r>
            <a:endParaRPr lang="fr-FR" sz="2200" dirty="0"/>
          </a:p>
        </p:txBody>
      </p:sp>
    </p:spTree>
    <p:extLst>
      <p:ext uri="{BB962C8B-B14F-4D97-AF65-F5344CB8AC3E}">
        <p14:creationId xmlns:p14="http://schemas.microsoft.com/office/powerpoint/2010/main" val="2873357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335369" y="298115"/>
            <a:ext cx="9144000" cy="757953"/>
          </a:xfrm>
        </p:spPr>
        <p:txBody>
          <a:bodyPr>
            <a:normAutofit/>
          </a:bodyPr>
          <a:lstStyle/>
          <a:p>
            <a:pPr rtl="1"/>
            <a:r>
              <a:rPr lang="ar-DZ" sz="32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ea typeface="+mn-ea"/>
                <a:cs typeface="Simplified Arabic" panose="02020603050405020304" pitchFamily="18" charset="-78"/>
              </a:rPr>
              <a:t>أنواع </a:t>
            </a:r>
            <a:r>
              <a:rPr lang="ar-DZ" sz="32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ea typeface="+mn-ea"/>
                <a:cs typeface="Simplified Arabic" panose="02020603050405020304" pitchFamily="18" charset="-78"/>
              </a:rPr>
              <a:t>الحكومات </a:t>
            </a:r>
            <a:r>
              <a:rPr lang="ar-DZ" sz="32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ea typeface="+mn-ea"/>
                <a:cs typeface="Simplified Arabic" panose="02020603050405020304" pitchFamily="18" charset="-78"/>
              </a:rPr>
              <a:t>الإلكترونية: </a:t>
            </a:r>
            <a:endParaRPr lang="fr-FR" sz="32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ea typeface="+mn-ea"/>
              <a:cs typeface="Simplified Arabic" panose="02020603050405020304" pitchFamily="18" charset="-78"/>
            </a:endParaRPr>
          </a:p>
        </p:txBody>
      </p:sp>
      <p:sp>
        <p:nvSpPr>
          <p:cNvPr id="3" name="Sous-titre 2"/>
          <p:cNvSpPr>
            <a:spLocks noGrp="1"/>
          </p:cNvSpPr>
          <p:nvPr>
            <p:ph type="subTitle" idx="1"/>
          </p:nvPr>
        </p:nvSpPr>
        <p:spPr>
          <a:xfrm>
            <a:off x="1524000" y="1056068"/>
            <a:ext cx="9144000" cy="4201732"/>
          </a:xfrm>
        </p:spPr>
        <p:txBody>
          <a:bodyPr>
            <a:normAutofit lnSpcReduction="10000"/>
          </a:bodyPr>
          <a:lstStyle/>
          <a:p>
            <a:pPr algn="just" rtl="1"/>
            <a:r>
              <a:rPr lang="ar-DZ" dirty="0"/>
              <a:t>هناك </a:t>
            </a:r>
            <a:r>
              <a:rPr lang="ar-DZ" dirty="0" smtClean="0"/>
              <a:t>تصنيفان أو </a:t>
            </a:r>
            <a:r>
              <a:rPr lang="ar-DZ" dirty="0"/>
              <a:t>تقسيمان شائعان </a:t>
            </a:r>
            <a:r>
              <a:rPr lang="ar-DZ" dirty="0" smtClean="0"/>
              <a:t>لأنواع </a:t>
            </a:r>
            <a:r>
              <a:rPr lang="ar-DZ" dirty="0"/>
              <a:t>الحكومات </a:t>
            </a:r>
            <a:r>
              <a:rPr lang="ar-DZ" dirty="0" smtClean="0"/>
              <a:t>الإلكترونية :</a:t>
            </a:r>
          </a:p>
          <a:p>
            <a:pPr algn="just" rtl="1"/>
            <a:r>
              <a:rPr lang="ar-DZ" dirty="0" smtClean="0"/>
              <a:t> </a:t>
            </a:r>
            <a:r>
              <a:rPr lang="ar-DZ" dirty="0"/>
              <a:t>1-5 تصنيف الحكومة على أساس مدى تفاعل المواطن مع خدماتها على </a:t>
            </a:r>
            <a:r>
              <a:rPr lang="ar-DZ" dirty="0" smtClean="0"/>
              <a:t>الإنترنت، </a:t>
            </a:r>
            <a:r>
              <a:rPr lang="ar-DZ" dirty="0"/>
              <a:t>أو ما يعرف بالتصنيف التفاعلي، حيث يعتمد التقسيم هنا على مدى التفاعلية في أداء الخدمة، بمعني هل يقدم الموقع مجرد بيانات عن إجراءات الخدمة، أم أنه يقدم نماذج تقديم الخدمة، أم أنه يقدم الخدمة بالكامل</a:t>
            </a:r>
            <a:r>
              <a:rPr lang="ar-DZ" dirty="0" smtClean="0"/>
              <a:t>.</a:t>
            </a:r>
          </a:p>
          <a:p>
            <a:pPr algn="just" rtl="1"/>
            <a:r>
              <a:rPr lang="ar-DZ" dirty="0" smtClean="0"/>
              <a:t> </a:t>
            </a:r>
            <a:r>
              <a:rPr lang="ar-DZ" dirty="0"/>
              <a:t>2-5 التصنيف على أساس الخدمة من / إلى، حيث يعتمد التقسيم هنا على نوع الخدمة التي يقدمها الموقع وبالتحديد لمن، وهناك أربع أنواع من الخدمات لمستفيدين محددين كالتالي</a:t>
            </a:r>
            <a:r>
              <a:rPr lang="ar-DZ" dirty="0" smtClean="0"/>
              <a:t>:</a:t>
            </a:r>
          </a:p>
          <a:p>
            <a:pPr algn="just" rtl="1"/>
            <a:r>
              <a:rPr lang="ar-DZ" dirty="0"/>
              <a:t>-1 </a:t>
            </a:r>
            <a:r>
              <a:rPr lang="ar-DZ" dirty="0" smtClean="0"/>
              <a:t>من </a:t>
            </a:r>
            <a:r>
              <a:rPr lang="ar-DZ" dirty="0"/>
              <a:t>الحكومة للمواطن </a:t>
            </a:r>
            <a:r>
              <a:rPr lang="fr-FR" dirty="0" err="1" smtClean="0"/>
              <a:t>citizen</a:t>
            </a:r>
            <a:r>
              <a:rPr lang="fr-FR" dirty="0" smtClean="0"/>
              <a:t> </a:t>
            </a:r>
            <a:r>
              <a:rPr lang="fr-FR" dirty="0"/>
              <a:t>to </a:t>
            </a:r>
            <a:r>
              <a:rPr lang="fr-FR" dirty="0" err="1"/>
              <a:t>Government</a:t>
            </a:r>
            <a:r>
              <a:rPr lang="fr-FR" dirty="0"/>
              <a:t> </a:t>
            </a:r>
            <a:r>
              <a:rPr lang="fr-FR" dirty="0" smtClean="0"/>
              <a:t>G2C</a:t>
            </a:r>
            <a:endParaRPr lang="ar-DZ" dirty="0" smtClean="0"/>
          </a:p>
          <a:p>
            <a:pPr algn="just" rtl="1"/>
            <a:r>
              <a:rPr lang="ar-DZ" dirty="0"/>
              <a:t>-2 </a:t>
            </a:r>
            <a:r>
              <a:rPr lang="ar-DZ" dirty="0" smtClean="0"/>
              <a:t>من </a:t>
            </a:r>
            <a:r>
              <a:rPr lang="ar-DZ" dirty="0"/>
              <a:t>الحكومة لمديري </a:t>
            </a:r>
            <a:r>
              <a:rPr lang="ar-DZ" dirty="0" smtClean="0"/>
              <a:t>الأعمال </a:t>
            </a:r>
            <a:r>
              <a:rPr lang="fr-FR" dirty="0" smtClean="0"/>
              <a:t>G2B </a:t>
            </a:r>
            <a:r>
              <a:rPr lang="fr-FR" dirty="0" err="1" smtClean="0"/>
              <a:t>Government</a:t>
            </a:r>
            <a:r>
              <a:rPr lang="fr-FR" dirty="0" smtClean="0"/>
              <a:t> to Business </a:t>
            </a:r>
            <a:endParaRPr lang="ar-DZ" dirty="0" smtClean="0"/>
          </a:p>
          <a:p>
            <a:pPr algn="just" rtl="1"/>
            <a:r>
              <a:rPr lang="ar-DZ" dirty="0"/>
              <a:t>-3 </a:t>
            </a:r>
            <a:r>
              <a:rPr lang="ar-DZ" dirty="0" smtClean="0"/>
              <a:t>من </a:t>
            </a:r>
            <a:r>
              <a:rPr lang="ar-DZ" dirty="0"/>
              <a:t>الحكومة إلى </a:t>
            </a:r>
            <a:r>
              <a:rPr lang="ar-DZ" dirty="0" smtClean="0"/>
              <a:t>الموظفين</a:t>
            </a:r>
            <a:r>
              <a:rPr lang="fr-FR" dirty="0" smtClean="0"/>
              <a:t> G2E </a:t>
            </a:r>
            <a:r>
              <a:rPr lang="fr-FR" dirty="0" err="1" smtClean="0"/>
              <a:t>Employee</a:t>
            </a:r>
            <a:r>
              <a:rPr lang="fr-FR" dirty="0" smtClean="0"/>
              <a:t> to </a:t>
            </a:r>
            <a:r>
              <a:rPr lang="fr-FR" dirty="0" err="1" smtClean="0"/>
              <a:t>Government</a:t>
            </a:r>
            <a:r>
              <a:rPr lang="fr-FR" dirty="0" smtClean="0"/>
              <a:t>    </a:t>
            </a:r>
            <a:endParaRPr lang="ar-DZ" dirty="0" smtClean="0"/>
          </a:p>
          <a:p>
            <a:pPr algn="just" rtl="1"/>
            <a:r>
              <a:rPr lang="ar-DZ" dirty="0"/>
              <a:t>-4 </a:t>
            </a:r>
            <a:r>
              <a:rPr lang="ar-DZ" dirty="0" smtClean="0"/>
              <a:t>من </a:t>
            </a:r>
            <a:r>
              <a:rPr lang="ar-DZ" dirty="0"/>
              <a:t>حكومة إلى حكومة .</a:t>
            </a:r>
            <a:r>
              <a:rPr lang="fr-FR" dirty="0" err="1"/>
              <a:t>Gov</a:t>
            </a:r>
            <a:r>
              <a:rPr lang="fr-FR" dirty="0"/>
              <a:t> to .</a:t>
            </a:r>
            <a:r>
              <a:rPr lang="fr-FR" dirty="0" err="1" smtClean="0"/>
              <a:t>Gov</a:t>
            </a:r>
            <a:r>
              <a:rPr lang="ar-DZ" dirty="0" smtClean="0"/>
              <a:t>   </a:t>
            </a:r>
            <a:r>
              <a:rPr lang="fr-FR" dirty="0" smtClean="0"/>
              <a:t>G2G</a:t>
            </a:r>
            <a:r>
              <a:rPr lang="ar-DZ" dirty="0" smtClean="0"/>
              <a:t> </a:t>
            </a:r>
            <a:endParaRPr lang="fr-FR" dirty="0"/>
          </a:p>
        </p:txBody>
      </p:sp>
    </p:spTree>
    <p:extLst>
      <p:ext uri="{BB962C8B-B14F-4D97-AF65-F5344CB8AC3E}">
        <p14:creationId xmlns:p14="http://schemas.microsoft.com/office/powerpoint/2010/main" val="24870357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22738" y="1077309"/>
            <a:ext cx="9491729" cy="3354765"/>
          </a:xfrm>
          <a:prstGeom prst="rect">
            <a:avLst/>
          </a:prstGeom>
        </p:spPr>
        <p:txBody>
          <a:bodyPr wrap="square">
            <a:spAutoFit/>
          </a:bodyPr>
          <a:lstStyle/>
          <a:p>
            <a:pPr marL="342900" indent="-342900" algn="r" rtl="1">
              <a:buFontTx/>
              <a:buChar char="-"/>
            </a:pPr>
            <a:r>
              <a:rPr lang="ar-DZ" sz="2800" b="1" dirty="0" smtClean="0"/>
              <a:t>عوائق </a:t>
            </a:r>
            <a:r>
              <a:rPr lang="ar-DZ" sz="2800" b="1" dirty="0"/>
              <a:t>الحكومة </a:t>
            </a:r>
            <a:r>
              <a:rPr lang="ar-DZ" sz="2800" b="1" dirty="0" smtClean="0"/>
              <a:t>الإلكترونية:</a:t>
            </a:r>
          </a:p>
          <a:p>
            <a:pPr marL="342900" indent="-342900" algn="r" rtl="1">
              <a:buFontTx/>
              <a:buChar char="-"/>
            </a:pPr>
            <a:r>
              <a:rPr lang="ar-DZ" sz="2200" u="sng" dirty="0" smtClean="0"/>
              <a:t> </a:t>
            </a:r>
            <a:r>
              <a:rPr lang="ar-DZ" sz="2200" u="sng" dirty="0"/>
              <a:t>تتمثل </a:t>
            </a:r>
            <a:r>
              <a:rPr lang="ar-DZ" sz="2200" u="sng" dirty="0" smtClean="0"/>
              <a:t>المعوقات </a:t>
            </a:r>
            <a:r>
              <a:rPr lang="ar-DZ" sz="2200" u="sng" dirty="0"/>
              <a:t>الرئيسية ألي حكومة الكترونية بالنقاط التالية: </a:t>
            </a:r>
            <a:endParaRPr lang="ar-DZ" sz="2200" u="sng" dirty="0" smtClean="0"/>
          </a:p>
          <a:p>
            <a:pPr marL="342900" indent="-342900" algn="r" rtl="1">
              <a:buFontTx/>
              <a:buChar char="-"/>
            </a:pPr>
            <a:r>
              <a:rPr lang="ar-DZ" sz="2200" dirty="0" smtClean="0"/>
              <a:t>ضعف </a:t>
            </a:r>
            <a:r>
              <a:rPr lang="ar-DZ" sz="2200" dirty="0"/>
              <a:t>البنية التحتية لتقنيات </a:t>
            </a:r>
            <a:r>
              <a:rPr lang="ar-DZ" sz="2200" dirty="0" smtClean="0"/>
              <a:t>المعلومات والاتصالات. </a:t>
            </a:r>
          </a:p>
          <a:p>
            <a:pPr marL="342900" indent="-342900" algn="r" rtl="1">
              <a:buFontTx/>
              <a:buChar char="-"/>
            </a:pPr>
            <a:r>
              <a:rPr lang="ar-DZ" sz="2200" dirty="0" smtClean="0"/>
              <a:t>افتقار الموظفين في القطاع </a:t>
            </a:r>
            <a:r>
              <a:rPr lang="ar-DZ" sz="2200" dirty="0"/>
              <a:t>العام للقدرات </a:t>
            </a:r>
            <a:r>
              <a:rPr lang="ar-DZ" sz="2200" dirty="0" smtClean="0"/>
              <a:t>اللازمة في الميدان الإلكتروني. </a:t>
            </a:r>
          </a:p>
          <a:p>
            <a:pPr marL="342900" indent="-342900" algn="r" rtl="1">
              <a:buFontTx/>
              <a:buChar char="-"/>
            </a:pPr>
            <a:r>
              <a:rPr lang="ar-DZ" sz="2200" dirty="0" smtClean="0"/>
              <a:t>نقص التمويل اللازم لمشاريع الحكومة الإلكترونية.</a:t>
            </a:r>
          </a:p>
          <a:p>
            <a:pPr marL="342900" indent="-342900" algn="r" rtl="1">
              <a:buFontTx/>
              <a:buChar char="-"/>
            </a:pPr>
            <a:r>
              <a:rPr lang="ar-DZ" sz="2400" dirty="0" smtClean="0"/>
              <a:t>الافتقار إلى السلطة اللازمة والنظرة أحادية الجانب.</a:t>
            </a:r>
          </a:p>
          <a:p>
            <a:pPr marL="342900" indent="-342900" algn="r" rtl="1">
              <a:buFontTx/>
              <a:buChar char="-"/>
            </a:pPr>
            <a:r>
              <a:rPr lang="ar-DZ" sz="2400" dirty="0" smtClean="0"/>
              <a:t>نقص </a:t>
            </a:r>
            <a:r>
              <a:rPr lang="ar-DZ" sz="2400" dirty="0"/>
              <a:t>أو غياب </a:t>
            </a:r>
            <a:r>
              <a:rPr lang="ar-DZ" sz="2400" dirty="0" smtClean="0"/>
              <a:t>الأطر </a:t>
            </a:r>
            <a:r>
              <a:rPr lang="ar-DZ" sz="2400" dirty="0"/>
              <a:t>التشريعية والقانونية. </a:t>
            </a:r>
            <a:endParaRPr lang="ar-DZ" sz="2400" dirty="0" smtClean="0"/>
          </a:p>
          <a:p>
            <a:pPr marL="342900" indent="-342900" algn="r" rtl="1">
              <a:buFontTx/>
              <a:buChar char="-"/>
            </a:pPr>
            <a:r>
              <a:rPr lang="ar-DZ" sz="2400" dirty="0" smtClean="0"/>
              <a:t>ضعف </a:t>
            </a:r>
            <a:r>
              <a:rPr lang="ar-DZ" sz="2400" dirty="0"/>
              <a:t>تقبل </a:t>
            </a:r>
            <a:r>
              <a:rPr lang="ar-DZ" sz="2400" dirty="0" smtClean="0"/>
              <a:t>المجتمع </a:t>
            </a:r>
            <a:r>
              <a:rPr lang="ar-DZ" sz="2400" dirty="0"/>
              <a:t>لخدمات الحكومة </a:t>
            </a:r>
            <a:r>
              <a:rPr lang="ar-DZ" sz="2400" dirty="0" smtClean="0"/>
              <a:t>الإلكترونية </a:t>
            </a:r>
            <a:r>
              <a:rPr lang="ar-DZ" sz="2400" dirty="0"/>
              <a:t>وقلة الثقة فيها</a:t>
            </a:r>
            <a:r>
              <a:rPr lang="ar-DZ" sz="2400" dirty="0" smtClean="0"/>
              <a:t>.</a:t>
            </a:r>
          </a:p>
          <a:p>
            <a:pPr marL="342900" indent="-342900" algn="r" rtl="1">
              <a:buFontTx/>
              <a:buChar char="-"/>
            </a:pPr>
            <a:r>
              <a:rPr lang="ar-DZ" sz="2400" dirty="0" smtClean="0"/>
              <a:t>عدم </a:t>
            </a:r>
            <a:r>
              <a:rPr lang="ar-DZ" sz="2400" dirty="0"/>
              <a:t>الاستقرار الحكومي </a:t>
            </a:r>
            <a:r>
              <a:rPr lang="ar-DZ" sz="2400" dirty="0" smtClean="0"/>
              <a:t>متمثلا </a:t>
            </a:r>
            <a:r>
              <a:rPr lang="ar-DZ" sz="2400" dirty="0"/>
              <a:t>بالتغييرات الحكومية </a:t>
            </a:r>
            <a:r>
              <a:rPr lang="ar-DZ" sz="2400" dirty="0" smtClean="0"/>
              <a:t>المستمرة </a:t>
            </a:r>
            <a:r>
              <a:rPr lang="ar-DZ" sz="2400" dirty="0"/>
              <a:t>وإعادة الهيكلة الحكومية.</a:t>
            </a:r>
            <a:endParaRPr lang="fr-FR" sz="2200" dirty="0"/>
          </a:p>
        </p:txBody>
      </p:sp>
    </p:spTree>
    <p:extLst>
      <p:ext uri="{BB962C8B-B14F-4D97-AF65-F5344CB8AC3E}">
        <p14:creationId xmlns:p14="http://schemas.microsoft.com/office/powerpoint/2010/main" val="1494787436"/>
      </p:ext>
    </p:extLst>
  </p:cSld>
  <p:clrMapOvr>
    <a:masterClrMapping/>
  </p:clrMapOvr>
</p:sld>
</file>

<file path=ppt/theme/theme1.xml><?xml version="1.0" encoding="utf-8"?>
<a:theme xmlns:a="http://schemas.openxmlformats.org/drawingml/2006/main" name="Thème Offic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1633</TotalTime>
  <Words>1065</Words>
  <Application>Microsoft Office PowerPoint</Application>
  <PresentationFormat>Grand écran</PresentationFormat>
  <Paragraphs>71</Paragraphs>
  <Slides>8</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8</vt:i4>
      </vt:variant>
    </vt:vector>
  </HeadingPairs>
  <TitlesOfParts>
    <vt:vector size="13" baseType="lpstr">
      <vt:lpstr>Arial</vt:lpstr>
      <vt:lpstr>Calibri</vt:lpstr>
      <vt:lpstr>Calibri Light</vt:lpstr>
      <vt:lpstr>Simplified Arabic</vt:lpstr>
      <vt:lpstr>Thème Office</vt:lpstr>
      <vt:lpstr>Présentation PowerPoint</vt:lpstr>
      <vt:lpstr>Présentation PowerPoint</vt:lpstr>
      <vt:lpstr>Présentation PowerPoint</vt:lpstr>
      <vt:lpstr>Présentation PowerPoint</vt:lpstr>
      <vt:lpstr>Présentation PowerPoint</vt:lpstr>
      <vt:lpstr>Présentation PowerPoint</vt:lpstr>
      <vt:lpstr>أنواع الحكومات الإلكترونية: </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elathir</dc:creator>
  <cp:lastModifiedBy>HALIM</cp:lastModifiedBy>
  <cp:revision>74</cp:revision>
  <dcterms:created xsi:type="dcterms:W3CDTF">2023-10-22T08:26:13Z</dcterms:created>
  <dcterms:modified xsi:type="dcterms:W3CDTF">2024-05-06T10:09:16Z</dcterms:modified>
</cp:coreProperties>
</file>