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75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39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5" Type="http://schemas.openxmlformats.org/officeDocument/2006/relationships/tableStyles" Target="tableStyles.xml"/><Relationship Id="rId24" Type="http://schemas.openxmlformats.org/officeDocument/2006/relationships/viewProps" Target="viewProps.xml"/><Relationship Id="rId23" Type="http://schemas.openxmlformats.org/officeDocument/2006/relationships/presProps" Target="presProps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Diapositive de titr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re 7"/>
          <p:cNvSpPr>
            <a:spLocks noGrp="1"/>
          </p:cNvSpPr>
          <p:nvPr>
            <p:ph type="ctrTitle" hasCustomPrompt="1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 hasCustomPrompt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EA45FE4E-8162-4992-BEED-1E2777C6A0B7}" type="datetimeFigureOut">
              <a:rPr lang="fr-FR" smtClean="0"/>
            </a:fld>
            <a:endParaRPr lang="fr-FR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4491D14-653C-4991-A99D-C143828573FE}" type="slidenum">
              <a:rPr lang="fr-FR" smtClean="0"/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 eaLnBrk="1" latinLnBrk="0" hangingPunct="1"/>
            <a:r>
              <a:rPr lang="fr-FR" smtClean="0"/>
              <a:t>Deuxième niveau</a:t>
            </a:r>
            <a:endParaRPr lang="fr-FR" smtClean="0"/>
          </a:p>
          <a:p>
            <a:pPr lvl="2" eaLnBrk="1" latinLnBrk="0" hangingPunct="1"/>
            <a:r>
              <a:rPr lang="fr-FR" smtClean="0"/>
              <a:t>Troisième niveau</a:t>
            </a:r>
            <a:endParaRPr lang="fr-FR" smtClean="0"/>
          </a:p>
          <a:p>
            <a:pPr lvl="3" eaLnBrk="1" latinLnBrk="0" hangingPunct="1"/>
            <a:r>
              <a:rPr lang="fr-FR" smtClean="0"/>
              <a:t>Quatrième niveau</a:t>
            </a:r>
            <a:endParaRPr lang="fr-FR" smtClean="0"/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5FE4E-8162-4992-BEED-1E2777C6A0B7}" type="datetimeFigureOut">
              <a:rPr lang="fr-FR" smtClean="0"/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91D14-653C-4991-A99D-C143828573FE}" type="slidenum">
              <a:rPr lang="fr-FR" smtClean="0"/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 showMasterSp="0">
  <p:cSld name="Titre vertical et tex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 hasCustomPrompt="1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 hasCustomPrompt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 eaLnBrk="1" latinLnBrk="0" hangingPunct="1"/>
            <a:r>
              <a:rPr lang="fr-FR" smtClean="0"/>
              <a:t>Deuxième niveau</a:t>
            </a:r>
            <a:endParaRPr lang="fr-FR" smtClean="0"/>
          </a:p>
          <a:p>
            <a:pPr lvl="2" eaLnBrk="1" latinLnBrk="0" hangingPunct="1"/>
            <a:r>
              <a:rPr lang="fr-FR" smtClean="0"/>
              <a:t>Troisième niveau</a:t>
            </a:r>
            <a:endParaRPr lang="fr-FR" smtClean="0"/>
          </a:p>
          <a:p>
            <a:pPr lvl="3" eaLnBrk="1" latinLnBrk="0" hangingPunct="1"/>
            <a:r>
              <a:rPr lang="fr-FR" smtClean="0"/>
              <a:t>Quatrième niveau</a:t>
            </a:r>
            <a:endParaRPr lang="fr-FR" smtClean="0"/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EA45FE4E-8162-4992-BEED-1E2777C6A0B7}" type="datetimeFigureOut">
              <a:rPr lang="fr-FR" smtClean="0"/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fr-FR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74491D14-653C-4991-A99D-C143828573FE}" type="slidenum">
              <a:rPr lang="fr-FR" smtClean="0"/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5FE4E-8162-4992-BEED-1E2777C6A0B7}" type="datetimeFigureOut">
              <a:rPr lang="fr-FR" smtClean="0"/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4491D14-653C-4991-A99D-C143828573FE}" type="slidenum">
              <a:rPr lang="fr-FR" smtClean="0"/>
            </a:fld>
            <a:endParaRPr lang="fr-FR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 hasCustomPrompt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 eaLnBrk="1" latinLnBrk="0" hangingPunct="1"/>
            <a:r>
              <a:rPr lang="fr-FR" smtClean="0"/>
              <a:t>Deuxième niveau</a:t>
            </a:r>
            <a:endParaRPr lang="fr-FR" smtClean="0"/>
          </a:p>
          <a:p>
            <a:pPr lvl="2" eaLnBrk="1" latinLnBrk="0" hangingPunct="1"/>
            <a:r>
              <a:rPr lang="fr-FR" smtClean="0"/>
              <a:t>Troisième niveau</a:t>
            </a:r>
            <a:endParaRPr lang="fr-FR" smtClean="0"/>
          </a:p>
          <a:p>
            <a:pPr lvl="3" eaLnBrk="1" latinLnBrk="0" hangingPunct="1"/>
            <a:r>
              <a:rPr lang="fr-FR" smtClean="0"/>
              <a:t>Quatrième niveau</a:t>
            </a:r>
            <a:endParaRPr lang="fr-FR" smtClean="0"/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Titre de sec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  <a:endParaRPr kumimoji="0" lang="fr-FR" smtClean="0"/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2" name="Espace réservé de la date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5FE4E-8162-4992-BEED-1E2777C6A0B7}" type="datetimeFigureOut">
              <a:rPr lang="fr-FR" smtClean="0"/>
            </a:fld>
            <a:endParaRPr lang="fr-FR"/>
          </a:p>
        </p:txBody>
      </p:sp>
      <p:sp>
        <p:nvSpPr>
          <p:cNvPr id="13" name="Espace réservé du numéro de diapositive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74491D14-653C-4991-A99D-C143828573FE}" type="slidenum">
              <a:rPr lang="fr-FR" smtClean="0"/>
            </a:fld>
            <a:endParaRPr lang="fr-FR"/>
          </a:p>
        </p:txBody>
      </p:sp>
      <p:sp>
        <p:nvSpPr>
          <p:cNvPr id="14" name="Espace réservé du pied de page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" hasCustomPrompt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 eaLnBrk="1" latinLnBrk="0" hangingPunct="1"/>
            <a:r>
              <a:rPr lang="fr-FR" smtClean="0"/>
              <a:t>Deuxième niveau</a:t>
            </a:r>
            <a:endParaRPr lang="fr-FR" smtClean="0"/>
          </a:p>
          <a:p>
            <a:pPr lvl="2" eaLnBrk="1" latinLnBrk="0" hangingPunct="1"/>
            <a:r>
              <a:rPr lang="fr-FR" smtClean="0"/>
              <a:t>Troisième niveau</a:t>
            </a:r>
            <a:endParaRPr lang="fr-FR" smtClean="0"/>
          </a:p>
          <a:p>
            <a:pPr lvl="3" eaLnBrk="1" latinLnBrk="0" hangingPunct="1"/>
            <a:r>
              <a:rPr lang="fr-FR" smtClean="0"/>
              <a:t>Quatrième niveau</a:t>
            </a:r>
            <a:endParaRPr lang="fr-FR" smtClean="0"/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 hasCustomPrompt="1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 eaLnBrk="1" latinLnBrk="0" hangingPunct="1"/>
            <a:r>
              <a:rPr lang="fr-FR" smtClean="0"/>
              <a:t>Deuxième niveau</a:t>
            </a:r>
            <a:endParaRPr lang="fr-FR" smtClean="0"/>
          </a:p>
          <a:p>
            <a:pPr lvl="2" eaLnBrk="1" latinLnBrk="0" hangingPunct="1"/>
            <a:r>
              <a:rPr lang="fr-FR" smtClean="0"/>
              <a:t>Troisième niveau</a:t>
            </a:r>
            <a:endParaRPr lang="fr-FR" smtClean="0"/>
          </a:p>
          <a:p>
            <a:pPr lvl="3" eaLnBrk="1" latinLnBrk="0" hangingPunct="1"/>
            <a:r>
              <a:rPr lang="fr-FR" smtClean="0"/>
              <a:t>Quatrième niveau</a:t>
            </a:r>
            <a:endParaRPr lang="fr-FR" smtClean="0"/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8" name="Espace réservé de la date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EA45FE4E-8162-4992-BEED-1E2777C6A0B7}" type="datetimeFigureOut">
              <a:rPr lang="fr-FR" smtClean="0"/>
            </a:fld>
            <a:endParaRPr lang="fr-FR"/>
          </a:p>
        </p:txBody>
      </p:sp>
      <p:sp>
        <p:nvSpPr>
          <p:cNvPr id="10" name="Espace réservé du numéro de diapositive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74491D14-653C-4991-A99D-C143828573FE}" type="slidenum">
              <a:rPr lang="fr-FR" smtClean="0"/>
            </a:fld>
            <a:endParaRPr lang="fr-FR"/>
          </a:p>
        </p:txBody>
      </p:sp>
      <p:sp>
        <p:nvSpPr>
          <p:cNvPr id="12" name="Espace réservé du pied de page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 hasCustomPrompt="1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 eaLnBrk="1" latinLnBrk="0" hangingPunct="1"/>
            <a:r>
              <a:rPr lang="fr-FR" smtClean="0"/>
              <a:t>Deuxième niveau</a:t>
            </a:r>
            <a:endParaRPr lang="fr-FR" smtClean="0"/>
          </a:p>
          <a:p>
            <a:pPr lvl="2" eaLnBrk="1" latinLnBrk="0" hangingPunct="1"/>
            <a:r>
              <a:rPr lang="fr-FR" smtClean="0"/>
              <a:t>Troisième niveau</a:t>
            </a:r>
            <a:endParaRPr lang="fr-FR" smtClean="0"/>
          </a:p>
          <a:p>
            <a:pPr lvl="3" eaLnBrk="1" latinLnBrk="0" hangingPunct="1"/>
            <a:r>
              <a:rPr lang="fr-FR" smtClean="0"/>
              <a:t>Quatrième niveau</a:t>
            </a:r>
            <a:endParaRPr lang="fr-FR" smtClean="0"/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3" name="Espace réservé du contenu 12"/>
          <p:cNvSpPr>
            <a:spLocks noGrp="1"/>
          </p:cNvSpPr>
          <p:nvPr>
            <p:ph sz="quarter" idx="4" hasCustomPrompt="1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 eaLnBrk="1" latinLnBrk="0" hangingPunct="1"/>
            <a:r>
              <a:rPr lang="fr-FR" smtClean="0"/>
              <a:t>Deuxième niveau</a:t>
            </a:r>
            <a:endParaRPr lang="fr-FR" smtClean="0"/>
          </a:p>
          <a:p>
            <a:pPr lvl="2" eaLnBrk="1" latinLnBrk="0" hangingPunct="1"/>
            <a:r>
              <a:rPr lang="fr-FR" smtClean="0"/>
              <a:t>Troisième niveau</a:t>
            </a:r>
            <a:endParaRPr lang="fr-FR" smtClean="0"/>
          </a:p>
          <a:p>
            <a:pPr lvl="3" eaLnBrk="1" latinLnBrk="0" hangingPunct="1"/>
            <a:r>
              <a:rPr lang="fr-FR" smtClean="0"/>
              <a:t>Quatrième niveau</a:t>
            </a:r>
            <a:endParaRPr lang="fr-FR" smtClean="0"/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EA45FE4E-8162-4992-BEED-1E2777C6A0B7}" type="datetimeFigureOut">
              <a:rPr lang="fr-FR" smtClean="0"/>
            </a:fld>
            <a:endParaRPr lang="fr-FR"/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74491D14-653C-4991-A99D-C143828573FE}" type="slidenum">
              <a:rPr lang="fr-FR" smtClean="0"/>
            </a:fld>
            <a:endParaRPr lang="fr-FR"/>
          </a:p>
        </p:txBody>
      </p:sp>
      <p:sp>
        <p:nvSpPr>
          <p:cNvPr id="14" name="Espace réservé du pied de page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fr-FR"/>
          </a:p>
        </p:txBody>
      </p:sp>
      <p:sp>
        <p:nvSpPr>
          <p:cNvPr id="16" name="Espace réservé du texte 15"/>
          <p:cNvSpPr>
            <a:spLocks noGrp="1"/>
          </p:cNvSpPr>
          <p:nvPr>
            <p:ph type="body" sz="quarter" idx="1" hasCustomPrompt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  <a:endParaRPr kumimoji="0" lang="fr-FR" smtClean="0"/>
          </a:p>
        </p:txBody>
      </p:sp>
      <p:sp>
        <p:nvSpPr>
          <p:cNvPr id="15" name="Espace réservé du texte 14"/>
          <p:cNvSpPr>
            <a:spLocks noGrp="1"/>
          </p:cNvSpPr>
          <p:nvPr>
            <p:ph type="body" sz="quarter" idx="3" hasCustomPrompt="1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  <a:endParaRPr kumimoji="0" lang="fr-FR" smtClean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5FE4E-8162-4992-BEED-1E2777C6A0B7}" type="datetimeFigureOut">
              <a:rPr lang="fr-FR" smtClean="0"/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4491D14-653C-4991-A99D-C143828573FE}" type="slidenum">
              <a:rPr lang="fr-FR" smtClean="0"/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5FE4E-8162-4992-BEED-1E2777C6A0B7}" type="datetimeFigureOut">
              <a:rPr lang="fr-FR" smtClean="0"/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4491D14-653C-4991-A99D-C143828573FE}" type="slidenum">
              <a:rPr lang="fr-FR" smtClean="0"/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5FE4E-8162-4992-BEED-1E2777C6A0B7}" type="datetimeFigureOut">
              <a:rPr lang="fr-FR" smtClean="0"/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4491D14-653C-4991-A99D-C143828573FE}" type="slidenum">
              <a:rPr lang="fr-FR" smtClean="0"/>
            </a:fld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 hasCustomPrompt="1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  <a:endParaRPr kumimoji="0" lang="fr-FR" smtClean="0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" hasCustomPrompt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 eaLnBrk="1" latinLnBrk="0" hangingPunct="1"/>
            <a:r>
              <a:rPr lang="fr-FR" smtClean="0"/>
              <a:t>Deuxième niveau</a:t>
            </a:r>
            <a:endParaRPr lang="fr-FR" smtClean="0"/>
          </a:p>
          <a:p>
            <a:pPr lvl="2" eaLnBrk="1" latinLnBrk="0" hangingPunct="1"/>
            <a:r>
              <a:rPr lang="fr-FR" smtClean="0"/>
              <a:t>Troisième niveau</a:t>
            </a:r>
            <a:endParaRPr lang="fr-FR" smtClean="0"/>
          </a:p>
          <a:p>
            <a:pPr lvl="3" eaLnBrk="1" latinLnBrk="0" hangingPunct="1"/>
            <a:r>
              <a:rPr lang="fr-FR" smtClean="0"/>
              <a:t>Quatrième niveau</a:t>
            </a:r>
            <a:endParaRPr lang="fr-FR" smtClean="0"/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Image avec légen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/>
          <p:cNvSpPr>
            <a:spLocks noGrp="1"/>
          </p:cNvSpPr>
          <p:nvPr>
            <p:ph type="body" sz="half" idx="2" hasCustomPrompt="1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  <a:endParaRPr kumimoji="0" lang="fr-FR" smtClean="0"/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Espace réservé de la date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EA45FE4E-8162-4992-BEED-1E2777C6A0B7}" type="datetimeFigureOut">
              <a:rPr lang="fr-FR" smtClean="0"/>
            </a:fld>
            <a:endParaRPr lang="fr-FR"/>
          </a:p>
        </p:txBody>
      </p:sp>
      <p:sp>
        <p:nvSpPr>
          <p:cNvPr id="13" name="Espace réservé du numéro de diapositive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74491D14-653C-4991-A99D-C143828573FE}" type="slidenum">
              <a:rPr lang="fr-FR" smtClean="0"/>
            </a:fld>
            <a:endParaRPr lang="fr-FR"/>
          </a:p>
        </p:txBody>
      </p:sp>
      <p:sp>
        <p:nvSpPr>
          <p:cNvPr id="14" name="Espace réservé du pied de page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  <a:endParaRPr kumimoji="0" lang="fr-FR" smtClean="0"/>
          </a:p>
          <a:p>
            <a:pPr lvl="1" eaLnBrk="1" latinLnBrk="0" hangingPunct="1"/>
            <a:r>
              <a:rPr kumimoji="0" lang="fr-FR" smtClean="0"/>
              <a:t>Deuxième niveau</a:t>
            </a:r>
            <a:endParaRPr kumimoji="0" lang="fr-FR" smtClean="0"/>
          </a:p>
          <a:p>
            <a:pPr lvl="2" eaLnBrk="1" latinLnBrk="0" hangingPunct="1"/>
            <a:r>
              <a:rPr kumimoji="0" lang="fr-FR" smtClean="0"/>
              <a:t>Troisième niveau</a:t>
            </a:r>
            <a:endParaRPr kumimoji="0" lang="fr-FR" smtClean="0"/>
          </a:p>
          <a:p>
            <a:pPr lvl="3" eaLnBrk="1" latinLnBrk="0" hangingPunct="1"/>
            <a:r>
              <a:rPr kumimoji="0" lang="fr-FR" smtClean="0"/>
              <a:t>Quatrième niveau</a:t>
            </a:r>
            <a:endParaRPr kumimoji="0" lang="fr-FR" smtClean="0"/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EA45FE4E-8162-4992-BEED-1E2777C6A0B7}" type="datetimeFigureOut">
              <a:rPr lang="fr-FR" smtClean="0"/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4491D14-653C-4991-A99D-C143828573FE}" type="slidenum">
              <a:rPr lang="fr-FR" smtClean="0"/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 panose="05000000000000000000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 panose="05020102010507070707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 panose="05000000000000000000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 panose="05000000000000000000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 panose="05000000000000000000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 panose="05000000000000000000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 panose="05000000000000000000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 panose="05000000000000000000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 panose="05000000000000000000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643042" y="1857364"/>
            <a:ext cx="6477000" cy="1828800"/>
          </a:xfrm>
        </p:spPr>
        <p:txBody>
          <a:bodyPr>
            <a:normAutofit/>
          </a:bodyPr>
          <a:lstStyle/>
          <a:p>
            <a:r>
              <a:rPr lang="en-US" sz="48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Depression terminology </a:t>
            </a:r>
            <a:endParaRPr lang="fr-FR" sz="480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tx1"/>
                </a:solidFill>
              </a:rPr>
              <a:t>Dr. </a:t>
            </a:r>
            <a:r>
              <a:rPr lang="fr-FR" dirty="0" err="1" smtClean="0">
                <a:solidFill>
                  <a:schemeClr val="tx1"/>
                </a:solidFill>
              </a:rPr>
              <a:t>Nousseiba</a:t>
            </a:r>
            <a:r>
              <a:rPr lang="fr-FR" dirty="0" smtClean="0">
                <a:solidFill>
                  <a:schemeClr val="tx1"/>
                </a:solidFill>
              </a:rPr>
              <a:t> </a:t>
            </a:r>
            <a:r>
              <a:rPr lang="fr-FR" dirty="0" err="1" smtClean="0">
                <a:solidFill>
                  <a:schemeClr val="tx1"/>
                </a:solidFill>
              </a:rPr>
              <a:t>Benloucif</a:t>
            </a:r>
            <a:endParaRPr lang="fr-FR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4400" dirty="0" smtClean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7. Suicidal Ideation</a:t>
            </a:r>
            <a:endParaRPr lang="en-US" sz="4400" dirty="0" smtClean="0">
              <a:solidFill>
                <a:srgbClr val="0070C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r>
              <a:rPr lang="en-US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Thoughts of </a:t>
            </a:r>
            <a:r>
              <a:rPr lang="en-US" dirty="0" smtClean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suicide or self-harm</a:t>
            </a:r>
            <a:r>
              <a:rPr lang="en-US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, which vary from </a:t>
            </a:r>
            <a:r>
              <a:rPr lang="en-US" dirty="0" smtClean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passive </a:t>
            </a:r>
            <a:r>
              <a:rPr lang="en-US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(thoughts without intent) </a:t>
            </a:r>
            <a:r>
              <a:rPr lang="en-US" dirty="0" smtClean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to active </a:t>
            </a:r>
            <a:r>
              <a:rPr lang="en-US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(planning or intent to harm oneself).</a:t>
            </a:r>
            <a:endParaRPr lang="en-US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endParaRPr lang="fr-F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8. </a:t>
            </a:r>
            <a:r>
              <a:rPr lang="en-US" sz="4000" dirty="0" smtClean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Rumination</a:t>
            </a:r>
            <a:endParaRPr lang="en-US" dirty="0" smtClean="0">
              <a:solidFill>
                <a:srgbClr val="0070C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r>
              <a:rPr lang="en-US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The </a:t>
            </a:r>
            <a:r>
              <a:rPr lang="en-US" dirty="0" smtClean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repetitive</a:t>
            </a:r>
            <a:r>
              <a:rPr lang="en-US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and </a:t>
            </a:r>
            <a:r>
              <a:rPr lang="en-US" dirty="0" smtClean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passive focus </a:t>
            </a:r>
            <a:r>
              <a:rPr lang="en-US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on negative thoughts, often a </a:t>
            </a:r>
            <a:r>
              <a:rPr lang="en-US" dirty="0" smtClean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predictor of depressive episodes</a:t>
            </a:r>
            <a:r>
              <a:rPr lang="en-US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  <a:endParaRPr lang="en-US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endParaRPr lang="fr-F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9</a:t>
            </a:r>
            <a:r>
              <a:rPr lang="en-US" sz="4000" dirty="0" smtClean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 Neurotransmitters </a:t>
            </a:r>
            <a:r>
              <a:rPr lang="en-US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(e.g., Serotonin, Dopamine, </a:t>
            </a:r>
            <a:r>
              <a:rPr lang="en-US" dirty="0" err="1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Norepinephrine</a:t>
            </a:r>
            <a:r>
              <a:rPr lang="en-US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)</a:t>
            </a:r>
            <a:endParaRPr lang="en-US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r>
              <a:rPr lang="en-US" dirty="0" smtClean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Chemicals in the brain</a:t>
            </a:r>
            <a:r>
              <a:rPr lang="en-US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that </a:t>
            </a:r>
            <a:r>
              <a:rPr lang="en-US" dirty="0" smtClean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influence</a:t>
            </a:r>
            <a:r>
              <a:rPr lang="en-US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mood and are often targets for depression medications.</a:t>
            </a:r>
            <a:endParaRPr lang="en-US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endParaRPr lang="fr-F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10. Cognitive Behavioral Therapy (CBT)</a:t>
            </a:r>
            <a:endParaRPr lang="en-US" sz="3600" dirty="0" smtClean="0">
              <a:solidFill>
                <a:srgbClr val="0070C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r>
              <a:rPr lang="en-US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A type of </a:t>
            </a:r>
            <a:r>
              <a:rPr lang="en-US" dirty="0" smtClean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therapy </a:t>
            </a:r>
            <a:r>
              <a:rPr lang="en-US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that helps individuals </a:t>
            </a:r>
            <a:r>
              <a:rPr lang="en-US" dirty="0" smtClean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identify and modify negative thought patterns </a:t>
            </a:r>
            <a:r>
              <a:rPr lang="en-US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and </a:t>
            </a:r>
            <a:r>
              <a:rPr lang="en-US" dirty="0" smtClean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behaviors</a:t>
            </a:r>
            <a:r>
              <a:rPr lang="en-US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related to depression.</a:t>
            </a:r>
            <a:endParaRPr lang="en-US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endParaRPr lang="fr-F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11. Melancholic Features</a:t>
            </a:r>
            <a:endParaRPr lang="en-US" sz="4000" dirty="0" smtClean="0">
              <a:solidFill>
                <a:srgbClr val="0070C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r>
              <a:rPr lang="en-US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A </a:t>
            </a:r>
            <a:r>
              <a:rPr lang="en-US" dirty="0" err="1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specifier</a:t>
            </a:r>
            <a:r>
              <a:rPr lang="en-US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for depression where symptoms include </a:t>
            </a:r>
            <a:r>
              <a:rPr lang="en-US" dirty="0" smtClean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profound despondency</a:t>
            </a:r>
            <a:r>
              <a:rPr lang="en-US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, </a:t>
            </a:r>
            <a:r>
              <a:rPr lang="en-US" dirty="0" smtClean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early morning awakenings</a:t>
            </a:r>
            <a:r>
              <a:rPr lang="en-US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, </a:t>
            </a:r>
            <a:r>
              <a:rPr lang="en-US" dirty="0" smtClean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weight loss, and excessive guilt.</a:t>
            </a:r>
            <a:endParaRPr lang="en-US" dirty="0" smtClean="0">
              <a:solidFill>
                <a:srgbClr val="0070C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endParaRPr lang="fr-F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12. Electroconvulsive Therapy (ECT)</a:t>
            </a:r>
            <a:endParaRPr lang="en-US" sz="3600" dirty="0" smtClean="0">
              <a:solidFill>
                <a:srgbClr val="0070C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r>
              <a:rPr lang="en-US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A medical treatment involving </a:t>
            </a:r>
            <a:r>
              <a:rPr lang="en-US" dirty="0" smtClean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electrical stimulation of the brain</a:t>
            </a:r>
            <a:r>
              <a:rPr lang="en-US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, often used when other treatments have not been </a:t>
            </a:r>
            <a:r>
              <a:rPr lang="en-US" dirty="0" smtClean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effective</a:t>
            </a:r>
            <a:r>
              <a:rPr lang="en-US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  <a:endParaRPr lang="en-US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endParaRPr lang="fr-F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13. Mood Congruent/Mood Incongruent</a:t>
            </a:r>
            <a:endParaRPr lang="en-US" sz="3600" dirty="0" smtClean="0">
              <a:solidFill>
                <a:srgbClr val="0070C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r>
              <a:rPr lang="en-US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Terms describing thoughts or </a:t>
            </a:r>
            <a:r>
              <a:rPr lang="en-US" dirty="0" smtClean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perceptions </a:t>
            </a:r>
            <a:r>
              <a:rPr lang="en-US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that are either in alignment with (</a:t>
            </a:r>
            <a:r>
              <a:rPr lang="en-US" dirty="0" smtClean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mood congruent</a:t>
            </a:r>
            <a:r>
              <a:rPr lang="en-US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) or contrary to (</a:t>
            </a:r>
            <a:r>
              <a:rPr lang="en-US" dirty="0" smtClean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mood incongruent</a:t>
            </a:r>
            <a:r>
              <a:rPr lang="en-US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) a person's current mood, often used in depressive episodes.</a:t>
            </a:r>
            <a:endParaRPr lang="en-US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endParaRPr lang="fr-F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14. Selective Serotonin Reuptake Inhibitors (SSRIs)</a:t>
            </a:r>
            <a:endParaRPr lang="en-US" sz="3600" dirty="0" smtClean="0">
              <a:solidFill>
                <a:srgbClr val="0070C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r>
              <a:rPr lang="en-US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A class of </a:t>
            </a:r>
            <a:r>
              <a:rPr lang="en-US" dirty="0" smtClean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antidepressants</a:t>
            </a:r>
            <a:r>
              <a:rPr lang="en-US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that increase serotonin levels in the brain, commonly prescribed for depression.</a:t>
            </a:r>
            <a:endParaRPr lang="en-US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endParaRPr lang="fr-F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15. Seasonal Affective Disorder (SAD)</a:t>
            </a:r>
            <a:endParaRPr lang="en-US" sz="3600" dirty="0" smtClean="0">
              <a:solidFill>
                <a:srgbClr val="0070C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r>
              <a:rPr lang="en-US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A type of depression that occurs at </a:t>
            </a:r>
            <a:r>
              <a:rPr lang="en-US" dirty="0" smtClean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specific times of the year</a:t>
            </a:r>
            <a:r>
              <a:rPr lang="en-US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, often in winter, due to reduced sunlight.</a:t>
            </a:r>
            <a:endParaRPr lang="en-US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endParaRPr lang="fr-F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16. Relapse and Recurrence</a:t>
            </a:r>
            <a:endParaRPr lang="en-US" sz="4000" dirty="0" smtClean="0">
              <a:solidFill>
                <a:srgbClr val="0070C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r>
              <a:rPr lang="en-US" dirty="0" smtClean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Relapse</a:t>
            </a:r>
            <a:r>
              <a:rPr lang="en-US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refers to the return of depressive symptoms shortly after </a:t>
            </a:r>
            <a:r>
              <a:rPr lang="en-US" dirty="0" smtClean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improvement</a:t>
            </a:r>
            <a:r>
              <a:rPr lang="en-US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, while </a:t>
            </a:r>
            <a:r>
              <a:rPr lang="en-US" dirty="0" smtClean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recurrence</a:t>
            </a:r>
            <a:r>
              <a:rPr lang="en-US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means a new episode after a </a:t>
            </a:r>
            <a:r>
              <a:rPr lang="en-US" dirty="0" smtClean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period of remission.</a:t>
            </a:r>
            <a:endParaRPr lang="en-US" dirty="0" smtClean="0">
              <a:solidFill>
                <a:srgbClr val="0070C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endParaRPr lang="fr-F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2500"/>
          </a:bodyPr>
          <a:lstStyle/>
          <a:p>
            <a:pPr algn="r" rtl="1"/>
            <a:r>
              <a:rPr lang="ar-DZ" sz="36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قم بقراءة محتوى العرض وترجمه باستخدام ترجمة السياق لا الترجمة الحرفية مع التركيز على </a:t>
            </a:r>
            <a:r>
              <a:rPr lang="ar-DZ" sz="3600" dirty="0" smtClean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الكلمات الملونة </a:t>
            </a:r>
            <a:r>
              <a:rPr lang="ar-DZ" sz="36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بلون مغاير</a:t>
            </a:r>
            <a:r>
              <a:rPr lang="fr-FR" sz="36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  <a:endParaRPr lang="ar-DZ" sz="3600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 rtl="1"/>
            <a:r>
              <a:rPr lang="ar-DZ" sz="36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هذا الواجب مخصص فقط للطلبة الذين اختاروا موضوع الاكتئاب ولا يتم .ارساله بل عرض جزء منه فقط مباشرة في الحصة بطلب من الاستاذ</a:t>
            </a:r>
            <a:endParaRPr lang="ar-DZ" sz="3600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 rtl="1"/>
            <a:r>
              <a:rPr lang="ar-DZ" sz="36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سيتم عرض ترجماتكم خلال الحصة المقبلة عن بعد بتاريخ 05 نوفمبر 2024</a:t>
            </a:r>
            <a:endParaRPr lang="ar-DZ" sz="3600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 rtl="1"/>
            <a:r>
              <a:rPr lang="ar-DZ" sz="36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النص مخصص بدقة للكلمات العلمية المرتبطة بالاكتئاب </a:t>
            </a:r>
            <a:r>
              <a:rPr lang="ar-DZ" sz="3600" dirty="0" err="1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حصريا</a:t>
            </a:r>
            <a:r>
              <a:rPr lang="ar-DZ" sz="360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  <a:endParaRPr lang="ar-DZ" sz="360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 rtl="1"/>
            <a:r>
              <a:rPr lang="ar-DZ" sz="36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يمكنكم ارسال واجبكم المنزلي الأصلي الخاص بملخص مقال في البريد الالكتروني التالي </a:t>
            </a:r>
            <a:r>
              <a:rPr lang="fr-FR" sz="36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dr.nousseiba.benloucif@gmail.com</a:t>
            </a:r>
            <a:endParaRPr lang="fr-FR" sz="36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 rtl="1"/>
            <a:r>
              <a:rPr lang="ar-DZ" sz="36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بالتوفيق</a:t>
            </a:r>
            <a:endParaRPr lang="ar-DZ" sz="36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z="36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These terms are </a:t>
            </a:r>
            <a:r>
              <a:rPr lang="en-US" sz="3600" dirty="0" smtClean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foundational</a:t>
            </a:r>
            <a:r>
              <a:rPr lang="en-US" sz="36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in clinical psychology, particularly in </a:t>
            </a:r>
            <a:r>
              <a:rPr lang="en-US" sz="3600" dirty="0" smtClean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diagnostics, treatment planning, and therapeutic interventions for depression</a:t>
            </a:r>
            <a:r>
              <a:rPr lang="en-US" sz="36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. Each term is key in understanding and managing the complexities of depressive disorders in clinical settings.</a:t>
            </a:r>
            <a:endParaRPr lang="fr-FR" sz="3600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endParaRPr lang="fr-F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r>
              <a:rPr lang="en-US" sz="44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In </a:t>
            </a:r>
            <a:r>
              <a:rPr lang="en-US" sz="4400" dirty="0" smtClean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clinical psychology</a:t>
            </a:r>
            <a:r>
              <a:rPr lang="en-US" sz="44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, specific terms are frequently used to describe aspects of </a:t>
            </a:r>
            <a:r>
              <a:rPr lang="en-US" sz="4400" dirty="0" smtClean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depression</a:t>
            </a:r>
            <a:r>
              <a:rPr lang="en-US" sz="44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, its </a:t>
            </a:r>
            <a:r>
              <a:rPr lang="en-US" sz="4400" dirty="0" smtClean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symptoms, treatments, </a:t>
            </a:r>
            <a:r>
              <a:rPr lang="en-US" sz="44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and </a:t>
            </a:r>
            <a:r>
              <a:rPr lang="en-US" sz="4400" dirty="0" smtClean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related disorders</a:t>
            </a:r>
            <a:r>
              <a:rPr lang="en-US" sz="44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. Here are some of the most commonly used terms related to depression:</a:t>
            </a:r>
            <a:endParaRPr lang="en-US" sz="4400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en-US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r>
              <a:rPr lang="en-US" sz="36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1. </a:t>
            </a:r>
            <a:r>
              <a:rPr lang="en-US" sz="3600" dirty="0" smtClean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Major Depressive Disorder (MDD)</a:t>
            </a:r>
            <a:endParaRPr lang="en-US" sz="3600" dirty="0" smtClean="0">
              <a:solidFill>
                <a:srgbClr val="0070C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>
              <a:buNone/>
            </a:pPr>
            <a:r>
              <a:rPr lang="en-US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	Often simply referred to as "depression," MDD is characterized by </a:t>
            </a:r>
            <a:r>
              <a:rPr lang="en-US" dirty="0" smtClean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persistent feelings of sadness</a:t>
            </a:r>
            <a:r>
              <a:rPr lang="en-US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, </a:t>
            </a:r>
            <a:r>
              <a:rPr lang="en-US" dirty="0" smtClean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hopelessness</a:t>
            </a:r>
            <a:r>
              <a:rPr lang="en-US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, and a </a:t>
            </a:r>
            <a:r>
              <a:rPr lang="en-US" dirty="0" smtClean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lack of interest or pleasure </a:t>
            </a:r>
            <a:r>
              <a:rPr lang="en-US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in most activities for at least two weeks.</a:t>
            </a:r>
            <a:endParaRPr lang="en-US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endParaRPr lang="fr-F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2. </a:t>
            </a:r>
            <a:r>
              <a:rPr lang="en-US" sz="3600" dirty="0" err="1" smtClean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Dysthymia</a:t>
            </a:r>
            <a:r>
              <a:rPr lang="en-US" sz="3600" dirty="0" smtClean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(Persistent Depressive Disorder)</a:t>
            </a:r>
            <a:endParaRPr lang="en-US" sz="3600" dirty="0" smtClean="0">
              <a:solidFill>
                <a:srgbClr val="0070C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r>
              <a:rPr lang="en-US" dirty="0" smtClean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A chronic </a:t>
            </a:r>
            <a:r>
              <a:rPr lang="en-US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form of depression lasting for at least two years, with symptoms that may be less </a:t>
            </a:r>
            <a:r>
              <a:rPr lang="en-US" dirty="0" smtClean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severe</a:t>
            </a:r>
            <a:r>
              <a:rPr lang="en-US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than MDD but are long-lasting.</a:t>
            </a:r>
            <a:endParaRPr lang="en-US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endParaRPr lang="fr-F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3. </a:t>
            </a:r>
            <a:r>
              <a:rPr lang="en-US" sz="4400" dirty="0" err="1" smtClean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Anhedonia</a:t>
            </a:r>
            <a:endParaRPr lang="en-US" dirty="0" smtClean="0">
              <a:solidFill>
                <a:srgbClr val="0070C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r>
              <a:rPr lang="en-US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The inability to feel </a:t>
            </a:r>
            <a:r>
              <a:rPr lang="en-US" dirty="0" smtClean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pleasure</a:t>
            </a:r>
            <a:r>
              <a:rPr lang="en-US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in normally pleasurable activities, a common </a:t>
            </a:r>
            <a:r>
              <a:rPr lang="en-US" dirty="0" smtClean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symptom</a:t>
            </a:r>
            <a:r>
              <a:rPr lang="en-US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of depression.</a:t>
            </a:r>
            <a:endParaRPr lang="en-US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endParaRPr lang="fr-F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4. </a:t>
            </a:r>
            <a:r>
              <a:rPr lang="en-US" sz="4000" dirty="0" smtClean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Affective Symptoms</a:t>
            </a:r>
            <a:endParaRPr lang="en-US" sz="4000" dirty="0" smtClean="0">
              <a:solidFill>
                <a:srgbClr val="0070C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r>
              <a:rPr lang="en-US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Symptoms related to </a:t>
            </a:r>
            <a:r>
              <a:rPr lang="en-US" dirty="0" smtClean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mood</a:t>
            </a:r>
            <a:r>
              <a:rPr lang="en-US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, such as </a:t>
            </a:r>
            <a:r>
              <a:rPr lang="en-US" dirty="0" smtClean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sadness, irritability</a:t>
            </a:r>
            <a:r>
              <a:rPr lang="en-US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, and </a:t>
            </a:r>
            <a:r>
              <a:rPr lang="en-US" dirty="0" smtClean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hopelessness</a:t>
            </a:r>
            <a:r>
              <a:rPr lang="en-US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  <a:endParaRPr lang="en-US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endParaRPr lang="fr-F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5. Cognitive Distortions</a:t>
            </a:r>
            <a:endParaRPr lang="en-US" sz="4000" dirty="0" smtClean="0">
              <a:solidFill>
                <a:srgbClr val="0070C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r>
              <a:rPr lang="en-US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Negative </a:t>
            </a:r>
            <a:r>
              <a:rPr lang="en-US" dirty="0" smtClean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thinking patterns </a:t>
            </a:r>
            <a:r>
              <a:rPr lang="en-US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associated with depression, like "</a:t>
            </a:r>
            <a:r>
              <a:rPr lang="en-US" dirty="0" smtClean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all-or-nothing</a:t>
            </a:r>
            <a:r>
              <a:rPr lang="en-US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" thinking, </a:t>
            </a:r>
            <a:r>
              <a:rPr lang="en-US" dirty="0" err="1" smtClean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catastrophizing</a:t>
            </a:r>
            <a:r>
              <a:rPr lang="en-US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, or </a:t>
            </a:r>
            <a:r>
              <a:rPr lang="en-US" dirty="0" smtClean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overgeneralization</a:t>
            </a:r>
            <a:r>
              <a:rPr lang="en-US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  <a:endParaRPr lang="en-US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endParaRPr lang="fr-F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6</a:t>
            </a:r>
            <a:r>
              <a:rPr lang="en-US" sz="4000" dirty="0" smtClean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 Psychomotor Agitation/Retardation</a:t>
            </a:r>
            <a:endParaRPr lang="en-US" dirty="0" smtClean="0">
              <a:solidFill>
                <a:srgbClr val="0070C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r>
              <a:rPr lang="en-US" dirty="0" smtClean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Agitation</a:t>
            </a:r>
            <a:r>
              <a:rPr lang="en-US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refers to physical </a:t>
            </a:r>
            <a:r>
              <a:rPr lang="en-US" dirty="0" smtClean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restlessness (like pacing or fidgeting), </a:t>
            </a:r>
            <a:r>
              <a:rPr lang="en-US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while </a:t>
            </a:r>
            <a:r>
              <a:rPr lang="en-US" dirty="0" smtClean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retardation</a:t>
            </a:r>
            <a:r>
              <a:rPr lang="en-US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is a noticeable slowing down of thought and physical movement, common in depression.</a:t>
            </a:r>
            <a:endParaRPr lang="en-US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endParaRPr lang="fr-F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édian">
  <a:themeElements>
    <a:clrScheme name="Mé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é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é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0</TotalTime>
  <Words>3533</Words>
  <Application>WPS Presentation</Application>
  <PresentationFormat>Affichage à l'écran (4:3)</PresentationFormat>
  <Paragraphs>80</Paragraphs>
  <Slides>20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31" baseType="lpstr">
      <vt:lpstr>Arial</vt:lpstr>
      <vt:lpstr>SimSun</vt:lpstr>
      <vt:lpstr>Wingdings</vt:lpstr>
      <vt:lpstr>Wingdings</vt:lpstr>
      <vt:lpstr>Wingdings 2</vt:lpstr>
      <vt:lpstr>Sakkal Majalla</vt:lpstr>
      <vt:lpstr>Tw Cen MT</vt:lpstr>
      <vt:lpstr>Microsoft YaHei</vt:lpstr>
      <vt:lpstr>Arial Unicode MS</vt:lpstr>
      <vt:lpstr>Calibri</vt:lpstr>
      <vt:lpstr>Médian</vt:lpstr>
      <vt:lpstr>Depression terminology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Depression terminology </dc:title>
  <dc:creator>pc</dc:creator>
  <cp:lastModifiedBy>nassiba benloucif</cp:lastModifiedBy>
  <cp:revision>2</cp:revision>
  <dcterms:created xsi:type="dcterms:W3CDTF">2024-10-29T21:55:00Z</dcterms:created>
  <dcterms:modified xsi:type="dcterms:W3CDTF">2024-10-29T22:24:22Z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0C4D56A539A24AD689C6AED4C1884466_12</vt:lpwstr>
  </property>
  <property fmtid="{D5CDD505-2E9C-101B-9397-08002B2CF9AE}" pid="3" name="KSOProductBuildVer">
    <vt:lpwstr>1033-12.2.0.18607</vt:lpwstr>
  </property>
</Properties>
</file>