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 hasCustomPrompt="1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 hasCustomPrompt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A45FE4E-8162-4992-BEED-1E2777C6A0B7}" type="datetimeFigureOut">
              <a:rPr lang="fr-FR" smtClean="0"/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491D14-653C-4991-A99D-C143828573FE}" type="slidenum">
              <a:rPr lang="fr-FR" smtClean="0"/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FE4E-8162-4992-BEED-1E2777C6A0B7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91D14-653C-4991-A99D-C143828573FE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A45FE4E-8162-4992-BEED-1E2777C6A0B7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4491D14-653C-4991-A99D-C143828573FE}" type="slidenum">
              <a:rPr lang="fr-FR" smtClean="0"/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FE4E-8162-4992-BEED-1E2777C6A0B7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491D14-653C-4991-A99D-C143828573FE}" type="slidenum">
              <a:rPr lang="fr-FR" smtClean="0"/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 hasCustomPrompt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FE4E-8162-4992-BEED-1E2777C6A0B7}" type="datetimeFigureOut">
              <a:rPr lang="fr-FR" smtClean="0"/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4491D14-653C-4991-A99D-C143828573FE}" type="slidenum">
              <a:rPr lang="fr-FR" smtClean="0"/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 hasCustomPrompt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 hasCustomPrompt="1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A45FE4E-8162-4992-BEED-1E2777C6A0B7}" type="datetimeFigureOut">
              <a:rPr lang="fr-FR" smtClean="0"/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4491D14-653C-4991-A99D-C143828573FE}" type="slidenum">
              <a:rPr lang="fr-FR" smtClean="0"/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 hasCustomPrompt="1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 hasCustomPrompt="1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A45FE4E-8162-4992-BEED-1E2777C6A0B7}" type="datetimeFigureOut">
              <a:rPr lang="fr-FR" smtClean="0"/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4491D14-653C-4991-A99D-C143828573FE}" type="slidenum">
              <a:rPr lang="fr-FR" smtClean="0"/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 hasCustomPrompt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 hasCustomPrompt="1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FE4E-8162-4992-BEED-1E2777C6A0B7}" type="datetimeFigureOut">
              <a:rPr lang="fr-FR" smtClean="0"/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491D14-653C-4991-A99D-C143828573FE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FE4E-8162-4992-BEED-1E2777C6A0B7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491D14-653C-4991-A99D-C143828573FE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FE4E-8162-4992-BEED-1E2777C6A0B7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491D14-653C-4991-A99D-C143828573FE}" type="slidenum">
              <a:rPr lang="fr-FR" smtClean="0"/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 hasCustomPrompt="1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 hasCustomPrompt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A45FE4E-8162-4992-BEED-1E2777C6A0B7}" type="datetimeFigureOut">
              <a:rPr lang="fr-FR" smtClean="0"/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4491D14-653C-4991-A99D-C143828573FE}" type="slidenum">
              <a:rPr lang="fr-FR" smtClean="0"/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  <a:p>
            <a:pPr lvl="1" eaLnBrk="1" latinLnBrk="0" hangingPunct="1"/>
            <a:r>
              <a:rPr kumimoji="0" lang="fr-FR" smtClean="0"/>
              <a:t>Deuxième niveau</a:t>
            </a:r>
            <a:endParaRPr kumimoji="0" lang="fr-FR" smtClean="0"/>
          </a:p>
          <a:p>
            <a:pPr lvl="2" eaLnBrk="1" latinLnBrk="0" hangingPunct="1"/>
            <a:r>
              <a:rPr kumimoji="0" lang="fr-FR" smtClean="0"/>
              <a:t>Troisième niveau</a:t>
            </a:r>
            <a:endParaRPr kumimoji="0" lang="fr-FR" smtClean="0"/>
          </a:p>
          <a:p>
            <a:pPr lvl="3" eaLnBrk="1" latinLnBrk="0" hangingPunct="1"/>
            <a:r>
              <a:rPr kumimoji="0" lang="fr-FR" smtClean="0"/>
              <a:t>Quatrième niveau</a:t>
            </a:r>
            <a:endParaRPr kumimoji="0" lang="fr-FR" smtClean="0"/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A45FE4E-8162-4992-BEED-1E2777C6A0B7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491D14-653C-4991-A99D-C143828573FE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 panose="05000000000000000000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 panose="05020102010507070707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 panose="05000000000000000000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 panose="05000000000000000000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 panose="05000000000000000000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43042" y="1857364"/>
            <a:ext cx="6477000" cy="18288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Depression terminology </a:t>
            </a:r>
            <a:endParaRPr lang="fr-FR" sz="4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Dr. </a:t>
            </a:r>
            <a:r>
              <a:rPr lang="fr-FR" dirty="0" err="1" smtClean="0">
                <a:solidFill>
                  <a:schemeClr val="tx1"/>
                </a:solidFill>
              </a:rPr>
              <a:t>Nousseiba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Benloucif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7. Suicidal Ideation</a:t>
            </a:r>
            <a:endParaRPr lang="en-US" sz="4400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Thoughts of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suicide or self-harm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which vary from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passive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(thoughts without intent)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to active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(planning or intent to harm oneself).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8. </a:t>
            </a:r>
            <a:r>
              <a:rPr lang="en-US" sz="40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Rumination</a:t>
            </a:r>
            <a:endParaRPr lang="en-US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The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repetitive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and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passive focus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on negative thoughts, often a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predictor of depressive episodes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9</a:t>
            </a:r>
            <a:r>
              <a:rPr lang="en-US" sz="40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Neurotransmitters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(e.g., Serotonin, Dopamine, </a:t>
            </a:r>
            <a:r>
              <a:rPr lang="en-US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Norepinephrine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Chemicals in the brain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that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influence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mood and are often targets for depression medications.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10. Cognitive Behavioral Therapy (CBT)</a:t>
            </a:r>
            <a:endParaRPr lang="en-US" sz="3600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type of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therapy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that helps individuals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identify and modify negative thought patterns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and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behaviors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related to depression.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11. Melancholic Features</a:t>
            </a:r>
            <a:endParaRPr lang="en-US" sz="4000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</a:t>
            </a:r>
            <a:r>
              <a:rPr lang="en-US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specifier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for depression where symptoms include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profound despondency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early morning awakenings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weight loss, and excessive guilt.</a:t>
            </a:r>
            <a:endParaRPr lang="en-US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12. Electroconvulsive Therapy (ECT)</a:t>
            </a:r>
            <a:endParaRPr lang="en-US" sz="3600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medical treatment involving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electrical stimulation of the brain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often used when other treatments have not been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effective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13. Mood Congruent/Mood Incongruent</a:t>
            </a:r>
            <a:endParaRPr lang="en-US" sz="3600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Terms describing thoughts or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perceptions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that are either in alignment with (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mood congruent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) or contrary to (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mood incongruent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) a person's current mood, often used in depressive episodes.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14. Selective Serotonin Reuptake Inhibitors (SSRIs)</a:t>
            </a:r>
            <a:endParaRPr lang="en-US" sz="3600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class of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antidepressants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that increase serotonin levels in the brain, commonly prescribed for depression.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15. Seasonal Affective Disorder (SAD)</a:t>
            </a:r>
            <a:endParaRPr lang="en-US" sz="3600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type of depression that occurs at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specific times of the year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often in winter, due to reduced sunlight.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16. Relapse and Recurrence</a:t>
            </a:r>
            <a:endParaRPr lang="en-US" sz="4000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Relapse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refers to the return of depressive symptoms shortly after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improvement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while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recurrence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means a new episode after a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period of remission.</a:t>
            </a:r>
            <a:endParaRPr lang="en-US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2500"/>
          </a:bodyPr>
          <a:lstStyle/>
          <a:p>
            <a:pPr algn="r" rtl="1"/>
            <a:r>
              <a:rPr lang="ar-DZ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قم بقراءة محتوى العرض وترجمه باستخدام ترجمة السياق لا الترجمة الحرفية مع التركيز على </a:t>
            </a:r>
            <a:r>
              <a:rPr lang="ar-DZ" sz="36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الكلمات الملونة </a:t>
            </a:r>
            <a:r>
              <a:rPr lang="ar-DZ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بلون مغاير</a:t>
            </a:r>
            <a:r>
              <a:rPr lang="fr-FR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ar-DZ" sz="36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هذا الواجب مخصص فقط للطلبة الذين اختاروا موضوع الاكتئاب ولا يتم .ارساله بل عرض جزء منه فقط مباشرة في الحصة بطلب من الاستاذ</a:t>
            </a:r>
            <a:endParaRPr lang="ar-DZ" sz="36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سيتم عرض ترجماتكم خلال الحصة المقبلة عن بعد بتاريخ 05 نوفمبر 2024</a:t>
            </a:r>
            <a:endParaRPr lang="ar-DZ" sz="36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النص مخصص بدقة للكلمات العلمية المرتبطة بالاكتئاب </a:t>
            </a:r>
            <a:r>
              <a:rPr lang="ar-DZ" sz="3600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حصريا</a:t>
            </a:r>
            <a:r>
              <a:rPr lang="ar-DZ" sz="360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ar-DZ" sz="360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يمكنكم ارسال واجبكم المنزلي الأصلي الخاص بملخص مقال في البريد الالكتروني التالي </a:t>
            </a:r>
            <a:r>
              <a:rPr lang="fr-FR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dr.nousseiba.benloucif@gmail.com</a:t>
            </a:r>
            <a:endParaRPr lang="fr-FR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بالتوفيق</a:t>
            </a:r>
            <a:endParaRPr lang="ar-DZ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These terms are </a:t>
            </a:r>
            <a:r>
              <a:rPr lang="en-US" sz="36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foundational</a:t>
            </a:r>
            <a:r>
              <a:rPr lang="en-US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in clinical psychology, particularly in </a:t>
            </a:r>
            <a:r>
              <a:rPr lang="en-US" sz="36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diagnostics, treatment planning, and therapeutic interventions for depression</a:t>
            </a:r>
            <a:r>
              <a:rPr lang="en-US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 Each term is key in understanding and managing the complexities of depressive disorders in clinical settings.</a:t>
            </a:r>
            <a:endParaRPr lang="fr-FR" sz="36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In </a:t>
            </a:r>
            <a:r>
              <a:rPr lang="en-US" sz="44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clinical psychology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specific terms are frequently used to describe aspects of </a:t>
            </a:r>
            <a:r>
              <a:rPr lang="en-US" sz="44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depression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its </a:t>
            </a:r>
            <a:r>
              <a:rPr lang="en-US" sz="44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symptoms, treatments, 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and </a:t>
            </a:r>
            <a:r>
              <a:rPr lang="en-US" sz="4400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related disorders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 Here are some of the most commonly used terms related to depression:</a:t>
            </a:r>
            <a:endParaRPr lang="en-US" sz="44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1. </a:t>
            </a:r>
            <a:r>
              <a:rPr lang="en-US" sz="36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Major Depressive Disorder (MDD)</a:t>
            </a:r>
            <a:endParaRPr lang="en-US" sz="3600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None/>
            </a:pP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	Often simply referred to as "depression," MDD is characterized by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persistent feelings of sadness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hopelessness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and a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lack of interest or pleasure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in most activities for at least two weeks.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2. </a:t>
            </a:r>
            <a:r>
              <a:rPr lang="en-US" sz="3600" dirty="0" err="1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Dysthymia</a:t>
            </a:r>
            <a:r>
              <a:rPr lang="en-US" sz="36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(Persistent Depressive Disorder)</a:t>
            </a:r>
            <a:endParaRPr lang="en-US" sz="3600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 chronic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form of depression lasting for at least two years, with symptoms that may be less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severe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than MDD but are long-lasting.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3. </a:t>
            </a:r>
            <a:r>
              <a:rPr lang="en-US" sz="4400" dirty="0" err="1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Anhedonia</a:t>
            </a:r>
            <a:endParaRPr lang="en-US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The inability to feel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pleasure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in normally pleasurable activities, a common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symptom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of depression.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4. </a:t>
            </a:r>
            <a:r>
              <a:rPr lang="en-US" sz="40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Affective Symptoms</a:t>
            </a:r>
            <a:endParaRPr lang="en-US" sz="4000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Symptoms related to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mood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such as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sadness, irritability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and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hopelessness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5. Cognitive Distortions</a:t>
            </a:r>
            <a:endParaRPr lang="en-US" sz="4000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Negative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thinking patterns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associated with depression, like "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all-or-nothing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" thinking, </a:t>
            </a:r>
            <a:r>
              <a:rPr lang="en-US" dirty="0" err="1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catastrophizing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or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overgeneralization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6</a:t>
            </a:r>
            <a:r>
              <a:rPr lang="en-US" sz="4000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Psychomotor Agitation/Retardation</a:t>
            </a:r>
            <a:endParaRPr lang="en-US" dirty="0" smtClean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Agitation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refers to physical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restlessness (like pacing or fidgeting),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while </a:t>
            </a:r>
            <a:r>
              <a:rPr lang="en-US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retardation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is a noticeable slowing down of thought and physical movement, common in depression.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3533</Words>
  <Application>WPS Presentation</Application>
  <PresentationFormat>Affichage à l'écran (4:3)</PresentationFormat>
  <Paragraphs>80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1" baseType="lpstr">
      <vt:lpstr>Arial</vt:lpstr>
      <vt:lpstr>SimSun</vt:lpstr>
      <vt:lpstr>Wingdings</vt:lpstr>
      <vt:lpstr>Wingdings</vt:lpstr>
      <vt:lpstr>Wingdings 2</vt:lpstr>
      <vt:lpstr>Sakkal Majalla</vt:lpstr>
      <vt:lpstr>Tw Cen MT</vt:lpstr>
      <vt:lpstr>Microsoft YaHei</vt:lpstr>
      <vt:lpstr>Arial Unicode MS</vt:lpstr>
      <vt:lpstr>Calibri</vt:lpstr>
      <vt:lpstr>Médian</vt:lpstr>
      <vt:lpstr>Depression terminology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Depression terminology </dc:title>
  <dc:creator>pc</dc:creator>
  <cp:lastModifiedBy>nassiba benloucif</cp:lastModifiedBy>
  <cp:revision>2</cp:revision>
  <dcterms:created xsi:type="dcterms:W3CDTF">2024-10-29T21:55:00Z</dcterms:created>
  <dcterms:modified xsi:type="dcterms:W3CDTF">2024-10-29T22:24:22Z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0C4D56A539A24AD689C6AED4C1884466_12</vt:lpwstr>
  </property>
  <property fmtid="{D5CDD505-2E9C-101B-9397-08002B2CF9AE}" pid="3" name="KSOProductBuildVer">
    <vt:lpwstr>1033-12.2.0.18607</vt:lpwstr>
  </property>
</Properties>
</file>