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1"/>
  </p:notesMasterIdLst>
  <p:handoutMasterIdLst>
    <p:handoutMasterId r:id="rId12"/>
  </p:handoutMasterIdLst>
  <p:sldIdLst>
    <p:sldId id="257" r:id="rId2"/>
    <p:sldId id="259" r:id="rId3"/>
    <p:sldId id="260" r:id="rId4"/>
    <p:sldId id="261" r:id="rId5"/>
    <p:sldId id="262" r:id="rId6"/>
    <p:sldId id="263" r:id="rId7"/>
    <p:sldId id="265" r:id="rId8"/>
    <p:sldId id="264" r:id="rId9"/>
    <p:sldId id="266" r:id="rId10"/>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FC74BDE-6627-49B6-90F1-0334E723F64C}" type="datetime1">
              <a:rPr lang="fr-FR" smtClean="0"/>
              <a:t>11/04/2025</a:t>
            </a:fld>
            <a:endParaRPr lang="en-US"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28DAF60-E56A-4648-8936-22D801672B6C}" type="datetime1">
              <a:rPr lang="fr-FR" smtClean="0"/>
              <a:t>11/04/2025</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
              <a:t>Modifiez les styles du texte du masque</a:t>
            </a:r>
            <a:endParaRPr lang="en-US"/>
          </a:p>
          <a:p>
            <a:pPr lvl="1" rtl="0"/>
            <a:r>
              <a:rPr lang="fr"/>
              <a:t>Deuxième niveau</a:t>
            </a:r>
          </a:p>
          <a:p>
            <a:pPr lvl="2" rtl="0"/>
            <a:r>
              <a:rPr lang="fr"/>
              <a:t>Troisième niveau</a:t>
            </a:r>
          </a:p>
          <a:p>
            <a:pPr lvl="3" rtl="0"/>
            <a:r>
              <a:rPr lang="fr"/>
              <a:t>Quatrième niveau</a:t>
            </a:r>
          </a:p>
          <a:p>
            <a:pPr lvl="4" rtl="0"/>
            <a:r>
              <a:rPr lang="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fr-FR"/>
              <a:t>Modifiez le style du titre</a:t>
            </a:r>
            <a:endParaRPr lang="en-US" dirty="0"/>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a:t>Modifiez le style des sous-titres du masque</a:t>
            </a:r>
            <a:endParaRPr lang="en-US" dirty="0"/>
          </a:p>
        </p:txBody>
      </p:sp>
      <p:sp>
        <p:nvSpPr>
          <p:cNvPr id="8" name="Espace réservé de la date 7">
            <a:extLst>
              <a:ext uri="{FF2B5EF4-FFF2-40B4-BE49-F238E27FC236}">
                <a16:creationId xmlns:a16="http://schemas.microsoft.com/office/drawing/2014/main" xmlns="" id="{7FA0ACE7-29A8-47D3-A7D9-257B711D8023}"/>
              </a:ext>
            </a:extLst>
          </p:cNvPr>
          <p:cNvSpPr>
            <a:spLocks noGrp="1"/>
          </p:cNvSpPr>
          <p:nvPr>
            <p:ph type="dt" sz="half" idx="10"/>
          </p:nvPr>
        </p:nvSpPr>
        <p:spPr/>
        <p:txBody>
          <a:bodyPr rtlCol="0"/>
          <a:lstStyle/>
          <a:p>
            <a:pPr rtl="0"/>
            <a:fld id="{E641DF6C-ECED-4BD8-8025-73323DD5D35C}" type="datetime1">
              <a:rPr lang="fr-FR" smtClean="0"/>
              <a:t>11/04/2025</a:t>
            </a:fld>
            <a:endParaRPr lang="en-US" dirty="0"/>
          </a:p>
        </p:txBody>
      </p:sp>
      <p:sp>
        <p:nvSpPr>
          <p:cNvPr id="9" name="Espace réservé du pied de page 8">
            <a:extLst>
              <a:ext uri="{FF2B5EF4-FFF2-40B4-BE49-F238E27FC236}">
                <a16:creationId xmlns:a16="http://schemas.microsoft.com/office/drawing/2014/main" xmlns="" id="{DEC604B9-52E9-4810-8359-47206518D03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xmlns=""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9" name="Titre 1"/>
          <p:cNvSpPr>
            <a:spLocks noGrp="1"/>
          </p:cNvSpPr>
          <p:nvPr>
            <p:ph type="title"/>
          </p:nvPr>
        </p:nvSpPr>
        <p:spPr>
          <a:xfrm>
            <a:off x="581192" y="702156"/>
            <a:ext cx="11029616" cy="1013800"/>
          </a:xfrm>
        </p:spPr>
        <p:txBody>
          <a:bodyPr rtlCol="0"/>
          <a:lstStyle/>
          <a:p>
            <a:pPr rtl="0"/>
            <a:r>
              <a:rPr lang="fr-FR"/>
              <a:t>Modifiez le style du titre</a:t>
            </a:r>
            <a:endParaRPr lang="en-US" dirty="0"/>
          </a:p>
        </p:txBody>
      </p:sp>
      <p:sp>
        <p:nvSpPr>
          <p:cNvPr id="3" name="Espace réservé du texte vertical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e la date 3"/>
          <p:cNvSpPr>
            <a:spLocks noGrp="1"/>
          </p:cNvSpPr>
          <p:nvPr>
            <p:ph type="dt" sz="half" idx="10"/>
          </p:nvPr>
        </p:nvSpPr>
        <p:spPr/>
        <p:txBody>
          <a:bodyPr rtlCol="0"/>
          <a:lstStyle/>
          <a:p>
            <a:pPr rtl="0"/>
            <a:fld id="{1E5B03D9-FC89-4784-BD60-336471BA7724}" type="datetime1">
              <a:rPr lang="fr-FR" smtClean="0"/>
              <a:t>11/04/2025</a:t>
            </a:fld>
            <a:endParaRPr lang="en-US" dirty="0"/>
          </a:p>
        </p:txBody>
      </p:sp>
      <p:sp>
        <p:nvSpPr>
          <p:cNvPr id="5" name="Espace réservé du pied de page 4"/>
          <p:cNvSpPr>
            <a:spLocks noGrp="1"/>
          </p:cNvSpPr>
          <p:nvPr>
            <p:ph type="ftr" sz="quarter" idx="11"/>
          </p:nvPr>
        </p:nvSpPr>
        <p:spPr/>
        <p:txBody>
          <a:bodyPr rtlCol="0"/>
          <a:lstStyle/>
          <a:p>
            <a:pPr rtl="0"/>
            <a:endParaRPr lang="en-US" dirty="0"/>
          </a:p>
        </p:txBody>
      </p:sp>
      <p:sp>
        <p:nvSpPr>
          <p:cNvPr id="6" name="Espace réservé du numéro de diapositive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vertical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fr-FR"/>
              <a:t>Modifiez le style du titre</a:t>
            </a:r>
            <a:endParaRPr lang="en-US" dirty="0"/>
          </a:p>
        </p:txBody>
      </p:sp>
      <p:sp>
        <p:nvSpPr>
          <p:cNvPr id="3" name="Espace réservé du texte vertical 2"/>
          <p:cNvSpPr>
            <a:spLocks noGrp="1"/>
          </p:cNvSpPr>
          <p:nvPr>
            <p:ph type="body" orient="vert" idx="1"/>
          </p:nvPr>
        </p:nvSpPr>
        <p:spPr>
          <a:xfrm>
            <a:off x="774923" y="863600"/>
            <a:ext cx="7161625" cy="4807326"/>
          </a:xfrm>
        </p:spPr>
        <p:txBody>
          <a:bodyPr vert="eaVert" rtlCol="0" anchor="t"/>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8" name="Rectangle 7">
            <a:extLst>
              <a:ext uri="{FF2B5EF4-FFF2-40B4-BE49-F238E27FC236}">
                <a16:creationId xmlns:a16="http://schemas.microsoft.com/office/drawing/2014/main" xmlns=""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xmlns=""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Espace réservé de la date 10">
            <a:extLst>
              <a:ext uri="{FF2B5EF4-FFF2-40B4-BE49-F238E27FC236}">
                <a16:creationId xmlns:a16="http://schemas.microsoft.com/office/drawing/2014/main" xmlns="" id="{5C74A470-3BD3-4F33-80E5-67E6E87FCBE7}"/>
              </a:ext>
            </a:extLst>
          </p:cNvPr>
          <p:cNvSpPr>
            <a:spLocks noGrp="1"/>
          </p:cNvSpPr>
          <p:nvPr>
            <p:ph type="dt" sz="half" idx="10"/>
          </p:nvPr>
        </p:nvSpPr>
        <p:spPr/>
        <p:txBody>
          <a:bodyPr rtlCol="0"/>
          <a:lstStyle/>
          <a:p>
            <a:pPr rtl="0"/>
            <a:fld id="{D0216CB3-B929-446C-876F-83C9B86D9FDE}" type="datetime1">
              <a:rPr lang="fr-FR" smtClean="0"/>
              <a:t>11/04/2025</a:t>
            </a:fld>
            <a:endParaRPr lang="en-US" dirty="0"/>
          </a:p>
        </p:txBody>
      </p:sp>
      <p:sp>
        <p:nvSpPr>
          <p:cNvPr id="12" name="Espace réservé du pied de page 11">
            <a:extLst>
              <a:ext uri="{FF2B5EF4-FFF2-40B4-BE49-F238E27FC236}">
                <a16:creationId xmlns:a16="http://schemas.microsoft.com/office/drawing/2014/main" xmlns="" id="{9A3A30BA-DB50-4D7D-BCDE-17D20FB354DF}"/>
              </a:ext>
            </a:extLst>
          </p:cNvPr>
          <p:cNvSpPr>
            <a:spLocks noGrp="1"/>
          </p:cNvSpPr>
          <p:nvPr>
            <p:ph type="ftr" sz="quarter" idx="11"/>
          </p:nvPr>
        </p:nvSpPr>
        <p:spPr/>
        <p:txBody>
          <a:bodyPr rtlCol="0"/>
          <a:lstStyle/>
          <a:p>
            <a:pPr rtl="0"/>
            <a:endParaRPr lang="en-US" dirty="0"/>
          </a:p>
        </p:txBody>
      </p:sp>
      <p:sp>
        <p:nvSpPr>
          <p:cNvPr id="13" name="Espace réservé du numéro de diapositive 12">
            <a:extLst>
              <a:ext uri="{FF2B5EF4-FFF2-40B4-BE49-F238E27FC236}">
                <a16:creationId xmlns:a16="http://schemas.microsoft.com/office/drawing/2014/main" xmlns=""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81192" y="702156"/>
            <a:ext cx="11029616" cy="1188720"/>
          </a:xfrm>
        </p:spPr>
        <p:txBody>
          <a:bodyPr rtlCol="0"/>
          <a:lstStyle/>
          <a:p>
            <a:pPr rtl="0"/>
            <a:r>
              <a:rPr lang="fr-FR"/>
              <a:t>Modifiez le style du titre</a:t>
            </a:r>
            <a:endParaRPr lang="en-US" dirty="0"/>
          </a:p>
        </p:txBody>
      </p:sp>
      <p:sp>
        <p:nvSpPr>
          <p:cNvPr id="3" name="Espace réservé du contenu 2"/>
          <p:cNvSpPr>
            <a:spLocks noGrp="1"/>
          </p:cNvSpPr>
          <p:nvPr>
            <p:ph idx="1"/>
          </p:nvPr>
        </p:nvSpPr>
        <p:spPr>
          <a:xfrm>
            <a:off x="581192" y="2340864"/>
            <a:ext cx="11029615" cy="3634486"/>
          </a:xfrm>
        </p:spPr>
        <p:txBody>
          <a:bodyPr rtlCol="0"/>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8" name="Espace réservé de la date 7">
            <a:extLst>
              <a:ext uri="{FF2B5EF4-FFF2-40B4-BE49-F238E27FC236}">
                <a16:creationId xmlns:a16="http://schemas.microsoft.com/office/drawing/2014/main" xmlns="" id="{770E6237-3456-439F-802D-3BA93FC7E3E5}"/>
              </a:ext>
            </a:extLst>
          </p:cNvPr>
          <p:cNvSpPr>
            <a:spLocks noGrp="1"/>
          </p:cNvSpPr>
          <p:nvPr>
            <p:ph type="dt" sz="half" idx="10"/>
          </p:nvPr>
        </p:nvSpPr>
        <p:spPr/>
        <p:txBody>
          <a:bodyPr rtlCol="0"/>
          <a:lstStyle/>
          <a:p>
            <a:pPr rtl="0"/>
            <a:fld id="{22897033-9A55-4DAC-991D-1FF1921C78B7}" type="datetime1">
              <a:rPr lang="fr-FR" smtClean="0"/>
              <a:t>11/04/2025</a:t>
            </a:fld>
            <a:endParaRPr lang="en-US" dirty="0"/>
          </a:p>
        </p:txBody>
      </p:sp>
      <p:sp>
        <p:nvSpPr>
          <p:cNvPr id="9" name="Espace réservé du pied de page 8">
            <a:extLst>
              <a:ext uri="{FF2B5EF4-FFF2-40B4-BE49-F238E27FC236}">
                <a16:creationId xmlns:a16="http://schemas.microsoft.com/office/drawing/2014/main" xmlns="" id="{1356D3B5-6063-4A89-B88F-9D3043916FF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xmlns=""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fr-FR"/>
              <a:t>Modifiez le style du titre</a:t>
            </a:r>
            <a:endParaRPr lang="en-US" dirty="0"/>
          </a:p>
        </p:txBody>
      </p:sp>
      <p:sp>
        <p:nvSpPr>
          <p:cNvPr id="3" name="Espace réservé du texte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a:t>Cliquez pour modifier les styles du texte du masque</a:t>
            </a:r>
          </a:p>
        </p:txBody>
      </p:sp>
      <p:sp>
        <p:nvSpPr>
          <p:cNvPr id="7" name="Espace réservé de la date 6">
            <a:extLst>
              <a:ext uri="{FF2B5EF4-FFF2-40B4-BE49-F238E27FC236}">
                <a16:creationId xmlns:a16="http://schemas.microsoft.com/office/drawing/2014/main" xmlns="" id="{61582016-5696-4A93-887F-BBB3B9002FE5}"/>
              </a:ext>
            </a:extLst>
          </p:cNvPr>
          <p:cNvSpPr>
            <a:spLocks noGrp="1"/>
          </p:cNvSpPr>
          <p:nvPr>
            <p:ph type="dt" sz="half" idx="10"/>
          </p:nvPr>
        </p:nvSpPr>
        <p:spPr/>
        <p:txBody>
          <a:bodyPr rtlCol="0"/>
          <a:lstStyle/>
          <a:p>
            <a:pPr rtl="0"/>
            <a:fld id="{A1255F31-5DB3-4925-BA87-822F5B17A2F1}" type="datetime1">
              <a:rPr lang="fr-FR" smtClean="0"/>
              <a:t>11/04/2025</a:t>
            </a:fld>
            <a:endParaRPr lang="en-US" dirty="0"/>
          </a:p>
        </p:txBody>
      </p:sp>
      <p:sp>
        <p:nvSpPr>
          <p:cNvPr id="9" name="Espace réservé du pied de page 8">
            <a:extLst>
              <a:ext uri="{FF2B5EF4-FFF2-40B4-BE49-F238E27FC236}">
                <a16:creationId xmlns:a16="http://schemas.microsoft.com/office/drawing/2014/main" xmlns="" id="{857CFCD5-1192-4E18-8A8F-29E153B44DA4}"/>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xmlns=""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581193" y="729658"/>
            <a:ext cx="11029616" cy="988332"/>
          </a:xfrm>
        </p:spPr>
        <p:txBody>
          <a:bodyPr rtlCol="0"/>
          <a:lstStyle/>
          <a:p>
            <a:pPr rtl="0"/>
            <a:r>
              <a:rPr lang="fr-FR"/>
              <a:t>Modifiez le style du titre</a:t>
            </a:r>
            <a:endParaRPr lang="en-US" dirty="0"/>
          </a:p>
        </p:txBody>
      </p:sp>
      <p:sp>
        <p:nvSpPr>
          <p:cNvPr id="3" name="Espace réservé du contenu 2"/>
          <p:cNvSpPr>
            <a:spLocks noGrp="1"/>
          </p:cNvSpPr>
          <p:nvPr>
            <p:ph sz="half" idx="1"/>
          </p:nvPr>
        </p:nvSpPr>
        <p:spPr>
          <a:xfrm>
            <a:off x="581193" y="2228003"/>
            <a:ext cx="5194767" cy="3633047"/>
          </a:xfrm>
        </p:spPr>
        <p:txBody>
          <a:bodyPr rtlCol="0">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u contenu 3"/>
          <p:cNvSpPr>
            <a:spLocks noGrp="1"/>
          </p:cNvSpPr>
          <p:nvPr>
            <p:ph sz="half" idx="2"/>
          </p:nvPr>
        </p:nvSpPr>
        <p:spPr>
          <a:xfrm>
            <a:off x="6416039" y="2228003"/>
            <a:ext cx="5194769" cy="3633047"/>
          </a:xfrm>
        </p:spPr>
        <p:txBody>
          <a:bodyPr rtlCol="0">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5" name="Espace réservé de la date 4"/>
          <p:cNvSpPr>
            <a:spLocks noGrp="1"/>
          </p:cNvSpPr>
          <p:nvPr>
            <p:ph type="dt" sz="half" idx="10"/>
          </p:nvPr>
        </p:nvSpPr>
        <p:spPr/>
        <p:txBody>
          <a:bodyPr rtlCol="0"/>
          <a:lstStyle/>
          <a:p>
            <a:pPr rtl="0"/>
            <a:fld id="{7E4EF44C-5F50-4A80-A957-57B3338337C0}" type="datetime1">
              <a:rPr lang="fr-FR" smtClean="0"/>
              <a:t>11/04/2025</a:t>
            </a:fld>
            <a:endParaRPr lang="en-US" dirty="0"/>
          </a:p>
        </p:txBody>
      </p:sp>
      <p:sp>
        <p:nvSpPr>
          <p:cNvPr id="6" name="Espace réservé du pied de page 5"/>
          <p:cNvSpPr>
            <a:spLocks noGrp="1"/>
          </p:cNvSpPr>
          <p:nvPr>
            <p:ph type="ftr" sz="quarter" idx="11"/>
          </p:nvPr>
        </p:nvSpPr>
        <p:spPr/>
        <p:txBody>
          <a:bodyPr rtlCol="0"/>
          <a:lstStyle/>
          <a:p>
            <a:pPr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2" name="Titre 1"/>
          <p:cNvSpPr>
            <a:spLocks noGrp="1"/>
          </p:cNvSpPr>
          <p:nvPr>
            <p:ph type="title"/>
          </p:nvPr>
        </p:nvSpPr>
        <p:spPr>
          <a:xfrm>
            <a:off x="581193" y="729658"/>
            <a:ext cx="11029616" cy="988332"/>
          </a:xfrm>
        </p:spPr>
        <p:txBody>
          <a:bodyPr rtlCol="0"/>
          <a:lstStyle/>
          <a:p>
            <a:pPr rtl="0"/>
            <a:r>
              <a:rPr lang="fr-FR"/>
              <a:t>Modifiez le style du titre</a:t>
            </a:r>
            <a:endParaRPr lang="en-US" dirty="0"/>
          </a:p>
        </p:txBody>
      </p:sp>
      <p:sp>
        <p:nvSpPr>
          <p:cNvPr id="3" name="Espace réservé du texte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a:t>Cliquez pour modifier les styles du texte du masque</a:t>
            </a:r>
          </a:p>
        </p:txBody>
      </p:sp>
      <p:sp>
        <p:nvSpPr>
          <p:cNvPr id="4" name="Espace réservé du contenu 3"/>
          <p:cNvSpPr>
            <a:spLocks noGrp="1"/>
          </p:cNvSpPr>
          <p:nvPr>
            <p:ph sz="half" idx="2"/>
          </p:nvPr>
        </p:nvSpPr>
        <p:spPr>
          <a:xfrm>
            <a:off x="581194" y="2926052"/>
            <a:ext cx="5194766" cy="2934999"/>
          </a:xfrm>
        </p:spPr>
        <p:txBody>
          <a:bodyPr rtlCol="0" anchor="t">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5" name="Espace réservé du texte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fr-FR"/>
              <a:t>Cliquez pour modifier les styles du texte du masque</a:t>
            </a:r>
          </a:p>
        </p:txBody>
      </p:sp>
      <p:sp>
        <p:nvSpPr>
          <p:cNvPr id="6" name="Espace réservé du contenu 5"/>
          <p:cNvSpPr>
            <a:spLocks noGrp="1"/>
          </p:cNvSpPr>
          <p:nvPr>
            <p:ph sz="quarter" idx="4"/>
          </p:nvPr>
        </p:nvSpPr>
        <p:spPr>
          <a:xfrm>
            <a:off x="6416037" y="2926052"/>
            <a:ext cx="5194771" cy="2934999"/>
          </a:xfrm>
        </p:spPr>
        <p:txBody>
          <a:bodyPr rtlCol="0" anchor="t">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7" name="Espace réservé de la date 6"/>
          <p:cNvSpPr>
            <a:spLocks noGrp="1"/>
          </p:cNvSpPr>
          <p:nvPr>
            <p:ph type="dt" sz="half" idx="10"/>
          </p:nvPr>
        </p:nvSpPr>
        <p:spPr/>
        <p:txBody>
          <a:bodyPr rtlCol="0"/>
          <a:lstStyle/>
          <a:p>
            <a:pPr rtl="0"/>
            <a:fld id="{B2D0F46D-59FD-4484-924E-E79DD516B5ED}" type="datetime1">
              <a:rPr lang="fr-FR" smtClean="0"/>
              <a:t>11/04/2025</a:t>
            </a:fld>
            <a:endParaRPr lang="en-US" dirty="0"/>
          </a:p>
        </p:txBody>
      </p:sp>
      <p:sp>
        <p:nvSpPr>
          <p:cNvPr id="8" name="Espace réservé du pied de page 7"/>
          <p:cNvSpPr>
            <a:spLocks noGrp="1"/>
          </p:cNvSpPr>
          <p:nvPr>
            <p:ph type="ftr" sz="quarter" idx="11"/>
          </p:nvPr>
        </p:nvSpPr>
        <p:spPr/>
        <p:txBody>
          <a:bodyPr rtlCol="0"/>
          <a:lstStyle/>
          <a:p>
            <a:pPr rtl="0"/>
            <a:endParaRPr lang="en-US" dirty="0"/>
          </a:p>
        </p:txBody>
      </p:sp>
      <p:sp>
        <p:nvSpPr>
          <p:cNvPr id="9" name="Espace réservé du numéro de diapositive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8" name="Titre 1"/>
          <p:cNvSpPr>
            <a:spLocks noGrp="1"/>
          </p:cNvSpPr>
          <p:nvPr>
            <p:ph type="title"/>
          </p:nvPr>
        </p:nvSpPr>
        <p:spPr>
          <a:xfrm>
            <a:off x="575894" y="729658"/>
            <a:ext cx="11029616" cy="988332"/>
          </a:xfrm>
        </p:spPr>
        <p:txBody>
          <a:bodyPr rtlCol="0"/>
          <a:lstStyle/>
          <a:p>
            <a:pPr rtl="0"/>
            <a:r>
              <a:rPr lang="fr-FR"/>
              <a:t>Modifiez le style du titre</a:t>
            </a:r>
            <a:endParaRPr lang="en-US" dirty="0"/>
          </a:p>
        </p:txBody>
      </p:sp>
      <p:sp>
        <p:nvSpPr>
          <p:cNvPr id="3" name="Espace réservé de la date 2"/>
          <p:cNvSpPr>
            <a:spLocks noGrp="1"/>
          </p:cNvSpPr>
          <p:nvPr>
            <p:ph type="dt" sz="half" idx="10"/>
          </p:nvPr>
        </p:nvSpPr>
        <p:spPr/>
        <p:txBody>
          <a:bodyPr rtlCol="0"/>
          <a:lstStyle/>
          <a:p>
            <a:pPr rtl="0"/>
            <a:fld id="{0FAEC910-4AAA-42A1-A49C-7DDC64BC53C6}" type="datetime1">
              <a:rPr lang="fr-FR" smtClean="0"/>
              <a:t>11/04/2025</a:t>
            </a:fld>
            <a:endParaRPr lang="en-US" dirty="0"/>
          </a:p>
        </p:txBody>
      </p:sp>
      <p:sp>
        <p:nvSpPr>
          <p:cNvPr id="4" name="Espace réservé du pied de page 3"/>
          <p:cNvSpPr>
            <a:spLocks noGrp="1"/>
          </p:cNvSpPr>
          <p:nvPr>
            <p:ph type="ftr" sz="quarter" idx="11"/>
          </p:nvPr>
        </p:nvSpPr>
        <p:spPr/>
        <p:txBody>
          <a:bodyPr rtlCol="0"/>
          <a:lstStyle/>
          <a:p>
            <a:pPr rtl="0"/>
            <a:endParaRPr lang="en-US" dirty="0"/>
          </a:p>
        </p:txBody>
      </p:sp>
      <p:sp>
        <p:nvSpPr>
          <p:cNvPr id="5" name="Espace réservé du numéro de diapositive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ACEC98BE-FCE2-445F-8146-3A7F8CC3881D}" type="datetime1">
              <a:rPr lang="fr-FR" smtClean="0"/>
              <a:t>11/04/2025</a:t>
            </a:fld>
            <a:endParaRPr lang="en-US" dirty="0"/>
          </a:p>
        </p:txBody>
      </p:sp>
      <p:sp>
        <p:nvSpPr>
          <p:cNvPr id="3" name="Espace réservé du pied de page 2"/>
          <p:cNvSpPr>
            <a:spLocks noGrp="1"/>
          </p:cNvSpPr>
          <p:nvPr>
            <p:ph type="ftr" sz="quarter" idx="11"/>
          </p:nvPr>
        </p:nvSpPr>
        <p:spPr/>
        <p:txBody>
          <a:bodyPr rtlCol="0"/>
          <a:lstStyle/>
          <a:p>
            <a:pPr rtl="0"/>
            <a:endParaRPr lang="en-US" dirty="0"/>
          </a:p>
        </p:txBody>
      </p:sp>
      <p:sp>
        <p:nvSpPr>
          <p:cNvPr id="4" name="Espace réservé du numéro de diapositive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fr-FR"/>
              <a:t>Modifiez le style du titre</a:t>
            </a:r>
            <a:endParaRPr lang="en-US" dirty="0"/>
          </a:p>
        </p:txBody>
      </p:sp>
      <p:sp>
        <p:nvSpPr>
          <p:cNvPr id="3" name="Espace réservé du contenu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u texte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a:t>Cliquez pour modifier les styles du texte du masque</a:t>
            </a:r>
          </a:p>
        </p:txBody>
      </p:sp>
      <p:sp>
        <p:nvSpPr>
          <p:cNvPr id="8" name="Espace réservé de la date 7">
            <a:extLst>
              <a:ext uri="{FF2B5EF4-FFF2-40B4-BE49-F238E27FC236}">
                <a16:creationId xmlns:a16="http://schemas.microsoft.com/office/drawing/2014/main" xmlns="" id="{0B919CC2-2A65-446F-B538-9E6249035445}"/>
              </a:ext>
            </a:extLst>
          </p:cNvPr>
          <p:cNvSpPr>
            <a:spLocks noGrp="1"/>
          </p:cNvSpPr>
          <p:nvPr>
            <p:ph type="dt" sz="half" idx="10"/>
          </p:nvPr>
        </p:nvSpPr>
        <p:spPr>
          <a:xfrm>
            <a:off x="7605951" y="6456916"/>
            <a:ext cx="2844799" cy="365125"/>
          </a:xfrm>
        </p:spPr>
        <p:txBody>
          <a:bodyPr rtlCol="0"/>
          <a:lstStyle/>
          <a:p>
            <a:pPr rtl="0"/>
            <a:fld id="{6D0953DD-A6BD-427D-B7A8-BDE378B2E678}" type="datetime1">
              <a:rPr lang="fr-FR" smtClean="0"/>
              <a:t>11/04/2025</a:t>
            </a:fld>
            <a:endParaRPr lang="en-US" dirty="0"/>
          </a:p>
        </p:txBody>
      </p:sp>
      <p:sp>
        <p:nvSpPr>
          <p:cNvPr id="10" name="Espace réservé du pied de page 9">
            <a:extLst>
              <a:ext uri="{FF2B5EF4-FFF2-40B4-BE49-F238E27FC236}">
                <a16:creationId xmlns:a16="http://schemas.microsoft.com/office/drawing/2014/main" xmlns=""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Espace réservé du numéro de diapositive 10">
            <a:extLst>
              <a:ext uri="{FF2B5EF4-FFF2-40B4-BE49-F238E27FC236}">
                <a16:creationId xmlns:a16="http://schemas.microsoft.com/office/drawing/2014/main" xmlns=""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rtl="0"/>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fr-FR"/>
              <a:t>Modifiez le style du titre</a:t>
            </a:r>
            <a:endParaRPr lang="en-US" dirty="0"/>
          </a:p>
        </p:txBody>
      </p:sp>
      <p:sp>
        <p:nvSpPr>
          <p:cNvPr id="3" name="Espace réservé d’image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a:t>Cliquez sur l'icône pour ajouter une image</a:t>
            </a:r>
            <a:endParaRPr lang="en-US" dirty="0"/>
          </a:p>
        </p:txBody>
      </p:sp>
      <p:sp>
        <p:nvSpPr>
          <p:cNvPr id="4" name="Espace réservé du texte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a:t>Cliquez pour modifier les styles du texte du masque</a:t>
            </a:r>
          </a:p>
        </p:txBody>
      </p:sp>
      <p:sp>
        <p:nvSpPr>
          <p:cNvPr id="5" name="Espace réservé de la date 4"/>
          <p:cNvSpPr>
            <a:spLocks noGrp="1"/>
          </p:cNvSpPr>
          <p:nvPr>
            <p:ph type="dt" sz="half" idx="10"/>
          </p:nvPr>
        </p:nvSpPr>
        <p:spPr/>
        <p:txBody>
          <a:bodyPr rtlCol="0"/>
          <a:lstStyle/>
          <a:p>
            <a:pPr rtl="0"/>
            <a:fld id="{47E77B56-6788-4F40-A65E-12AFEB3AC095}" type="datetime1">
              <a:rPr lang="fr-FR" smtClean="0"/>
              <a:t>11/04/2025</a:t>
            </a:fld>
            <a:endParaRPr lang="en-US" dirty="0"/>
          </a:p>
        </p:txBody>
      </p:sp>
      <p:sp>
        <p:nvSpPr>
          <p:cNvPr id="6" name="Espace réservé du pied de page 5"/>
          <p:cNvSpPr>
            <a:spLocks noGrp="1"/>
          </p:cNvSpPr>
          <p:nvPr>
            <p:ph type="ftr" sz="quarter" idx="11"/>
          </p:nvPr>
        </p:nvSpPr>
        <p:spPr/>
        <p:txBody>
          <a:bodyPr rtlCol="0"/>
          <a:lstStyle/>
          <a:p>
            <a:pPr algn="l"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
              <a:t>Modifiez le style du titre</a:t>
            </a:r>
            <a:endParaRPr lang="en-US" dirty="0"/>
          </a:p>
        </p:txBody>
      </p:sp>
      <p:sp>
        <p:nvSpPr>
          <p:cNvPr id="3" name="Espace réservé du texte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fr"/>
              <a:t>Modifiez les styles du texte du masque</a:t>
            </a:r>
          </a:p>
          <a:p>
            <a:pPr lvl="1" rtl="0"/>
            <a:r>
              <a:rPr lang="fr"/>
              <a:t>Deuxième niveau</a:t>
            </a:r>
          </a:p>
          <a:p>
            <a:pPr lvl="2" rtl="0"/>
            <a:r>
              <a:rPr lang="fr"/>
              <a:t>Troisième niveau</a:t>
            </a:r>
          </a:p>
          <a:p>
            <a:pPr lvl="3" rtl="0"/>
            <a:r>
              <a:rPr lang="fr"/>
              <a:t>Quatrième niveau</a:t>
            </a:r>
          </a:p>
          <a:p>
            <a:pPr lvl="4" rtl="0"/>
            <a:r>
              <a:rPr lang="fr"/>
              <a:t>Cinquième niveau</a:t>
            </a:r>
            <a:endParaRPr lang="en-US" dirty="0"/>
          </a:p>
        </p:txBody>
      </p:sp>
      <p:sp>
        <p:nvSpPr>
          <p:cNvPr id="4" name="Espace réservé de la date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E69A0D1A-B1A6-4A33-B3AE-513EF3B4A7E7}" type="datetime1">
              <a:rPr lang="fr-FR" smtClean="0"/>
              <a:t>11/04/2025</a:t>
            </a:fld>
            <a:endParaRPr lang="en-US" dirty="0"/>
          </a:p>
        </p:txBody>
      </p:sp>
      <p:sp>
        <p:nvSpPr>
          <p:cNvPr id="5" name="Espace réservé du pied de page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Espace réservé du numéro de diapositive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D6D7A0BC-0046-4CAA-8E7F-DCAFE511EA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re 1">
            <a:extLst>
              <a:ext uri="{FF2B5EF4-FFF2-40B4-BE49-F238E27FC236}">
                <a16:creationId xmlns:a16="http://schemas.microsoft.com/office/drawing/2014/main" xmlns="" id="{1C21E816-31F5-48BB-BD02-D15F2F18B48A}"/>
              </a:ext>
            </a:extLst>
          </p:cNvPr>
          <p:cNvSpPr>
            <a:spLocks noGrp="1"/>
          </p:cNvSpPr>
          <p:nvPr>
            <p:ph type="ctrTitle"/>
          </p:nvPr>
        </p:nvSpPr>
        <p:spPr>
          <a:xfrm>
            <a:off x="581191" y="1020431"/>
            <a:ext cx="10993549" cy="1156201"/>
          </a:xfrm>
        </p:spPr>
        <p:txBody>
          <a:bodyPr rtlCol="0">
            <a:normAutofit fontScale="90000"/>
          </a:bodyPr>
          <a:lstStyle/>
          <a:p>
            <a:pPr algn="r" rtl="1"/>
            <a:r>
              <a:rPr lang="ar-DZ" sz="6000" dirty="0">
                <a:solidFill>
                  <a:srgbClr val="00B050"/>
                </a:solidFill>
              </a:rPr>
              <a:t>المحاضرة مدخل مفاهيمي حول التقويم التربوي</a:t>
            </a:r>
            <a:endParaRPr lang="fr" sz="6000" dirty="0">
              <a:solidFill>
                <a:srgbClr val="00B050"/>
              </a:solidFill>
            </a:endParaRPr>
          </a:p>
        </p:txBody>
      </p:sp>
      <p:sp>
        <p:nvSpPr>
          <p:cNvPr id="3" name="Sous-titre 2">
            <a:extLst>
              <a:ext uri="{FF2B5EF4-FFF2-40B4-BE49-F238E27FC236}">
                <a16:creationId xmlns:a16="http://schemas.microsoft.com/office/drawing/2014/main" xmlns="" id="{835D6E6B-3353-491C-A3C6-F278D6CED8B3}"/>
              </a:ext>
            </a:extLst>
          </p:cNvPr>
          <p:cNvSpPr>
            <a:spLocks noGrp="1"/>
          </p:cNvSpPr>
          <p:nvPr>
            <p:ph type="subTitle" idx="1"/>
          </p:nvPr>
        </p:nvSpPr>
        <p:spPr>
          <a:xfrm>
            <a:off x="581194" y="2330825"/>
            <a:ext cx="10993546" cy="968188"/>
          </a:xfrm>
        </p:spPr>
        <p:txBody>
          <a:bodyPr rtlCol="0">
            <a:normAutofit/>
          </a:bodyPr>
          <a:lstStyle/>
          <a:p>
            <a:pPr algn="ctr" rtl="0"/>
            <a:r>
              <a:rPr lang="ar-DZ" sz="3600" dirty="0">
                <a:solidFill>
                  <a:srgbClr val="FF0000"/>
                </a:solidFill>
              </a:rPr>
              <a:t>من اعداد الدكتورة حميدة جرو</a:t>
            </a:r>
            <a:endParaRPr lang="fr" sz="3600" dirty="0">
              <a:solidFill>
                <a:srgbClr val="FF0000"/>
              </a:solidFill>
            </a:endParaRPr>
          </a:p>
        </p:txBody>
      </p:sp>
      <p:sp>
        <p:nvSpPr>
          <p:cNvPr id="20" name="Rectangle 19">
            <a:extLst>
              <a:ext uri="{FF2B5EF4-FFF2-40B4-BE49-F238E27FC236}">
                <a16:creationId xmlns:a16="http://schemas.microsoft.com/office/drawing/2014/main" xmlns="" id="{E7C6334F-6411-41EC-AD7D-179EDD8B58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xmlns="" id="{E6B02CEE-3AF8-4349-9B3E-8970E6DF62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xmlns="" id="{AAA01CF0-3FB5-44EB-B7DE-F2E86374C2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Image 5" descr="Zoom sur un logo&#10;&#10;Description générée automatiquement">
            <a:extLst>
              <a:ext uri="{FF2B5EF4-FFF2-40B4-BE49-F238E27FC236}">
                <a16:creationId xmlns:a16="http://schemas.microsoft.com/office/drawing/2014/main" xmlns="" id="{F1A8C364-94D4-4630-BAD0-78722F34705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pic>
        <p:nvPicPr>
          <p:cNvPr id="5" name="Image 4">
            <a:extLst>
              <a:ext uri="{FF2B5EF4-FFF2-40B4-BE49-F238E27FC236}">
                <a16:creationId xmlns:a16="http://schemas.microsoft.com/office/drawing/2014/main" xmlns="" id="{7130A9B5-9223-C622-4640-7F948FD321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1076" y="1814862"/>
            <a:ext cx="2159000" cy="1628775"/>
          </a:xfrm>
          <a:prstGeom prst="ellipse">
            <a:avLst/>
          </a:prstGeom>
          <a:ln>
            <a:noFill/>
          </a:ln>
          <a:effectLst>
            <a:softEdge rad="112500"/>
          </a:effectLst>
        </p:spPr>
      </p:pic>
    </p:spTree>
    <p:extLst>
      <p:ext uri="{BB962C8B-B14F-4D97-AF65-F5344CB8AC3E}">
        <p14:creationId xmlns:p14="http://schemas.microsoft.com/office/powerpoint/2010/main" val="247580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232CEB7-DCB8-D7FC-8A5A-6444077C0AE5}"/>
              </a:ext>
            </a:extLst>
          </p:cNvPr>
          <p:cNvSpPr>
            <a:spLocks noGrp="1"/>
          </p:cNvSpPr>
          <p:nvPr>
            <p:ph type="title"/>
          </p:nvPr>
        </p:nvSpPr>
        <p:spPr/>
        <p:txBody>
          <a:bodyPr>
            <a:normAutofit/>
          </a:bodyPr>
          <a:lstStyle/>
          <a:p>
            <a:pPr algn="r" rtl="1"/>
            <a:r>
              <a:rPr lang="ar-DZ" sz="4000" dirty="0">
                <a:solidFill>
                  <a:srgbClr val="FF0000"/>
                </a:solidFill>
              </a:rPr>
              <a:t>مدخل تمهيدي</a:t>
            </a:r>
            <a:endParaRPr lang="fr-FR" sz="4000" dirty="0">
              <a:solidFill>
                <a:srgbClr val="FF0000"/>
              </a:solidFill>
            </a:endParaRPr>
          </a:p>
        </p:txBody>
      </p:sp>
      <p:sp>
        <p:nvSpPr>
          <p:cNvPr id="3" name="Espace réservé du contenu 2">
            <a:extLst>
              <a:ext uri="{FF2B5EF4-FFF2-40B4-BE49-F238E27FC236}">
                <a16:creationId xmlns:a16="http://schemas.microsoft.com/office/drawing/2014/main" xmlns="" id="{F623A511-46A8-D74E-9F12-672C3B0C3B8C}"/>
              </a:ext>
            </a:extLst>
          </p:cNvPr>
          <p:cNvSpPr>
            <a:spLocks noGrp="1"/>
          </p:cNvSpPr>
          <p:nvPr>
            <p:ph idx="1"/>
          </p:nvPr>
        </p:nvSpPr>
        <p:spPr/>
        <p:txBody>
          <a:bodyPr/>
          <a:lstStyle/>
          <a:p>
            <a:pPr algn="just" rtl="1"/>
            <a:r>
              <a:rPr lang="ar-DZ" sz="2800" dirty="0">
                <a:effectLst/>
                <a:latin typeface="Calibri" panose="020F0502020204030204" pitchFamily="34" charset="0"/>
                <a:ea typeface="Calibri" panose="020F0502020204030204" pitchFamily="34" charset="0"/>
                <a:cs typeface="Times New Roman" panose="02020603050405020304" pitchFamily="18" charset="0"/>
              </a:rPr>
              <a:t>يمثل التقويم أحد الأركان الأساسية في العملية التعليمية والتعلمية، لما له من علاقة أساسية مع الأهداف والكفايات المسطرة قبل بداية الفعل التعليمي، والوسيلة التي تستعمل لقياس أثر ودرجة التعلم. وعلاوة على ما سبق ذكره، يعتبر التقويم المعيار الحقيقي لتشخيص مواطن القوة والضعف في نظامنا البيداغوجي، وتجاربنا  الإصلاحية في مجال التربية والتعليم، وسنتطرق في هذه المحاضرة إلى مفهوم التقويم التربوي وذلك بتقديم مجموعة من التعريفات في هذا المجال لمصطلح التقويم.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238A005F-809A-51FE-AB5C-C9018606A3AB}"/>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832BAE59-2425-CC61-F08F-07813398B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241" y="668949"/>
            <a:ext cx="4447336" cy="1743075"/>
          </a:xfrm>
          <a:prstGeom prst="ellipse">
            <a:avLst/>
          </a:prstGeom>
          <a:ln>
            <a:noFill/>
          </a:ln>
          <a:effectLst>
            <a:softEdge rad="112500"/>
          </a:effectLst>
        </p:spPr>
      </p:pic>
      <p:sp>
        <p:nvSpPr>
          <p:cNvPr id="7" name="Ellipse 6">
            <a:extLst>
              <a:ext uri="{FF2B5EF4-FFF2-40B4-BE49-F238E27FC236}">
                <a16:creationId xmlns:a16="http://schemas.microsoft.com/office/drawing/2014/main" xmlns="" id="{7C424E6B-99C9-3637-4B6C-AB9A95CF83DC}"/>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2</a:t>
            </a:r>
            <a:endParaRPr lang="fr-FR" sz="4000" b="1" dirty="0">
              <a:solidFill>
                <a:schemeClr val="tx1"/>
              </a:solidFill>
            </a:endParaRPr>
          </a:p>
        </p:txBody>
      </p:sp>
    </p:spTree>
    <p:extLst>
      <p:ext uri="{BB962C8B-B14F-4D97-AF65-F5344CB8AC3E}">
        <p14:creationId xmlns:p14="http://schemas.microsoft.com/office/powerpoint/2010/main" val="4176788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7CC6429-570B-9C7D-9724-9DB0B020FC3A}"/>
              </a:ext>
            </a:extLst>
          </p:cNvPr>
          <p:cNvSpPr>
            <a:spLocks noGrp="1"/>
          </p:cNvSpPr>
          <p:nvPr>
            <p:ph type="title"/>
          </p:nvPr>
        </p:nvSpPr>
        <p:spPr/>
        <p:txBody>
          <a:bodyPr>
            <a:normAutofit fontScale="90000"/>
          </a:bodyPr>
          <a:lstStyle/>
          <a:p>
            <a:pPr algn="r" rtl="1"/>
            <a:r>
              <a:rPr lang="ar-DZ" sz="4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مفهوم التقويم التربوي:</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6FACABE8-83F1-CC40-E23F-6C8AC49838E0}"/>
              </a:ext>
            </a:extLst>
          </p:cNvPr>
          <p:cNvSpPr>
            <a:spLocks noGrp="1"/>
          </p:cNvSpPr>
          <p:nvPr>
            <p:ph idx="1"/>
          </p:nvPr>
        </p:nvSpPr>
        <p:spPr/>
        <p:txBody>
          <a:bodyPr/>
          <a:lstStyle/>
          <a:p>
            <a:pPr marL="89535" indent="-20955" algn="r" rtl="1">
              <a:lnSpc>
                <a:spcPct val="115000"/>
              </a:lnSpc>
              <a:spcAft>
                <a:spcPts val="1000"/>
              </a:spcAft>
            </a:pPr>
            <a:r>
              <a:rPr lang="ar-DZ" sz="32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أـ في اللغة العربية:</a:t>
            </a:r>
            <a:r>
              <a:rPr lang="ar-DZ" sz="3200" b="1" dirty="0">
                <a:solidFill>
                  <a:schemeClr val="tx1">
                    <a:lumMod val="95000"/>
                    <a:lumOff val="5000"/>
                  </a:schemeClr>
                </a:solidFill>
                <a:latin typeface="Calibri" panose="020F0502020204030204" pitchFamily="34" charset="0"/>
                <a:ea typeface="Calibri" panose="020F0502020204030204" pitchFamily="34" charset="0"/>
                <a:cs typeface="Arial" panose="020B0604020202020204" pitchFamily="34" charset="0"/>
              </a:rPr>
              <a:t> </a:t>
            </a:r>
            <a:r>
              <a:rPr lang="ar-DZ" sz="32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جاء في لسان العرب لابن منظور: "  قوم " أزال عوجه وكذلك أقامه بالتقويم، وقوام الأمر: نظامه وعماده. والقيمة: ثمن الشيء.</a:t>
            </a:r>
            <a:endParaRPr lang="fr-FR" sz="32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r" rtl="1">
              <a:lnSpc>
                <a:spcPct val="115000"/>
              </a:lnSpc>
              <a:spcAft>
                <a:spcPts val="1000"/>
              </a:spcAft>
            </a:pPr>
            <a:r>
              <a:rPr lang="ar-DZ" sz="32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ب ـ في اللغة الفرنسية:</a:t>
            </a:r>
            <a:r>
              <a:rPr lang="ar-DZ" sz="3200" b="1" dirty="0">
                <a:solidFill>
                  <a:schemeClr val="tx1">
                    <a:lumMod val="95000"/>
                    <a:lumOff val="5000"/>
                  </a:schemeClr>
                </a:solidFill>
                <a:latin typeface="Calibri" panose="020F0502020204030204" pitchFamily="34" charset="0"/>
                <a:ea typeface="Calibri" panose="020F0502020204030204" pitchFamily="34" charset="0"/>
                <a:cs typeface="Arial" panose="020B0604020202020204" pitchFamily="34" charset="0"/>
              </a:rPr>
              <a:t> </a:t>
            </a:r>
            <a:r>
              <a:rPr lang="ar-DZ" sz="32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كلمة " قوم </a:t>
            </a:r>
            <a:r>
              <a:rPr lang="fr-FR" sz="3200" dirty="0">
                <a:solidFill>
                  <a:schemeClr val="tx1">
                    <a:lumMod val="95000"/>
                    <a:lumOff val="5000"/>
                  </a:schemeClr>
                </a:solidFill>
                <a:effectLst/>
                <a:latin typeface="Times New Roman" panose="02020603050405020304" pitchFamily="18" charset="0"/>
                <a:ea typeface="Calibri" panose="020F0502020204030204" pitchFamily="34" charset="0"/>
                <a:cs typeface="Arial" panose="020B0604020202020204" pitchFamily="34" charset="0"/>
              </a:rPr>
              <a:t>Evaluer  </a:t>
            </a:r>
            <a:r>
              <a:rPr lang="ar-DZ" sz="3200" dirty="0">
                <a:solidFill>
                  <a:schemeClr val="tx1">
                    <a:lumMod val="95000"/>
                    <a:lumOff val="5000"/>
                  </a:schemeClr>
                </a:solidFill>
                <a:effectLst/>
                <a:latin typeface="Times New Roman" panose="02020603050405020304" pitchFamily="18" charset="0"/>
                <a:ea typeface="Calibri" panose="020F0502020204030204" pitchFamily="34" charset="0"/>
                <a:cs typeface="Arial" panose="020B0604020202020204" pitchFamily="34" charset="0"/>
              </a:rPr>
              <a:t>" في القاموس الفرنسي "</a:t>
            </a:r>
            <a:r>
              <a:rPr lang="fr-FR" sz="3200" dirty="0">
                <a:solidFill>
                  <a:schemeClr val="tx1">
                    <a:lumMod val="95000"/>
                    <a:lumOff val="5000"/>
                  </a:schemeClr>
                </a:solidFill>
                <a:effectLst/>
                <a:latin typeface="Times New Roman" panose="02020603050405020304" pitchFamily="18" charset="0"/>
                <a:ea typeface="Calibri" panose="020F0502020204030204" pitchFamily="34" charset="0"/>
                <a:cs typeface="Arial" panose="020B0604020202020204" pitchFamily="34" charset="0"/>
              </a:rPr>
              <a:t>Le Robert   </a:t>
            </a:r>
            <a:r>
              <a:rPr lang="ar-DZ" sz="3200" dirty="0">
                <a:solidFill>
                  <a:schemeClr val="tx1">
                    <a:lumMod val="95000"/>
                    <a:lumOff val="5000"/>
                  </a:schemeClr>
                </a:solidFill>
                <a:effectLst/>
                <a:latin typeface="Times New Roman" panose="02020603050405020304" pitchFamily="18" charset="0"/>
                <a:ea typeface="Calibri" panose="020F0502020204030204" pitchFamily="34" charset="0"/>
                <a:cs typeface="Arial" panose="020B0604020202020204" pitchFamily="34" charset="0"/>
              </a:rPr>
              <a:t>" تعني الثمن، وتعني أيضا بحث بدقة أو بارتياب عن القيمة.</a:t>
            </a:r>
            <a:endParaRPr lang="fr-FR" sz="32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CAFADCB6-80D5-5C8E-38EF-2F236AE6AD6D}"/>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4A875F4F-F8D7-4A0E-30D4-7D4F4579B0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459" y="636494"/>
            <a:ext cx="4930588" cy="2026023"/>
          </a:xfrm>
          <a:prstGeom prst="ellipse">
            <a:avLst/>
          </a:prstGeom>
          <a:ln>
            <a:noFill/>
          </a:ln>
          <a:effectLst>
            <a:softEdge rad="112500"/>
          </a:effectLst>
        </p:spPr>
      </p:pic>
      <p:sp>
        <p:nvSpPr>
          <p:cNvPr id="7" name="Ellipse 6">
            <a:extLst>
              <a:ext uri="{FF2B5EF4-FFF2-40B4-BE49-F238E27FC236}">
                <a16:creationId xmlns:a16="http://schemas.microsoft.com/office/drawing/2014/main" xmlns="" id="{CDABC1CA-404C-4849-A746-5744082137F9}"/>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3</a:t>
            </a:r>
            <a:endParaRPr lang="fr-FR" sz="4000" b="1" dirty="0">
              <a:solidFill>
                <a:schemeClr val="tx1"/>
              </a:solidFill>
            </a:endParaRPr>
          </a:p>
        </p:txBody>
      </p:sp>
    </p:spTree>
    <p:extLst>
      <p:ext uri="{BB962C8B-B14F-4D97-AF65-F5344CB8AC3E}">
        <p14:creationId xmlns:p14="http://schemas.microsoft.com/office/powerpoint/2010/main" val="2049188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51D8D6-CCA9-E775-001F-75D476D5CCDC}"/>
              </a:ext>
            </a:extLst>
          </p:cNvPr>
          <p:cNvSpPr>
            <a:spLocks noGrp="1"/>
          </p:cNvSpPr>
          <p:nvPr>
            <p:ph type="title"/>
          </p:nvPr>
        </p:nvSpPr>
        <p:spPr/>
        <p:txBody>
          <a:bodyPr/>
          <a:lstStyle/>
          <a:p>
            <a:pPr algn="r" rtl="1"/>
            <a:r>
              <a:rPr lang="ar-DZ" sz="3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مفهوم اصطلاحي للتقويم التربوي </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CF5A6B66-692A-502D-300E-64D054D7204A}"/>
              </a:ext>
            </a:extLst>
          </p:cNvPr>
          <p:cNvSpPr>
            <a:spLocks noGrp="1"/>
          </p:cNvSpPr>
          <p:nvPr>
            <p:ph idx="1"/>
          </p:nvPr>
        </p:nvSpPr>
        <p:spPr>
          <a:xfrm>
            <a:off x="581192" y="1658471"/>
            <a:ext cx="11029615" cy="4316879"/>
          </a:xfrm>
        </p:spPr>
        <p:txBody>
          <a:bodyPr/>
          <a:lstStyle/>
          <a:p>
            <a:pPr marL="89535" indent="-20955" algn="r"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لقد حظي موضوع التقويم التربوي باهتمام الكثير من الباحثين، وأوردو له العديد من التعاريف.</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just"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يعرفه </a:t>
            </a:r>
            <a:r>
              <a:rPr lang="ar-DZ"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بلوم </a:t>
            </a:r>
            <a:r>
              <a:rPr lang="fr-FR" sz="2400" b="1"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Bloom</a:t>
            </a:r>
            <a:r>
              <a:rPr lang="ar-DZ" sz="24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التقويم هو إصدار حكم لغرض ما، يتضمن استخدام منظم وتفسير للواقع ".</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just"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ويرى </a:t>
            </a:r>
            <a:r>
              <a:rPr lang="ar-DZ"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تايلر </a:t>
            </a:r>
            <a:r>
              <a:rPr lang="fr-FR" sz="2400" b="1"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Taylor</a:t>
            </a:r>
            <a:r>
              <a:rPr lang="ar-DZ"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 أن التقويم يعني العملية المركبة التي يمكن عن طريقها تمييز نقاط القوة والضعف ومراجعة صدق وسلامة الفروض الأساسية التي على أساسها ينتظم البرنامج التعليمي ".</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just"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أما الباحث العربي </a:t>
            </a:r>
            <a:r>
              <a:rPr lang="ar-DZ"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سرحان الدمرداش</a:t>
            </a: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فيرى أنه " تحديد ما بلغناه من نجاح في تحقيق الأهداف، وتشخيص للأوضاع ومعرفة العقبات "</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B9D0D363-0008-AA21-D18A-7C31ECEF8020}"/>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A4BE5C93-62D6-E153-9895-A8DCCBB541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968" y="570659"/>
            <a:ext cx="3753691" cy="1628775"/>
          </a:xfrm>
          <a:prstGeom prst="ellipse">
            <a:avLst/>
          </a:prstGeom>
          <a:ln>
            <a:noFill/>
          </a:ln>
          <a:effectLst>
            <a:softEdge rad="112500"/>
          </a:effectLst>
        </p:spPr>
      </p:pic>
      <p:sp>
        <p:nvSpPr>
          <p:cNvPr id="7" name="Ellipse 6">
            <a:extLst>
              <a:ext uri="{FF2B5EF4-FFF2-40B4-BE49-F238E27FC236}">
                <a16:creationId xmlns:a16="http://schemas.microsoft.com/office/drawing/2014/main" xmlns="" id="{C6980620-18AA-043B-FB68-24A8447BC392}"/>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4</a:t>
            </a:r>
            <a:endParaRPr lang="fr-FR" sz="4000" b="1" dirty="0">
              <a:solidFill>
                <a:schemeClr val="tx1"/>
              </a:solidFill>
            </a:endParaRPr>
          </a:p>
        </p:txBody>
      </p:sp>
    </p:spTree>
    <p:extLst>
      <p:ext uri="{BB962C8B-B14F-4D97-AF65-F5344CB8AC3E}">
        <p14:creationId xmlns:p14="http://schemas.microsoft.com/office/powerpoint/2010/main" val="2289877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49AD89A-5813-95F8-DBEC-0872123C5A8A}"/>
              </a:ext>
            </a:extLst>
          </p:cNvPr>
          <p:cNvSpPr>
            <a:spLocks noGrp="1"/>
          </p:cNvSpPr>
          <p:nvPr>
            <p:ph type="title"/>
          </p:nvPr>
        </p:nvSpPr>
        <p:spPr>
          <a:xfrm>
            <a:off x="581192" y="882649"/>
            <a:ext cx="11029616" cy="1313703"/>
          </a:xfrm>
        </p:spPr>
        <p:txBody>
          <a:bodyPr>
            <a:noAutofit/>
          </a:bodyPr>
          <a:lstStyle/>
          <a:p>
            <a:pPr algn="r" rtl="1"/>
            <a:r>
              <a:rPr lang="ar-DZ" sz="4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المفهوم الحديث للتقويم:</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sz="4400" dirty="0"/>
          </a:p>
        </p:txBody>
      </p:sp>
      <p:sp>
        <p:nvSpPr>
          <p:cNvPr id="3" name="Espace réservé du contenu 2">
            <a:extLst>
              <a:ext uri="{FF2B5EF4-FFF2-40B4-BE49-F238E27FC236}">
                <a16:creationId xmlns:a16="http://schemas.microsoft.com/office/drawing/2014/main" xmlns="" id="{6D722950-B8CE-5326-91F2-E8DAC37A39F5}"/>
              </a:ext>
            </a:extLst>
          </p:cNvPr>
          <p:cNvSpPr>
            <a:spLocks noGrp="1"/>
          </p:cNvSpPr>
          <p:nvPr>
            <p:ph idx="1"/>
          </p:nvPr>
        </p:nvSpPr>
        <p:spPr>
          <a:xfrm>
            <a:off x="581192" y="1389529"/>
            <a:ext cx="11029615" cy="4585821"/>
          </a:xfrm>
        </p:spPr>
        <p:txBody>
          <a:bodyPr/>
          <a:lstStyle/>
          <a:p>
            <a:pPr marL="89535" indent="-20955" algn="just"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التقويم عملية مقصودة منظمة تهدف إلى جمع المعلومات عن العملية التعليمية وتفسير للأدلة بما يؤدي إلى إصدار أحكام تتعلق بالتلاميذ أو المعلمين أو البرامج أو المدرسة... مما يساعد في توجيه العمل التربوي واتخاذ الإجراءات المناسبة لتحقيق الأهداف المرسومة ".</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just" rtl="1">
              <a:lnSpc>
                <a:spcPct val="115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من خلال هذا التعريف نستنتج أن التقويم عملية أي أنه يتم على خطوات متتالية ولا يتم في خطوة واحدة. وعملية مقصودة يتم بالإعداد له مسبقا، ويستند على أسس علمية.</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indent="-20955" algn="just" rtl="1">
              <a:lnSpc>
                <a:spcPct val="150000"/>
              </a:lnSpc>
              <a:spcAft>
                <a:spcPts val="1000"/>
              </a:spcAft>
            </a:pPr>
            <a:r>
              <a:rPr lang="ar-DZ" sz="24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ومن خلال هذه التعاريف السابقة نستخلص أن التقويم متعدد الموضوعات ومتنوع.</a:t>
            </a:r>
            <a:endParaRPr lang="fr-FR" sz="24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159BEE47-54A6-7BDF-37FD-CEE812E198BB}"/>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F3227649-A737-7F87-DFE5-795EEC254C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192" y="637054"/>
            <a:ext cx="5398268" cy="1218640"/>
          </a:xfrm>
          <a:prstGeom prst="rect">
            <a:avLst/>
          </a:prstGeom>
          <a:ln>
            <a:noFill/>
          </a:ln>
          <a:effectLst>
            <a:softEdge rad="112500"/>
          </a:effectLst>
        </p:spPr>
      </p:pic>
      <p:sp>
        <p:nvSpPr>
          <p:cNvPr id="7" name="Ellipse 6">
            <a:extLst>
              <a:ext uri="{FF2B5EF4-FFF2-40B4-BE49-F238E27FC236}">
                <a16:creationId xmlns:a16="http://schemas.microsoft.com/office/drawing/2014/main" xmlns="" id="{AEF12F54-D270-10A5-50FA-49EA2E526713}"/>
              </a:ext>
            </a:extLst>
          </p:cNvPr>
          <p:cNvSpPr/>
          <p:nvPr/>
        </p:nvSpPr>
        <p:spPr>
          <a:xfrm>
            <a:off x="233082"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5</a:t>
            </a:r>
            <a:endParaRPr lang="fr-FR" sz="4000" b="1" dirty="0">
              <a:solidFill>
                <a:schemeClr val="tx1"/>
              </a:solidFill>
            </a:endParaRPr>
          </a:p>
        </p:txBody>
      </p:sp>
    </p:spTree>
    <p:extLst>
      <p:ext uri="{BB962C8B-B14F-4D97-AF65-F5344CB8AC3E}">
        <p14:creationId xmlns:p14="http://schemas.microsoft.com/office/powerpoint/2010/main" val="378587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4E90DF9-2964-54F7-F8D0-7A1BBD0AAAB8}"/>
              </a:ext>
            </a:extLst>
          </p:cNvPr>
          <p:cNvSpPr>
            <a:spLocks noGrp="1"/>
          </p:cNvSpPr>
          <p:nvPr>
            <p:ph type="title"/>
          </p:nvPr>
        </p:nvSpPr>
        <p:spPr/>
        <p:txBody>
          <a:bodyPr>
            <a:noAutofit/>
          </a:bodyPr>
          <a:lstStyle/>
          <a:p>
            <a:pPr algn="r" rtl="1"/>
            <a:r>
              <a:rPr lang="ar-DZ" sz="44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الفرق بين القياس والتقويم:</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sz="4400" dirty="0"/>
          </a:p>
        </p:txBody>
      </p:sp>
      <p:sp>
        <p:nvSpPr>
          <p:cNvPr id="3" name="Espace réservé du contenu 2">
            <a:extLst>
              <a:ext uri="{FF2B5EF4-FFF2-40B4-BE49-F238E27FC236}">
                <a16:creationId xmlns:a16="http://schemas.microsoft.com/office/drawing/2014/main" xmlns="" id="{EF50B064-691E-0797-C5F0-3E6212422DC6}"/>
              </a:ext>
            </a:extLst>
          </p:cNvPr>
          <p:cNvSpPr>
            <a:spLocks noGrp="1"/>
          </p:cNvSpPr>
          <p:nvPr>
            <p:ph idx="1"/>
          </p:nvPr>
        </p:nvSpPr>
        <p:spPr>
          <a:xfrm>
            <a:off x="581192" y="1228165"/>
            <a:ext cx="11029615" cy="4747185"/>
          </a:xfrm>
        </p:spPr>
        <p:txBody>
          <a:bodyPr>
            <a:normAutofit/>
          </a:bodyPr>
          <a:lstStyle/>
          <a:p>
            <a:pPr marL="89535" algn="r" rtl="1">
              <a:lnSpc>
                <a:spcPct val="115000"/>
              </a:lnSpc>
              <a:spcAft>
                <a:spcPts val="1000"/>
              </a:spcAft>
            </a:pPr>
            <a:r>
              <a:rPr lang="ar-DZ" sz="2800" b="1" u="sng"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أ ـ القياس:</a:t>
            </a: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هو عملية جمع المعلومات حول تحصيل التلميذ، والهدف منه تحديد ما حققه التلميذ بالفعل، وفقا للمعايير المتفق عليها، وهذه هي المرحلة الأولى.</a:t>
            </a:r>
            <a:endPar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algn="just" rtl="1">
              <a:lnSpc>
                <a:spcPct val="115000"/>
              </a:lnSpc>
              <a:spcAft>
                <a:spcPts val="1000"/>
              </a:spcAft>
            </a:pPr>
            <a:r>
              <a:rPr lang="ar-DZ" sz="2800" b="1" u="sng"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ب ـ التقويم:</a:t>
            </a: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هو عملية إصدار الأحكام استنادا على </a:t>
            </a:r>
            <a:r>
              <a:rPr lang="ar-DZ" sz="2800" dirty="0" err="1">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معومات</a:t>
            </a: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 القياس، يهدف إلى توضيح الفرق، ما هي عليه الآن، وما يجب أن تكون عليه.</a:t>
            </a:r>
            <a:endPar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marL="89535" algn="just" rtl="1">
              <a:lnSpc>
                <a:spcPct val="115000"/>
              </a:lnSpc>
              <a:spcAft>
                <a:spcPts val="1000"/>
              </a:spcAft>
            </a:pP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وأكدت الدراسات الحديثة التي أجريت على عدم جدوى ترسيب التلميذ حيث خلصت الدراسات بنتائج مهمة منها: لا يتحسن الأداء الدراسي للتلاميذ الذين يعيدون السنة الدراسية، بل أكثر من ذلك فالهوة تزيد بين التلاميذ المتفوقين إلى صفوف أعلى، والتلاميذ المعيدين، وبالتالي يتخلف المعيدون بدرجة كبيرة وراء </a:t>
            </a:r>
            <a:endPar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DD7C9B34-9F18-96A4-5269-A4DBACD22E1B}"/>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ED732EB8-32CD-8D5E-F068-0FEBC684D8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5980" y="4967125"/>
            <a:ext cx="3317501" cy="1657350"/>
          </a:xfrm>
          <a:prstGeom prst="ellipse">
            <a:avLst/>
          </a:prstGeom>
          <a:ln>
            <a:noFill/>
          </a:ln>
          <a:effectLst>
            <a:softEdge rad="112500"/>
          </a:effectLst>
        </p:spPr>
      </p:pic>
      <p:sp>
        <p:nvSpPr>
          <p:cNvPr id="7" name="Ellipse 6">
            <a:extLst>
              <a:ext uri="{FF2B5EF4-FFF2-40B4-BE49-F238E27FC236}">
                <a16:creationId xmlns:a16="http://schemas.microsoft.com/office/drawing/2014/main" xmlns="" id="{F5E89ADA-2AC3-6793-F337-913040799FB6}"/>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6</a:t>
            </a:r>
            <a:endParaRPr lang="fr-FR" sz="4000" b="1" dirty="0">
              <a:solidFill>
                <a:schemeClr val="tx1"/>
              </a:solidFill>
            </a:endParaRPr>
          </a:p>
        </p:txBody>
      </p:sp>
    </p:spTree>
    <p:extLst>
      <p:ext uri="{BB962C8B-B14F-4D97-AF65-F5344CB8AC3E}">
        <p14:creationId xmlns:p14="http://schemas.microsoft.com/office/powerpoint/2010/main" val="1799200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0EDB1A9-7A9F-9839-3E2C-FC893A98D2EF}"/>
              </a:ext>
            </a:extLst>
          </p:cNvPr>
          <p:cNvSpPr>
            <a:spLocks noGrp="1"/>
          </p:cNvSpPr>
          <p:nvPr>
            <p:ph type="title"/>
          </p:nvPr>
        </p:nvSpPr>
        <p:spPr/>
        <p:txBody>
          <a:bodyPr/>
          <a:lstStyle/>
          <a:p>
            <a:pPr algn="r" rtl="1"/>
            <a:r>
              <a:rPr lang="ar-DZ" sz="36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الغرض من عملية القياس والتقويم:</a:t>
            </a:r>
            <a:r>
              <a:rPr lang="fr-FR" sz="36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sz="36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a:extLst>
              <a:ext uri="{FF2B5EF4-FFF2-40B4-BE49-F238E27FC236}">
                <a16:creationId xmlns:a16="http://schemas.microsoft.com/office/drawing/2014/main" xmlns="" id="{1980FA14-3767-1442-3426-2890905CC6EF}"/>
              </a:ext>
            </a:extLst>
          </p:cNvPr>
          <p:cNvSpPr>
            <a:spLocks noGrp="1"/>
          </p:cNvSpPr>
          <p:nvPr>
            <p:ph idx="1"/>
          </p:nvPr>
        </p:nvSpPr>
        <p:spPr>
          <a:xfrm>
            <a:off x="581192" y="1595718"/>
            <a:ext cx="11029615" cy="4379632"/>
          </a:xfrm>
        </p:spPr>
        <p:txBody>
          <a:bodyPr>
            <a:normAutofit fontScale="92500" lnSpcReduction="20000"/>
          </a:bodyPr>
          <a:lstStyle/>
          <a:p>
            <a:pPr marL="89535" algn="just" rtl="1">
              <a:lnSpc>
                <a:spcPct val="115000"/>
              </a:lnSpc>
              <a:spcAft>
                <a:spcPts val="1000"/>
              </a:spcAft>
            </a:pPr>
            <a:r>
              <a:rPr lang="ar-DZ"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إن الغرض الرئيسي من عملية القياس والتقويم هو تحسين عملية التعلم، وتعزيز أداء التلاميذ، وتقوية عملية التعليم، وإعطاء الفرصة للتلاميذ لتحصيل الثقة من خلال إبراز مواطن القوة، ومساعدتهم على معالجة أسباب النقص.</a:t>
            </a:r>
            <a:endParaRPr lang="fr-FR" sz="2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89535" algn="just" rtl="1">
              <a:lnSpc>
                <a:spcPct val="115000"/>
              </a:lnSpc>
              <a:spcAft>
                <a:spcPts val="1000"/>
              </a:spcAft>
            </a:pPr>
            <a:r>
              <a:rPr lang="ar-DZ"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ويكون التقويم مرادفا لقياس مستوى المتعلم ومردوديته، ولكنه عملية أشمل تتعلق بصيرورة التعليم والتعلم، وإن كان البعض يعتبر التقويم قياسا، ذلك أن القياس مجموعة من المثيرات نضبط بها بطريقة كمية، مجموع عمليات عقلية أو سمات نفسية... وتتحول النتائج المحصل عليها إلى قيم كمية وتسمى درجات.</a:t>
            </a:r>
            <a:endParaRPr lang="fr-FR" sz="2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89535" algn="just" rtl="1">
              <a:lnSpc>
                <a:spcPct val="115000"/>
              </a:lnSpc>
              <a:spcAft>
                <a:spcPts val="1000"/>
              </a:spcAft>
            </a:pPr>
            <a:r>
              <a:rPr lang="ar-DZ"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وهكذا نلاحظ أن مفهوم القياس في علاقته بالتقويم البيداغوجي لا يخرج عن كونه جزء لا يتجزأ من عملية التقويم. فالقياس يعطينا فكرة جزئية عن الشيء الذي يقاس، لأنه يتناول حسب بلوم </a:t>
            </a:r>
            <a:r>
              <a:rPr lang="fr-FR" sz="26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Bloom</a:t>
            </a:r>
            <a:r>
              <a:rPr lang="ar-DZ"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الخصائص الموجودة لدى الأفراد، مثل الذكاء والقدرات الفكرية المختلفة... بينما يحاول التقويم بمعناه العام أن يعطينا صورة عن جميع المعلومات التي لها علاقة بتقدم المتعلمين نحو الأهداف المتوخاة، سواء كانت هذه الأهداف عامة أم خاصة.</a:t>
            </a:r>
            <a:endParaRPr lang="fr-FR" sz="2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D1B7A9C1-34C2-3853-94D5-BF09B2A70EF6}"/>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sp>
        <p:nvSpPr>
          <p:cNvPr id="5" name="Ellipse 4">
            <a:extLst>
              <a:ext uri="{FF2B5EF4-FFF2-40B4-BE49-F238E27FC236}">
                <a16:creationId xmlns:a16="http://schemas.microsoft.com/office/drawing/2014/main" xmlns="" id="{72544BDC-D709-979C-7FCF-C9DE2EF5A7E5}"/>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7</a:t>
            </a:r>
            <a:endParaRPr lang="fr-FR" sz="4000" b="1" dirty="0">
              <a:solidFill>
                <a:schemeClr val="tx1"/>
              </a:solidFill>
            </a:endParaRPr>
          </a:p>
        </p:txBody>
      </p:sp>
    </p:spTree>
    <p:extLst>
      <p:ext uri="{BB962C8B-B14F-4D97-AF65-F5344CB8AC3E}">
        <p14:creationId xmlns:p14="http://schemas.microsoft.com/office/powerpoint/2010/main" val="1515153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672937-F369-DE5C-EB3D-C22982BD0879}"/>
              </a:ext>
            </a:extLst>
          </p:cNvPr>
          <p:cNvSpPr>
            <a:spLocks noGrp="1"/>
          </p:cNvSpPr>
          <p:nvPr>
            <p:ph type="title"/>
          </p:nvPr>
        </p:nvSpPr>
        <p:spPr/>
        <p:txBody>
          <a:bodyPr>
            <a:normAutofit fontScale="90000"/>
          </a:bodyPr>
          <a:lstStyle/>
          <a:p>
            <a:pPr algn="r" rtl="1"/>
            <a:r>
              <a:rPr lang="ar-DZ" sz="48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الفرق بين التقويم والتقييم:</a:t>
            </a:r>
            <a:r>
              <a:rPr lang="fr-FR" dirty="0">
                <a:latin typeface="Calibri" panose="020F0502020204030204" pitchFamily="34" charset="0"/>
                <a:ea typeface="Calibri" panose="020F0502020204030204" pitchFamily="34" charset="0"/>
                <a:cs typeface="Arial" panose="020B0604020202020204" pitchFamily="34" charset="0"/>
              </a:rPr>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DC77BAED-B932-93B5-402E-4984999D92D6}"/>
              </a:ext>
            </a:extLst>
          </p:cNvPr>
          <p:cNvSpPr>
            <a:spLocks noGrp="1"/>
          </p:cNvSpPr>
          <p:nvPr>
            <p:ph idx="1"/>
          </p:nvPr>
        </p:nvSpPr>
        <p:spPr>
          <a:xfrm>
            <a:off x="581192" y="2142565"/>
            <a:ext cx="11029615" cy="3832785"/>
          </a:xfrm>
        </p:spPr>
        <p:txBody>
          <a:bodyPr>
            <a:normAutofit/>
          </a:bodyPr>
          <a:lstStyle/>
          <a:p>
            <a:pPr marL="89535" algn="just" rtl="1">
              <a:lnSpc>
                <a:spcPct val="115000"/>
              </a:lnSpc>
              <a:spcAft>
                <a:spcPts val="1000"/>
              </a:spcAft>
            </a:pP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من المعلوم أن التقييم والتقويم وجهان لعملية واحدة، ولكن التقويم أعم من التقييم والقياس، لأن التقويم هو الحكم على عمل أو شخص أو شيء أو حدث أو مهمة منجزة بإصدار حكم قيمة، أي أن التقويم هو تثمين وتقييم للمنجز أو الشخص المرصود بعد إخضاعه لطرائق ومعايير تشمل الأسئلة، الاختبارات، والفروض... أما التقييم فيحيل على القيمة أو التقدير سواء العددي منه أم المعنوي، ومن ثم يكون القياس أول خطوة يبدأ بها المقوم للحكم ما دام خاضعا للقياس الكمي والكيفي، وإذا كان التقويم بمعنى التقدير العددي والمعنوي اعتمادا على معايير قياسية محددة، فإنه كذلك سيرورة نسقية تهدف إلى تحديد الأهداف  والكفايات لدى المتعلم ضمن العملية </a:t>
            </a:r>
            <a:r>
              <a:rPr lang="ar-DZ" sz="2800" dirty="0" err="1">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الديداكتية</a:t>
            </a:r>
            <a:r>
              <a:rPr lang="ar-DZ" sz="2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a:t>
            </a:r>
            <a:endPar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xmlns="" id="{335A5FEC-D22A-34F7-FBE8-761D2CF7CF84}"/>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pic>
        <p:nvPicPr>
          <p:cNvPr id="6" name="Image 5">
            <a:extLst>
              <a:ext uri="{FF2B5EF4-FFF2-40B4-BE49-F238E27FC236}">
                <a16:creationId xmlns:a16="http://schemas.microsoft.com/office/drawing/2014/main" xmlns="" id="{BAFB8739-A449-7ACE-4BA8-5C972F681E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368" y="592791"/>
            <a:ext cx="2790825" cy="1638300"/>
          </a:xfrm>
          <a:prstGeom prst="ellipse">
            <a:avLst/>
          </a:prstGeom>
          <a:ln>
            <a:noFill/>
          </a:ln>
          <a:effectLst>
            <a:softEdge rad="112500"/>
          </a:effectLst>
        </p:spPr>
      </p:pic>
      <p:sp>
        <p:nvSpPr>
          <p:cNvPr id="7" name="Ellipse 6">
            <a:extLst>
              <a:ext uri="{FF2B5EF4-FFF2-40B4-BE49-F238E27FC236}">
                <a16:creationId xmlns:a16="http://schemas.microsoft.com/office/drawing/2014/main" xmlns="" id="{D9068D43-D001-2196-CA12-CEEE5B08AC55}"/>
              </a:ext>
            </a:extLst>
          </p:cNvPr>
          <p:cNvSpPr/>
          <p:nvPr/>
        </p:nvSpPr>
        <p:spPr>
          <a:xfrm>
            <a:off x="295835" y="5961017"/>
            <a:ext cx="1445415" cy="645459"/>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4000" b="1" dirty="0">
                <a:solidFill>
                  <a:schemeClr val="tx1"/>
                </a:solidFill>
              </a:rPr>
              <a:t>8</a:t>
            </a:r>
            <a:endParaRPr lang="fr-FR" sz="4000" b="1" dirty="0">
              <a:solidFill>
                <a:schemeClr val="tx1"/>
              </a:solidFill>
            </a:endParaRPr>
          </a:p>
        </p:txBody>
      </p:sp>
    </p:spTree>
    <p:extLst>
      <p:ext uri="{BB962C8B-B14F-4D97-AF65-F5344CB8AC3E}">
        <p14:creationId xmlns:p14="http://schemas.microsoft.com/office/powerpoint/2010/main" val="3358641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E8BE858-E1AE-E311-09D1-B9C014E985B1}"/>
              </a:ext>
            </a:extLst>
          </p:cNvPr>
          <p:cNvSpPr>
            <a:spLocks noGrp="1"/>
          </p:cNvSpPr>
          <p:nvPr>
            <p:ph type="title"/>
          </p:nvPr>
        </p:nvSpPr>
        <p:spPr/>
        <p:txBody>
          <a:bodyPr>
            <a:normAutofit/>
          </a:bodyPr>
          <a:lstStyle/>
          <a:p>
            <a:pPr algn="ctr" rtl="1"/>
            <a:r>
              <a:rPr lang="ar-DZ" sz="4800" dirty="0">
                <a:solidFill>
                  <a:srgbClr val="FF0000"/>
                </a:solidFill>
              </a:rPr>
              <a:t>الاسئلة</a:t>
            </a:r>
            <a:endParaRPr lang="fr-FR" sz="4800" dirty="0">
              <a:solidFill>
                <a:srgbClr val="FF0000"/>
              </a:solidFill>
            </a:endParaRPr>
          </a:p>
        </p:txBody>
      </p:sp>
      <p:sp>
        <p:nvSpPr>
          <p:cNvPr id="3" name="Espace réservé du contenu 2">
            <a:extLst>
              <a:ext uri="{FF2B5EF4-FFF2-40B4-BE49-F238E27FC236}">
                <a16:creationId xmlns:a16="http://schemas.microsoft.com/office/drawing/2014/main" xmlns="" id="{51743C4D-919C-B653-C642-50BFAFACE196}"/>
              </a:ext>
            </a:extLst>
          </p:cNvPr>
          <p:cNvSpPr>
            <a:spLocks noGrp="1"/>
          </p:cNvSpPr>
          <p:nvPr>
            <p:ph idx="1"/>
          </p:nvPr>
        </p:nvSpPr>
        <p:spPr/>
        <p:txBody>
          <a:bodyPr>
            <a:normAutofit/>
          </a:bodyPr>
          <a:lstStyle/>
          <a:p>
            <a:pPr algn="r" rtl="1"/>
            <a:r>
              <a:rPr lang="ar-DZ" sz="5400" dirty="0">
                <a:solidFill>
                  <a:schemeClr val="accent5">
                    <a:lumMod val="50000"/>
                  </a:schemeClr>
                </a:solidFill>
              </a:rPr>
              <a:t>ما هو الفرق بين القياس والتقويم مع مثال ؟</a:t>
            </a:r>
            <a:endParaRPr lang="fr-FR" sz="5400" dirty="0">
              <a:solidFill>
                <a:schemeClr val="accent5">
                  <a:lumMod val="50000"/>
                </a:schemeClr>
              </a:solidFill>
            </a:endParaRPr>
          </a:p>
        </p:txBody>
      </p:sp>
      <p:sp>
        <p:nvSpPr>
          <p:cNvPr id="4" name="Espace réservé de la date 3">
            <a:extLst>
              <a:ext uri="{FF2B5EF4-FFF2-40B4-BE49-F238E27FC236}">
                <a16:creationId xmlns:a16="http://schemas.microsoft.com/office/drawing/2014/main" xmlns="" id="{4BC677D6-C5C7-3E2A-9A9E-BF341EC4581F}"/>
              </a:ext>
            </a:extLst>
          </p:cNvPr>
          <p:cNvSpPr>
            <a:spLocks noGrp="1"/>
          </p:cNvSpPr>
          <p:nvPr>
            <p:ph type="dt" sz="half" idx="10"/>
          </p:nvPr>
        </p:nvSpPr>
        <p:spPr/>
        <p:txBody>
          <a:bodyPr/>
          <a:lstStyle/>
          <a:p>
            <a:pPr rtl="0"/>
            <a:fld id="{22897033-9A55-4DAC-991D-1FF1921C78B7}" type="datetime1">
              <a:rPr lang="fr-FR" smtClean="0"/>
              <a:t>11/04/2025</a:t>
            </a:fld>
            <a:endParaRPr lang="en-US" dirty="0"/>
          </a:p>
        </p:txBody>
      </p:sp>
    </p:spTree>
    <p:extLst>
      <p:ext uri="{BB962C8B-B14F-4D97-AF65-F5344CB8AC3E}">
        <p14:creationId xmlns:p14="http://schemas.microsoft.com/office/powerpoint/2010/main" val="369172773"/>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773_TF33552983" id="{8919647C-0055-458C-B827-A2A950DB19BD}" vid="{05B00E4D-3D0B-4DF2-A663-65D33D9625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{B95D6E12-B5A2-439C-B8DB-3AD756CEA063}tf33552983_win32</Template>
  <TotalTime>732</TotalTime>
  <Words>759</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Franklin Gothic Book</vt:lpstr>
      <vt:lpstr>Franklin Gothic Demi</vt:lpstr>
      <vt:lpstr>Majalla UI</vt:lpstr>
      <vt:lpstr>Times New Roman</vt:lpstr>
      <vt:lpstr>Wingdings 2</vt:lpstr>
      <vt:lpstr>DividendVTI</vt:lpstr>
      <vt:lpstr>المحاضرة مدخل مفاهيمي حول التقويم التربوي</vt:lpstr>
      <vt:lpstr>مدخل تمهيدي</vt:lpstr>
      <vt:lpstr>مفهوم التقويم التربوي: </vt:lpstr>
      <vt:lpstr>مفهوم اصطلاحي للتقويم التربوي  </vt:lpstr>
      <vt:lpstr>المفهوم الحديث للتقويم: </vt:lpstr>
      <vt:lpstr>الفرق بين القياس والتقويم: </vt:lpstr>
      <vt:lpstr>الغرض من عملية القياس والتقويم: </vt:lpstr>
      <vt:lpstr>الفرق بين التقويم والتقييم: </vt:lpstr>
      <vt:lpstr>الاسئلة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مدخل مفاهيمي حول التقويم التربوي</dc:title>
  <dc:creator>client</dc:creator>
  <cp:lastModifiedBy>client</cp:lastModifiedBy>
  <cp:revision>9</cp:revision>
  <dcterms:created xsi:type="dcterms:W3CDTF">2025-02-17T14:27:41Z</dcterms:created>
  <dcterms:modified xsi:type="dcterms:W3CDTF">2025-04-11T23:02:39Z</dcterms:modified>
</cp:coreProperties>
</file>