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  <p:sldId id="25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2648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38654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6347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4443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10731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80006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6767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18068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35672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06381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5710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A9AC4-607B-40BD-8A2E-4431D2CA490A}" type="datetimeFigureOut">
              <a:rPr lang="ar-DZ" smtClean="0"/>
              <a:t>18-04-1446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FD2C9-8911-4C66-9316-2944D4BAADD2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9160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أنثروبولوجيا القرابة</a:t>
            </a:r>
            <a:endParaRPr lang="ar-DZ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الدكتور سليم درنوني</a:t>
            </a:r>
            <a:endParaRPr lang="ar-DZ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568951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331978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419" y="125760"/>
            <a:ext cx="82296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درجة القرابة بين فتاة وبنت عمتها</a:t>
            </a:r>
          </a:p>
        </p:txBody>
      </p:sp>
      <p:sp>
        <p:nvSpPr>
          <p:cNvPr id="4" name="Triangle isocèle 3"/>
          <p:cNvSpPr/>
          <p:nvPr/>
        </p:nvSpPr>
        <p:spPr>
          <a:xfrm>
            <a:off x="4716016" y="1268760"/>
            <a:ext cx="792088" cy="576064"/>
          </a:xfrm>
          <a:prstGeom prst="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" name="Triangle isocèle 5"/>
          <p:cNvSpPr/>
          <p:nvPr/>
        </p:nvSpPr>
        <p:spPr>
          <a:xfrm>
            <a:off x="5737200" y="2714802"/>
            <a:ext cx="792088" cy="576064"/>
          </a:xfrm>
          <a:prstGeom prst="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" name="Ellipse 6"/>
          <p:cNvSpPr/>
          <p:nvPr/>
        </p:nvSpPr>
        <p:spPr>
          <a:xfrm>
            <a:off x="2699792" y="2780928"/>
            <a:ext cx="792088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8" name="Ellipse 7"/>
          <p:cNvSpPr/>
          <p:nvPr/>
        </p:nvSpPr>
        <p:spPr>
          <a:xfrm>
            <a:off x="1871700" y="4768170"/>
            <a:ext cx="792088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9" name="Triangle isocèle 8"/>
          <p:cNvSpPr/>
          <p:nvPr/>
        </p:nvSpPr>
        <p:spPr>
          <a:xfrm>
            <a:off x="1120055" y="2780928"/>
            <a:ext cx="792088" cy="576064"/>
          </a:xfrm>
          <a:prstGeom prst="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0" name="Ellipse 9"/>
          <p:cNvSpPr/>
          <p:nvPr/>
        </p:nvSpPr>
        <p:spPr>
          <a:xfrm>
            <a:off x="7524328" y="2636912"/>
            <a:ext cx="792088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4" name="Ellipse 13"/>
          <p:cNvSpPr/>
          <p:nvPr/>
        </p:nvSpPr>
        <p:spPr>
          <a:xfrm>
            <a:off x="6624228" y="4802946"/>
            <a:ext cx="792088" cy="720080"/>
          </a:xfrm>
          <a:prstGeom prst="ellipse">
            <a:avLst/>
          </a:prstGeom>
          <a:ln>
            <a:solidFill>
              <a:srgbClr val="0033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5" name="Égal 14"/>
          <p:cNvSpPr/>
          <p:nvPr/>
        </p:nvSpPr>
        <p:spPr>
          <a:xfrm>
            <a:off x="6732240" y="2852936"/>
            <a:ext cx="576064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6" name="Égal 15"/>
          <p:cNvSpPr/>
          <p:nvPr/>
        </p:nvSpPr>
        <p:spPr>
          <a:xfrm>
            <a:off x="4094155" y="1431054"/>
            <a:ext cx="576064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7" name="Égal 16"/>
          <p:cNvSpPr/>
          <p:nvPr/>
        </p:nvSpPr>
        <p:spPr>
          <a:xfrm>
            <a:off x="1979712" y="2996952"/>
            <a:ext cx="576064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3277332" y="1268760"/>
            <a:ext cx="792088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grpSp>
        <p:nvGrpSpPr>
          <p:cNvPr id="26" name="Groupe 25"/>
          <p:cNvGrpSpPr/>
          <p:nvPr/>
        </p:nvGrpSpPr>
        <p:grpSpPr>
          <a:xfrm>
            <a:off x="3037992" y="1863102"/>
            <a:ext cx="3046176" cy="773811"/>
            <a:chOff x="3037992" y="1863102"/>
            <a:chExt cx="3046176" cy="773811"/>
          </a:xfrm>
          <a:solidFill>
            <a:srgbClr val="C00000"/>
          </a:solidFill>
        </p:grpSpPr>
        <p:grpSp>
          <p:nvGrpSpPr>
            <p:cNvPr id="22" name="Groupe 21"/>
            <p:cNvGrpSpPr/>
            <p:nvPr/>
          </p:nvGrpSpPr>
          <p:grpSpPr>
            <a:xfrm>
              <a:off x="3037992" y="2204864"/>
              <a:ext cx="3046176" cy="432049"/>
              <a:chOff x="3037992" y="2204864"/>
              <a:chExt cx="3046176" cy="432049"/>
            </a:xfrm>
            <a:grpFill/>
          </p:grpSpPr>
          <p:sp>
            <p:nvSpPr>
              <p:cNvPr id="20" name="Flèche à angle droit 19"/>
              <p:cNvSpPr/>
              <p:nvPr/>
            </p:nvSpPr>
            <p:spPr>
              <a:xfrm rot="10800000">
                <a:off x="3037992" y="2204864"/>
                <a:ext cx="1728192" cy="432048"/>
              </a:xfrm>
              <a:prstGeom prst="bentUpArrow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  <p:sp>
            <p:nvSpPr>
              <p:cNvPr id="21" name="Flèche à angle droit 20"/>
              <p:cNvSpPr/>
              <p:nvPr/>
            </p:nvSpPr>
            <p:spPr>
              <a:xfrm rot="10800000" flipH="1">
                <a:off x="4766184" y="2204865"/>
                <a:ext cx="1317984" cy="432048"/>
              </a:xfrm>
              <a:prstGeom prst="bentUpArrow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DZ"/>
              </a:p>
            </p:txBody>
          </p:sp>
        </p:grpSp>
        <p:cxnSp>
          <p:nvCxnSpPr>
            <p:cNvPr id="25" name="Connecteur droit 24"/>
            <p:cNvCxnSpPr/>
            <p:nvPr/>
          </p:nvCxnSpPr>
          <p:spPr>
            <a:xfrm flipV="1">
              <a:off x="4382187" y="1863102"/>
              <a:ext cx="0" cy="341762"/>
            </a:xfrm>
            <a:prstGeom prst="line">
              <a:avLst/>
            </a:prstGeom>
            <a:grpFill/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Flèche vers le bas 26"/>
          <p:cNvSpPr/>
          <p:nvPr/>
        </p:nvSpPr>
        <p:spPr>
          <a:xfrm>
            <a:off x="2123728" y="3501008"/>
            <a:ext cx="288032" cy="108012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8" name="Flèche vers le bas 27"/>
          <p:cNvSpPr/>
          <p:nvPr/>
        </p:nvSpPr>
        <p:spPr>
          <a:xfrm>
            <a:off x="6876256" y="3501008"/>
            <a:ext cx="288032" cy="108012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0" name="Rectangle 29"/>
          <p:cNvSpPr/>
          <p:nvPr/>
        </p:nvSpPr>
        <p:spPr>
          <a:xfrm>
            <a:off x="5669631" y="1295182"/>
            <a:ext cx="8290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>
                <a:solidFill>
                  <a:srgbClr val="0033CC"/>
                </a:solidFill>
                <a:cs typeface="mohammad bold art 1" pitchFamily="2" charset="-78"/>
              </a:rPr>
              <a:t>الجد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158617" y="1295182"/>
            <a:ext cx="9557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0033CC"/>
                </a:solidFill>
                <a:cs typeface="mohammad bold art 1" pitchFamily="2" charset="-78"/>
              </a:rPr>
              <a:t>الجدة</a:t>
            </a:r>
            <a:endParaRPr lang="ar-DZ" sz="2800" b="1" dirty="0">
              <a:solidFill>
                <a:srgbClr val="0033CC"/>
              </a:solidFill>
              <a:cs typeface="mohammad bold art 1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732735" y="2852936"/>
            <a:ext cx="936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2800" b="1" dirty="0" smtClean="0">
                <a:solidFill>
                  <a:srgbClr val="0033CC"/>
                </a:solidFill>
                <a:cs typeface="mohammad bold art 1" pitchFamily="2" charset="-78"/>
              </a:rPr>
              <a:t>الأب</a:t>
            </a:r>
            <a:endParaRPr lang="ar-DZ" sz="2800" b="1" dirty="0">
              <a:solidFill>
                <a:srgbClr val="0033CC"/>
              </a:solidFill>
              <a:cs typeface="mohammad bold art 1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558709" y="2879358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0033CC"/>
                </a:solidFill>
                <a:cs typeface="mohammad bold art 1" pitchFamily="2" charset="-78"/>
              </a:rPr>
              <a:t>العمة</a:t>
            </a:r>
            <a:endParaRPr lang="ar-DZ" sz="2800" b="1" dirty="0">
              <a:solidFill>
                <a:srgbClr val="0033CC"/>
              </a:solidFill>
              <a:cs typeface="mohammad bold art 1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531035" y="4999806"/>
            <a:ext cx="925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0033CC"/>
                </a:solidFill>
                <a:cs typeface="mohammad bold art 1" pitchFamily="2" charset="-78"/>
              </a:rPr>
              <a:t>البنت</a:t>
            </a:r>
            <a:endParaRPr lang="ar-DZ" sz="2800" b="1" dirty="0">
              <a:solidFill>
                <a:srgbClr val="0033CC"/>
              </a:solidFill>
              <a:cs typeface="mohammad bold art 1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722505" y="4999806"/>
            <a:ext cx="1561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0033CC"/>
                </a:solidFill>
                <a:cs typeface="mohammad bold art 1" pitchFamily="2" charset="-78"/>
              </a:rPr>
              <a:t>بنت العمة</a:t>
            </a:r>
            <a:endParaRPr lang="ar-DZ" sz="2800" b="1" dirty="0">
              <a:solidFill>
                <a:srgbClr val="0033CC"/>
              </a:solidFill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872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7" grpId="0" animBg="1"/>
      <p:bldP spid="28" grpId="0" animBg="1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استنتاج</a:t>
            </a:r>
            <a:endParaRPr lang="ar-DZ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mmad bold art 1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DZ" dirty="0">
                <a:cs typeface="mohammad bold art 1" pitchFamily="2" charset="-78"/>
              </a:rPr>
              <a:t> </a:t>
            </a:r>
            <a:r>
              <a:rPr lang="ar-DZ" dirty="0" smtClean="0">
                <a:cs typeface="mohammad bold art 1" pitchFamily="2" charset="-78"/>
              </a:rPr>
              <a:t>1- </a:t>
            </a:r>
            <a:r>
              <a:rPr lang="ar-DZ" dirty="0">
                <a:cs typeface="mohammad bold art 1" pitchFamily="2" charset="-78"/>
              </a:rPr>
              <a:t>القرابة بين الفتاة وأبوها من الدرجة الأولي لأن أبوها أصلها وهي الفرع 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2 - القرابة بين الفتاة وجدها من الدرجة الثانية لأن الجد هنا يعتبر أصل الفتاة فرع والأب فرع 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3 - القرابة بين الفتاة وعمتها من الدرجة الثالثة لأن الفتاة فرع والأب فرع والجد أصل والعمة فرع 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4 - القرابة بين الفتاة وبنت عمتها من الدرجة الرابعة لأن الفتاة فرع وأبوها فرع والجد أصل والعمة فرع وبنت عمتها فرع .</a:t>
            </a:r>
          </a:p>
          <a:p>
            <a:pPr marL="0" indent="0" algn="just">
              <a:buNone/>
            </a:pPr>
            <a:endParaRPr lang="ar-DZ" dirty="0"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944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بنى القرابة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DZ" dirty="0" smtClean="0">
                <a:solidFill>
                  <a:srgbClr val="C00000"/>
                </a:solidFill>
                <a:cs typeface="mohammad bold art 1" pitchFamily="2" charset="-78"/>
              </a:rPr>
              <a:t>البنى الاولية للقرابة :</a:t>
            </a:r>
          </a:p>
          <a:p>
            <a:pPr marL="0" indent="0" algn="just">
              <a:buNone/>
            </a:pPr>
            <a:r>
              <a:rPr lang="ar-SA" dirty="0">
                <a:cs typeface="mohammad bold art 1" pitchFamily="2" charset="-78"/>
              </a:rPr>
              <a:t>ويقصد بها تكون انظمة القرابة التي يحدد فيها </a:t>
            </a:r>
            <a:r>
              <a:rPr lang="ar-SA" dirty="0" err="1">
                <a:cs typeface="mohammad bold art 1" pitchFamily="2" charset="-78"/>
              </a:rPr>
              <a:t>أختيار</a:t>
            </a:r>
            <a:r>
              <a:rPr lang="ar-SA" dirty="0">
                <a:cs typeface="mohammad bold art 1" pitchFamily="2" charset="-78"/>
              </a:rPr>
              <a:t> القرين سلفا بكامله تبعا للموقع المتبادل بين شريكين في عملية التبادل</a:t>
            </a:r>
            <a:r>
              <a:rPr lang="ar-SA" dirty="0" smtClean="0">
                <a:cs typeface="mohammad bold art 1" pitchFamily="2" charset="-78"/>
              </a:rPr>
              <a:t>.</a:t>
            </a:r>
            <a:endParaRPr lang="ar-DZ" dirty="0" smtClean="0">
              <a:cs typeface="mohammad bold art 1" pitchFamily="2" charset="-78"/>
            </a:endParaRPr>
          </a:p>
          <a:p>
            <a:pPr algn="just"/>
            <a:r>
              <a:rPr lang="ar-SA" dirty="0">
                <a:solidFill>
                  <a:srgbClr val="C00000"/>
                </a:solidFill>
                <a:cs typeface="mohammad bold art 1" pitchFamily="2" charset="-78"/>
              </a:rPr>
              <a:t>البنى المركبة </a:t>
            </a:r>
            <a:r>
              <a:rPr lang="ar-DZ" dirty="0" smtClean="0">
                <a:solidFill>
                  <a:srgbClr val="C00000"/>
                </a:solidFill>
                <a:cs typeface="mohammad bold art 1" pitchFamily="2" charset="-78"/>
              </a:rPr>
              <a:t> للقرابة:</a:t>
            </a:r>
          </a:p>
          <a:p>
            <a:pPr marL="0" indent="0" algn="just">
              <a:buNone/>
            </a:pPr>
            <a:r>
              <a:rPr lang="ar-DZ" dirty="0" smtClean="0">
                <a:cs typeface="mohammad bold art 1" pitchFamily="2" charset="-78"/>
              </a:rPr>
              <a:t>ويقصد بها تكون الأنظمة التي تتدخل فيها معايير أخرى غير الوظيفة الخاصة ، منها : النبل والغنى . </a:t>
            </a:r>
            <a:endParaRPr lang="ar-DZ" dirty="0"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574378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>
            <a:off x="7543080" y="2009850"/>
            <a:ext cx="504056" cy="4320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Triangle isocèle 4"/>
          <p:cNvSpPr/>
          <p:nvPr/>
        </p:nvSpPr>
        <p:spPr>
          <a:xfrm>
            <a:off x="4499992" y="2048074"/>
            <a:ext cx="504056" cy="432048"/>
          </a:xfrm>
          <a:prstGeom prst="triangl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riangle isocèle 5"/>
          <p:cNvSpPr/>
          <p:nvPr/>
        </p:nvSpPr>
        <p:spPr>
          <a:xfrm>
            <a:off x="3923928" y="2048074"/>
            <a:ext cx="504056" cy="4320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Triangle isocèle 6"/>
          <p:cNvSpPr/>
          <p:nvPr/>
        </p:nvSpPr>
        <p:spPr>
          <a:xfrm>
            <a:off x="2087724" y="2048074"/>
            <a:ext cx="504056" cy="4320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H="1">
            <a:off x="2339752" y="1544018"/>
            <a:ext cx="547260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6463873" y="2048074"/>
            <a:ext cx="504056" cy="432048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5579199" y="2048074"/>
            <a:ext cx="504056" cy="432048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2843808" y="2048074"/>
            <a:ext cx="504056" cy="432048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1043608" y="2064031"/>
            <a:ext cx="504056" cy="432048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1243293" y="1183978"/>
            <a:ext cx="547260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40" name="Groupe 39"/>
          <p:cNvGrpSpPr/>
          <p:nvPr/>
        </p:nvGrpSpPr>
        <p:grpSpPr>
          <a:xfrm>
            <a:off x="1259632" y="1183980"/>
            <a:ext cx="5427803" cy="768214"/>
            <a:chOff x="2339752" y="2492896"/>
            <a:chExt cx="5427803" cy="365440"/>
          </a:xfrm>
        </p:grpSpPr>
        <p:cxnSp>
          <p:nvCxnSpPr>
            <p:cNvPr id="41" name="Connecteur droit avec flèche 40"/>
            <p:cNvCxnSpPr/>
            <p:nvPr/>
          </p:nvCxnSpPr>
          <p:spPr>
            <a:xfrm>
              <a:off x="7767555" y="2498296"/>
              <a:ext cx="0" cy="36004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" name="Connecteur droit avec flèche 41"/>
            <p:cNvCxnSpPr/>
            <p:nvPr/>
          </p:nvCxnSpPr>
          <p:spPr>
            <a:xfrm>
              <a:off x="5796136" y="2492896"/>
              <a:ext cx="0" cy="36004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3" name="Connecteur droit avec flèche 42"/>
            <p:cNvCxnSpPr/>
            <p:nvPr/>
          </p:nvCxnSpPr>
          <p:spPr>
            <a:xfrm>
              <a:off x="4175956" y="2492896"/>
              <a:ext cx="0" cy="36004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Connecteur droit avec flèche 43"/>
            <p:cNvCxnSpPr/>
            <p:nvPr/>
          </p:nvCxnSpPr>
          <p:spPr>
            <a:xfrm>
              <a:off x="2339752" y="2492896"/>
              <a:ext cx="0" cy="36004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46" name="Égal 45"/>
          <p:cNvSpPr/>
          <p:nvPr/>
        </p:nvSpPr>
        <p:spPr>
          <a:xfrm>
            <a:off x="6967929" y="2064031"/>
            <a:ext cx="575151" cy="416091"/>
          </a:xfrm>
          <a:prstGeom prst="mathEqual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47" name="Égal 46"/>
          <p:cNvSpPr/>
          <p:nvPr/>
        </p:nvSpPr>
        <p:spPr>
          <a:xfrm>
            <a:off x="5004048" y="2105139"/>
            <a:ext cx="575151" cy="416091"/>
          </a:xfrm>
          <a:prstGeom prst="mathEqual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175377" y="764704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</a:t>
            </a:r>
            <a:endParaRPr lang="fr-FR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868838" y="332656"/>
            <a:ext cx="579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fr-FR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38" name="Groupe 37"/>
          <p:cNvGrpSpPr/>
          <p:nvPr/>
        </p:nvGrpSpPr>
        <p:grpSpPr>
          <a:xfrm>
            <a:off x="2339752" y="1544018"/>
            <a:ext cx="5472608" cy="373581"/>
            <a:chOff x="2339752" y="2492896"/>
            <a:chExt cx="5472608" cy="373581"/>
          </a:xfrm>
        </p:grpSpPr>
        <p:cxnSp>
          <p:nvCxnSpPr>
            <p:cNvPr id="12" name="Connecteur droit avec flèche 11"/>
            <p:cNvCxnSpPr/>
            <p:nvPr/>
          </p:nvCxnSpPr>
          <p:spPr>
            <a:xfrm>
              <a:off x="7812360" y="2492896"/>
              <a:ext cx="0" cy="3600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/>
            <p:nvPr/>
          </p:nvCxnSpPr>
          <p:spPr>
            <a:xfrm>
              <a:off x="4175956" y="2492896"/>
              <a:ext cx="0" cy="3600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>
              <a:off x="2339752" y="2492896"/>
              <a:ext cx="0" cy="3600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Connecteur droit avec flèche 72"/>
            <p:cNvCxnSpPr/>
            <p:nvPr/>
          </p:nvCxnSpPr>
          <p:spPr>
            <a:xfrm>
              <a:off x="5821137" y="2506437"/>
              <a:ext cx="0" cy="3600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Triangle isocèle 60"/>
          <p:cNvSpPr/>
          <p:nvPr/>
        </p:nvSpPr>
        <p:spPr>
          <a:xfrm>
            <a:off x="6732240" y="3632250"/>
            <a:ext cx="504056" cy="4320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5671346" y="3692967"/>
            <a:ext cx="504056" cy="432048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4603099" y="3256253"/>
            <a:ext cx="1481068" cy="375997"/>
            <a:chOff x="6588224" y="4179979"/>
            <a:chExt cx="1710759" cy="375997"/>
          </a:xfrm>
        </p:grpSpPr>
        <p:cxnSp>
          <p:nvCxnSpPr>
            <p:cNvPr id="71" name="Connecteur droit avec flèche 70"/>
            <p:cNvCxnSpPr/>
            <p:nvPr/>
          </p:nvCxnSpPr>
          <p:spPr>
            <a:xfrm>
              <a:off x="8298983" y="4179979"/>
              <a:ext cx="0" cy="36004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/>
            <p:cNvCxnSpPr/>
            <p:nvPr/>
          </p:nvCxnSpPr>
          <p:spPr>
            <a:xfrm>
              <a:off x="6588224" y="4195936"/>
              <a:ext cx="0" cy="36004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4" name="Groupe 83"/>
          <p:cNvGrpSpPr/>
          <p:nvPr/>
        </p:nvGrpSpPr>
        <p:grpSpPr>
          <a:xfrm>
            <a:off x="3436632" y="4136306"/>
            <a:ext cx="1260140" cy="776131"/>
            <a:chOff x="4175956" y="4921121"/>
            <a:chExt cx="1982384" cy="776131"/>
          </a:xfrm>
        </p:grpSpPr>
        <p:cxnSp>
          <p:nvCxnSpPr>
            <p:cNvPr id="85" name="Connecteur droit 84"/>
            <p:cNvCxnSpPr/>
            <p:nvPr/>
          </p:nvCxnSpPr>
          <p:spPr>
            <a:xfrm flipH="1">
              <a:off x="4175956" y="5697252"/>
              <a:ext cx="198238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Connecteur droit 85"/>
            <p:cNvCxnSpPr/>
            <p:nvPr/>
          </p:nvCxnSpPr>
          <p:spPr>
            <a:xfrm flipV="1">
              <a:off x="5097428" y="4921121"/>
              <a:ext cx="0" cy="776131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88" name="Connecteur droit 87"/>
          <p:cNvCxnSpPr/>
          <p:nvPr/>
        </p:nvCxnSpPr>
        <p:spPr>
          <a:xfrm>
            <a:off x="3599892" y="3137440"/>
            <a:ext cx="362633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Groupe 20"/>
          <p:cNvGrpSpPr/>
          <p:nvPr/>
        </p:nvGrpSpPr>
        <p:grpSpPr>
          <a:xfrm>
            <a:off x="3599892" y="2427482"/>
            <a:ext cx="3614421" cy="1084414"/>
            <a:chOff x="3599892" y="2427482"/>
            <a:chExt cx="3614421" cy="1084414"/>
          </a:xfrm>
        </p:grpSpPr>
        <p:grpSp>
          <p:nvGrpSpPr>
            <p:cNvPr id="81" name="Groupe 80"/>
            <p:cNvGrpSpPr/>
            <p:nvPr/>
          </p:nvGrpSpPr>
          <p:grpSpPr>
            <a:xfrm>
              <a:off x="3599892" y="3151856"/>
              <a:ext cx="3384377" cy="360040"/>
              <a:chOff x="6441540" y="3078809"/>
              <a:chExt cx="3876845" cy="360040"/>
            </a:xfrm>
          </p:grpSpPr>
          <p:cxnSp>
            <p:nvCxnSpPr>
              <p:cNvPr id="82" name="Connecteur droit avec flèche 81"/>
              <p:cNvCxnSpPr/>
              <p:nvPr/>
            </p:nvCxnSpPr>
            <p:spPr>
              <a:xfrm>
                <a:off x="10318385" y="3078809"/>
                <a:ext cx="0" cy="36004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Connecteur droit avec flèche 82"/>
              <p:cNvCxnSpPr/>
              <p:nvPr/>
            </p:nvCxnSpPr>
            <p:spPr>
              <a:xfrm>
                <a:off x="6441540" y="3078809"/>
                <a:ext cx="0" cy="36004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Connecteur droit 88"/>
            <p:cNvCxnSpPr/>
            <p:nvPr/>
          </p:nvCxnSpPr>
          <p:spPr>
            <a:xfrm flipV="1">
              <a:off x="7214313" y="2427482"/>
              <a:ext cx="0" cy="70995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0" name="Égal 89"/>
          <p:cNvSpPr/>
          <p:nvPr/>
        </p:nvSpPr>
        <p:spPr>
          <a:xfrm>
            <a:off x="6140750" y="3720215"/>
            <a:ext cx="575151" cy="416091"/>
          </a:xfrm>
          <a:prstGeom prst="mathEqual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91" name="ZoneTexte 90"/>
          <p:cNvSpPr txBox="1"/>
          <p:nvPr/>
        </p:nvSpPr>
        <p:spPr>
          <a:xfrm>
            <a:off x="7480909" y="2521231"/>
            <a:ext cx="6914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الجد</a:t>
            </a:r>
            <a:endParaRPr lang="ar-DZ" sz="2800" dirty="0"/>
          </a:p>
        </p:txBody>
      </p:sp>
      <p:sp>
        <p:nvSpPr>
          <p:cNvPr id="93" name="Triangle isocèle 92"/>
          <p:cNvSpPr/>
          <p:nvPr/>
        </p:nvSpPr>
        <p:spPr>
          <a:xfrm>
            <a:off x="4354726" y="3684739"/>
            <a:ext cx="504056" cy="432048"/>
          </a:xfrm>
          <a:prstGeom prst="triangl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5923374" y="2480122"/>
            <a:ext cx="11546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>
                <a:solidFill>
                  <a:srgbClr val="C00000"/>
                </a:solidFill>
              </a:rPr>
              <a:t>أم الأب</a:t>
            </a:r>
            <a:endParaRPr lang="ar-DZ" sz="2800" dirty="0">
              <a:solidFill>
                <a:srgbClr val="C00000"/>
              </a:solidFill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4184942" y="2520852"/>
            <a:ext cx="98845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2800" dirty="0" smtClean="0">
                <a:solidFill>
                  <a:srgbClr val="C00000"/>
                </a:solidFill>
              </a:rPr>
              <a:t>الخال</a:t>
            </a:r>
            <a:endParaRPr lang="ar-DZ" sz="2800" dirty="0">
              <a:solidFill>
                <a:srgbClr val="C00000"/>
              </a:solidFill>
            </a:endParaRPr>
          </a:p>
        </p:txBody>
      </p:sp>
      <p:grpSp>
        <p:nvGrpSpPr>
          <p:cNvPr id="96" name="Groupe 95"/>
          <p:cNvGrpSpPr/>
          <p:nvPr/>
        </p:nvGrpSpPr>
        <p:grpSpPr>
          <a:xfrm>
            <a:off x="5748811" y="4093326"/>
            <a:ext cx="1477415" cy="776131"/>
            <a:chOff x="4175956" y="4921121"/>
            <a:chExt cx="1982384" cy="776131"/>
          </a:xfrm>
        </p:grpSpPr>
        <p:cxnSp>
          <p:nvCxnSpPr>
            <p:cNvPr id="97" name="Connecteur droit 96"/>
            <p:cNvCxnSpPr/>
            <p:nvPr/>
          </p:nvCxnSpPr>
          <p:spPr>
            <a:xfrm flipH="1">
              <a:off x="4175956" y="5697252"/>
              <a:ext cx="198238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5097428" y="4921121"/>
              <a:ext cx="0" cy="77613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1" name="Ellipse 100"/>
          <p:cNvSpPr/>
          <p:nvPr/>
        </p:nvSpPr>
        <p:spPr>
          <a:xfrm>
            <a:off x="6962365" y="5264273"/>
            <a:ext cx="504056" cy="432048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02" name="Triangle isocèle 101"/>
          <p:cNvSpPr/>
          <p:nvPr/>
        </p:nvSpPr>
        <p:spPr>
          <a:xfrm>
            <a:off x="5496783" y="5229497"/>
            <a:ext cx="504056" cy="43204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3" name="ZoneTexte 102"/>
          <p:cNvSpPr txBox="1"/>
          <p:nvPr/>
        </p:nvSpPr>
        <p:spPr>
          <a:xfrm>
            <a:off x="6428325" y="4136306"/>
            <a:ext cx="9016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الابن</a:t>
            </a:r>
            <a:endParaRPr lang="ar-DZ" sz="2800" dirty="0"/>
          </a:p>
        </p:txBody>
      </p:sp>
      <p:sp>
        <p:nvSpPr>
          <p:cNvPr id="104" name="ZoneTexte 103"/>
          <p:cNvSpPr txBox="1"/>
          <p:nvPr/>
        </p:nvSpPr>
        <p:spPr>
          <a:xfrm>
            <a:off x="5239061" y="5696321"/>
            <a:ext cx="9016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الحفيد</a:t>
            </a:r>
            <a:endParaRPr lang="ar-DZ" sz="2800" dirty="0"/>
          </a:p>
        </p:txBody>
      </p:sp>
      <p:sp>
        <p:nvSpPr>
          <p:cNvPr id="105" name="ZoneTexte 104"/>
          <p:cNvSpPr txBox="1"/>
          <p:nvPr/>
        </p:nvSpPr>
        <p:spPr>
          <a:xfrm>
            <a:off x="5408098" y="4147975"/>
            <a:ext cx="921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>
                <a:solidFill>
                  <a:srgbClr val="C00000"/>
                </a:solidFill>
              </a:rPr>
              <a:t>البنت</a:t>
            </a:r>
            <a:endParaRPr lang="ar-DZ" sz="2800" dirty="0">
              <a:solidFill>
                <a:srgbClr val="C00000"/>
              </a:solidFill>
            </a:endParaRPr>
          </a:p>
        </p:txBody>
      </p:sp>
      <p:sp>
        <p:nvSpPr>
          <p:cNvPr id="107" name="Ellipse 106"/>
          <p:cNvSpPr/>
          <p:nvPr/>
        </p:nvSpPr>
        <p:spPr>
          <a:xfrm>
            <a:off x="4355976" y="5301208"/>
            <a:ext cx="504056" cy="432048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08" name="Égal 107"/>
          <p:cNvSpPr/>
          <p:nvPr/>
        </p:nvSpPr>
        <p:spPr>
          <a:xfrm>
            <a:off x="4932040" y="5272251"/>
            <a:ext cx="575151" cy="416091"/>
          </a:xfrm>
          <a:prstGeom prst="mathEqual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09" name="Ellipse 108"/>
          <p:cNvSpPr/>
          <p:nvPr/>
        </p:nvSpPr>
        <p:spPr>
          <a:xfrm>
            <a:off x="3347864" y="3717032"/>
            <a:ext cx="504056" cy="432048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10" name="Égal 109"/>
          <p:cNvSpPr/>
          <p:nvPr/>
        </p:nvSpPr>
        <p:spPr>
          <a:xfrm>
            <a:off x="3808308" y="3746100"/>
            <a:ext cx="575151" cy="416091"/>
          </a:xfrm>
          <a:prstGeom prst="mathEqual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grpSp>
        <p:nvGrpSpPr>
          <p:cNvPr id="111" name="Groupe 110"/>
          <p:cNvGrpSpPr/>
          <p:nvPr/>
        </p:nvGrpSpPr>
        <p:grpSpPr>
          <a:xfrm>
            <a:off x="4603099" y="2480122"/>
            <a:ext cx="1480156" cy="776131"/>
            <a:chOff x="4175956" y="4921121"/>
            <a:chExt cx="1982384" cy="776131"/>
          </a:xfrm>
        </p:grpSpPr>
        <p:cxnSp>
          <p:nvCxnSpPr>
            <p:cNvPr id="112" name="Connecteur droit 111"/>
            <p:cNvCxnSpPr/>
            <p:nvPr/>
          </p:nvCxnSpPr>
          <p:spPr>
            <a:xfrm flipH="1">
              <a:off x="4175956" y="5697252"/>
              <a:ext cx="198238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Connecteur droit 112"/>
            <p:cNvCxnSpPr/>
            <p:nvPr/>
          </p:nvCxnSpPr>
          <p:spPr>
            <a:xfrm flipV="1">
              <a:off x="5097428" y="4921121"/>
              <a:ext cx="0" cy="776131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4" name="Triangle isocèle 113"/>
          <p:cNvSpPr/>
          <p:nvPr/>
        </p:nvSpPr>
        <p:spPr>
          <a:xfrm>
            <a:off x="3184604" y="5256294"/>
            <a:ext cx="504056" cy="432048"/>
          </a:xfrm>
          <a:prstGeom prst="triangl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116" name="Connecteur droit avec flèche 115"/>
          <p:cNvCxnSpPr/>
          <p:nvPr/>
        </p:nvCxnSpPr>
        <p:spPr>
          <a:xfrm>
            <a:off x="3436632" y="4912437"/>
            <a:ext cx="0" cy="31676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7" name="Connecteur droit avec flèche 116"/>
          <p:cNvCxnSpPr/>
          <p:nvPr/>
        </p:nvCxnSpPr>
        <p:spPr>
          <a:xfrm>
            <a:off x="4696772" y="4891095"/>
            <a:ext cx="0" cy="31676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Connecteur droit avec flèche 118"/>
          <p:cNvCxnSpPr/>
          <p:nvPr/>
        </p:nvCxnSpPr>
        <p:spPr>
          <a:xfrm>
            <a:off x="7214393" y="4869457"/>
            <a:ext cx="0" cy="3384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necteur droit avec flèche 119"/>
          <p:cNvCxnSpPr/>
          <p:nvPr/>
        </p:nvCxnSpPr>
        <p:spPr>
          <a:xfrm>
            <a:off x="5748811" y="4869457"/>
            <a:ext cx="0" cy="3384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ZoneTexte 120"/>
          <p:cNvSpPr txBox="1"/>
          <p:nvPr/>
        </p:nvSpPr>
        <p:spPr>
          <a:xfrm>
            <a:off x="4139952" y="5661248"/>
            <a:ext cx="921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>
                <a:solidFill>
                  <a:srgbClr val="C00000"/>
                </a:solidFill>
              </a:rPr>
              <a:t>البنت</a:t>
            </a:r>
            <a:endParaRPr lang="ar-DZ" sz="2800" dirty="0">
              <a:solidFill>
                <a:srgbClr val="C00000"/>
              </a:solidFill>
            </a:endParaRPr>
          </a:p>
        </p:txBody>
      </p:sp>
      <p:cxnSp>
        <p:nvCxnSpPr>
          <p:cNvPr id="123" name="Connecteur droit 122"/>
          <p:cNvCxnSpPr/>
          <p:nvPr/>
        </p:nvCxnSpPr>
        <p:spPr>
          <a:xfrm flipH="1">
            <a:off x="467544" y="3003342"/>
            <a:ext cx="842493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123"/>
          <p:cNvCxnSpPr/>
          <p:nvPr/>
        </p:nvCxnSpPr>
        <p:spPr>
          <a:xfrm flipH="1">
            <a:off x="466699" y="4671195"/>
            <a:ext cx="842493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5" name="ZoneTexte 124"/>
          <p:cNvSpPr txBox="1"/>
          <p:nvPr/>
        </p:nvSpPr>
        <p:spPr>
          <a:xfrm>
            <a:off x="293911" y="1052736"/>
            <a:ext cx="553998" cy="1729726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DZ" sz="2400" b="1" dirty="0" smtClean="0"/>
              <a:t>الجيل الأول</a:t>
            </a:r>
            <a:endParaRPr lang="ar-DZ" sz="2400" b="1" dirty="0"/>
          </a:p>
        </p:txBody>
      </p:sp>
      <p:sp>
        <p:nvSpPr>
          <p:cNvPr id="126" name="ZoneTexte 125"/>
          <p:cNvSpPr txBox="1"/>
          <p:nvPr/>
        </p:nvSpPr>
        <p:spPr>
          <a:xfrm>
            <a:off x="238536" y="4831458"/>
            <a:ext cx="553998" cy="1729726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DZ" sz="2400" b="1" dirty="0" smtClean="0"/>
              <a:t>الجيل الثالث</a:t>
            </a:r>
            <a:endParaRPr lang="ar-DZ" sz="2400" b="1" dirty="0"/>
          </a:p>
        </p:txBody>
      </p:sp>
      <p:sp>
        <p:nvSpPr>
          <p:cNvPr id="127" name="ZoneTexte 126"/>
          <p:cNvSpPr txBox="1"/>
          <p:nvPr/>
        </p:nvSpPr>
        <p:spPr>
          <a:xfrm>
            <a:off x="236711" y="3151856"/>
            <a:ext cx="553998" cy="1350476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DZ" sz="2400" b="1" dirty="0" smtClean="0"/>
              <a:t>الجيل الثاني</a:t>
            </a:r>
            <a:endParaRPr lang="ar-DZ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200707" y="-14842"/>
            <a:ext cx="8598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2800" dirty="0">
                <a:cs typeface="mohammad bold art 1" pitchFamily="2" charset="-78"/>
              </a:rPr>
              <a:t>النساء </a:t>
            </a:r>
            <a:r>
              <a:rPr lang="fr-FR" sz="3200" b="1" dirty="0">
                <a:solidFill>
                  <a:srgbClr val="C00000"/>
                </a:solidFill>
                <a:cs typeface="mohammad bold art 1" pitchFamily="2" charset="-78"/>
              </a:rPr>
              <a:t>B</a:t>
            </a:r>
            <a:r>
              <a:rPr lang="fr-FR" sz="2800" dirty="0">
                <a:cs typeface="mohammad bold art 1" pitchFamily="2" charset="-78"/>
              </a:rPr>
              <a:t> </a:t>
            </a:r>
            <a:r>
              <a:rPr lang="ar-DZ" sz="2800" dirty="0">
                <a:cs typeface="mohammad bold art 1" pitchFamily="2" charset="-78"/>
              </a:rPr>
              <a:t>يصبحن </a:t>
            </a:r>
            <a:r>
              <a:rPr lang="ar-DZ" sz="2800" dirty="0" smtClean="0">
                <a:cs typeface="mohammad bold art 1" pitchFamily="2" charset="-78"/>
              </a:rPr>
              <a:t>منذ </a:t>
            </a:r>
            <a:r>
              <a:rPr lang="ar-DZ" sz="2800" dirty="0">
                <a:cs typeface="mohammad bold art 1" pitchFamily="2" charset="-78"/>
              </a:rPr>
              <a:t>الجيل </a:t>
            </a:r>
            <a:r>
              <a:rPr lang="ar-DZ" sz="2800" dirty="0" smtClean="0">
                <a:cs typeface="mohammad bold art 1" pitchFamily="2" charset="-78"/>
              </a:rPr>
              <a:t>الثاني، </a:t>
            </a:r>
            <a:r>
              <a:rPr lang="ar-DZ" sz="2800" dirty="0">
                <a:cs typeface="mohammad bold art 1" pitchFamily="2" charset="-78"/>
              </a:rPr>
              <a:t>بنات اخوة امهات الآباء </a:t>
            </a:r>
            <a:r>
              <a:rPr lang="fr-FR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mohammad bold art 1" pitchFamily="2" charset="-78"/>
              </a:rPr>
              <a:t>A</a:t>
            </a:r>
            <a:endParaRPr lang="ar-DZ" sz="2800" dirty="0">
              <a:cs typeface="mohammad bold art 1" pitchFamily="2" charset="-7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92534" y="6095037"/>
            <a:ext cx="79848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dirty="0">
                <a:ea typeface="Calibri"/>
                <a:cs typeface="mohammad bold art 1" pitchFamily="2" charset="-78"/>
              </a:rPr>
              <a:t>النساء</a:t>
            </a:r>
            <a:r>
              <a:rPr lang="fr-FR" sz="2800" dirty="0">
                <a:latin typeface="Traditional Arabic"/>
                <a:ea typeface="Calibri"/>
                <a:cs typeface="mohammad bold art 1" pitchFamily="2" charset="-78"/>
              </a:rPr>
              <a:t> </a:t>
            </a:r>
            <a:r>
              <a:rPr lang="fr-FR" sz="3200" b="1" dirty="0">
                <a:solidFill>
                  <a:srgbClr val="C00000"/>
                </a:solidFill>
                <a:latin typeface="Traditional Arabic"/>
                <a:ea typeface="Calibri"/>
                <a:cs typeface="mohammad bold art 1" pitchFamily="2" charset="-78"/>
              </a:rPr>
              <a:t>B</a:t>
            </a:r>
            <a:r>
              <a:rPr lang="fr-FR" sz="2800" dirty="0">
                <a:latin typeface="Traditional Arabic"/>
                <a:ea typeface="Calibri"/>
                <a:cs typeface="mohammad bold art 1" pitchFamily="2" charset="-78"/>
              </a:rPr>
              <a:t> </a:t>
            </a:r>
            <a:r>
              <a:rPr lang="ar-SA" sz="2800" dirty="0">
                <a:ea typeface="Calibri"/>
                <a:cs typeface="mohammad bold art 1" pitchFamily="2" charset="-78"/>
              </a:rPr>
              <a:t>سيجدن انفسهن ايضا بنات </a:t>
            </a:r>
            <a:r>
              <a:rPr lang="ar-SA" sz="2800" dirty="0" smtClean="0">
                <a:ea typeface="Calibri"/>
                <a:cs typeface="mohammad bold art 1" pitchFamily="2" charset="-78"/>
              </a:rPr>
              <a:t>لأخوات </a:t>
            </a:r>
            <a:r>
              <a:rPr lang="ar-SA" sz="2800" dirty="0">
                <a:ea typeface="Calibri"/>
                <a:cs typeface="mohammad bold art 1" pitchFamily="2" charset="-78"/>
              </a:rPr>
              <a:t>آباء </a:t>
            </a:r>
            <a:r>
              <a:rPr lang="ar-SA" sz="2800" dirty="0" smtClean="0">
                <a:ea typeface="Calibri"/>
                <a:cs typeface="mohammad bold art 1" pitchFamily="2" charset="-78"/>
              </a:rPr>
              <a:t>الرجال</a:t>
            </a:r>
            <a:r>
              <a:rPr lang="ar-DZ" sz="2800" dirty="0">
                <a:ea typeface="Calibri"/>
                <a:cs typeface="mohammad bold art 1" pitchFamily="2" charset="-78"/>
              </a:rPr>
              <a:t> </a:t>
            </a:r>
            <a:r>
              <a:rPr lang="fr-FR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ea typeface="Calibri"/>
                <a:cs typeface="mohammad bold art 1" pitchFamily="2" charset="-78"/>
              </a:rPr>
              <a:t>A</a:t>
            </a:r>
            <a:r>
              <a:rPr lang="ar-SA" sz="2800" dirty="0" smtClean="0">
                <a:ea typeface="Calibri"/>
                <a:cs typeface="mohammad bold art 1" pitchFamily="2" charset="-78"/>
              </a:rPr>
              <a:t> </a:t>
            </a:r>
            <a:endParaRPr lang="ar-DZ" sz="2800" dirty="0"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358483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4" dur="500" tmFilter="0,0; .5, 1; 1, 1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1" dur="500" tmFilter="0,0; .5, 1; 1, 1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8" dur="500" tmFilter="0,0; .5, 1; 1, 1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3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0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9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7" grpId="0" animBg="1"/>
      <p:bldP spid="18" grpId="0" animBg="1"/>
      <p:bldP spid="19" grpId="0" animBg="1"/>
      <p:bldP spid="20" grpId="0" animBg="1"/>
      <p:bldP spid="46" grpId="0" animBg="1"/>
      <p:bldP spid="47" grpId="0" animBg="1"/>
      <p:bldP spid="50" grpId="0"/>
      <p:bldP spid="51" grpId="0"/>
      <p:bldP spid="61" grpId="0" animBg="1"/>
      <p:bldP spid="63" grpId="0" animBg="1"/>
      <p:bldP spid="90" grpId="0" animBg="1"/>
      <p:bldP spid="91" grpId="0"/>
      <p:bldP spid="93" grpId="0" animBg="1"/>
      <p:bldP spid="94" grpId="0"/>
      <p:bldP spid="95" grpId="0"/>
      <p:bldP spid="101" grpId="0" animBg="1"/>
      <p:bldP spid="102" grpId="0" animBg="1"/>
      <p:bldP spid="103" grpId="0"/>
      <p:bldP spid="104" grpId="0"/>
      <p:bldP spid="105" grpId="0"/>
      <p:bldP spid="107" grpId="0" animBg="1"/>
      <p:bldP spid="108" grpId="0" animBg="1"/>
      <p:bldP spid="109" grpId="0" animBg="1"/>
      <p:bldP spid="110" grpId="0" animBg="1"/>
      <p:bldP spid="114" grpId="0" animBg="1"/>
      <p:bldP spid="121" grpId="0"/>
      <p:bldP spid="125" grpId="0"/>
      <p:bldP spid="126" grpId="0"/>
      <p:bldP spid="127" grpId="0"/>
      <p:bldP spid="15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علاقة الاقتران</a:t>
            </a:r>
          </a:p>
        </p:txBody>
      </p:sp>
      <p:sp>
        <p:nvSpPr>
          <p:cNvPr id="5" name="Rectangle 4"/>
          <p:cNvSpPr/>
          <p:nvPr/>
        </p:nvSpPr>
        <p:spPr>
          <a:xfrm>
            <a:off x="6607156" y="1340768"/>
            <a:ext cx="21595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>
                <a:cs typeface="mohammad bold art 1" pitchFamily="2" charset="-78"/>
              </a:rPr>
              <a:t>يأخذ زوجته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70995" y="1391959"/>
            <a:ext cx="20746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 smtClean="0">
                <a:cs typeface="mohammad bold art 1" pitchFamily="2" charset="-78"/>
              </a:rPr>
              <a:t>يعطي </a:t>
            </a:r>
            <a:r>
              <a:rPr lang="ar-DZ" sz="3200" dirty="0">
                <a:cs typeface="mohammad bold art 1" pitchFamily="2" charset="-78"/>
              </a:rPr>
              <a:t>نساءه </a:t>
            </a:r>
          </a:p>
        </p:txBody>
      </p:sp>
      <p:sp>
        <p:nvSpPr>
          <p:cNvPr id="7" name="Ellipse 6"/>
          <p:cNvSpPr/>
          <p:nvPr/>
        </p:nvSpPr>
        <p:spPr>
          <a:xfrm>
            <a:off x="6300192" y="2756169"/>
            <a:ext cx="2232248" cy="201622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ar-DZ" sz="115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944929" y="2756169"/>
            <a:ext cx="2232248" cy="201622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ar-DZ" sz="115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923928" y="4581128"/>
            <a:ext cx="2232248" cy="201622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ar-DZ" sz="115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Virage 10"/>
          <p:cNvSpPr/>
          <p:nvPr/>
        </p:nvSpPr>
        <p:spPr>
          <a:xfrm rot="16200000" flipV="1">
            <a:off x="6374225" y="4797151"/>
            <a:ext cx="1436109" cy="1584176"/>
          </a:xfrm>
          <a:prstGeom prst="bentArrow">
            <a:avLst>
              <a:gd name="adj1" fmla="val 21494"/>
              <a:gd name="adj2" fmla="val 25876"/>
              <a:gd name="adj3" fmla="val 24124"/>
              <a:gd name="adj4" fmla="val 37615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3" name="Flèche vers le bas 12"/>
          <p:cNvSpPr/>
          <p:nvPr/>
        </p:nvSpPr>
        <p:spPr>
          <a:xfrm rot="5400000">
            <a:off x="4901241" y="2379681"/>
            <a:ext cx="637661" cy="1872207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4" name="Virage 13"/>
          <p:cNvSpPr/>
          <p:nvPr/>
        </p:nvSpPr>
        <p:spPr>
          <a:xfrm rot="10800000" flipH="1">
            <a:off x="2555776" y="4997768"/>
            <a:ext cx="1368152" cy="1455567"/>
          </a:xfrm>
          <a:prstGeom prst="bentArrow">
            <a:avLst>
              <a:gd name="adj1" fmla="val 21494"/>
              <a:gd name="adj2" fmla="val 25876"/>
              <a:gd name="adj3" fmla="val 24124"/>
              <a:gd name="adj4" fmla="val 37615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43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  <p:bldP spid="8" grpId="0" animBg="1"/>
      <p:bldP spid="9" grpId="0" animBg="1"/>
      <p:bldP spid="11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علاقة يأخذ زوجته </a:t>
            </a:r>
            <a:r>
              <a:rPr lang="ar-DZ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من:</a:t>
            </a:r>
            <a:endParaRPr lang="ar-DZ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mmad bold art 1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7638" y="1484784"/>
            <a:ext cx="9364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078" y="1548706"/>
            <a:ext cx="7493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75" y="1513221"/>
            <a:ext cx="56356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61220" y="1571308"/>
            <a:ext cx="84350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0956" y="1560007"/>
            <a:ext cx="1919115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 C</a:t>
            </a:r>
            <a:endParaRPr lang="fr-FR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34889" y="3140224"/>
            <a:ext cx="8819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078" y="3204146"/>
            <a:ext cx="7493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75" y="3168661"/>
            <a:ext cx="56356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114733" y="3226748"/>
            <a:ext cx="9364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61720" y="3215447"/>
            <a:ext cx="1957588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 A</a:t>
            </a:r>
            <a:endParaRPr lang="fr-FR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638" y="4854644"/>
            <a:ext cx="8435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591" y="4918566"/>
            <a:ext cx="7493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88" y="4883081"/>
            <a:ext cx="56356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4095497" y="4941168"/>
            <a:ext cx="8819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61720" y="4929867"/>
            <a:ext cx="1864613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 B</a:t>
            </a:r>
            <a:endParaRPr lang="fr-FR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Flèche vers le bas 5"/>
          <p:cNvSpPr/>
          <p:nvPr/>
        </p:nvSpPr>
        <p:spPr>
          <a:xfrm rot="16200000">
            <a:off x="2867779" y="1380447"/>
            <a:ext cx="504056" cy="1951381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7" name="Flèche vers le bas 26"/>
          <p:cNvSpPr/>
          <p:nvPr/>
        </p:nvSpPr>
        <p:spPr>
          <a:xfrm rot="16200000">
            <a:off x="2867779" y="3035887"/>
            <a:ext cx="504056" cy="1951382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8" name="Flèche vers le bas 27"/>
          <p:cNvSpPr/>
          <p:nvPr/>
        </p:nvSpPr>
        <p:spPr>
          <a:xfrm rot="16200000">
            <a:off x="2867779" y="4750307"/>
            <a:ext cx="504056" cy="1951381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9898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 animBg="1"/>
      <p:bldP spid="15" grpId="0"/>
      <p:bldP spid="18" grpId="0"/>
      <p:bldP spid="19" grpId="0" animBg="1"/>
      <p:bldP spid="20" grpId="0"/>
      <p:bldP spid="23" grpId="0"/>
      <p:bldP spid="24" grpId="0" animBg="1"/>
      <p:bldP spid="6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علاقة يمنح نساءه </a:t>
            </a:r>
            <a:r>
              <a:rPr lang="ar-DZ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الى:</a:t>
            </a:r>
            <a:endParaRPr lang="ar-DZ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mmad bold art 1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7638" y="1484784"/>
            <a:ext cx="9364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078" y="1548706"/>
            <a:ext cx="7493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75" y="1513221"/>
            <a:ext cx="56356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141984" y="1571308"/>
            <a:ext cx="8819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61720" y="1560007"/>
            <a:ext cx="1957587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 B</a:t>
            </a:r>
            <a:endParaRPr lang="fr-FR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34889" y="3140224"/>
            <a:ext cx="8819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078" y="3204146"/>
            <a:ext cx="7493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75" y="3168661"/>
            <a:ext cx="56356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4161220" y="3226748"/>
            <a:ext cx="84350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08207" y="3215447"/>
            <a:ext cx="1864613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 C</a:t>
            </a:r>
            <a:endParaRPr lang="fr-FR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07638" y="4854644"/>
            <a:ext cx="8435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591" y="4918566"/>
            <a:ext cx="749300" cy="159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88" y="4883081"/>
            <a:ext cx="563563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068246" y="4941168"/>
            <a:ext cx="9364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fr-FR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34469" y="4929867"/>
            <a:ext cx="1919116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9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 A</a:t>
            </a:r>
            <a:endParaRPr lang="fr-FR" sz="9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Flèche vers le bas 19"/>
          <p:cNvSpPr/>
          <p:nvPr/>
        </p:nvSpPr>
        <p:spPr>
          <a:xfrm rot="16200000">
            <a:off x="2867779" y="1380447"/>
            <a:ext cx="504056" cy="1951381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1" name="Flèche vers le bas 20"/>
          <p:cNvSpPr/>
          <p:nvPr/>
        </p:nvSpPr>
        <p:spPr>
          <a:xfrm rot="16200000">
            <a:off x="2867779" y="3035887"/>
            <a:ext cx="504056" cy="1951382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2" name="Flèche vers le bas 21"/>
          <p:cNvSpPr/>
          <p:nvPr/>
        </p:nvSpPr>
        <p:spPr>
          <a:xfrm rot="16200000">
            <a:off x="2867779" y="4750307"/>
            <a:ext cx="504056" cy="1951381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3324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 animBg="1"/>
      <p:bldP spid="10" grpId="0"/>
      <p:bldP spid="13" grpId="0"/>
      <p:bldP spid="14" grpId="0" animBg="1"/>
      <p:bldP spid="15" grpId="0"/>
      <p:bldP spid="18" grpId="0"/>
      <p:bldP spid="19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قرابة النسب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DZ" dirty="0" smtClean="0">
                <a:cs typeface="mohammad bold art 1" pitchFamily="2" charset="-78"/>
              </a:rPr>
              <a:t>وهي الاشتراك </a:t>
            </a:r>
            <a:r>
              <a:rPr lang="ar-DZ" dirty="0">
                <a:cs typeface="mohammad bold art 1" pitchFamily="2" charset="-78"/>
              </a:rPr>
              <a:t>في نسب واحد من ناحية الأب أو من ناحية الأم، وهي </a:t>
            </a:r>
            <a:r>
              <a:rPr lang="ar-DZ" dirty="0" smtClean="0">
                <a:cs typeface="mohammad bold art 1" pitchFamily="2" charset="-78"/>
              </a:rPr>
              <a:t>تنقسم </a:t>
            </a:r>
            <a:r>
              <a:rPr lang="ar-DZ" dirty="0">
                <a:cs typeface="mohammad bold art 1" pitchFamily="2" charset="-78"/>
              </a:rPr>
              <a:t>إلى قسمان:</a:t>
            </a:r>
          </a:p>
          <a:p>
            <a:pPr algn="just"/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 أ. قرابة مباشرة: </a:t>
            </a:r>
            <a:r>
              <a:rPr lang="ar-DZ" dirty="0">
                <a:cs typeface="mohammad bold art 1" pitchFamily="2" charset="-78"/>
              </a:rPr>
              <a:t>تكون بين الأصول والفروع، مثال: الابن وأبيه.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 </a:t>
            </a:r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ب. قرابة غير مباشرة (تسمى قانونيا الحواشي):</a:t>
            </a:r>
            <a:r>
              <a:rPr lang="ar-DZ" dirty="0">
                <a:cs typeface="mohammad bold art 1" pitchFamily="2" charset="-78"/>
              </a:rPr>
              <a:t> وهي </a:t>
            </a:r>
            <a:r>
              <a:rPr lang="ar-DZ" dirty="0" smtClean="0">
                <a:cs typeface="mohammad bold art 1" pitchFamily="2" charset="-78"/>
              </a:rPr>
              <a:t>الاشتراك </a:t>
            </a:r>
            <a:r>
              <a:rPr lang="ar-DZ" dirty="0">
                <a:cs typeface="mohammad bold art 1" pitchFamily="2" charset="-78"/>
              </a:rPr>
              <a:t>في الأصل الواحد دون أن يكون أحدهم فرعا للأخر، مثال: الأخوة حيث يجمعهم أصل واحد وهو الأب أو الأم، ومثال آخر: الأعمام حيث يجمعهم أصل واحد وهو الجد أو الجدة.</a:t>
            </a:r>
          </a:p>
        </p:txBody>
      </p:sp>
    </p:spTree>
    <p:extLst>
      <p:ext uri="{BB962C8B-B14F-4D97-AF65-F5344CB8AC3E}">
        <p14:creationId xmlns:p14="http://schemas.microsoft.com/office/powerpoint/2010/main" val="179940312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قرابة المصاهرة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DZ" dirty="0">
                <a:cs typeface="mohammad bold art 1" pitchFamily="2" charset="-78"/>
              </a:rPr>
              <a:t>قرابة المصاهرة: كل زوج قريب لأهل الزوج الآخر.</a:t>
            </a:r>
          </a:p>
          <a:p>
            <a:pPr marL="0" indent="0">
              <a:buNone/>
            </a:pPr>
            <a:endParaRPr lang="ar-DZ" dirty="0">
              <a:cs typeface="mohammad bold art 1" pitchFamily="2" charset="-78"/>
            </a:endParaRPr>
          </a:p>
          <a:p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ملاحظة ذات صلة:</a:t>
            </a:r>
          </a:p>
          <a:p>
            <a:r>
              <a:rPr lang="ar-DZ" dirty="0">
                <a:cs typeface="mohammad bold art 1" pitchFamily="2" charset="-78"/>
              </a:rPr>
              <a:t>– القرابة عن طريق الأب تسمى القرابة العصبية، مثال: العم.</a:t>
            </a:r>
          </a:p>
          <a:p>
            <a:r>
              <a:rPr lang="ar-DZ" dirty="0">
                <a:cs typeface="mohammad bold art 1" pitchFamily="2" charset="-78"/>
              </a:rPr>
              <a:t>– القرابة عن طريق الأم تسمى قرابة رحمية، مثال: الخال.</a:t>
            </a:r>
          </a:p>
        </p:txBody>
      </p:sp>
    </p:spTree>
    <p:extLst>
      <p:ext uri="{BB962C8B-B14F-4D97-AF65-F5344CB8AC3E}">
        <p14:creationId xmlns:p14="http://schemas.microsoft.com/office/powerpoint/2010/main" val="24950024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درجات </a:t>
            </a:r>
            <a:r>
              <a:rPr lang="ar-DZ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القرابة</a:t>
            </a:r>
            <a:endParaRPr lang="ar-DZ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mmad bold art 1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DZ" dirty="0" smtClean="0">
                <a:cs typeface="mohammad bold art 1" pitchFamily="2" charset="-78"/>
              </a:rPr>
              <a:t>1</a:t>
            </a:r>
            <a:r>
              <a:rPr lang="ar-DZ" dirty="0">
                <a:cs typeface="mohammad bold art 1" pitchFamily="2" charset="-78"/>
              </a:rPr>
              <a:t>. </a:t>
            </a:r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القرابة من الدرجة الأولى: </a:t>
            </a:r>
            <a:r>
              <a:rPr lang="ar-DZ" dirty="0">
                <a:cs typeface="mohammad bold art 1" pitchFamily="2" charset="-78"/>
              </a:rPr>
              <a:t>الأب، الأم، الابن والبنت.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2. </a:t>
            </a:r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القرابة من الدرجة الثانية: </a:t>
            </a:r>
            <a:r>
              <a:rPr lang="ar-DZ" dirty="0">
                <a:cs typeface="mohammad bold art 1" pitchFamily="2" charset="-78"/>
              </a:rPr>
              <a:t>الجد، الجدة، الحفيد، الحفيدة، الأخ والأخت.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3. </a:t>
            </a:r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القرابة من الدرجة الثالثة: </a:t>
            </a:r>
            <a:r>
              <a:rPr lang="ar-DZ" dirty="0" err="1">
                <a:cs typeface="mohammad bold art 1" pitchFamily="2" charset="-78"/>
              </a:rPr>
              <a:t>إبن</a:t>
            </a:r>
            <a:r>
              <a:rPr lang="ar-DZ" dirty="0">
                <a:cs typeface="mohammad bold art 1" pitchFamily="2" charset="-78"/>
              </a:rPr>
              <a:t> الأخ، ابن الأخت، العم، الخال، العمة والخالة.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4. </a:t>
            </a:r>
            <a:r>
              <a:rPr lang="ar-DZ" dirty="0">
                <a:solidFill>
                  <a:srgbClr val="C00000"/>
                </a:solidFill>
                <a:cs typeface="mohammad bold art 1" pitchFamily="2" charset="-78"/>
              </a:rPr>
              <a:t>القرابة من الدرجة الرابعة: </a:t>
            </a:r>
            <a:r>
              <a:rPr lang="ar-DZ" dirty="0">
                <a:cs typeface="mohammad bold art 1" pitchFamily="2" charset="-78"/>
              </a:rPr>
              <a:t>أبناء العم، أبناء الخال، أبناء العمة وأبناء الخالة.</a:t>
            </a:r>
          </a:p>
        </p:txBody>
      </p:sp>
    </p:spTree>
    <p:extLst>
      <p:ext uri="{BB962C8B-B14F-4D97-AF65-F5344CB8AC3E}">
        <p14:creationId xmlns:p14="http://schemas.microsoft.com/office/powerpoint/2010/main" val="166961972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21014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درجات </a:t>
            </a:r>
            <a:r>
              <a:rPr lang="ar-D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المصاهرة</a:t>
            </a:r>
            <a:endParaRPr lang="ar-DZ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mmad bold art 1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DZ" dirty="0" smtClean="0">
                <a:cs typeface="mohammad bold art 1" pitchFamily="2" charset="-78"/>
              </a:rPr>
              <a:t>1</a:t>
            </a:r>
            <a:r>
              <a:rPr lang="ar-DZ" dirty="0">
                <a:cs typeface="mohammad bold art 1" pitchFamily="2" charset="-78"/>
              </a:rPr>
              <a:t>. القرابة من الدرجة الأولى: أب وأم الزوج، أب وأم الزوجة.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2. القرابة من الدرجة الثانية: جد وجدة الزوج، جد وجدة الزوجة.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3. القرابة من الدرجة الثالثة: </a:t>
            </a:r>
            <a:r>
              <a:rPr lang="ar-DZ" dirty="0" smtClean="0">
                <a:cs typeface="mohammad bold art 1" pitchFamily="2" charset="-78"/>
              </a:rPr>
              <a:t>أعمام وأخوال </a:t>
            </a:r>
            <a:r>
              <a:rPr lang="ar-DZ" dirty="0">
                <a:cs typeface="mohammad bold art 1" pitchFamily="2" charset="-78"/>
              </a:rPr>
              <a:t>الزوج، أبناء إخوة وأخوات الزوج، </a:t>
            </a:r>
            <a:r>
              <a:rPr lang="ar-DZ" dirty="0" smtClean="0">
                <a:cs typeface="mohammad bold art 1" pitchFamily="2" charset="-78"/>
              </a:rPr>
              <a:t>أعمام وأخوال </a:t>
            </a:r>
            <a:r>
              <a:rPr lang="ar-DZ" dirty="0">
                <a:cs typeface="mohammad bold art 1" pitchFamily="2" charset="-78"/>
              </a:rPr>
              <a:t>الزوجة، أبناء إخوة وأخوات الزوجة.</a:t>
            </a:r>
          </a:p>
          <a:p>
            <a:pPr algn="just"/>
            <a:r>
              <a:rPr lang="ar-DZ" dirty="0">
                <a:cs typeface="mohammad bold art 1" pitchFamily="2" charset="-78"/>
              </a:rPr>
              <a:t>4. القرابة من الدرجة الرابعة: أبناء </a:t>
            </a:r>
            <a:r>
              <a:rPr lang="ar-DZ" dirty="0" smtClean="0">
                <a:cs typeface="mohammad bold art 1" pitchFamily="2" charset="-78"/>
              </a:rPr>
              <a:t>أعمام واخوال </a:t>
            </a:r>
            <a:r>
              <a:rPr lang="ar-DZ" dirty="0">
                <a:cs typeface="mohammad bold art 1" pitchFamily="2" charset="-78"/>
              </a:rPr>
              <a:t>الزوج، أبناء </a:t>
            </a:r>
            <a:r>
              <a:rPr lang="ar-DZ" dirty="0" smtClean="0">
                <a:cs typeface="mohammad bold art 1" pitchFamily="2" charset="-78"/>
              </a:rPr>
              <a:t>أعمام وأخوال </a:t>
            </a:r>
            <a:r>
              <a:rPr lang="ar-DZ" dirty="0">
                <a:cs typeface="mohammad bold art 1" pitchFamily="2" charset="-78"/>
              </a:rPr>
              <a:t>الزوجة.</a:t>
            </a:r>
          </a:p>
        </p:txBody>
      </p:sp>
    </p:spTree>
    <p:extLst>
      <p:ext uri="{BB962C8B-B14F-4D97-AF65-F5344CB8AC3E}">
        <p14:creationId xmlns:p14="http://schemas.microsoft.com/office/powerpoint/2010/main" val="2199906462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كيفية </a:t>
            </a:r>
            <a:r>
              <a:rPr lang="ar-D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احتساب </a:t>
            </a:r>
            <a:r>
              <a:rPr lang="ar-DZ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درجة القرابة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DZ" dirty="0">
                <a:cs typeface="mohammad bold art 1" pitchFamily="2" charset="-78"/>
              </a:rPr>
              <a:t>القاعدة العامة في كيفية </a:t>
            </a:r>
            <a:r>
              <a:rPr lang="ar-DZ" dirty="0" smtClean="0">
                <a:cs typeface="mohammad bold art 1" pitchFamily="2" charset="-78"/>
              </a:rPr>
              <a:t>احتساب </a:t>
            </a:r>
            <a:r>
              <a:rPr lang="ar-DZ" dirty="0">
                <a:cs typeface="mohammad bold art 1" pitchFamily="2" charset="-78"/>
              </a:rPr>
              <a:t>درجة القرابة تنص على </a:t>
            </a:r>
            <a:r>
              <a:rPr lang="ar-DZ" dirty="0" smtClean="0">
                <a:cs typeface="mohammad bold art 1" pitchFamily="2" charset="-78"/>
              </a:rPr>
              <a:t>أن:</a:t>
            </a:r>
            <a:endParaRPr lang="ar-DZ" dirty="0">
              <a:cs typeface="mohammad bold art 1" pitchFamily="2" charset="-78"/>
            </a:endParaRPr>
          </a:p>
          <a:p>
            <a:pPr algn="just"/>
            <a:r>
              <a:rPr lang="ar-DZ" dirty="0">
                <a:cs typeface="mohammad bold art 1" pitchFamily="2" charset="-78"/>
              </a:rPr>
              <a:t>كل فرع من الأشخاص الذين يراد </a:t>
            </a:r>
            <a:r>
              <a:rPr lang="ar-DZ" dirty="0" smtClean="0">
                <a:cs typeface="mohammad bold art 1" pitchFamily="2" charset="-78"/>
              </a:rPr>
              <a:t>احتساب </a:t>
            </a:r>
            <a:r>
              <a:rPr lang="ar-DZ" dirty="0">
                <a:cs typeface="mohammad bold art 1" pitchFamily="2" charset="-78"/>
              </a:rPr>
              <a:t>درجة قرابتهم يحتسب </a:t>
            </a:r>
            <a:r>
              <a:rPr lang="ar-DZ" dirty="0" smtClean="0">
                <a:cs typeface="mohammad bold art 1" pitchFamily="2" charset="-78"/>
              </a:rPr>
              <a:t>نقطة. </a:t>
            </a:r>
            <a:endParaRPr lang="ar-DZ" dirty="0">
              <a:cs typeface="mohammad bold art 1" pitchFamily="2" charset="-78"/>
            </a:endParaRPr>
          </a:p>
          <a:p>
            <a:pPr algn="just"/>
            <a:r>
              <a:rPr lang="ar-DZ" dirty="0">
                <a:cs typeface="mohammad bold art 1" pitchFamily="2" charset="-78"/>
              </a:rPr>
              <a:t>إلى أن نصل إلى الأصل المشترك ولا يحسب الأصل </a:t>
            </a:r>
            <a:r>
              <a:rPr lang="ar-DZ" dirty="0" smtClean="0">
                <a:cs typeface="mohammad bold art 1" pitchFamily="2" charset="-78"/>
              </a:rPr>
              <a:t>المشترك.</a:t>
            </a:r>
            <a:endParaRPr lang="ar-DZ" dirty="0">
              <a:cs typeface="mohammad bold art 1" pitchFamily="2" charset="-78"/>
            </a:endParaRPr>
          </a:p>
          <a:p>
            <a:pPr algn="just"/>
            <a:r>
              <a:rPr lang="ar-DZ" dirty="0">
                <a:cs typeface="mohammad bold art 1" pitchFamily="2" charset="-78"/>
              </a:rPr>
              <a:t>ثم نعود نزولاً لعد باقي الفروع ثم نحسب عدد النقاط التي هي تمثل درجة القرابة .</a:t>
            </a:r>
          </a:p>
        </p:txBody>
      </p:sp>
    </p:spTree>
    <p:extLst>
      <p:ext uri="{BB962C8B-B14F-4D97-AF65-F5344CB8AC3E}">
        <p14:creationId xmlns:p14="http://schemas.microsoft.com/office/powerpoint/2010/main" val="3156203126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mohammad bold art 1" pitchFamily="2" charset="-78"/>
              </a:rPr>
              <a:t>كيفية احتساب </a:t>
            </a:r>
            <a:r>
              <a:rPr lang="ar-DZ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mohammad bold art 1" pitchFamily="2" charset="-78"/>
              </a:rPr>
              <a:t>درجة القرابة بين فتاة </a:t>
            </a:r>
            <a:r>
              <a:rPr lang="ar-DZ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mohammad bold art 1" pitchFamily="2" charset="-78"/>
              </a:rPr>
              <a:t>وأخيها</a:t>
            </a:r>
            <a:endParaRPr lang="ar-DZ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mohammad bold art 1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DZ" dirty="0" smtClean="0">
                <a:cs typeface="mohammad bold art 1" pitchFamily="2" charset="-78"/>
              </a:rPr>
              <a:t>الأب </a:t>
            </a:r>
            <a:r>
              <a:rPr lang="ar-DZ" dirty="0">
                <a:cs typeface="mohammad bold art 1" pitchFamily="2" charset="-78"/>
              </a:rPr>
              <a:t>يمثل الأصل لذلك لا يحسب ويكون كل من الفتاة وأخيها يمثل نقطة</a:t>
            </a:r>
          </a:p>
          <a:p>
            <a:r>
              <a:rPr lang="ar-DZ" dirty="0">
                <a:cs typeface="mohammad bold art 1" pitchFamily="2" charset="-78"/>
              </a:rPr>
              <a:t>وهنا نقطتين فقط وهذا يعني أن درجة القرابة من الدرجة الثانية </a:t>
            </a:r>
            <a:r>
              <a:rPr lang="ar-DZ" dirty="0" smtClean="0">
                <a:cs typeface="mohammad bold art 1" pitchFamily="2" charset="-78"/>
              </a:rPr>
              <a:t>.</a:t>
            </a:r>
            <a:endParaRPr lang="ar-DZ" dirty="0">
              <a:cs typeface="mohammad bold art 1" pitchFamily="2" charset="-78"/>
            </a:endParaRPr>
          </a:p>
          <a:p>
            <a:pPr marL="0" indent="0">
              <a:buNone/>
            </a:pPr>
            <a:r>
              <a:rPr lang="ar-DZ" dirty="0" smtClean="0">
                <a:cs typeface="mohammad bold art 1" pitchFamily="2" charset="-78"/>
              </a:rPr>
              <a:t>                                       </a:t>
            </a:r>
            <a:r>
              <a:rPr lang="ar-DZ" b="1" dirty="0" smtClean="0">
                <a:solidFill>
                  <a:srgbClr val="0033CC"/>
                </a:solidFill>
                <a:cs typeface="mohammad bold art 1" pitchFamily="2" charset="-78"/>
              </a:rPr>
              <a:t>أصل (لا يحسب)</a:t>
            </a:r>
            <a:endParaRPr lang="ar-DZ" b="1" dirty="0">
              <a:solidFill>
                <a:srgbClr val="0033CC"/>
              </a:solidFill>
              <a:cs typeface="mohammad bold art 1" pitchFamily="2" charset="-78"/>
            </a:endParaRPr>
          </a:p>
          <a:p>
            <a:pPr marL="0" indent="0">
              <a:buNone/>
            </a:pPr>
            <a:endParaRPr lang="ar-DZ" dirty="0">
              <a:cs typeface="mohammad bold art 1" pitchFamily="2" charset="-78"/>
            </a:endParaRPr>
          </a:p>
          <a:p>
            <a:pPr marL="0" indent="0">
              <a:buNone/>
            </a:pPr>
            <a:r>
              <a:rPr lang="ar-DZ" dirty="0">
                <a:cs typeface="mohammad bold art 1" pitchFamily="2" charset="-78"/>
              </a:rPr>
              <a:t> </a:t>
            </a:r>
            <a:r>
              <a:rPr lang="ar-DZ" dirty="0" smtClean="0">
                <a:cs typeface="mohammad bold art 1" pitchFamily="2" charset="-78"/>
              </a:rPr>
              <a:t>                   </a:t>
            </a:r>
            <a:r>
              <a:rPr lang="ar-DZ" b="1" dirty="0" smtClean="0">
                <a:solidFill>
                  <a:srgbClr val="00B050"/>
                </a:solidFill>
                <a:cs typeface="mohammad bold art 1" pitchFamily="2" charset="-78"/>
              </a:rPr>
              <a:t>فرع (.)         فرع</a:t>
            </a:r>
            <a:r>
              <a:rPr lang="ar-DZ" b="1" dirty="0">
                <a:solidFill>
                  <a:srgbClr val="00B050"/>
                </a:solidFill>
                <a:cs typeface="mohammad bold art 1" pitchFamily="2" charset="-78"/>
              </a:rPr>
              <a:t>(.)</a:t>
            </a:r>
            <a:r>
              <a:rPr lang="ar-DZ" dirty="0" smtClean="0">
                <a:cs typeface="mohammad bold art 1" pitchFamily="2" charset="-78"/>
              </a:rPr>
              <a:t>               </a:t>
            </a:r>
            <a:endParaRPr lang="ar-DZ" dirty="0">
              <a:cs typeface="mohammad bold art 1" pitchFamily="2" charset="-78"/>
            </a:endParaRPr>
          </a:p>
          <a:p>
            <a:r>
              <a:rPr lang="ar-DZ" dirty="0">
                <a:cs typeface="mohammad bold art 1" pitchFamily="2" charset="-78"/>
              </a:rPr>
              <a:t>وحسب هذا المثال توجد لدينا نقطتين وأصل مشترك والأصل لا يحسب</a:t>
            </a:r>
          </a:p>
          <a:p>
            <a:r>
              <a:rPr lang="ar-DZ" dirty="0">
                <a:cs typeface="mohammad bold art 1" pitchFamily="2" charset="-78"/>
              </a:rPr>
              <a:t>لذلك درجة القرابة هي من الدرجة الثانية . </a:t>
            </a:r>
          </a:p>
        </p:txBody>
      </p:sp>
      <p:sp>
        <p:nvSpPr>
          <p:cNvPr id="4" name="Triangle isocèle 3"/>
          <p:cNvSpPr/>
          <p:nvPr/>
        </p:nvSpPr>
        <p:spPr>
          <a:xfrm>
            <a:off x="5040052" y="3068960"/>
            <a:ext cx="720080" cy="432048"/>
          </a:xfrm>
          <a:prstGeom prst="triangl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" name="Triangle isocèle 5"/>
          <p:cNvSpPr/>
          <p:nvPr/>
        </p:nvSpPr>
        <p:spPr>
          <a:xfrm>
            <a:off x="6804248" y="4005064"/>
            <a:ext cx="720080" cy="432048"/>
          </a:xfrm>
          <a:prstGeom prst="triangl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cxnSp>
        <p:nvCxnSpPr>
          <p:cNvPr id="10" name="Connecteur droit 9"/>
          <p:cNvCxnSpPr/>
          <p:nvPr/>
        </p:nvCxnSpPr>
        <p:spPr>
          <a:xfrm flipH="1">
            <a:off x="3851920" y="3645024"/>
            <a:ext cx="309634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851920" y="3645024"/>
            <a:ext cx="0" cy="431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6948264" y="3645277"/>
            <a:ext cx="0" cy="431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5" name="Ellipse 14"/>
          <p:cNvSpPr/>
          <p:nvPr/>
        </p:nvSpPr>
        <p:spPr>
          <a:xfrm>
            <a:off x="3203848" y="4005064"/>
            <a:ext cx="576064" cy="504056"/>
          </a:xfrm>
          <a:prstGeom prst="ellips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9065497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احتساب </a:t>
            </a:r>
            <a:r>
              <a:rPr lang="ar-DZ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درجة القرابة بين فتاة وأبيها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256584"/>
          </a:xfrm>
        </p:spPr>
        <p:txBody>
          <a:bodyPr>
            <a:noAutofit/>
          </a:bodyPr>
          <a:lstStyle/>
          <a:p>
            <a:r>
              <a:rPr lang="ar-DZ" sz="2400" dirty="0" smtClean="0">
                <a:cs typeface="mohammad bold art 1" pitchFamily="2" charset="-78"/>
              </a:rPr>
              <a:t>الأب </a:t>
            </a:r>
            <a:r>
              <a:rPr lang="ar-DZ" sz="2400" dirty="0">
                <a:cs typeface="mohammad bold art 1" pitchFamily="2" charset="-78"/>
              </a:rPr>
              <a:t>يمثل الأصل والأصل لا يحسب والبنت فرع وهي </a:t>
            </a:r>
            <a:r>
              <a:rPr lang="ar-DZ" sz="2400" dirty="0" smtClean="0">
                <a:cs typeface="mohammad bold art 1" pitchFamily="2" charset="-78"/>
              </a:rPr>
              <a:t>نقطة.</a:t>
            </a:r>
            <a:endParaRPr lang="ar-DZ" sz="2400" dirty="0">
              <a:cs typeface="mohammad bold art 1" pitchFamily="2" charset="-78"/>
            </a:endParaRPr>
          </a:p>
          <a:p>
            <a:r>
              <a:rPr lang="ar-DZ" sz="2400" dirty="0">
                <a:cs typeface="mohammad bold art 1" pitchFamily="2" charset="-78"/>
              </a:rPr>
              <a:t>يعني درجة القرابة من الدرجة الأولى لوجود نقطة </a:t>
            </a:r>
            <a:r>
              <a:rPr lang="ar-DZ" sz="2400" dirty="0" smtClean="0">
                <a:cs typeface="mohammad bold art 1" pitchFamily="2" charset="-78"/>
              </a:rPr>
              <a:t>واحدة.</a:t>
            </a:r>
            <a:endParaRPr lang="ar-DZ" sz="2400" dirty="0">
              <a:cs typeface="mohammad bold art 1" pitchFamily="2" charset="-78"/>
            </a:endParaRPr>
          </a:p>
          <a:p>
            <a:pPr marL="0" indent="0">
              <a:buNone/>
            </a:pPr>
            <a:r>
              <a:rPr lang="ar-DZ" sz="2400" dirty="0" smtClean="0">
                <a:cs typeface="mohammad bold art 1" pitchFamily="2" charset="-78"/>
              </a:rPr>
              <a:t>                    </a:t>
            </a:r>
            <a:r>
              <a:rPr lang="ar-DZ" sz="2400" b="1" dirty="0">
                <a:solidFill>
                  <a:srgbClr val="0033CC"/>
                </a:solidFill>
                <a:cs typeface="mohammad bold art 1" pitchFamily="2" charset="-78"/>
              </a:rPr>
              <a:t>أصل (لا يحسب)</a:t>
            </a:r>
          </a:p>
          <a:p>
            <a:pPr marL="0" indent="0">
              <a:buNone/>
            </a:pPr>
            <a:r>
              <a:rPr lang="ar-DZ" sz="2400" dirty="0" smtClean="0">
                <a:cs typeface="mohammad bold art 1" pitchFamily="2" charset="-78"/>
              </a:rPr>
              <a:t>   </a:t>
            </a:r>
          </a:p>
          <a:p>
            <a:pPr marL="0" indent="0">
              <a:buNone/>
            </a:pPr>
            <a:endParaRPr lang="ar-DZ" sz="2400" dirty="0" smtClean="0">
              <a:cs typeface="mohammad bold art 1" pitchFamily="2" charset="-78"/>
            </a:endParaRPr>
          </a:p>
          <a:p>
            <a:pPr marL="0" indent="0">
              <a:buNone/>
            </a:pPr>
            <a:r>
              <a:rPr lang="ar-DZ" sz="2400" b="1" dirty="0" smtClean="0">
                <a:solidFill>
                  <a:srgbClr val="00B050"/>
                </a:solidFill>
                <a:cs typeface="mohammad bold art 1" pitchFamily="2" charset="-78"/>
              </a:rPr>
              <a:t>                 </a:t>
            </a:r>
          </a:p>
          <a:p>
            <a:pPr marL="0" indent="0">
              <a:buNone/>
            </a:pPr>
            <a:r>
              <a:rPr lang="ar-DZ" sz="2400" b="1" dirty="0" smtClean="0">
                <a:solidFill>
                  <a:srgbClr val="00B050"/>
                </a:solidFill>
                <a:cs typeface="mohammad bold art 1" pitchFamily="2" charset="-78"/>
              </a:rPr>
              <a:t>                                </a:t>
            </a:r>
            <a:r>
              <a:rPr lang="ar-DZ" sz="2400" b="1" dirty="0">
                <a:solidFill>
                  <a:srgbClr val="00B050"/>
                </a:solidFill>
                <a:cs typeface="mohammad bold art 1" pitchFamily="2" charset="-78"/>
              </a:rPr>
              <a:t>فرع (.)</a:t>
            </a:r>
            <a:r>
              <a:rPr lang="ar-DZ" sz="2400" dirty="0">
                <a:cs typeface="mohammad bold art 1" pitchFamily="2" charset="-78"/>
              </a:rPr>
              <a:t>  </a:t>
            </a:r>
            <a:endParaRPr lang="ar-DZ" sz="2400" dirty="0" smtClean="0">
              <a:cs typeface="mohammad bold art 1" pitchFamily="2" charset="-78"/>
            </a:endParaRPr>
          </a:p>
          <a:p>
            <a:r>
              <a:rPr lang="ar-DZ" sz="2400" dirty="0">
                <a:cs typeface="mohammad bold art 1" pitchFamily="2" charset="-78"/>
              </a:rPr>
              <a:t>ففي هذا المثال لدينا نقطة واحدة لذلك القرابة من الدرجة </a:t>
            </a:r>
            <a:r>
              <a:rPr lang="ar-DZ" sz="2400" dirty="0" smtClean="0">
                <a:cs typeface="mohammad bold art 1" pitchFamily="2" charset="-78"/>
              </a:rPr>
              <a:t>الأولى وهذا </a:t>
            </a:r>
            <a:r>
              <a:rPr lang="ar-DZ" sz="2400" dirty="0">
                <a:cs typeface="mohammad bold art 1" pitchFamily="2" charset="-78"/>
              </a:rPr>
              <a:t>ينطبق في درجة القرابة بين البنت </a:t>
            </a:r>
            <a:r>
              <a:rPr lang="ar-DZ" sz="2400" dirty="0" smtClean="0">
                <a:cs typeface="mohammad bold art 1" pitchFamily="2" charset="-78"/>
              </a:rPr>
              <a:t>وأمها.  </a:t>
            </a:r>
          </a:p>
          <a:p>
            <a:r>
              <a:rPr lang="ar-DZ" sz="2400" dirty="0" smtClean="0">
                <a:cs typeface="mohammad bold art 1" pitchFamily="2" charset="-78"/>
              </a:rPr>
              <a:t>وعليه </a:t>
            </a:r>
            <a:r>
              <a:rPr lang="ar-DZ" sz="2400" dirty="0">
                <a:cs typeface="mohammad bold art 1" pitchFamily="2" charset="-78"/>
              </a:rPr>
              <a:t>فأن كل الأبناء يقربون لأمهم وأبوهم من الدرجة الأولى </a:t>
            </a:r>
            <a:r>
              <a:rPr lang="ar-DZ" sz="2400" dirty="0" smtClean="0">
                <a:cs typeface="mohammad bold art 1" pitchFamily="2" charset="-78"/>
              </a:rPr>
              <a:t> وكل الأخوة يقربون </a:t>
            </a:r>
            <a:r>
              <a:rPr lang="ar-DZ" sz="2400" dirty="0">
                <a:cs typeface="mohammad bold art 1" pitchFamily="2" charset="-78"/>
              </a:rPr>
              <a:t>لبعضهم من الدرجة الثانية .</a:t>
            </a:r>
            <a:r>
              <a:rPr lang="ar-DZ" sz="2400" dirty="0" smtClean="0">
                <a:cs typeface="mohammad bold art 1" pitchFamily="2" charset="-78"/>
              </a:rPr>
              <a:t>  </a:t>
            </a:r>
            <a:endParaRPr lang="ar-DZ" sz="2400" b="1" dirty="0" smtClean="0">
              <a:solidFill>
                <a:srgbClr val="00B050"/>
              </a:solidFill>
              <a:cs typeface="mohammad bold art 1" pitchFamily="2" charset="-78"/>
            </a:endParaRPr>
          </a:p>
        </p:txBody>
      </p:sp>
      <p:sp>
        <p:nvSpPr>
          <p:cNvPr id="4" name="Triangle isocèle 3"/>
          <p:cNvSpPr/>
          <p:nvPr/>
        </p:nvSpPr>
        <p:spPr>
          <a:xfrm>
            <a:off x="4427984" y="2185166"/>
            <a:ext cx="936104" cy="720080"/>
          </a:xfrm>
          <a:prstGeom prst="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" name="Ellipse 5"/>
          <p:cNvSpPr/>
          <p:nvPr/>
        </p:nvSpPr>
        <p:spPr>
          <a:xfrm>
            <a:off x="4432706" y="3645024"/>
            <a:ext cx="936104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" name="Flèche vers le bas 6"/>
          <p:cNvSpPr/>
          <p:nvPr/>
        </p:nvSpPr>
        <p:spPr>
          <a:xfrm>
            <a:off x="4788024" y="2977254"/>
            <a:ext cx="216024" cy="576064"/>
          </a:xfrm>
          <a:prstGeom prst="down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8172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DZ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mmad bold art 1" pitchFamily="2" charset="-78"/>
              </a:rPr>
              <a:t>القرابة من الدرجة الثانية</a:t>
            </a:r>
            <a:endParaRPr lang="ar-DZ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mmad bold art 1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ar-DZ" dirty="0">
                <a:cs typeface="mohammad bold art 1" pitchFamily="2" charset="-78"/>
              </a:rPr>
              <a:t>درجة القرابة بين ولد وجده أو فتاة وجدتها أو ولد وجدته أو فتاة </a:t>
            </a:r>
            <a:r>
              <a:rPr lang="ar-DZ" dirty="0" smtClean="0">
                <a:cs typeface="mohammad bold art 1" pitchFamily="2" charset="-78"/>
              </a:rPr>
              <a:t>وجدها.</a:t>
            </a:r>
          </a:p>
          <a:p>
            <a:r>
              <a:rPr lang="ar-DZ" dirty="0" smtClean="0">
                <a:cs typeface="mohammad bold art 1" pitchFamily="2" charset="-78"/>
              </a:rPr>
              <a:t>القرابة هنا من الدرجة الثانية دائماً  والرسم البياني أسفل يوضح ذلك.</a:t>
            </a:r>
            <a:r>
              <a:rPr lang="ar-DZ" sz="3000" b="1" dirty="0" smtClean="0">
                <a:solidFill>
                  <a:srgbClr val="0033CC"/>
                </a:solidFill>
                <a:cs typeface="mohammad bold art 1" pitchFamily="2" charset="-78"/>
              </a:rPr>
              <a:t>               </a:t>
            </a:r>
          </a:p>
          <a:p>
            <a:pPr marL="0" lvl="0" indent="0">
              <a:buNone/>
            </a:pPr>
            <a:r>
              <a:rPr lang="ar-DZ" sz="3000" b="1" dirty="0" smtClean="0">
                <a:solidFill>
                  <a:srgbClr val="0033CC"/>
                </a:solidFill>
                <a:cs typeface="mohammad bold art 1" pitchFamily="2" charset="-78"/>
              </a:rPr>
              <a:t>               </a:t>
            </a:r>
          </a:p>
          <a:p>
            <a:pPr marL="0" lvl="0" indent="0">
              <a:buNone/>
            </a:pPr>
            <a:r>
              <a:rPr lang="ar-DZ" sz="3000" b="1" dirty="0" smtClean="0">
                <a:solidFill>
                  <a:srgbClr val="0033CC"/>
                </a:solidFill>
                <a:cs typeface="mohammad bold art 1" pitchFamily="2" charset="-78"/>
              </a:rPr>
              <a:t>                        أصل </a:t>
            </a:r>
            <a:r>
              <a:rPr lang="ar-DZ" sz="3000" b="1" dirty="0">
                <a:solidFill>
                  <a:srgbClr val="0033CC"/>
                </a:solidFill>
                <a:cs typeface="mohammad bold art 1" pitchFamily="2" charset="-78"/>
              </a:rPr>
              <a:t>(لا يحسب</a:t>
            </a:r>
            <a:r>
              <a:rPr lang="ar-DZ" sz="3000" b="1" dirty="0" smtClean="0">
                <a:solidFill>
                  <a:srgbClr val="0033CC"/>
                </a:solidFill>
                <a:cs typeface="mohammad bold art 1" pitchFamily="2" charset="-78"/>
              </a:rPr>
              <a:t>)             الجد</a:t>
            </a:r>
          </a:p>
          <a:p>
            <a:pPr marL="0" lvl="0" indent="0">
              <a:buNone/>
            </a:pPr>
            <a:endParaRPr lang="ar-DZ" sz="3000" b="1" dirty="0">
              <a:solidFill>
                <a:srgbClr val="0033CC"/>
              </a:solidFill>
              <a:cs typeface="mohammad bold art 1" pitchFamily="2" charset="-78"/>
            </a:endParaRPr>
          </a:p>
          <a:p>
            <a:pPr marL="0" lvl="0" indent="0">
              <a:buNone/>
            </a:pPr>
            <a:r>
              <a:rPr lang="ar-DZ" sz="2800" b="1" dirty="0" smtClean="0">
                <a:solidFill>
                  <a:srgbClr val="00B050"/>
                </a:solidFill>
                <a:cs typeface="mohammad bold art 1" pitchFamily="2" charset="-78"/>
              </a:rPr>
              <a:t>                               فرع (.)                 </a:t>
            </a:r>
            <a:r>
              <a:rPr lang="ar-DZ" sz="3000" b="1" dirty="0">
                <a:solidFill>
                  <a:srgbClr val="0033CC"/>
                </a:solidFill>
                <a:cs typeface="mohammad bold art 1" pitchFamily="2" charset="-78"/>
              </a:rPr>
              <a:t>الأب/</a:t>
            </a:r>
            <a:r>
              <a:rPr lang="ar-DZ" sz="3000" b="1" dirty="0" err="1">
                <a:solidFill>
                  <a:srgbClr val="0033CC"/>
                </a:solidFill>
                <a:cs typeface="mohammad bold art 1" pitchFamily="2" charset="-78"/>
              </a:rPr>
              <a:t>إبن</a:t>
            </a:r>
            <a:endParaRPr lang="ar-DZ" sz="3000" b="1" dirty="0">
              <a:solidFill>
                <a:srgbClr val="0033CC"/>
              </a:solidFill>
              <a:cs typeface="mohammad bold art 1" pitchFamily="2" charset="-78"/>
            </a:endParaRPr>
          </a:p>
          <a:p>
            <a:pPr marL="0" lvl="0" indent="0">
              <a:buNone/>
            </a:pPr>
            <a:endParaRPr lang="ar-DZ" sz="2800" b="1" dirty="0">
              <a:solidFill>
                <a:srgbClr val="00B050"/>
              </a:solidFill>
              <a:cs typeface="mohammad bold art 1" pitchFamily="2" charset="-78"/>
            </a:endParaRPr>
          </a:p>
          <a:p>
            <a:pPr marL="0" lvl="0" indent="0">
              <a:buNone/>
            </a:pPr>
            <a:endParaRPr lang="ar-DZ" sz="2800" b="1" dirty="0" smtClean="0">
              <a:solidFill>
                <a:srgbClr val="00B050"/>
              </a:solidFill>
              <a:cs typeface="mohammad bold art 1" pitchFamily="2" charset="-78"/>
            </a:endParaRPr>
          </a:p>
          <a:p>
            <a:pPr marL="0" indent="0">
              <a:buNone/>
            </a:pPr>
            <a:r>
              <a:rPr lang="ar-DZ" sz="2800" b="1" dirty="0">
                <a:solidFill>
                  <a:srgbClr val="00B050"/>
                </a:solidFill>
                <a:cs typeface="mohammad bold art 1" pitchFamily="2" charset="-78"/>
              </a:rPr>
              <a:t> </a:t>
            </a:r>
            <a:r>
              <a:rPr lang="ar-DZ" sz="2800" b="1" dirty="0" smtClean="0">
                <a:solidFill>
                  <a:srgbClr val="00B050"/>
                </a:solidFill>
                <a:cs typeface="mohammad bold art 1" pitchFamily="2" charset="-78"/>
              </a:rPr>
              <a:t>                          فرع (.)                 </a:t>
            </a:r>
            <a:r>
              <a:rPr lang="ar-DZ" sz="3000" b="1" dirty="0">
                <a:solidFill>
                  <a:srgbClr val="0033CC"/>
                </a:solidFill>
                <a:cs typeface="mohammad bold art 1" pitchFamily="2" charset="-78"/>
              </a:rPr>
              <a:t>بنت/حفيدة</a:t>
            </a:r>
          </a:p>
          <a:p>
            <a:pPr marL="0" indent="0">
              <a:buNone/>
            </a:pPr>
            <a:endParaRPr lang="ar-DZ" dirty="0">
              <a:cs typeface="mohammad bold art 1" pitchFamily="2" charset="-78"/>
            </a:endParaRPr>
          </a:p>
        </p:txBody>
      </p:sp>
      <p:sp>
        <p:nvSpPr>
          <p:cNvPr id="4" name="Triangle isocèle 3"/>
          <p:cNvSpPr/>
          <p:nvPr/>
        </p:nvSpPr>
        <p:spPr>
          <a:xfrm>
            <a:off x="3563888" y="3169439"/>
            <a:ext cx="720080" cy="576064"/>
          </a:xfrm>
          <a:prstGeom prst="triangle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" name="Triangle isocèle 5"/>
          <p:cNvSpPr/>
          <p:nvPr/>
        </p:nvSpPr>
        <p:spPr>
          <a:xfrm>
            <a:off x="3484925" y="4622955"/>
            <a:ext cx="720080" cy="576064"/>
          </a:xfrm>
          <a:prstGeom prst="triangle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" name="Ellipse 4"/>
          <p:cNvSpPr/>
          <p:nvPr/>
        </p:nvSpPr>
        <p:spPr>
          <a:xfrm>
            <a:off x="3484925" y="6076471"/>
            <a:ext cx="576064" cy="468052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" name="Flèche vers le bas 6"/>
          <p:cNvSpPr/>
          <p:nvPr/>
        </p:nvSpPr>
        <p:spPr>
          <a:xfrm>
            <a:off x="3275856" y="3933056"/>
            <a:ext cx="216024" cy="93610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9" name="Flèche vers le bas 8"/>
          <p:cNvSpPr/>
          <p:nvPr/>
        </p:nvSpPr>
        <p:spPr>
          <a:xfrm>
            <a:off x="3275856" y="5301208"/>
            <a:ext cx="216024" cy="93610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9230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5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714</Words>
  <Application>Microsoft Office PowerPoint</Application>
  <PresentationFormat>Affichage à l'écran (4:3)</PresentationFormat>
  <Paragraphs>112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mohammad bold art 1</vt:lpstr>
      <vt:lpstr>Times New Roman</vt:lpstr>
      <vt:lpstr>Traditional Arabic</vt:lpstr>
      <vt:lpstr>Thème Office</vt:lpstr>
      <vt:lpstr>أنثروبولوجيا القرابة</vt:lpstr>
      <vt:lpstr>قرابة النسب</vt:lpstr>
      <vt:lpstr>قرابة المصاهرة</vt:lpstr>
      <vt:lpstr>درجات القرابة</vt:lpstr>
      <vt:lpstr>درجات المصاهرة</vt:lpstr>
      <vt:lpstr>كيفية احتساب درجة القرابة </vt:lpstr>
      <vt:lpstr>كيفية احتساب درجة القرابة بين فتاة وأخيها</vt:lpstr>
      <vt:lpstr>احتساب درجة القرابة بين فتاة وأبيها </vt:lpstr>
      <vt:lpstr>القرابة من الدرجة الثانية</vt:lpstr>
      <vt:lpstr>درجة القرابة بين فتاة وبنت عمتها</vt:lpstr>
      <vt:lpstr>استنتاج</vt:lpstr>
      <vt:lpstr>بنى القرابة </vt:lpstr>
      <vt:lpstr>Présentation PowerPoint</vt:lpstr>
      <vt:lpstr>علاقة الاقتران</vt:lpstr>
      <vt:lpstr>علاقة يأخذ زوجته من:</vt:lpstr>
      <vt:lpstr>علاقة يمنح نساءه الى: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Salim DERNOUNI</dc:creator>
  <cp:lastModifiedBy>Compte Microsoft</cp:lastModifiedBy>
  <cp:revision>118</cp:revision>
  <dcterms:created xsi:type="dcterms:W3CDTF">2015-11-15T03:45:37Z</dcterms:created>
  <dcterms:modified xsi:type="dcterms:W3CDTF">2024-10-21T04:17:25Z</dcterms:modified>
</cp:coreProperties>
</file>