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331" r:id="rId2"/>
    <p:sldId id="352" r:id="rId3"/>
    <p:sldId id="341" r:id="rId4"/>
    <p:sldId id="343" r:id="rId5"/>
    <p:sldId id="344" r:id="rId6"/>
    <p:sldId id="345" r:id="rId7"/>
    <p:sldId id="346" r:id="rId8"/>
    <p:sldId id="342" r:id="rId9"/>
    <p:sldId id="347" r:id="rId10"/>
    <p:sldId id="348" r:id="rId11"/>
    <p:sldId id="349" r:id="rId12"/>
    <p:sldId id="350" r:id="rId13"/>
    <p:sldId id="351" r:id="rId14"/>
  </p:sldIdLst>
  <p:sldSz cx="11269663"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0" d="100"/>
          <a:sy n="60" d="100"/>
        </p:scale>
        <p:origin x="-1056" y="-24"/>
      </p:cViewPr>
      <p:guideLst>
        <p:guide orient="horz" pos="2160"/>
        <p:guide pos="355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984324-A06F-4D8B-BCF3-CB2DF0FC66D3}" type="datetimeFigureOut">
              <a:rPr lang="fr-FR" smtClean="0"/>
              <a:pPr/>
              <a:t>10/11/2024</a:t>
            </a:fld>
            <a:endParaRPr lang="fr-FR"/>
          </a:p>
        </p:txBody>
      </p:sp>
      <p:sp>
        <p:nvSpPr>
          <p:cNvPr id="4" name="Espace réservé de l'image des diapositives 3"/>
          <p:cNvSpPr>
            <a:spLocks noGrp="1" noRot="1" noChangeAspect="1"/>
          </p:cNvSpPr>
          <p:nvPr>
            <p:ph type="sldImg" idx="2"/>
          </p:nvPr>
        </p:nvSpPr>
        <p:spPr>
          <a:xfrm>
            <a:off x="612775" y="685800"/>
            <a:ext cx="563245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FC43F7-1A07-425F-997D-83FA4C4990D8}"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845225" y="2130427"/>
            <a:ext cx="9579214"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690449" y="3886200"/>
            <a:ext cx="7888765"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70505" y="274640"/>
            <a:ext cx="2535674"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563484" y="274640"/>
            <a:ext cx="7419194"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90225" y="4406902"/>
            <a:ext cx="9579214"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890225" y="2906713"/>
            <a:ext cx="95792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563484"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728745" y="1600202"/>
            <a:ext cx="497743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563483" y="1535113"/>
            <a:ext cx="497939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563483" y="2174875"/>
            <a:ext cx="4979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724832" y="1535113"/>
            <a:ext cx="498134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724832" y="2174875"/>
            <a:ext cx="498134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63485" y="273050"/>
            <a:ext cx="3707641"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4406125" y="273052"/>
            <a:ext cx="6300054"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563485" y="1435102"/>
            <a:ext cx="3707641"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208934" y="4800600"/>
            <a:ext cx="6761798"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2208934" y="612775"/>
            <a:ext cx="6761798"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2208934" y="5367338"/>
            <a:ext cx="6761798"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577FE68-B179-47C4-8757-734EB2B83C49}" type="datetimeFigureOut">
              <a:rPr lang="fr-FR" smtClean="0"/>
              <a:pPr/>
              <a:t>10/11/2024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D4D041-5645-49D8-B3DD-E4DAFC1DE538}"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63485" y="274638"/>
            <a:ext cx="10142696"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563485" y="1600202"/>
            <a:ext cx="10142696"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563483" y="6356352"/>
            <a:ext cx="26295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77FE68-B179-47C4-8757-734EB2B83C49}" type="datetimeFigureOut">
              <a:rPr lang="fr-FR" smtClean="0"/>
              <a:pPr/>
              <a:t>10/11/2024</a:t>
            </a:fld>
            <a:endParaRPr lang="fr-FR"/>
          </a:p>
        </p:txBody>
      </p:sp>
      <p:sp>
        <p:nvSpPr>
          <p:cNvPr id="5" name="Espace réservé du pied de page 4"/>
          <p:cNvSpPr>
            <a:spLocks noGrp="1"/>
          </p:cNvSpPr>
          <p:nvPr>
            <p:ph type="ftr" sz="quarter" idx="3"/>
          </p:nvPr>
        </p:nvSpPr>
        <p:spPr>
          <a:xfrm>
            <a:off x="3850469" y="6356352"/>
            <a:ext cx="356872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076592" y="6356352"/>
            <a:ext cx="26295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D4D041-5645-49D8-B3DD-E4DAFC1DE53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ncbi.nlm.nih.gov/pmc/articles/PMC2464836/"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https://asq.org/quality-resources/pareto" TargetMode="External"/><Relationship Id="rId3" Type="http://schemas.openxmlformats.org/officeDocument/2006/relationships/hyperlink" Target="https://asq.org/about-asq/honorary-members/ishikawa" TargetMode="External"/><Relationship Id="rId7" Type="http://schemas.openxmlformats.org/officeDocument/2006/relationships/hyperlink" Target="https://asq.org/quality-resources/histogram" TargetMode="External"/><Relationship Id="rId12" Type="http://schemas.openxmlformats.org/officeDocument/2006/relationships/hyperlink" Target="https://asq.org/training/asq-quality-tools---run-chart-rcasq" TargetMode="External"/><Relationship Id="rId2" Type="http://schemas.openxmlformats.org/officeDocument/2006/relationships/hyperlink" Target="https://asq.org/quality-resources/quality-glossary/s" TargetMode="External"/><Relationship Id="rId1" Type="http://schemas.openxmlformats.org/officeDocument/2006/relationships/slideLayout" Target="../slideLayouts/slideLayout2.xml"/><Relationship Id="rId6" Type="http://schemas.openxmlformats.org/officeDocument/2006/relationships/hyperlink" Target="https://asq.org/quality-resources/control-chart" TargetMode="External"/><Relationship Id="rId11" Type="http://schemas.openxmlformats.org/officeDocument/2006/relationships/hyperlink" Target="https://asq.org/quality-resources/flowchart" TargetMode="External"/><Relationship Id="rId5" Type="http://schemas.openxmlformats.org/officeDocument/2006/relationships/hyperlink" Target="https://asq.org/quality-resources/check-sheet" TargetMode="External"/><Relationship Id="rId10" Type="http://schemas.openxmlformats.org/officeDocument/2006/relationships/hyperlink" Target="https://asq.org/quality-resources/stratification" TargetMode="External"/><Relationship Id="rId4" Type="http://schemas.openxmlformats.org/officeDocument/2006/relationships/hyperlink" Target="https://asq.org/quality-resources/fishbone" TargetMode="External"/><Relationship Id="rId9" Type="http://schemas.openxmlformats.org/officeDocument/2006/relationships/hyperlink" Target="https://asq.org/quality-resources/scatter-diagram"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msicertified.com/cause-and-effect-diagra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4171" y="785794"/>
            <a:ext cx="9858444" cy="2582858"/>
          </a:xfrm>
        </p:spPr>
        <p:style>
          <a:lnRef idx="2">
            <a:schemeClr val="accent1"/>
          </a:lnRef>
          <a:fillRef idx="1">
            <a:schemeClr val="lt1"/>
          </a:fillRef>
          <a:effectRef idx="0">
            <a:schemeClr val="accent1"/>
          </a:effectRef>
          <a:fontRef idx="minor">
            <a:schemeClr val="dk1"/>
          </a:fontRef>
        </p:style>
        <p:txBody>
          <a:bodyPr>
            <a:normAutofit/>
          </a:bodyPr>
          <a:lstStyle/>
          <a:p>
            <a:r>
              <a:rPr lang="fr-FR" sz="4800" b="1" dirty="0" smtClean="0">
                <a:solidFill>
                  <a:srgbClr val="0070C0"/>
                </a:solidFill>
              </a:rPr>
              <a:t> </a:t>
            </a:r>
            <a:r>
              <a:rPr lang="fr-FR" sz="3600" b="1" dirty="0" err="1" smtClean="0">
                <a:solidFill>
                  <a:srgbClr val="0070C0"/>
                </a:solidFill>
              </a:rPr>
              <a:t>Quality</a:t>
            </a:r>
            <a:r>
              <a:rPr lang="fr-FR" sz="3600" b="1" dirty="0" smtClean="0">
                <a:solidFill>
                  <a:srgbClr val="0070C0"/>
                </a:solidFill>
              </a:rPr>
              <a:t> </a:t>
            </a:r>
            <a:r>
              <a:rPr lang="fr-FR" sz="3600" b="1" dirty="0" err="1" smtClean="0">
                <a:solidFill>
                  <a:srgbClr val="0070C0"/>
                </a:solidFill>
              </a:rPr>
              <a:t>tools</a:t>
            </a:r>
            <a:r>
              <a:rPr lang="fr-FR" sz="3600" b="1" dirty="0" smtClean="0">
                <a:solidFill>
                  <a:srgbClr val="0070C0"/>
                </a:solidFill>
              </a:rPr>
              <a:t> and techniques (part 01)</a:t>
            </a:r>
            <a:r>
              <a:rPr lang="fr-FR" sz="3200" b="1" dirty="0" smtClean="0">
                <a:solidFill>
                  <a:srgbClr val="0070C0"/>
                </a:solidFill>
              </a:rPr>
              <a:t/>
            </a:r>
            <a:br>
              <a:rPr lang="fr-FR" sz="3200" b="1" dirty="0" smtClean="0">
                <a:solidFill>
                  <a:srgbClr val="0070C0"/>
                </a:solidFill>
              </a:rPr>
            </a:br>
            <a:r>
              <a:rPr lang="fr-FR" sz="3200" b="1" dirty="0" smtClean="0">
                <a:solidFill>
                  <a:srgbClr val="0070C0"/>
                </a:solidFill>
              </a:rPr>
              <a:t/>
            </a:r>
            <a:br>
              <a:rPr lang="fr-FR" sz="3200" b="1" dirty="0" smtClean="0">
                <a:solidFill>
                  <a:srgbClr val="0070C0"/>
                </a:solidFill>
              </a:rPr>
            </a:br>
            <a:r>
              <a:rPr lang="fr-FR" sz="3200" b="1" smtClean="0">
                <a:solidFill>
                  <a:srgbClr val="0070C0"/>
                </a:solidFill>
              </a:rPr>
              <a:t>Course </a:t>
            </a:r>
            <a:r>
              <a:rPr lang="fr-FR" sz="3200" b="1" smtClean="0">
                <a:solidFill>
                  <a:srgbClr val="0070C0"/>
                </a:solidFill>
              </a:rPr>
              <a:t>07</a:t>
            </a:r>
            <a:endParaRPr lang="fr-FR" sz="3200" b="1" dirty="0">
              <a:solidFill>
                <a:srgbClr val="0070C0"/>
              </a:solidFill>
            </a:endParaRPr>
          </a:p>
        </p:txBody>
      </p:sp>
      <p:sp>
        <p:nvSpPr>
          <p:cNvPr id="3" name="Espace réservé du contenu 2"/>
          <p:cNvSpPr>
            <a:spLocks noGrp="1"/>
          </p:cNvSpPr>
          <p:nvPr>
            <p:ph idx="1"/>
          </p:nvPr>
        </p:nvSpPr>
        <p:spPr>
          <a:xfrm>
            <a:off x="1991493" y="3857628"/>
            <a:ext cx="7286676" cy="2143140"/>
          </a:xfrm>
        </p:spPr>
        <p:txBody>
          <a:bodyPr>
            <a:noAutofit/>
          </a:bodyPr>
          <a:lstStyle/>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محاضرات موجهة لطلبة السنة ثانية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ماستر</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اقتصاد وتسيير المؤسسات</a:t>
            </a:r>
          </a:p>
          <a:p>
            <a:pPr algn="ctr" rtl="1">
              <a:buNone/>
            </a:pP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قسم العلوم </a:t>
            </a:r>
            <a:r>
              <a:rPr lang="ar-DZ" sz="3600" b="1" dirty="0" err="1" smtClean="0">
                <a:effectLst>
                  <a:outerShdw blurRad="38100" dist="38100" dir="2700000" algn="tl">
                    <a:srgbClr val="000000">
                      <a:alpha val="43137"/>
                    </a:srgbClr>
                  </a:outerShdw>
                </a:effectLst>
                <a:latin typeface="Arabic Typesetting" pitchFamily="66" charset="-78"/>
                <a:cs typeface="Arabic Typesetting" pitchFamily="66" charset="-78"/>
              </a:rPr>
              <a:t>الإقتصادية</a:t>
            </a:r>
            <a:r>
              <a:rPr lang="ar-DZ" sz="3600" b="1" dirty="0" smtClean="0">
                <a:effectLst>
                  <a:outerShdw blurRad="38100" dist="38100" dir="2700000" algn="tl">
                    <a:srgbClr val="000000">
                      <a:alpha val="43137"/>
                    </a:srgbClr>
                  </a:outerShdw>
                </a:effectLst>
                <a:latin typeface="Arabic Typesetting" pitchFamily="66" charset="-78"/>
                <a:cs typeface="Arabic Typesetting" pitchFamily="66" charset="-78"/>
              </a:rPr>
              <a:t>- جامعة بسكرة</a:t>
            </a:r>
            <a:endParaRPr lang="fr-FR" sz="3600" b="1" dirty="0" smtClean="0">
              <a:effectLst>
                <a:outerShdw blurRad="38100" dist="38100" dir="2700000" algn="tl">
                  <a:srgbClr val="000000">
                    <a:alpha val="43137"/>
                  </a:srgbClr>
                </a:outerShdw>
              </a:effectLst>
              <a:latin typeface="Arabic Typesetting" pitchFamily="66" charset="-78"/>
              <a:cs typeface="Arabic Typesetting" pitchFamily="66" charset="-7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dirty="0"/>
          </a:p>
        </p:txBody>
      </p:sp>
      <p:pic>
        <p:nvPicPr>
          <p:cNvPr id="3074" name="Picture 2" descr="Check Sheet"/>
          <p:cNvPicPr>
            <a:picLocks noChangeAspect="1" noChangeArrowheads="1"/>
          </p:cNvPicPr>
          <p:nvPr/>
        </p:nvPicPr>
        <p:blipFill>
          <a:blip r:embed="rId2"/>
          <a:srcRect/>
          <a:stretch>
            <a:fillRect/>
          </a:stretch>
        </p:blipFill>
        <p:spPr bwMode="auto">
          <a:xfrm>
            <a:off x="2634435" y="285728"/>
            <a:ext cx="5715040" cy="6215106"/>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25470"/>
          </a:xfrm>
        </p:spPr>
        <p:txBody>
          <a:bodyPr>
            <a:normAutofit/>
          </a:bodyPr>
          <a:lstStyle/>
          <a:p>
            <a:r>
              <a:rPr lang="fr-FR" sz="2800" b="1" dirty="0" smtClean="0">
                <a:solidFill>
                  <a:srgbClr val="FF0000"/>
                </a:solidFill>
              </a:rPr>
              <a:t>3. Control </a:t>
            </a:r>
            <a:r>
              <a:rPr lang="fr-FR" sz="2800" b="1" dirty="0" err="1" smtClean="0">
                <a:solidFill>
                  <a:srgbClr val="FF0000"/>
                </a:solidFill>
              </a:rPr>
              <a:t>Charts</a:t>
            </a:r>
            <a:endParaRPr lang="fr-FR" sz="2800" b="1" dirty="0">
              <a:solidFill>
                <a:srgbClr val="FF0000"/>
              </a:solidFill>
            </a:endParaRPr>
          </a:p>
        </p:txBody>
      </p:sp>
      <p:sp>
        <p:nvSpPr>
          <p:cNvPr id="3" name="Espace réservé du contenu 2"/>
          <p:cNvSpPr>
            <a:spLocks noGrp="1"/>
          </p:cNvSpPr>
          <p:nvPr>
            <p:ph idx="1"/>
          </p:nvPr>
        </p:nvSpPr>
        <p:spPr>
          <a:xfrm>
            <a:off x="563485" y="1071546"/>
            <a:ext cx="10357758" cy="5500726"/>
          </a:xfrm>
        </p:spPr>
        <p:txBody>
          <a:bodyPr>
            <a:normAutofit fontScale="70000" lnSpcReduction="20000"/>
          </a:bodyPr>
          <a:lstStyle/>
          <a:p>
            <a:pPr algn="just"/>
            <a:r>
              <a:rPr lang="en-US" dirty="0" smtClean="0"/>
              <a:t>Control Charts, a pivotal tool in statistical process control, are crucial in monitoring and improving process performance over time. Developed by </a:t>
            </a:r>
            <a:r>
              <a:rPr lang="en-US" dirty="0" smtClean="0">
                <a:hlinkClick r:id="rId2"/>
              </a:rPr>
              <a:t>Walter A. </a:t>
            </a:r>
            <a:r>
              <a:rPr lang="en-US" dirty="0" err="1" smtClean="0">
                <a:hlinkClick r:id="rId2"/>
              </a:rPr>
              <a:t>Shewhart</a:t>
            </a:r>
            <a:r>
              <a:rPr lang="en-US" dirty="0" smtClean="0"/>
              <a:t> in the 1920s, these charts are fundamental for ensuring that processes are stable and predictable, a key aspect in maintaining consistent quality.</a:t>
            </a:r>
          </a:p>
          <a:p>
            <a:pPr algn="just"/>
            <a:endParaRPr lang="en-US" dirty="0" smtClean="0"/>
          </a:p>
          <a:p>
            <a:pPr algn="just"/>
            <a:r>
              <a:rPr lang="en-US" b="1" dirty="0" smtClean="0"/>
              <a:t>Understanding Control Charts</a:t>
            </a:r>
          </a:p>
          <a:p>
            <a:pPr algn="just"/>
            <a:r>
              <a:rPr lang="en-US" dirty="0" smtClean="0"/>
              <a:t>A Control Chart is a graphical representation used to monitor the variability and performance of a process. It typically consists of points plotted in time order, a central line for the average, an upper control limit, and a lower control limit. These limits are calculated based on the data and represent the threshold at which the process is considered in or out of control.</a:t>
            </a:r>
          </a:p>
          <a:p>
            <a:pPr algn="just"/>
            <a:endParaRPr lang="en-US" dirty="0" smtClean="0"/>
          </a:p>
          <a:p>
            <a:pPr algn="just"/>
            <a:r>
              <a:rPr lang="en-US" b="1" dirty="0" smtClean="0"/>
              <a:t>Applications in Various Sectors</a:t>
            </a:r>
          </a:p>
          <a:p>
            <a:pPr algn="just"/>
            <a:r>
              <a:rPr lang="en-US" dirty="0" smtClean="0"/>
              <a:t>In manufacturing, Control Charts can track production processes to detect any deviations from the norm, such as variations in product dimensions. In service industries, they might monitor transaction times or service quality. Essentially, any process that can be measured over time can benefit from the use of Control Charts.</a:t>
            </a:r>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500042"/>
            <a:ext cx="10357758" cy="6357958"/>
          </a:xfrm>
        </p:spPr>
        <p:txBody>
          <a:bodyPr>
            <a:normAutofit fontScale="47500" lnSpcReduction="20000"/>
          </a:bodyPr>
          <a:lstStyle/>
          <a:p>
            <a:pPr algn="just">
              <a:buNone/>
            </a:pPr>
            <a:r>
              <a:rPr lang="en-US" sz="3800" b="1" dirty="0" smtClean="0">
                <a:solidFill>
                  <a:srgbClr val="FF0000"/>
                </a:solidFill>
              </a:rPr>
              <a:t>Advantages</a:t>
            </a:r>
          </a:p>
          <a:p>
            <a:pPr algn="just"/>
            <a:r>
              <a:rPr lang="en-US" sz="3800" b="1" dirty="0" smtClean="0"/>
              <a:t>Early Detection of Problems</a:t>
            </a:r>
            <a:r>
              <a:rPr lang="en-US" sz="3800" dirty="0" smtClean="0"/>
              <a:t>: They help identify process variations before they escalate into more significant issues.</a:t>
            </a:r>
          </a:p>
          <a:p>
            <a:pPr algn="just"/>
            <a:r>
              <a:rPr lang="en-US" sz="3800" b="1" dirty="0" smtClean="0"/>
              <a:t>Process Optimization</a:t>
            </a:r>
            <a:r>
              <a:rPr lang="en-US" sz="3800" dirty="0" smtClean="0"/>
              <a:t>: By monitoring process stability, they aid in identifying opportunities for process improvement.</a:t>
            </a:r>
          </a:p>
          <a:p>
            <a:pPr algn="just"/>
            <a:r>
              <a:rPr lang="en-US" sz="3800" b="1" dirty="0" smtClean="0"/>
              <a:t>Reduced Variation</a:t>
            </a:r>
            <a:r>
              <a:rPr lang="en-US" sz="3800" dirty="0" smtClean="0"/>
              <a:t>: They assist in maintaining process consistency, which is crucial for quality assurance.</a:t>
            </a:r>
          </a:p>
          <a:p>
            <a:pPr algn="just"/>
            <a:r>
              <a:rPr lang="en-US" sz="3800" b="1" dirty="0" smtClean="0"/>
              <a:t>Data-Driven Decision Making</a:t>
            </a:r>
            <a:r>
              <a:rPr lang="en-US" sz="3800" dirty="0" smtClean="0"/>
              <a:t>: Decisions based on Control Charts are grounded in concrete data, enhancing the reliability of the decisions.</a:t>
            </a:r>
            <a:endParaRPr lang="en-US" sz="3800" b="1" dirty="0" smtClean="0"/>
          </a:p>
          <a:p>
            <a:pPr algn="just">
              <a:buNone/>
            </a:pPr>
            <a:r>
              <a:rPr lang="en-US" sz="3800" b="1" dirty="0" smtClean="0">
                <a:solidFill>
                  <a:srgbClr val="FF0000"/>
                </a:solidFill>
              </a:rPr>
              <a:t>Potential Challenges</a:t>
            </a:r>
          </a:p>
          <a:p>
            <a:pPr algn="just"/>
            <a:r>
              <a:rPr lang="en-US" sz="3800" b="1" dirty="0" smtClean="0"/>
              <a:t>Misinterpretation of Data</a:t>
            </a:r>
            <a:r>
              <a:rPr lang="en-US" sz="3800" dirty="0" smtClean="0"/>
              <a:t>: Misunderstanding the data or control limits can lead to incorrect conclusions about process stability.</a:t>
            </a:r>
          </a:p>
          <a:p>
            <a:pPr algn="just"/>
            <a:r>
              <a:rPr lang="en-US" sz="3800" b="1" dirty="0" smtClean="0"/>
              <a:t>Setting Inappropriate Limits</a:t>
            </a:r>
            <a:r>
              <a:rPr lang="en-US" sz="3800" dirty="0" smtClean="0"/>
              <a:t>: Inaccurately set control limits can either fail to detect real problems or signal problems where none exist.</a:t>
            </a:r>
          </a:p>
          <a:p>
            <a:pPr algn="just"/>
            <a:r>
              <a:rPr lang="en-US" sz="3800" b="1" dirty="0" smtClean="0"/>
              <a:t>Over-Reliance on the Tool</a:t>
            </a:r>
            <a:r>
              <a:rPr lang="en-US" sz="3800" dirty="0" smtClean="0"/>
              <a:t>: While Control Charts are powerful, they need to be used as part of a broader quality management approach.</a:t>
            </a:r>
          </a:p>
          <a:p>
            <a:pPr algn="just">
              <a:buNone/>
            </a:pPr>
            <a:r>
              <a:rPr lang="en-US" sz="3800" b="1" dirty="0" smtClean="0">
                <a:solidFill>
                  <a:srgbClr val="FF0000"/>
                </a:solidFill>
              </a:rPr>
              <a:t>Effective Usage</a:t>
            </a:r>
          </a:p>
          <a:p>
            <a:pPr algn="just"/>
            <a:r>
              <a:rPr lang="en-US" sz="3800" b="1" dirty="0" smtClean="0"/>
              <a:t>Regular Monitoring</a:t>
            </a:r>
            <a:r>
              <a:rPr lang="en-US" sz="3800" dirty="0" smtClean="0"/>
              <a:t>: Regularly update and review the Control Charts to keep track of the process performance.</a:t>
            </a:r>
          </a:p>
          <a:p>
            <a:pPr algn="just"/>
            <a:r>
              <a:rPr lang="en-US" sz="3800" b="1" dirty="0" smtClean="0"/>
              <a:t>Training</a:t>
            </a:r>
            <a:r>
              <a:rPr lang="en-US" sz="3800" dirty="0" smtClean="0"/>
              <a:t>: Ensure that staff responsible for monitoring and interpreting the charts are adequately trained.</a:t>
            </a:r>
          </a:p>
          <a:p>
            <a:pPr algn="just"/>
            <a:r>
              <a:rPr lang="en-US" sz="3800" b="1" dirty="0" smtClean="0"/>
              <a:t>Integration with Other Tools</a:t>
            </a:r>
            <a:r>
              <a:rPr lang="en-US" sz="3800" dirty="0" smtClean="0"/>
              <a:t>: Combine Control Charts with other quality tools, like Pareto Charts or Cause-and-Effect Diagrams, for comprehensive process analysis.</a:t>
            </a:r>
          </a:p>
          <a:p>
            <a:pPr algn="just"/>
            <a:r>
              <a:rPr lang="en-US" sz="3800" dirty="0" smtClean="0"/>
              <a:t>Control Charts are indispensable in the quality management toolkit, especially for maintaining and improving the stability of processes. Their ability to provide visual and statistical analysis of process variations makes them essential for organizations striving for excellence in their operations.</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91295" y="6215082"/>
            <a:ext cx="10142696" cy="428620"/>
          </a:xfrm>
        </p:spPr>
        <p:txBody>
          <a:bodyPr>
            <a:normAutofit/>
          </a:bodyPr>
          <a:lstStyle/>
          <a:p>
            <a:r>
              <a:rPr lang="fr-FR" sz="2000" dirty="0" smtClean="0"/>
              <a:t>https://www.msicertified.com/blog/the-7-basic-quality-tools-for-process-improvement/</a:t>
            </a:r>
            <a:endParaRPr lang="fr-FR" sz="2000" dirty="0"/>
          </a:p>
        </p:txBody>
      </p:sp>
      <p:pic>
        <p:nvPicPr>
          <p:cNvPr id="46082" name="Picture 2" descr="Process Control Chart"/>
          <p:cNvPicPr>
            <a:picLocks noChangeAspect="1" noChangeArrowheads="1"/>
          </p:cNvPicPr>
          <p:nvPr/>
        </p:nvPicPr>
        <p:blipFill>
          <a:blip r:embed="rId2"/>
          <a:srcRect/>
          <a:stretch>
            <a:fillRect/>
          </a:stretch>
        </p:blipFill>
        <p:spPr bwMode="auto">
          <a:xfrm>
            <a:off x="1777179" y="357166"/>
            <a:ext cx="7291603" cy="571504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439718"/>
          </a:xfrm>
        </p:spPr>
        <p:txBody>
          <a:bodyPr>
            <a:normAutofit fontScale="90000"/>
          </a:bodyPr>
          <a:lstStyle/>
          <a:p>
            <a:r>
              <a:rPr lang="fr-FR" dirty="0" smtClean="0">
                <a:solidFill>
                  <a:srgbClr val="FF0000"/>
                </a:solidFill>
              </a:rPr>
              <a:t>introduction</a:t>
            </a:r>
            <a:endParaRPr lang="fr-FR" dirty="0">
              <a:solidFill>
                <a:srgbClr val="FF0000"/>
              </a:solidFill>
            </a:endParaRPr>
          </a:p>
        </p:txBody>
      </p:sp>
      <p:sp>
        <p:nvSpPr>
          <p:cNvPr id="3" name="Espace réservé du contenu 2"/>
          <p:cNvSpPr>
            <a:spLocks noGrp="1"/>
          </p:cNvSpPr>
          <p:nvPr>
            <p:ph idx="1"/>
          </p:nvPr>
        </p:nvSpPr>
        <p:spPr>
          <a:xfrm>
            <a:off x="348419" y="857232"/>
            <a:ext cx="10357762" cy="5643602"/>
          </a:xfrm>
        </p:spPr>
        <p:txBody>
          <a:bodyPr>
            <a:noAutofit/>
          </a:bodyPr>
          <a:lstStyle/>
          <a:p>
            <a:pPr algn="just"/>
            <a:r>
              <a:rPr lang="en-US" sz="1900" dirty="0" smtClean="0"/>
              <a:t>In the fast-paced and competitive world of business and manufacturing, the pursuit of excellence is not just an ambition but a necessity. Quality and efficiency are the cornerstones of this pursuit, and mastering the art of process improvement is crucial for any organization aiming to thrive. This is where the “7 Basic Quality Tools for Process Improvement” come into play, serving as essential instruments in the toolkit of quality management professionals.</a:t>
            </a:r>
          </a:p>
          <a:p>
            <a:pPr algn="just"/>
            <a:r>
              <a:rPr lang="en-US" sz="1900" dirty="0" smtClean="0"/>
              <a:t>Originating from the foundational practices of Total Quality Management (TQM) and Six Sigma, these tools are not just tools but beacons that guide businesses through the complexities of process optimization. They are revered for their simplicity, versatility, and profound impact. Whether it’s a multinational corporation or a small startup, these tools are universally applicable, transcending industry boundaries and scaling to fit various operational scopes.</a:t>
            </a:r>
          </a:p>
          <a:p>
            <a:pPr algn="just"/>
            <a:r>
              <a:rPr lang="en-US" sz="1900" dirty="0" smtClean="0"/>
              <a:t>The beauty of these tools lies in their ability to transform complex, abstract problems into tangible, manageable components. They enable teams to dissect issues, analyze data, and craft strategic solutions. By implementing these tools, organizations can identify and rectify inefficiencies and foster a culture of continuous improvement and strategic foresight.</a:t>
            </a:r>
          </a:p>
          <a:p>
            <a:pPr algn="just"/>
            <a:r>
              <a:rPr lang="en-US" sz="1900" dirty="0" smtClean="0"/>
              <a:t>The 7 Basic Quality Tools are more than methodologies; they build a resilient, agile, and quality-focused business environment. As we delve into each of these tools, it becomes evident how they collectively form a powerful arsenal for driving process improvement, enhancing product quality, and ensuring customer satisfaction in today’s dynamic business landscape.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511156"/>
          </a:xfrm>
        </p:spPr>
        <p:txBody>
          <a:bodyPr>
            <a:noAutofit/>
          </a:bodyPr>
          <a:lstStyle/>
          <a:p>
            <a:r>
              <a:rPr lang="en-US" sz="3200" b="1" dirty="0" smtClean="0"/>
              <a:t>The 7 Basic Quality Tools for Process Improvement</a:t>
            </a:r>
            <a:endParaRPr lang="fr-FR" sz="3200" dirty="0"/>
          </a:p>
        </p:txBody>
      </p:sp>
      <p:sp>
        <p:nvSpPr>
          <p:cNvPr id="3" name="Espace réservé du contenu 2"/>
          <p:cNvSpPr>
            <a:spLocks noGrp="1"/>
          </p:cNvSpPr>
          <p:nvPr>
            <p:ph idx="1"/>
          </p:nvPr>
        </p:nvSpPr>
        <p:spPr>
          <a:xfrm>
            <a:off x="419857" y="1000108"/>
            <a:ext cx="10429948" cy="5572164"/>
          </a:xfrm>
        </p:spPr>
        <p:txBody>
          <a:bodyPr>
            <a:normAutofit fontScale="55000" lnSpcReduction="20000"/>
          </a:bodyPr>
          <a:lstStyle/>
          <a:p>
            <a:pPr algn="just"/>
            <a:r>
              <a:rPr lang="en-US" dirty="0" smtClean="0">
                <a:hlinkClick r:id="rId2"/>
              </a:rPr>
              <a:t>Quality Glossary Definition: Seven tools of quality</a:t>
            </a:r>
            <a:endParaRPr lang="en-US" dirty="0" smtClean="0"/>
          </a:p>
          <a:p>
            <a:pPr algn="just"/>
            <a:r>
              <a:rPr lang="en-US" dirty="0" smtClean="0"/>
              <a:t>"The Old Seven." "The First Seven." "The Basic Seven."</a:t>
            </a:r>
          </a:p>
          <a:p>
            <a:pPr algn="just">
              <a:buNone/>
            </a:pPr>
            <a:r>
              <a:rPr lang="en-US" dirty="0" smtClean="0"/>
              <a:t>Quality pros have many names for these seven basic tools of quality, first emphasized by </a:t>
            </a:r>
            <a:r>
              <a:rPr lang="en-US" dirty="0" smtClean="0">
                <a:hlinkClick r:id="rId3"/>
              </a:rPr>
              <a:t>Kaoru Ishikawa</a:t>
            </a:r>
            <a:r>
              <a:rPr lang="en-US" dirty="0" smtClean="0"/>
              <a:t>, a professor of engineering at Tokyo University and the father of "quality circles." Start your quality journey by mastering these tools, and you'll have a name for them too: indispensable.</a:t>
            </a:r>
          </a:p>
          <a:p>
            <a:pPr marL="514350" indent="-514350" algn="just">
              <a:buFont typeface="+mj-lt"/>
              <a:buAutoNum type="arabicPeriod"/>
            </a:pPr>
            <a:r>
              <a:rPr lang="en-US" sz="3600" b="1" dirty="0" smtClean="0">
                <a:hlinkClick r:id="rId4"/>
              </a:rPr>
              <a:t>Cause-and-effect diagram</a:t>
            </a:r>
            <a:r>
              <a:rPr lang="en-US" sz="3600" dirty="0" smtClean="0"/>
              <a:t> (also called Ishikawa or fishbone diagrams): Identifies many possible causes for an effect or problem and sorts ideas into useful categories.</a:t>
            </a:r>
          </a:p>
          <a:p>
            <a:pPr marL="514350" indent="-514350" algn="just">
              <a:buFont typeface="+mj-lt"/>
              <a:buAutoNum type="arabicPeriod"/>
            </a:pPr>
            <a:r>
              <a:rPr lang="en-US" sz="3600" b="1" dirty="0" smtClean="0">
                <a:hlinkClick r:id="rId5"/>
              </a:rPr>
              <a:t>Check sheet</a:t>
            </a:r>
            <a:r>
              <a:rPr lang="en-US" sz="3600" dirty="0" smtClean="0"/>
              <a:t>: A structured, prepared form for collecting and analyzing data; a generic tool that can be adapted for a wide variety of purposes. </a:t>
            </a:r>
          </a:p>
          <a:p>
            <a:pPr marL="514350" indent="-514350" algn="just">
              <a:buFont typeface="+mj-lt"/>
              <a:buAutoNum type="arabicPeriod"/>
            </a:pPr>
            <a:r>
              <a:rPr lang="en-US" sz="3600" b="1" dirty="0" smtClean="0">
                <a:hlinkClick r:id="rId6"/>
              </a:rPr>
              <a:t>Control chart</a:t>
            </a:r>
            <a:r>
              <a:rPr lang="en-US" sz="3600" dirty="0" smtClean="0"/>
              <a:t>: Graph used to study how a process changes over time. Comparing current data to historical control limits leads to conclusions about whether the process variation is consistent (in control) or is unpredictable (out of control, affected by special causes of variation).</a:t>
            </a:r>
          </a:p>
          <a:p>
            <a:pPr marL="514350" indent="-514350" algn="just">
              <a:buFont typeface="+mj-lt"/>
              <a:buAutoNum type="arabicPeriod"/>
            </a:pPr>
            <a:r>
              <a:rPr lang="en-US" sz="3600" b="1" dirty="0" smtClean="0">
                <a:hlinkClick r:id="rId7"/>
              </a:rPr>
              <a:t>Histogram</a:t>
            </a:r>
            <a:r>
              <a:rPr lang="en-US" sz="3600" dirty="0" smtClean="0"/>
              <a:t>: The most commonly used graph for showing frequency distributions, or how often each different value in a set of data occurs.</a:t>
            </a:r>
          </a:p>
          <a:p>
            <a:pPr marL="514350" indent="-514350" algn="just">
              <a:buFont typeface="+mj-lt"/>
              <a:buAutoNum type="arabicPeriod"/>
            </a:pPr>
            <a:r>
              <a:rPr lang="en-US" sz="3600" b="1" dirty="0" smtClean="0">
                <a:hlinkClick r:id="rId8"/>
              </a:rPr>
              <a:t>Pareto chart</a:t>
            </a:r>
            <a:r>
              <a:rPr lang="en-US" sz="3600" dirty="0" smtClean="0"/>
              <a:t>: A bar graph that shows which factors are more significant.</a:t>
            </a:r>
          </a:p>
          <a:p>
            <a:pPr marL="514350" indent="-514350" algn="just">
              <a:buFont typeface="+mj-lt"/>
              <a:buAutoNum type="arabicPeriod"/>
            </a:pPr>
            <a:r>
              <a:rPr lang="en-US" sz="3600" b="1" dirty="0" smtClean="0">
                <a:hlinkClick r:id="rId9"/>
              </a:rPr>
              <a:t>Scatter diagram</a:t>
            </a:r>
            <a:r>
              <a:rPr lang="en-US" sz="3600" dirty="0" smtClean="0"/>
              <a:t>: Graphs pairs of numerical data, one variable on each axis, to look for a relationship.</a:t>
            </a:r>
          </a:p>
          <a:p>
            <a:pPr marL="514350" indent="-514350" algn="just">
              <a:buFont typeface="+mj-lt"/>
              <a:buAutoNum type="arabicPeriod"/>
            </a:pPr>
            <a:r>
              <a:rPr lang="en-US" sz="3600" b="1" dirty="0" smtClean="0">
                <a:hlinkClick r:id="rId10"/>
              </a:rPr>
              <a:t>Stratification</a:t>
            </a:r>
            <a:r>
              <a:rPr lang="en-US" sz="3600" dirty="0" smtClean="0"/>
              <a:t>: A technique that separates data gathered from a variety of sources so that patterns can </a:t>
            </a:r>
            <a:r>
              <a:rPr lang="en-US" dirty="0" smtClean="0"/>
              <a:t>be seen (some lists replace stratification with </a:t>
            </a:r>
            <a:r>
              <a:rPr lang="en-US" dirty="0" smtClean="0">
                <a:hlinkClick r:id="rId11"/>
              </a:rPr>
              <a:t>flowchart</a:t>
            </a:r>
            <a:r>
              <a:rPr lang="en-US" dirty="0" smtClean="0"/>
              <a:t> or </a:t>
            </a:r>
            <a:r>
              <a:rPr lang="en-US" dirty="0" smtClean="0">
                <a:hlinkClick r:id="rId12"/>
              </a:rPr>
              <a:t>run chart</a:t>
            </a:r>
            <a:r>
              <a:rPr lang="en-US"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77047" y="5929330"/>
            <a:ext cx="9215502" cy="582594"/>
          </a:xfrm>
        </p:spPr>
        <p:txBody>
          <a:bodyPr>
            <a:normAutofit/>
          </a:bodyPr>
          <a:lstStyle/>
          <a:p>
            <a:r>
              <a:rPr lang="fr-FR" sz="1800" i="1" dirty="0" smtClean="0"/>
              <a:t>Source: https://safetyculture.com/topics/quality-management-tools/</a:t>
            </a:r>
            <a:endParaRPr lang="fr-FR" sz="1800" i="1" dirty="0"/>
          </a:p>
        </p:txBody>
      </p:sp>
      <p:pic>
        <p:nvPicPr>
          <p:cNvPr id="1027" name="Picture 3" descr="C:\Users\DELL\Pictures\quality 4.png"/>
          <p:cNvPicPr>
            <a:picLocks noChangeAspect="1" noChangeArrowheads="1"/>
          </p:cNvPicPr>
          <p:nvPr/>
        </p:nvPicPr>
        <p:blipFill>
          <a:blip r:embed="rId2"/>
          <a:srcRect/>
          <a:stretch>
            <a:fillRect/>
          </a:stretch>
        </p:blipFill>
        <p:spPr bwMode="auto">
          <a:xfrm>
            <a:off x="848485" y="357166"/>
            <a:ext cx="8873218" cy="5555785"/>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63485" y="274638"/>
            <a:ext cx="10142696" cy="725470"/>
          </a:xfrm>
        </p:spPr>
        <p:txBody>
          <a:bodyPr>
            <a:normAutofit/>
          </a:bodyPr>
          <a:lstStyle/>
          <a:p>
            <a:r>
              <a:rPr lang="en-US" sz="2800" b="1" dirty="0" smtClean="0">
                <a:solidFill>
                  <a:srgbClr val="FF0000"/>
                </a:solidFill>
              </a:rPr>
              <a:t>1. Cause-and-Effect Diagram (Ishikawa or Fishbone Diagram)</a:t>
            </a:r>
            <a:endParaRPr lang="fr-FR" sz="2800" dirty="0">
              <a:solidFill>
                <a:srgbClr val="FF0000"/>
              </a:solidFill>
            </a:endParaRPr>
          </a:p>
        </p:txBody>
      </p:sp>
      <p:sp>
        <p:nvSpPr>
          <p:cNvPr id="3" name="Espace réservé du contenu 2"/>
          <p:cNvSpPr>
            <a:spLocks noGrp="1"/>
          </p:cNvSpPr>
          <p:nvPr>
            <p:ph idx="1"/>
          </p:nvPr>
        </p:nvSpPr>
        <p:spPr>
          <a:xfrm>
            <a:off x="563485" y="1142984"/>
            <a:ext cx="10142696" cy="4983181"/>
          </a:xfrm>
        </p:spPr>
        <p:txBody>
          <a:bodyPr>
            <a:normAutofit fontScale="85000" lnSpcReduction="20000"/>
          </a:bodyPr>
          <a:lstStyle/>
          <a:p>
            <a:pPr algn="just"/>
            <a:r>
              <a:rPr lang="en-US" dirty="0" smtClean="0"/>
              <a:t>The </a:t>
            </a:r>
            <a:r>
              <a:rPr lang="en-US" dirty="0" smtClean="0">
                <a:hlinkClick r:id="rId2"/>
              </a:rPr>
              <a:t>Cause-and-Effect Diagram</a:t>
            </a:r>
            <a:r>
              <a:rPr lang="en-US" dirty="0" smtClean="0"/>
              <a:t>, also known as the Ishikawa or Fishbone Diagram, is a fundamental tool in the quality management arsenal. It is named after its creator, Kaoru Ishikawa. Its primary function is to facilitate the systematic exploration of potential causes for a specific problem or issue. The diagram’s unique fishbone structure visually organizes the causes into various categories, making complex problem-solving more manageable and structured.</a:t>
            </a:r>
          </a:p>
          <a:p>
            <a:pPr algn="just"/>
            <a:r>
              <a:rPr lang="en-US" b="1" dirty="0" smtClean="0"/>
              <a:t>How it Works</a:t>
            </a:r>
          </a:p>
          <a:p>
            <a:pPr algn="just">
              <a:buNone/>
            </a:pPr>
            <a:r>
              <a:rPr lang="en-US" dirty="0" smtClean="0"/>
              <a:t>The diagram typically starts with a problem statement, placed at the “head” of the fish. Branching out from this problem statement are the “bones,” representing different categories of potential causes. Common categories include Methods, Machinery, Materials, Manpower, Measurement, and Environment, though these can vary depending on the problem’s specific context.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19857" y="642918"/>
            <a:ext cx="10286324" cy="5643602"/>
          </a:xfrm>
        </p:spPr>
        <p:txBody>
          <a:bodyPr>
            <a:normAutofit/>
          </a:bodyPr>
          <a:lstStyle/>
          <a:p>
            <a:pPr algn="just">
              <a:buNone/>
            </a:pPr>
            <a:r>
              <a:rPr lang="en-US" sz="1600" b="1" dirty="0" smtClean="0">
                <a:solidFill>
                  <a:srgbClr val="FF0000"/>
                </a:solidFill>
              </a:rPr>
              <a:t>Application in Business</a:t>
            </a:r>
          </a:p>
          <a:p>
            <a:pPr algn="just"/>
            <a:r>
              <a:rPr lang="en-US" sz="1600" dirty="0" smtClean="0"/>
              <a:t>In a business context, the Cause-and-Effect Diagram is a powerful brainstorming tool. It encourages teams to consider all possible aspects of a problem, avoiding a narrow focus on the most apparent causes. For example, suppose a manufacturing company is facing a decline in product quality. In that case, the diagram can help the team explore various potential causes such as equipment malfunctions (Machinery), untrained staff (Manpower), inconsistent raw materials (Materials), or even environmental factors like humidity or temperature (Environment).</a:t>
            </a:r>
          </a:p>
          <a:p>
            <a:pPr algn="just">
              <a:buNone/>
            </a:pPr>
            <a:r>
              <a:rPr lang="en-US" sz="1600" b="1" dirty="0" smtClean="0">
                <a:solidFill>
                  <a:srgbClr val="FF0000"/>
                </a:solidFill>
              </a:rPr>
              <a:t>Benefits</a:t>
            </a:r>
          </a:p>
          <a:p>
            <a:pPr algn="just"/>
            <a:r>
              <a:rPr lang="en-US" sz="1600" b="1" dirty="0" smtClean="0"/>
              <a:t>Comprehensive Analysis</a:t>
            </a:r>
            <a:r>
              <a:rPr lang="en-US" sz="1600" dirty="0" smtClean="0"/>
              <a:t>: It ensures a thorough exploration of all potential causes of a problem, not just the most apparent ones.</a:t>
            </a:r>
          </a:p>
          <a:p>
            <a:pPr algn="just"/>
            <a:r>
              <a:rPr lang="en-US" sz="1600" b="1" dirty="0" smtClean="0"/>
              <a:t>Team Collaboration</a:t>
            </a:r>
            <a:r>
              <a:rPr lang="en-US" sz="1600" dirty="0" smtClean="0"/>
              <a:t>: It fosters team collaboration and collective problem-solving, as various team members can contribute insights from their expertise.</a:t>
            </a:r>
          </a:p>
          <a:p>
            <a:pPr algn="just"/>
            <a:r>
              <a:rPr lang="en-US" sz="1600" b="1" dirty="0" smtClean="0"/>
              <a:t>Visual Clarity</a:t>
            </a:r>
            <a:r>
              <a:rPr lang="en-US" sz="1600" dirty="0" smtClean="0"/>
              <a:t>: The visual nature of the diagram makes complex problems more understandable and manageable.</a:t>
            </a:r>
          </a:p>
          <a:p>
            <a:pPr algn="just"/>
            <a:r>
              <a:rPr lang="en-US" sz="1600" b="1" dirty="0" smtClean="0"/>
              <a:t>Root Cause Identification</a:t>
            </a:r>
            <a:r>
              <a:rPr lang="en-US" sz="1600" dirty="0" smtClean="0"/>
              <a:t>: It aids in identifying the root causes of problems, which is crucial for developing effective solutions.</a:t>
            </a:r>
          </a:p>
          <a:p>
            <a:pPr algn="just">
              <a:buNone/>
            </a:pPr>
            <a:r>
              <a:rPr lang="en-US" sz="1600" b="1" dirty="0" smtClean="0">
                <a:solidFill>
                  <a:srgbClr val="FF0000"/>
                </a:solidFill>
              </a:rPr>
              <a:t>Challenges</a:t>
            </a:r>
          </a:p>
          <a:p>
            <a:pPr algn="just"/>
            <a:r>
              <a:rPr lang="en-US" sz="1600" b="1" dirty="0" smtClean="0"/>
              <a:t>Over-Complexity</a:t>
            </a:r>
            <a:r>
              <a:rPr lang="en-US" sz="1600" dirty="0" smtClean="0"/>
              <a:t>: The diagram can sometimes become overly complex if too many potential causes are considered.</a:t>
            </a:r>
          </a:p>
          <a:p>
            <a:pPr algn="just"/>
            <a:r>
              <a:rPr lang="en-US" sz="1600" b="1" dirty="0" smtClean="0"/>
              <a:t>Misidentification of Causes</a:t>
            </a:r>
            <a:r>
              <a:rPr lang="en-US" sz="1600" dirty="0" smtClean="0"/>
              <a:t>: There is a risk of incorrectly identifying causes, leading to ineffective solutions.</a:t>
            </a:r>
          </a:p>
          <a:p>
            <a:pPr algn="just"/>
            <a:r>
              <a:rPr lang="en-US" sz="1600" dirty="0" smtClean="0"/>
              <a:t>Overall, the Cause-and-Effect Diagram is a versatile and effective tool for identifying, categorizing, and exploring the potential causes of problems in business processes. Its ability to break down complex issues into manageable parts makes it an invaluable quality and process improvement tool.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9857" y="5786454"/>
            <a:ext cx="10142696" cy="725470"/>
          </a:xfrm>
        </p:spPr>
        <p:txBody>
          <a:bodyPr>
            <a:normAutofit/>
          </a:bodyPr>
          <a:lstStyle/>
          <a:p>
            <a:r>
              <a:rPr lang="fr-FR" sz="1800" i="1" dirty="0" smtClean="0"/>
              <a:t>source: https://www.msicertified.com/blog/the-7-basic-quality-tools-for-process-improvement/</a:t>
            </a:r>
            <a:endParaRPr lang="fr-FR" sz="1800" i="1" dirty="0"/>
          </a:p>
        </p:txBody>
      </p:sp>
      <p:pic>
        <p:nvPicPr>
          <p:cNvPr id="2051" name="Picture 3" descr="C:\Users\DELL\Pictures\quality 2.png"/>
          <p:cNvPicPr>
            <a:picLocks noGrp="1" noChangeAspect="1" noChangeArrowheads="1"/>
          </p:cNvPicPr>
          <p:nvPr>
            <p:ph idx="1"/>
          </p:nvPr>
        </p:nvPicPr>
        <p:blipFill>
          <a:blip r:embed="rId2"/>
          <a:srcRect/>
          <a:stretch>
            <a:fillRect/>
          </a:stretch>
        </p:blipFill>
        <p:spPr bwMode="auto">
          <a:xfrm>
            <a:off x="1277113" y="428604"/>
            <a:ext cx="8001056" cy="5286412"/>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35671" y="214290"/>
            <a:ext cx="10142696" cy="857256"/>
          </a:xfrm>
        </p:spPr>
        <p:txBody>
          <a:bodyPr>
            <a:normAutofit/>
          </a:bodyPr>
          <a:lstStyle/>
          <a:p>
            <a:r>
              <a:rPr lang="en-US" sz="3200" b="1" dirty="0" smtClean="0">
                <a:solidFill>
                  <a:srgbClr val="FF0000"/>
                </a:solidFill>
              </a:rPr>
              <a:t>2. Check Sheet (Tally Sheet) </a:t>
            </a:r>
            <a:endParaRPr lang="fr-FR" sz="3200" dirty="0">
              <a:solidFill>
                <a:srgbClr val="FF0000"/>
              </a:solidFill>
            </a:endParaRPr>
          </a:p>
        </p:txBody>
      </p:sp>
      <p:sp>
        <p:nvSpPr>
          <p:cNvPr id="3" name="Espace réservé du contenu 2"/>
          <p:cNvSpPr>
            <a:spLocks noGrp="1"/>
          </p:cNvSpPr>
          <p:nvPr>
            <p:ph idx="1"/>
          </p:nvPr>
        </p:nvSpPr>
        <p:spPr>
          <a:xfrm>
            <a:off x="562733" y="1071546"/>
            <a:ext cx="10142696" cy="5286412"/>
          </a:xfrm>
        </p:spPr>
        <p:txBody>
          <a:bodyPr>
            <a:normAutofit fontScale="70000" lnSpcReduction="20000"/>
          </a:bodyPr>
          <a:lstStyle/>
          <a:p>
            <a:pPr algn="just"/>
            <a:r>
              <a:rPr lang="en-US" dirty="0" smtClean="0"/>
              <a:t>The Check Sheet, often referred to as a Tally Sheet, is a fundamental data collection tool in quality management. Its simplicity belies its power in capturing, organizing, and analyzing data, which is crucial for any process improvement initiative.</a:t>
            </a:r>
          </a:p>
          <a:p>
            <a:pPr algn="just"/>
            <a:endParaRPr lang="en-US" dirty="0" smtClean="0"/>
          </a:p>
          <a:p>
            <a:pPr algn="just"/>
            <a:r>
              <a:rPr lang="en-US" b="1" dirty="0" smtClean="0"/>
              <a:t>Nature and Functionality</a:t>
            </a:r>
          </a:p>
          <a:p>
            <a:pPr algn="just"/>
            <a:r>
              <a:rPr lang="en-US" dirty="0" smtClean="0"/>
              <a:t>A Check Sheet is a structured, prepared form for collecting and analyzing data. This customizable tool allows users to record and compile data systematically in real-time. It typically consists of several rows and columns, where each row represents a category or specific item to be observed, and each column is often used to tally the occurrences or measure other relevant data.</a:t>
            </a:r>
          </a:p>
          <a:p>
            <a:pPr algn="just"/>
            <a:endParaRPr lang="en-US" dirty="0" smtClean="0"/>
          </a:p>
          <a:p>
            <a:pPr algn="just"/>
            <a:r>
              <a:rPr lang="en-US" b="1" dirty="0" smtClean="0"/>
              <a:t>Diverse Applications</a:t>
            </a:r>
          </a:p>
          <a:p>
            <a:pPr algn="just"/>
            <a:r>
              <a:rPr lang="en-US" dirty="0" smtClean="0"/>
              <a:t>In a business context, Check Sheets serve various purposes, such as tracking defects’ frequency, monitoring events’ occurrence over time, or even conducting simple surveys. For instance, a Check Sheet might be used in a manufacturing setting to record the types and frequencies of machine breakdowns. In customer service, it could track the nature and number of customer complaints.</a:t>
            </a:r>
          </a:p>
          <a:p>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63485" y="500042"/>
            <a:ext cx="10142696" cy="6072230"/>
          </a:xfrm>
        </p:spPr>
        <p:txBody>
          <a:bodyPr>
            <a:normAutofit fontScale="55000" lnSpcReduction="20000"/>
          </a:bodyPr>
          <a:lstStyle/>
          <a:p>
            <a:pPr algn="just">
              <a:buNone/>
            </a:pPr>
            <a:r>
              <a:rPr lang="en-US" b="1" dirty="0" smtClean="0"/>
              <a:t>Advantages</a:t>
            </a:r>
          </a:p>
          <a:p>
            <a:pPr algn="just"/>
            <a:r>
              <a:rPr lang="en-US" b="1" dirty="0" smtClean="0"/>
              <a:t>Ease of Use</a:t>
            </a:r>
            <a:r>
              <a:rPr lang="en-US" dirty="0" smtClean="0"/>
              <a:t>: Its simple format makes it easy for anyone to use without extensive training.</a:t>
            </a:r>
          </a:p>
          <a:p>
            <a:pPr algn="just"/>
            <a:r>
              <a:rPr lang="en-US" b="1" dirty="0" smtClean="0"/>
              <a:t>Real-Time Data Collection</a:t>
            </a:r>
            <a:r>
              <a:rPr lang="en-US" dirty="0" smtClean="0"/>
              <a:t>: It facilitates on-the-spot recording, reducing the likelihood of errors and omissions.</a:t>
            </a:r>
          </a:p>
          <a:p>
            <a:pPr algn="just"/>
            <a:r>
              <a:rPr lang="en-US" b="1" dirty="0" smtClean="0"/>
              <a:t>Versatility</a:t>
            </a:r>
            <a:r>
              <a:rPr lang="en-US" dirty="0" smtClean="0"/>
              <a:t>: It can be customized for various data collection needs.</a:t>
            </a:r>
          </a:p>
          <a:p>
            <a:pPr algn="just"/>
            <a:r>
              <a:rPr lang="en-US" b="1" dirty="0" smtClean="0"/>
              <a:t>Visual Representation</a:t>
            </a:r>
            <a:r>
              <a:rPr lang="en-US" dirty="0" smtClean="0"/>
              <a:t>: When analyzed, the data from Check Sheets can be easily transformed into other quality tools like histograms or Pareto charts for further analysis.</a:t>
            </a:r>
          </a:p>
          <a:p>
            <a:pPr algn="just"/>
            <a:endParaRPr lang="en-US" dirty="0" smtClean="0"/>
          </a:p>
          <a:p>
            <a:pPr algn="just">
              <a:buNone/>
            </a:pPr>
            <a:r>
              <a:rPr lang="en-US" b="1" dirty="0" smtClean="0"/>
              <a:t>Challenges</a:t>
            </a:r>
          </a:p>
          <a:p>
            <a:pPr algn="just"/>
            <a:r>
              <a:rPr lang="en-US" b="1" dirty="0" smtClean="0"/>
              <a:t>Subjectivity in Data Recording</a:t>
            </a:r>
            <a:r>
              <a:rPr lang="en-US" dirty="0" smtClean="0"/>
              <a:t>: The effectiveness of a Check Sheet can be compromised if the data recording is not standardized or if there’s ambiguity in what is being recorded.</a:t>
            </a:r>
          </a:p>
          <a:p>
            <a:pPr algn="just"/>
            <a:r>
              <a:rPr lang="en-US" b="1" dirty="0" smtClean="0"/>
              <a:t>Limited to Quantitative Data</a:t>
            </a:r>
            <a:r>
              <a:rPr lang="en-US" dirty="0" smtClean="0"/>
              <a:t>: It primarily collects quantitative data, and might not be suitable for capturing more nuanced, qualitative information.</a:t>
            </a:r>
          </a:p>
          <a:p>
            <a:pPr algn="just"/>
            <a:endParaRPr lang="en-US" dirty="0" smtClean="0"/>
          </a:p>
          <a:p>
            <a:pPr algn="just">
              <a:buNone/>
            </a:pPr>
            <a:r>
              <a:rPr lang="en-US" b="1" dirty="0" smtClean="0"/>
              <a:t>Implementation Tips</a:t>
            </a:r>
          </a:p>
          <a:p>
            <a:pPr algn="just"/>
            <a:r>
              <a:rPr lang="en-US" b="1" dirty="0" smtClean="0"/>
              <a:t>Clear Definition</a:t>
            </a:r>
            <a:r>
              <a:rPr lang="en-US" dirty="0" smtClean="0"/>
              <a:t>: Ensure each category or item on the Check Sheet is clearly defined to avoid ambiguity.</a:t>
            </a:r>
          </a:p>
          <a:p>
            <a:pPr algn="just"/>
            <a:r>
              <a:rPr lang="en-US" b="1" dirty="0" smtClean="0"/>
              <a:t>Training</a:t>
            </a:r>
            <a:r>
              <a:rPr lang="en-US" dirty="0" smtClean="0"/>
              <a:t>: Train staff on how to use the Check Sheet effectively.</a:t>
            </a:r>
          </a:p>
          <a:p>
            <a:pPr algn="just"/>
            <a:r>
              <a:rPr lang="en-US" b="1" dirty="0" smtClean="0"/>
              <a:t>Review and Adaptation</a:t>
            </a:r>
            <a:r>
              <a:rPr lang="en-US" dirty="0" smtClean="0"/>
              <a:t>: Regularly review the Check Sheet for its relevance and adapt as necessary to meet changing needs.</a:t>
            </a:r>
          </a:p>
          <a:p>
            <a:pPr algn="just"/>
            <a:r>
              <a:rPr lang="en-US" dirty="0" smtClean="0"/>
              <a:t>The Check Sheet is a versatile and straightforward tool in the quality management toolkit. When used effectively, it can provide invaluable insights into process performance, thereby laying the groundwork for more detailed analysis and improvement strategies.</a:t>
            </a: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2364</TotalTime>
  <Words>1671</Words>
  <Application>Microsoft Office PowerPoint</Application>
  <PresentationFormat>Personnalisé</PresentationFormat>
  <Paragraphs>82</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Thème Office</vt:lpstr>
      <vt:lpstr> Quality tools and techniques (part 01)  Course 07</vt:lpstr>
      <vt:lpstr>introduction</vt:lpstr>
      <vt:lpstr>The 7 Basic Quality Tools for Process Improvement</vt:lpstr>
      <vt:lpstr>Source: https://safetyculture.com/topics/quality-management-tools/</vt:lpstr>
      <vt:lpstr>1. Cause-and-Effect Diagram (Ishikawa or Fishbone Diagram)</vt:lpstr>
      <vt:lpstr>Diapositive 6</vt:lpstr>
      <vt:lpstr>source: https://www.msicertified.com/blog/the-7-basic-quality-tools-for-process-improvement/</vt:lpstr>
      <vt:lpstr>2. Check Sheet (Tally Sheet) </vt:lpstr>
      <vt:lpstr>Diapositive 9</vt:lpstr>
      <vt:lpstr>Diapositive 10</vt:lpstr>
      <vt:lpstr>3. Control Charts</vt:lpstr>
      <vt:lpstr>Diapositive 12</vt:lpstr>
      <vt:lpstr>https://www.msicertified.com/blog/the-7-basic-quality-tools-for-process-improvement/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Total Quality Management</dc:title>
  <dc:creator>DELL</dc:creator>
  <cp:lastModifiedBy>DELL</cp:lastModifiedBy>
  <cp:revision>177</cp:revision>
  <dcterms:created xsi:type="dcterms:W3CDTF">2024-09-09T18:00:01Z</dcterms:created>
  <dcterms:modified xsi:type="dcterms:W3CDTF">2024-11-10T19:06:46Z</dcterms:modified>
</cp:coreProperties>
</file>