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media/image10.svg" ContentType="image/svg+xml"/>
  <Override PartName="/ppt/media/image12.svg" ContentType="image/svg+xml"/>
  <Override PartName="/ppt/media/image14.svg" ContentType="image/svg+xml"/>
  <Override PartName="/ppt/media/image17.svg" ContentType="image/svg+xml"/>
  <Override PartName="/ppt/media/image19.svg" ContentType="image/svg+xml"/>
  <Override PartName="/ppt/media/image2.svg" ContentType="image/svg+xml"/>
  <Override PartName="/ppt/media/image21.svg" ContentType="image/svg+xml"/>
  <Override PartName="/ppt/media/image24.svg" ContentType="image/svg+xml"/>
  <Override PartName="/ppt/media/image26.svg" ContentType="image/svg+xml"/>
  <Override PartName="/ppt/media/image28.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svg" ContentType="image/svg+xml"/>
  <Override PartName="/ppt/media/image61.svg" ContentType="image/svg+xml"/>
  <Override PartName="/ppt/media/image63.svg" ContentType="image/svg+xml"/>
  <Override PartName="/ppt/media/image66.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svg" ContentType="image/svg+xml"/>
  <Override PartName="/ppt/media/image80.svg" ContentType="image/svg+xml"/>
  <Override PartName="/ppt/media/image8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74" r:id="rId5"/>
    <p:sldId id="257" r:id="rId6"/>
    <p:sldId id="258" r:id="rId7"/>
    <p:sldId id="259" r:id="rId8"/>
    <p:sldId id="260" r:id="rId9"/>
    <p:sldId id="261" r:id="rId10"/>
    <p:sldId id="262" r:id="rId11"/>
    <p:sldId id="263" r:id="rId12"/>
    <p:sldId id="264" r:id="rId13"/>
    <p:sldId id="266" r:id="rId14"/>
    <p:sldId id="267" r:id="rId15"/>
    <p:sldId id="265" r:id="rId16"/>
    <p:sldId id="268" r:id="rId17"/>
    <p:sldId id="269" r:id="rId18"/>
    <p:sldId id="270" r:id="rId19"/>
    <p:sldId id="271" r:id="rId20"/>
    <p:sldId id="272" r:id="rId21"/>
    <p:sldId id="273" r:id="rId22"/>
  </p:sldIdLst>
  <p:sldSz cx="18288000" cy="10287000"/>
  <p:notesSz cx="6858000" cy="9144000"/>
  <p:embeddedFontLst>
    <p:embeddedFont>
      <p:font typeface="29LT Bukra Bold" panose="000B0903020204020204" pitchFamily="34" charset="-78"/>
      <p:bold r:id="rId26"/>
    </p:embeddedFont>
    <p:embeddedFont>
      <p:font typeface="Walter Turncoat" panose="02000000000000000000"/>
      <p:regular r:id="rId27"/>
    </p:embeddedFont>
    <p:embeddedFont>
      <p:font typeface="Palanquin Dark Bold" panose="020B0804020203020204"/>
      <p:bold r:id="rId28"/>
    </p:embeddedFont>
    <p:embeddedFont>
      <p:font typeface="Calibri" panose="020F0502020204030204" charset="0"/>
      <p:regular r:id="rId29"/>
      <p:bold r:id="rId30"/>
      <p:italic r:id="rId31"/>
      <p:boldItalic r:id="rId32"/>
    </p:embeddedFont>
    <p:embeddedFont>
      <p:font typeface="Aldhabi" panose="01000000000000000000"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99"/>
    <a:srgbClr val="F7B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p:scale>
          <a:sx n="40" d="100"/>
          <a:sy n="40" d="100"/>
        </p:scale>
        <p:origin x="1116"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svg"/><Relationship Id="rId7" Type="http://schemas.openxmlformats.org/officeDocument/2006/relationships/image" Target="../media/image7.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7" Type="http://schemas.openxmlformats.org/officeDocument/2006/relationships/notesSlide" Target="../notesSlides/notesSlide1.xml"/><Relationship Id="rId16" Type="http://schemas.openxmlformats.org/officeDocument/2006/relationships/slideLayout" Target="../slideLayouts/slideLayout7.xml"/><Relationship Id="rId15" Type="http://schemas.openxmlformats.org/officeDocument/2006/relationships/image" Target="../media/image15.png"/><Relationship Id="rId14" Type="http://schemas.openxmlformats.org/officeDocument/2006/relationships/image" Target="../media/image14.svg"/><Relationship Id="rId13" Type="http://schemas.openxmlformats.org/officeDocument/2006/relationships/image" Target="../media/image13.png"/><Relationship Id="rId12" Type="http://schemas.openxmlformats.org/officeDocument/2006/relationships/image" Target="../media/image12.svg"/><Relationship Id="rId11" Type="http://schemas.openxmlformats.org/officeDocument/2006/relationships/image" Target="../media/image11.png"/><Relationship Id="rId10" Type="http://schemas.openxmlformats.org/officeDocument/2006/relationships/image" Target="../media/image10.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2.svg"/><Relationship Id="rId7" Type="http://schemas.openxmlformats.org/officeDocument/2006/relationships/image" Target="../media/image71.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 Id="rId3" Type="http://schemas.openxmlformats.org/officeDocument/2006/relationships/image" Target="../media/image67.png"/><Relationship Id="rId2" Type="http://schemas.openxmlformats.org/officeDocument/2006/relationships/image" Target="../media/image66.svg"/><Relationship Id="rId10" Type="http://schemas.openxmlformats.org/officeDocument/2006/relationships/notesSlide" Target="../notesSlides/notesSlide10.xml"/><Relationship Id="rId1" Type="http://schemas.openxmlformats.org/officeDocument/2006/relationships/image" Target="../media/image65.png"/></Relationships>
</file>

<file path=ppt/slides/_rels/slide11.xml.rels><?xml version="1.0" encoding="UTF-8" standalone="yes"?>
<Relationships xmlns="http://schemas.openxmlformats.org/package/2006/relationships"><Relationship Id="rId9" Type="http://schemas.openxmlformats.org/officeDocument/2006/relationships/image" Target="../media/image79.png"/><Relationship Id="rId8" Type="http://schemas.openxmlformats.org/officeDocument/2006/relationships/image" Target="../media/image78.svg"/><Relationship Id="rId7" Type="http://schemas.openxmlformats.org/officeDocument/2006/relationships/image" Target="../media/image77.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6.svg"/><Relationship Id="rId3" Type="http://schemas.openxmlformats.org/officeDocument/2006/relationships/image" Target="../media/image75.png"/><Relationship Id="rId2" Type="http://schemas.openxmlformats.org/officeDocument/2006/relationships/image" Target="../media/image74.svg"/><Relationship Id="rId14" Type="http://schemas.openxmlformats.org/officeDocument/2006/relationships/notesSlide" Target="../notesSlides/notesSlide11.xml"/><Relationship Id="rId13" Type="http://schemas.openxmlformats.org/officeDocument/2006/relationships/slideLayout" Target="../slideLayouts/slideLayout7.xml"/><Relationship Id="rId12" Type="http://schemas.openxmlformats.org/officeDocument/2006/relationships/image" Target="../media/image82.svg"/><Relationship Id="rId11" Type="http://schemas.openxmlformats.org/officeDocument/2006/relationships/image" Target="../media/image81.png"/><Relationship Id="rId10" Type="http://schemas.openxmlformats.org/officeDocument/2006/relationships/image" Target="../media/image80.svg"/><Relationship Id="rId1" Type="http://schemas.openxmlformats.org/officeDocument/2006/relationships/image" Target="../media/image7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3.png"/><Relationship Id="rId2" Type="http://schemas.openxmlformats.org/officeDocument/2006/relationships/image" Target="../media/image59.svg"/><Relationship Id="rId1" Type="http://schemas.openxmlformats.org/officeDocument/2006/relationships/image" Target="../media/image58.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37.svg"/><Relationship Id="rId3" Type="http://schemas.openxmlformats.org/officeDocument/2006/relationships/image" Target="../media/image36.png"/><Relationship Id="rId2" Type="http://schemas.openxmlformats.org/officeDocument/2006/relationships/image" Target="../media/image59.svg"/><Relationship Id="rId1" Type="http://schemas.openxmlformats.org/officeDocument/2006/relationships/image" Target="../media/image58.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59.svg"/><Relationship Id="rId1"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6.svg"/><Relationship Id="rId3" Type="http://schemas.openxmlformats.org/officeDocument/2006/relationships/image" Target="../media/image75.png"/><Relationship Id="rId2" Type="http://schemas.openxmlformats.org/officeDocument/2006/relationships/image" Target="../media/image66.svg"/><Relationship Id="rId1" Type="http://schemas.openxmlformats.org/officeDocument/2006/relationships/image" Target="../media/image65.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svg"/><Relationship Id="rId7" Type="http://schemas.openxmlformats.org/officeDocument/2006/relationships/image" Target="../media/image3.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76.svg"/><Relationship Id="rId3" Type="http://schemas.openxmlformats.org/officeDocument/2006/relationships/image" Target="../media/image75.png"/><Relationship Id="rId2" Type="http://schemas.openxmlformats.org/officeDocument/2006/relationships/image" Target="../media/image66.svg"/><Relationship Id="rId10" Type="http://schemas.openxmlformats.org/officeDocument/2006/relationships/notesSlide" Target="../notesSlides/notesSlide15.xml"/><Relationship Id="rId1" Type="http://schemas.openxmlformats.org/officeDocument/2006/relationships/image" Target="../media/image65.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61.svg"/><Relationship Id="rId3" Type="http://schemas.openxmlformats.org/officeDocument/2006/relationships/image" Target="../media/image60.png"/><Relationship Id="rId2" Type="http://schemas.openxmlformats.org/officeDocument/2006/relationships/image" Target="../media/image37.sv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76.svg"/><Relationship Id="rId3" Type="http://schemas.openxmlformats.org/officeDocument/2006/relationships/image" Target="../media/image75.png"/><Relationship Id="rId2" Type="http://schemas.openxmlformats.org/officeDocument/2006/relationships/image" Target="../media/image66.svg"/><Relationship Id="rId1"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19.sv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7.svg"/><Relationship Id="rId10" Type="http://schemas.openxmlformats.org/officeDocument/2006/relationships/notesSlide" Target="../notesSlides/notesSlide2.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9" Type="http://schemas.openxmlformats.org/officeDocument/2006/relationships/image" Target="../media/image24.svg"/><Relationship Id="rId8" Type="http://schemas.openxmlformats.org/officeDocument/2006/relationships/image" Target="../media/image23.png"/><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svg"/><Relationship Id="rId7" Type="http://schemas.openxmlformats.org/officeDocument/2006/relationships/image" Target="../media/image27.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2.svg"/><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svg"/><Relationship Id="rId7" Type="http://schemas.openxmlformats.org/officeDocument/2006/relationships/image" Target="../media/image30.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9.svg"/><Relationship Id="rId3" Type="http://schemas.openxmlformats.org/officeDocument/2006/relationships/image" Target="../media/image18.png"/><Relationship Id="rId2" Type="http://schemas.openxmlformats.org/officeDocument/2006/relationships/image" Target="../media/image17.svg"/><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image" Target="../media/image33.sv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svg"/><Relationship Id="rId7"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19.svg"/><Relationship Id="rId3" Type="http://schemas.openxmlformats.org/officeDocument/2006/relationships/image" Target="../media/image18.png"/><Relationship Id="rId22" Type="http://schemas.openxmlformats.org/officeDocument/2006/relationships/notesSlide" Target="../notesSlides/notesSlide6.xml"/><Relationship Id="rId21" Type="http://schemas.openxmlformats.org/officeDocument/2006/relationships/slideLayout" Target="../slideLayouts/slideLayout7.xml"/><Relationship Id="rId20" Type="http://schemas.openxmlformats.org/officeDocument/2006/relationships/image" Target="../media/image51.svg"/><Relationship Id="rId2" Type="http://schemas.openxmlformats.org/officeDocument/2006/relationships/image" Target="../media/image35.svg"/><Relationship Id="rId19" Type="http://schemas.openxmlformats.org/officeDocument/2006/relationships/image" Target="../media/image50.png"/><Relationship Id="rId18" Type="http://schemas.openxmlformats.org/officeDocument/2006/relationships/image" Target="../media/image49.svg"/><Relationship Id="rId17" Type="http://schemas.openxmlformats.org/officeDocument/2006/relationships/image" Target="../media/image48.png"/><Relationship Id="rId16" Type="http://schemas.openxmlformats.org/officeDocument/2006/relationships/image" Target="../media/image47.svg"/><Relationship Id="rId15" Type="http://schemas.openxmlformats.org/officeDocument/2006/relationships/image" Target="../media/image46.png"/><Relationship Id="rId14" Type="http://schemas.openxmlformats.org/officeDocument/2006/relationships/image" Target="../media/image45.svg"/><Relationship Id="rId13" Type="http://schemas.openxmlformats.org/officeDocument/2006/relationships/image" Target="../media/image44.png"/><Relationship Id="rId12" Type="http://schemas.openxmlformats.org/officeDocument/2006/relationships/image" Target="../media/image43.svg"/><Relationship Id="rId11" Type="http://schemas.openxmlformats.org/officeDocument/2006/relationships/image" Target="../media/image42.png"/><Relationship Id="rId10" Type="http://schemas.openxmlformats.org/officeDocument/2006/relationships/image" Target="../media/image41.svg"/><Relationship Id="rId1" Type="http://schemas.openxmlformats.org/officeDocument/2006/relationships/image" Target="../media/image34.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7.svg"/><Relationship Id="rId7" Type="http://schemas.openxmlformats.org/officeDocument/2006/relationships/image" Target="../media/image56.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55.svg"/><Relationship Id="rId3" Type="http://schemas.openxmlformats.org/officeDocument/2006/relationships/image" Target="../media/image54.png"/><Relationship Id="rId2" Type="http://schemas.openxmlformats.org/officeDocument/2006/relationships/image" Target="../media/image53.svg"/><Relationship Id="rId10" Type="http://schemas.openxmlformats.org/officeDocument/2006/relationships/notesSlide" Target="../notesSlides/notesSlide7.xml"/><Relationship Id="rId1" Type="http://schemas.openxmlformats.org/officeDocument/2006/relationships/image" Target="../media/image52.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7.svg"/><Relationship Id="rId7" Type="http://schemas.openxmlformats.org/officeDocument/2006/relationships/image" Target="../media/image56.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55.svg"/><Relationship Id="rId3" Type="http://schemas.openxmlformats.org/officeDocument/2006/relationships/image" Target="../media/image54.png"/><Relationship Id="rId2" Type="http://schemas.openxmlformats.org/officeDocument/2006/relationships/image" Target="../media/image53.svg"/><Relationship Id="rId10" Type="http://schemas.openxmlformats.org/officeDocument/2006/relationships/notesSlide" Target="../notesSlides/notesSlide8.xml"/><Relationship Id="rId1" Type="http://schemas.openxmlformats.org/officeDocument/2006/relationships/image" Target="../media/image52.png"/></Relationships>
</file>

<file path=ppt/slides/_rels/slide9.xml.rels><?xml version="1.0" encoding="UTF-8" standalone="yes"?>
<Relationships xmlns="http://schemas.openxmlformats.org/package/2006/relationships"><Relationship Id="rId9" Type="http://schemas.openxmlformats.org/officeDocument/2006/relationships/image" Target="../media/image64.png"/><Relationship Id="rId8" Type="http://schemas.openxmlformats.org/officeDocument/2006/relationships/image" Target="../media/image63.svg"/><Relationship Id="rId7" Type="http://schemas.openxmlformats.org/officeDocument/2006/relationships/image" Target="../media/image62.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37.svg"/><Relationship Id="rId3" Type="http://schemas.openxmlformats.org/officeDocument/2006/relationships/image" Target="../media/image36.png"/><Relationship Id="rId2" Type="http://schemas.openxmlformats.org/officeDocument/2006/relationships/image" Target="../media/image59.svg"/><Relationship Id="rId11" Type="http://schemas.openxmlformats.org/officeDocument/2006/relationships/notesSlide" Target="../notesSlides/notesSlide9.xml"/><Relationship Id="rId10" Type="http://schemas.openxmlformats.org/officeDocument/2006/relationships/slideLayout" Target="../slideLayouts/slideLayout7.xml"/><Relationship Id="rId1"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3265" y="6978726"/>
            <a:ext cx="18287394" cy="5790214"/>
          </a:xfrm>
          <a:custGeom>
            <a:avLst/>
            <a:gdLst/>
            <a:ahLst/>
            <a:cxnLst/>
            <a:rect l="l" t="t" r="r" b="b"/>
            <a:pathLst>
              <a:path w="18287394" h="5790214">
                <a:moveTo>
                  <a:pt x="0" y="0"/>
                </a:moveTo>
                <a:lnTo>
                  <a:pt x="18287394" y="0"/>
                </a:lnTo>
                <a:lnTo>
                  <a:pt x="18287394" y="5790214"/>
                </a:lnTo>
                <a:lnTo>
                  <a:pt x="0" y="579021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2676381" y="9008414"/>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04881" y="-1015119"/>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364711" y="7753000"/>
            <a:ext cx="1986112" cy="4241666"/>
          </a:xfrm>
          <a:custGeom>
            <a:avLst/>
            <a:gdLst/>
            <a:ahLst/>
            <a:cxnLst/>
            <a:rect l="l" t="t" r="r" b="b"/>
            <a:pathLst>
              <a:path w="1986112" h="4241666">
                <a:moveTo>
                  <a:pt x="0" y="0"/>
                </a:moveTo>
                <a:lnTo>
                  <a:pt x="1986112" y="0"/>
                </a:lnTo>
                <a:lnTo>
                  <a:pt x="1986112" y="4241666"/>
                </a:lnTo>
                <a:lnTo>
                  <a:pt x="0" y="42416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6911559" y="6238393"/>
            <a:ext cx="1986132" cy="5005192"/>
          </a:xfrm>
          <a:custGeom>
            <a:avLst/>
            <a:gdLst/>
            <a:ahLst/>
            <a:cxnLst/>
            <a:rect l="l" t="t" r="r" b="b"/>
            <a:pathLst>
              <a:path w="1986132" h="5005192">
                <a:moveTo>
                  <a:pt x="0" y="0"/>
                </a:moveTo>
                <a:lnTo>
                  <a:pt x="1986132" y="0"/>
                </a:lnTo>
                <a:lnTo>
                  <a:pt x="1986132" y="5005192"/>
                </a:lnTo>
                <a:lnTo>
                  <a:pt x="0" y="50051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2227969" y="9312332"/>
            <a:ext cx="1323566" cy="2681280"/>
          </a:xfrm>
          <a:custGeom>
            <a:avLst/>
            <a:gdLst/>
            <a:ahLst/>
            <a:cxnLst/>
            <a:rect l="l" t="t" r="r" b="b"/>
            <a:pathLst>
              <a:path w="1323566" h="2681280">
                <a:moveTo>
                  <a:pt x="0" y="0"/>
                </a:moveTo>
                <a:lnTo>
                  <a:pt x="1323566" y="0"/>
                </a:lnTo>
                <a:lnTo>
                  <a:pt x="1323566" y="2681280"/>
                </a:lnTo>
                <a:lnTo>
                  <a:pt x="0" y="2681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a:off x="15882681" y="8436500"/>
            <a:ext cx="1323566" cy="2681280"/>
          </a:xfrm>
          <a:custGeom>
            <a:avLst/>
            <a:gdLst/>
            <a:ahLst/>
            <a:cxnLst/>
            <a:rect l="l" t="t" r="r" b="b"/>
            <a:pathLst>
              <a:path w="1323566" h="2681280">
                <a:moveTo>
                  <a:pt x="0" y="0"/>
                </a:moveTo>
                <a:lnTo>
                  <a:pt x="1323566" y="0"/>
                </a:lnTo>
                <a:lnTo>
                  <a:pt x="1323566" y="2681280"/>
                </a:lnTo>
                <a:lnTo>
                  <a:pt x="0" y="26812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16786069" y="637410"/>
            <a:ext cx="946462" cy="987183"/>
          </a:xfrm>
          <a:custGeom>
            <a:avLst/>
            <a:gdLst/>
            <a:ahLst/>
            <a:cxnLst/>
            <a:rect l="l" t="t" r="r" b="b"/>
            <a:pathLst>
              <a:path w="946462" h="987183">
                <a:moveTo>
                  <a:pt x="0" y="0"/>
                </a:moveTo>
                <a:lnTo>
                  <a:pt x="946462" y="0"/>
                </a:lnTo>
                <a:lnTo>
                  <a:pt x="946462" y="987183"/>
                </a:lnTo>
                <a:lnTo>
                  <a:pt x="0" y="987183"/>
                </a:lnTo>
                <a:lnTo>
                  <a:pt x="0" y="0"/>
                </a:lnTo>
                <a:close/>
              </a:path>
            </a:pathLst>
          </a:custGeom>
          <a:blipFill>
            <a:blip r:embed="rId15"/>
            <a:stretch>
              <a:fillRect/>
            </a:stretch>
          </a:blipFill>
        </p:spPr>
      </p:sp>
      <p:sp>
        <p:nvSpPr>
          <p:cNvPr id="11" name="TextBox 11"/>
          <p:cNvSpPr txBox="1"/>
          <p:nvPr/>
        </p:nvSpPr>
        <p:spPr>
          <a:xfrm>
            <a:off x="2575827" y="3284282"/>
            <a:ext cx="12908550" cy="2071208"/>
          </a:xfrm>
          <a:prstGeom prst="rect">
            <a:avLst/>
          </a:prstGeom>
        </p:spPr>
        <p:txBody>
          <a:bodyPr lIns="0" tIns="0" rIns="0" bIns="0" rtlCol="0" anchor="t">
            <a:spAutoFit/>
          </a:bodyPr>
          <a:lstStyle/>
          <a:p>
            <a:pPr algn="ctr" rtl="1">
              <a:lnSpc>
                <a:spcPct val="150000"/>
              </a:lnSpc>
            </a:pPr>
            <a:r>
              <a:rPr lang="ar-EG" sz="4800" b="1" dirty="0">
                <a:solidFill>
                  <a:schemeClr val="accent5">
                    <a:lumMod val="75000"/>
                  </a:schemeClr>
                </a:solidFill>
                <a:latin typeface="29LT Bukra Bold" panose="000B0903020204020204" pitchFamily="34" charset="-78"/>
                <a:ea typeface="Hind Bold"/>
                <a:cs typeface="29LT Bukra Bold" panose="000B0903020204020204" pitchFamily="34" charset="-78"/>
                <a:sym typeface="Hind Bold"/>
                <a:rtl val="0"/>
              </a:rPr>
              <a:t>“تطور اليات التسوية الودية لمن</a:t>
            </a:r>
            <a:r>
              <a:rPr lang="ar-DZ" sz="4800" b="1" dirty="0">
                <a:solidFill>
                  <a:schemeClr val="accent5">
                    <a:lumMod val="75000"/>
                  </a:schemeClr>
                </a:solidFill>
                <a:latin typeface="29LT Bukra Bold" panose="000B0903020204020204" pitchFamily="34" charset="-78"/>
                <a:ea typeface="Hind Bold"/>
                <a:cs typeface="29LT Bukra Bold" panose="000B0903020204020204" pitchFamily="34" charset="-78"/>
                <a:sym typeface="Hind Bold"/>
                <a:rtl val="0"/>
              </a:rPr>
              <a:t>از</a:t>
            </a:r>
            <a:r>
              <a:rPr lang="ar-EG" sz="4800" b="1" dirty="0">
                <a:solidFill>
                  <a:schemeClr val="accent5">
                    <a:lumMod val="75000"/>
                  </a:schemeClr>
                </a:solidFill>
                <a:latin typeface="29LT Bukra Bold" panose="000B0903020204020204" pitchFamily="34" charset="-78"/>
                <a:ea typeface="Hind Bold"/>
                <a:cs typeface="29LT Bukra Bold" panose="000B0903020204020204" pitchFamily="34" charset="-78"/>
                <a:sym typeface="Hind Bold"/>
                <a:rtl val="0"/>
              </a:rPr>
              <a:t>عات العملالفردية في التشريع الجزائري”</a:t>
            </a:r>
            <a:endParaRPr lang="ar-EG" sz="4800" b="1" dirty="0">
              <a:solidFill>
                <a:schemeClr val="accent5">
                  <a:lumMod val="75000"/>
                </a:schemeClr>
              </a:solidFill>
              <a:latin typeface="29LT Bukra Bold" panose="000B0903020204020204" pitchFamily="34" charset="-78"/>
              <a:ea typeface="Hind Bold"/>
              <a:cs typeface="29LT Bukra Bold" panose="000B0903020204020204" pitchFamily="34" charset="-78"/>
              <a:sym typeface="Hind Bold"/>
              <a:rtl val="0"/>
            </a:endParaRPr>
          </a:p>
        </p:txBody>
      </p:sp>
      <p:sp>
        <p:nvSpPr>
          <p:cNvPr id="13" name="TextBox 13"/>
          <p:cNvSpPr txBox="1"/>
          <p:nvPr/>
        </p:nvSpPr>
        <p:spPr>
          <a:xfrm>
            <a:off x="2584764" y="5759095"/>
            <a:ext cx="12908550" cy="409575"/>
          </a:xfrm>
          <a:prstGeom prst="rect">
            <a:avLst/>
          </a:prstGeom>
        </p:spPr>
        <p:txBody>
          <a:bodyPr lIns="0" tIns="0" rIns="0" bIns="0" rtlCol="0" anchor="t">
            <a:spAutoFit/>
          </a:bodyPr>
          <a:lstStyle/>
          <a:p>
            <a:pPr algn="ctr" rtl="1">
              <a:lnSpc>
                <a:spcPts val="3240"/>
              </a:lnSpc>
            </a:pPr>
            <a:r>
              <a:rPr lang="ar-EG" sz="2700" dirty="0">
                <a:solidFill>
                  <a:srgbClr val="2B263D"/>
                </a:solidFill>
                <a:latin typeface="29LT Bukra Bold" panose="000B0903020204020204" pitchFamily="34" charset="-78"/>
                <a:ea typeface="Hind"/>
                <a:cs typeface="29LT Bukra Bold" panose="000B0903020204020204" pitchFamily="34" charset="-78"/>
                <a:sym typeface="Hind"/>
                <a:rtl val="0"/>
              </a:rPr>
              <a:t>للدكتور بلعبدون عواد </a:t>
            </a:r>
            <a:endParaRPr lang="ar-EG" sz="2700" dirty="0">
              <a:solidFill>
                <a:srgbClr val="2B263D"/>
              </a:solidFill>
              <a:latin typeface="29LT Bukra Bold" panose="000B0903020204020204" pitchFamily="34" charset="-78"/>
              <a:ea typeface="Hind"/>
              <a:cs typeface="29LT Bukra Bold" panose="000B0903020204020204" pitchFamily="34" charset="-78"/>
              <a:sym typeface="Hind"/>
              <a:rtl val="0"/>
            </a:endParaRPr>
          </a:p>
        </p:txBody>
      </p:sp>
      <p:sp>
        <p:nvSpPr>
          <p:cNvPr id="14" name="TextBox 14"/>
          <p:cNvSpPr txBox="1"/>
          <p:nvPr/>
        </p:nvSpPr>
        <p:spPr>
          <a:xfrm>
            <a:off x="2718950" y="285624"/>
            <a:ext cx="12850100" cy="1574662"/>
          </a:xfrm>
          <a:prstGeom prst="rect">
            <a:avLst/>
          </a:prstGeom>
        </p:spPr>
        <p:txBody>
          <a:bodyPr wrap="square" lIns="0" tIns="0" rIns="0" bIns="0" rtlCol="0" anchor="t">
            <a:spAutoFit/>
          </a:bodyPr>
          <a:lstStyle/>
          <a:p>
            <a:pPr algn="ctr" rtl="1">
              <a:lnSpc>
                <a:spcPct val="150000"/>
              </a:lnSpc>
            </a:pPr>
            <a:r>
              <a:rPr lang="ar-EG" sz="20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الجمهورية الجزائرية الديمقراطية الشعبية</a:t>
            </a:r>
            <a:endParaRPr lang="ar-EG" sz="20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ctr" rtl="1">
              <a:lnSpc>
                <a:spcPct val="150000"/>
              </a:lnSpc>
            </a:pPr>
            <a:r>
              <a:rPr lang="ar-EG" sz="2000" b="1" dirty="0">
                <a:solidFill>
                  <a:srgbClr val="2B263D"/>
                </a:solidFill>
                <a:latin typeface="29LT Bukra Bold" panose="000B0903020204020204" pitchFamily="34" charset="-78"/>
                <a:ea typeface="Hind Bold"/>
                <a:cs typeface="29LT Bukra Bold" panose="000B0903020204020204" pitchFamily="34" charset="-78"/>
                <a:sym typeface="Hind Bold"/>
                <a:rtl val="0"/>
              </a:rPr>
              <a:t>وزارة التعليم العالي والبحث العلمي</a:t>
            </a:r>
            <a:endParaRPr lang="ar-EG" sz="20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ctr" rtl="1">
              <a:lnSpc>
                <a:spcPct val="150000"/>
              </a:lnSpc>
            </a:pPr>
            <a:r>
              <a:rPr lang="ar-EG" sz="2000" b="1" dirty="0">
                <a:solidFill>
                  <a:srgbClr val="2B263D"/>
                </a:solidFill>
                <a:latin typeface="29LT Bukra Bold" panose="000B0903020204020204" pitchFamily="34" charset="-78"/>
                <a:ea typeface="Hind Bold"/>
                <a:cs typeface="29LT Bukra Bold" panose="000B0903020204020204" pitchFamily="34" charset="-78"/>
                <a:sym typeface="Hind Bold"/>
                <a:rtl val="0"/>
              </a:rPr>
              <a:t>كلية العلوم الإقتصادية والتجارية و علوم التسيير</a:t>
            </a:r>
            <a:endParaRPr lang="ar-EG" sz="20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ctr" rtl="1">
              <a:lnSpc>
                <a:spcPts val="1560"/>
              </a:lnSpc>
            </a:pPr>
            <a:endParaRPr lang="ar-EG" sz="13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5" name="TextBox 15"/>
          <p:cNvSpPr txBox="1"/>
          <p:nvPr/>
        </p:nvSpPr>
        <p:spPr>
          <a:xfrm>
            <a:off x="12018652" y="6743700"/>
            <a:ext cx="3616143" cy="2247988"/>
          </a:xfrm>
          <a:prstGeom prst="rect">
            <a:avLst/>
          </a:prstGeom>
        </p:spPr>
        <p:txBody>
          <a:bodyPr wrap="square" lIns="0" tIns="0" rIns="0" bIns="0" rtlCol="0" anchor="t">
            <a:spAutoFit/>
          </a:bodyPr>
          <a:lstStyle/>
          <a:p>
            <a:pPr algn="r" rtl="1">
              <a:lnSpc>
                <a:spcPct val="150000"/>
              </a:lnSpc>
            </a:pPr>
            <a:r>
              <a:rPr lang="ar-EG" sz="2000" b="1" dirty="0">
                <a:latin typeface="29LT Bukra Bold" panose="000B0903020204020204" pitchFamily="34" charset="-78"/>
                <a:ea typeface="Hind Bold"/>
                <a:cs typeface="29LT Bukra Bold" panose="000B0903020204020204" pitchFamily="34" charset="-78"/>
                <a:sym typeface="Hind Bold"/>
                <a:rtl val="0"/>
              </a:rPr>
              <a:t>من اعداد :</a:t>
            </a:r>
            <a:endParaRPr lang="ar-EG" sz="2000" b="1" dirty="0">
              <a:latin typeface="29LT Bukra Bold" panose="000B0903020204020204" pitchFamily="34" charset="-78"/>
              <a:ea typeface="Hind Bold"/>
              <a:cs typeface="29LT Bukra Bold" panose="000B0903020204020204" pitchFamily="34" charset="-78"/>
              <a:sym typeface="Hind Bold"/>
              <a:rtl val="0"/>
            </a:endParaRPr>
          </a:p>
          <a:p>
            <a:pPr marL="342900" indent="-342900" algn="r" rtl="1">
              <a:lnSpc>
                <a:spcPct val="150000"/>
              </a:lnSpc>
              <a:buFont typeface="Arial" panose="020B0604020202020204" pitchFamily="34" charset="0"/>
              <a:buChar char="•"/>
            </a:pPr>
            <a:r>
              <a:rPr lang="ar-EG" sz="2000" b="1" dirty="0">
                <a:latin typeface="29LT Bukra Bold" panose="000B0903020204020204" pitchFamily="34" charset="-78"/>
                <a:ea typeface="Hind Bold"/>
                <a:cs typeface="29LT Bukra Bold" panose="000B0903020204020204" pitchFamily="34" charset="-78"/>
                <a:sym typeface="Hind Bold"/>
                <a:rtl val="0"/>
              </a:rPr>
              <a:t>شرقي سلسبيل </a:t>
            </a:r>
            <a:endParaRPr lang="ar-EG" sz="2000" b="1" dirty="0">
              <a:latin typeface="29LT Bukra Bold" panose="000B0903020204020204" pitchFamily="34" charset="-78"/>
              <a:ea typeface="Hind Bold"/>
              <a:cs typeface="29LT Bukra Bold" panose="000B0903020204020204" pitchFamily="34" charset="-78"/>
              <a:sym typeface="Hind Bold"/>
              <a:rtl val="0"/>
            </a:endParaRPr>
          </a:p>
          <a:p>
            <a:pPr marL="342900" indent="-342900" algn="r" rtl="1">
              <a:lnSpc>
                <a:spcPct val="150000"/>
              </a:lnSpc>
              <a:buFont typeface="Arial" panose="020B0604020202020204" pitchFamily="34" charset="0"/>
              <a:buChar char="•"/>
            </a:pPr>
            <a:r>
              <a:rPr lang="ar-EG" sz="2000" b="1" dirty="0">
                <a:latin typeface="29LT Bukra Bold" panose="000B0903020204020204" pitchFamily="34" charset="-78"/>
                <a:ea typeface="Hind Bold"/>
                <a:cs typeface="29LT Bukra Bold" panose="000B0903020204020204" pitchFamily="34" charset="-78"/>
                <a:sym typeface="Hind Bold"/>
                <a:rtl val="0"/>
              </a:rPr>
              <a:t>زرارقة كوثر</a:t>
            </a:r>
            <a:endParaRPr lang="ar-EG" sz="2000" b="1" dirty="0">
              <a:latin typeface="29LT Bukra Bold" panose="000B0903020204020204" pitchFamily="34" charset="-78"/>
              <a:ea typeface="Hind Bold"/>
              <a:cs typeface="29LT Bukra Bold" panose="000B0903020204020204" pitchFamily="34" charset="-78"/>
              <a:sym typeface="Hind Bold"/>
              <a:rtl val="0"/>
            </a:endParaRPr>
          </a:p>
          <a:p>
            <a:pPr marL="342900" indent="-342900" algn="r" rtl="1">
              <a:lnSpc>
                <a:spcPct val="150000"/>
              </a:lnSpc>
              <a:buFont typeface="Arial" panose="020B0604020202020204" pitchFamily="34" charset="0"/>
              <a:buChar char="•"/>
            </a:pPr>
            <a:r>
              <a:rPr lang="ar-EG" sz="2000" b="1" dirty="0">
                <a:latin typeface="29LT Bukra Bold" panose="000B0903020204020204" pitchFamily="34" charset="-78"/>
                <a:ea typeface="Hind Bold"/>
                <a:cs typeface="29LT Bukra Bold" panose="000B0903020204020204" pitchFamily="34" charset="-78"/>
                <a:sym typeface="Hind Bold"/>
                <a:rtl val="0"/>
              </a:rPr>
              <a:t>شرقي منى </a:t>
            </a:r>
            <a:endParaRPr lang="ar-EG" sz="2000" b="1" dirty="0">
              <a:latin typeface="29LT Bukra Bold" panose="000B0903020204020204" pitchFamily="34" charset="-78"/>
              <a:ea typeface="Hind Bold"/>
              <a:cs typeface="29LT Bukra Bold" panose="000B0903020204020204" pitchFamily="34" charset="-78"/>
              <a:sym typeface="Hind Bold"/>
              <a:rtl val="0"/>
            </a:endParaRPr>
          </a:p>
          <a:p>
            <a:pPr marL="342900" indent="-342900" algn="r" rtl="1">
              <a:lnSpc>
                <a:spcPct val="150000"/>
              </a:lnSpc>
              <a:buFont typeface="Arial" panose="020B0604020202020204" pitchFamily="34" charset="0"/>
              <a:buChar char="•"/>
            </a:pPr>
            <a:r>
              <a:rPr lang="ar-EG" sz="2000" b="1" dirty="0">
                <a:latin typeface="29LT Bukra Bold" panose="000B0903020204020204" pitchFamily="34" charset="-78"/>
                <a:ea typeface="Hind Bold"/>
                <a:cs typeface="29LT Bukra Bold" panose="000B0903020204020204" pitchFamily="34" charset="-78"/>
                <a:sym typeface="Hind Bold"/>
                <a:rtl val="0"/>
              </a:rPr>
              <a:t>سعادة ريان</a:t>
            </a:r>
            <a:endParaRPr lang="ar-EG" sz="2000" b="1" dirty="0">
              <a:latin typeface="29LT Bukra Bold" panose="000B0903020204020204" pitchFamily="34" charset="-78"/>
              <a:ea typeface="Hind Bold"/>
              <a:cs typeface="29LT Bukra Bold" panose="000B0903020204020204" pitchFamily="34" charset="-78"/>
              <a:sym typeface="Hind Bold"/>
              <a:rtl val="0"/>
            </a:endParaRPr>
          </a:p>
        </p:txBody>
      </p:sp>
      <p:sp>
        <p:nvSpPr>
          <p:cNvPr id="16" name="TextBox 16"/>
          <p:cNvSpPr txBox="1"/>
          <p:nvPr/>
        </p:nvSpPr>
        <p:spPr>
          <a:xfrm>
            <a:off x="2653206" y="7436198"/>
            <a:ext cx="1512396" cy="862993"/>
          </a:xfrm>
          <a:prstGeom prst="rect">
            <a:avLst/>
          </a:prstGeom>
        </p:spPr>
        <p:txBody>
          <a:bodyPr wrap="square" lIns="0" tIns="0" rIns="0" bIns="0" rtlCol="0" anchor="t">
            <a:spAutoFit/>
          </a:bodyPr>
          <a:lstStyle/>
          <a:p>
            <a:pPr algn="r" rtl="1">
              <a:lnSpc>
                <a:spcPct val="150000"/>
              </a:lnSpc>
            </a:pPr>
            <a:r>
              <a:rPr lang="ar-EG" sz="2000" b="1" dirty="0">
                <a:latin typeface="29LT Bukra Bold" panose="000B0903020204020204" pitchFamily="34" charset="-78"/>
                <a:ea typeface="Hind Bold"/>
                <a:cs typeface="29LT Bukra Bold" panose="000B0903020204020204" pitchFamily="34" charset="-78"/>
                <a:sym typeface="Hind Bold"/>
                <a:rtl val="0"/>
              </a:rPr>
              <a:t>الاستاذ :</a:t>
            </a:r>
            <a:endParaRPr lang="ar-EG" sz="2000" b="1" dirty="0">
              <a:latin typeface="29LT Bukra Bold" panose="000B0903020204020204" pitchFamily="34" charset="-78"/>
              <a:ea typeface="Hind Bold"/>
              <a:cs typeface="29LT Bukra Bold" panose="000B0903020204020204" pitchFamily="34" charset="-78"/>
              <a:sym typeface="Hind Bold"/>
              <a:rtl val="0"/>
            </a:endParaRPr>
          </a:p>
          <a:p>
            <a:pPr marL="342900" indent="-342900" algn="r" rtl="1">
              <a:lnSpc>
                <a:spcPct val="150000"/>
              </a:lnSpc>
              <a:buFont typeface="Arial" panose="020B0604020202020204" pitchFamily="34" charset="0"/>
              <a:buChar char="•"/>
            </a:pPr>
            <a:r>
              <a:rPr lang="ar-EG" sz="2000" b="1" dirty="0">
                <a:latin typeface="29LT Bukra Bold" panose="000B0903020204020204" pitchFamily="34" charset="-78"/>
                <a:ea typeface="Hind Bold"/>
                <a:cs typeface="29LT Bukra Bold" panose="000B0903020204020204" pitchFamily="34" charset="-78"/>
                <a:sym typeface="Hind Bold"/>
                <a:rtl val="0"/>
              </a:rPr>
              <a:t>دبلة فاتح</a:t>
            </a:r>
            <a:endParaRPr lang="ar-EG" sz="2000" b="1" dirty="0">
              <a:latin typeface="29LT Bukra Bold" panose="000B0903020204020204" pitchFamily="34" charset="-78"/>
              <a:ea typeface="Hind Bold"/>
              <a:cs typeface="29LT Bukra Bold" panose="000B0903020204020204" pitchFamily="34" charset="-78"/>
              <a:sym typeface="Hind Bold"/>
              <a:rtl val="0"/>
            </a:endParaRPr>
          </a:p>
        </p:txBody>
      </p:sp>
      <p:sp>
        <p:nvSpPr>
          <p:cNvPr id="17" name="TextBox 17"/>
          <p:cNvSpPr txBox="1"/>
          <p:nvPr/>
        </p:nvSpPr>
        <p:spPr>
          <a:xfrm>
            <a:off x="12284006" y="672116"/>
            <a:ext cx="4652196" cy="1100301"/>
          </a:xfrm>
          <a:prstGeom prst="rect">
            <a:avLst/>
          </a:prstGeom>
        </p:spPr>
        <p:txBody>
          <a:bodyPr wrap="square" lIns="0" tIns="0" rIns="0" bIns="0" rtlCol="0" anchor="t">
            <a:spAutoFit/>
          </a:bodyPr>
          <a:lstStyle/>
          <a:p>
            <a:pPr algn="ctr" rtl="1">
              <a:lnSpc>
                <a:spcPct val="150000"/>
              </a:lnSpc>
              <a:spcBef>
                <a:spcPct val="0"/>
              </a:spcBef>
            </a:pPr>
            <a:r>
              <a:rPr lang="ar-EG" b="1" dirty="0">
                <a:solidFill>
                  <a:srgbClr val="000000"/>
                </a:solidFill>
                <a:latin typeface="29LT Bukra Bold" panose="000B0903020204020204" pitchFamily="34" charset="-78"/>
                <a:ea typeface="Hind Bold"/>
                <a:cs typeface="29LT Bukra Bold" panose="000B0903020204020204" pitchFamily="34" charset="-78"/>
                <a:sym typeface="Hind Bold"/>
                <a:rtl val="0"/>
              </a:rPr>
              <a:t>القسم: علوم التسيير</a:t>
            </a:r>
            <a:endParaRPr lang="ar-EG"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a:p>
            <a:pPr algn="ctr" rtl="1">
              <a:lnSpc>
                <a:spcPct val="150000"/>
              </a:lnSpc>
              <a:spcBef>
                <a:spcPct val="0"/>
              </a:spcBef>
            </a:pPr>
            <a:r>
              <a:rPr lang="ar-EG" b="1" dirty="0">
                <a:solidFill>
                  <a:srgbClr val="000000"/>
                </a:solidFill>
                <a:latin typeface="29LT Bukra Bold" panose="000B0903020204020204" pitchFamily="34" charset="-78"/>
                <a:ea typeface="Hind Bold"/>
                <a:cs typeface="29LT Bukra Bold" panose="000B0903020204020204" pitchFamily="34" charset="-78"/>
                <a:sym typeface="Hind Bold"/>
                <a:rtl val="0"/>
              </a:rPr>
              <a:t> التخصص: إدارة الموارد البشرية</a:t>
            </a:r>
            <a:endParaRPr lang="ar-EG"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a:p>
            <a:pPr algn="ctr" rtl="1">
              <a:lnSpc>
                <a:spcPts val="2115"/>
              </a:lnSpc>
              <a:spcBef>
                <a:spcPct val="0"/>
              </a:spcBef>
            </a:pPr>
            <a:endParaRPr lang="ar-EG" sz="1760"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p:txBody>
      </p:sp>
      <p:sp>
        <p:nvSpPr>
          <p:cNvPr id="18" name="TextBox 18"/>
          <p:cNvSpPr txBox="1"/>
          <p:nvPr/>
        </p:nvSpPr>
        <p:spPr>
          <a:xfrm>
            <a:off x="8794991" y="7349924"/>
            <a:ext cx="867817" cy="1035540"/>
          </a:xfrm>
          <a:prstGeom prst="rect">
            <a:avLst/>
          </a:prstGeom>
        </p:spPr>
        <p:txBody>
          <a:bodyPr lIns="0" tIns="0" rIns="0" bIns="0" rtlCol="0" anchor="t">
            <a:spAutoFit/>
          </a:bodyPr>
          <a:lstStyle/>
          <a:p>
            <a:pPr algn="ctr" rtl="1">
              <a:lnSpc>
                <a:spcPct val="150000"/>
              </a:lnSpc>
              <a:spcBef>
                <a:spcPct val="0"/>
              </a:spcBef>
            </a:pPr>
            <a:r>
              <a:rPr lang="ar-EG" sz="2400" b="1" dirty="0">
                <a:latin typeface="29LT Bukra Bold" panose="000B0903020204020204" pitchFamily="34" charset="-78"/>
                <a:ea typeface="Hind Bold"/>
                <a:cs typeface="29LT Bukra Bold" panose="000B0903020204020204" pitchFamily="34" charset="-78"/>
                <a:sym typeface="Hind Bold"/>
                <a:rtl val="0"/>
              </a:rPr>
              <a:t>الفوج</a:t>
            </a:r>
            <a:r>
              <a:rPr lang="ar-EG" b="1" dirty="0">
                <a:latin typeface="29LT Bukra Bold" panose="000B0903020204020204" pitchFamily="34" charset="-78"/>
                <a:ea typeface="Hind Bold"/>
                <a:cs typeface="29LT Bukra Bold" panose="000B0903020204020204" pitchFamily="34" charset="-78"/>
                <a:sym typeface="Hind Bold"/>
                <a:rtl val="0"/>
              </a:rPr>
              <a:t>: </a:t>
            </a:r>
            <a:r>
              <a:rPr lang="en-US" sz="2400" b="1" dirty="0">
                <a:latin typeface="29LT Bukra Bold" panose="000B0903020204020204" pitchFamily="34" charset="-78"/>
                <a:ea typeface="Hind Bold"/>
                <a:cs typeface="29LT Bukra Bold" panose="000B0903020204020204" pitchFamily="34" charset="-78"/>
                <a:sym typeface="Hind Bold"/>
              </a:rPr>
              <a:t>03</a:t>
            </a:r>
            <a:endParaRPr lang="en-US" b="1" dirty="0">
              <a:latin typeface="29LT Bukra Bold" panose="000B0903020204020204" pitchFamily="34" charset="-78"/>
              <a:ea typeface="Hind Bold"/>
              <a:cs typeface="29LT Bukra Bold" panose="000B0903020204020204" pitchFamily="34" charset="-78"/>
              <a:sym typeface="Hind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446203" y="-480088"/>
            <a:ext cx="19180796" cy="10918563"/>
          </a:xfrm>
          <a:custGeom>
            <a:avLst/>
            <a:gdLst/>
            <a:ahLst/>
            <a:cxnLst/>
            <a:rect l="l" t="t" r="r" b="b"/>
            <a:pathLst>
              <a:path w="19180796" h="10918563">
                <a:moveTo>
                  <a:pt x="0" y="0"/>
                </a:moveTo>
                <a:lnTo>
                  <a:pt x="19180796" y="0"/>
                </a:lnTo>
                <a:lnTo>
                  <a:pt x="19180796" y="10918562"/>
                </a:lnTo>
                <a:lnTo>
                  <a:pt x="0" y="109185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2931956" y="-816440"/>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58050" y="894394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6252188" y="198992"/>
            <a:ext cx="1908826" cy="2051704"/>
          </a:xfrm>
          <a:custGeom>
            <a:avLst/>
            <a:gdLst/>
            <a:ahLst/>
            <a:cxnLst/>
            <a:rect l="l" t="t" r="r" b="b"/>
            <a:pathLst>
              <a:path w="1908826" h="2051704">
                <a:moveTo>
                  <a:pt x="0" y="0"/>
                </a:moveTo>
                <a:lnTo>
                  <a:pt x="1908826" y="0"/>
                </a:lnTo>
                <a:lnTo>
                  <a:pt x="1908826" y="2051704"/>
                </a:lnTo>
                <a:lnTo>
                  <a:pt x="0" y="2051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rot="1477593">
            <a:off x="16431153" y="880545"/>
            <a:ext cx="1554862" cy="404178"/>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grpSp>
        <p:nvGrpSpPr>
          <p:cNvPr id="7" name="Group 7"/>
          <p:cNvGrpSpPr/>
          <p:nvPr/>
        </p:nvGrpSpPr>
        <p:grpSpPr>
          <a:xfrm rot="-499292">
            <a:off x="123488" y="310836"/>
            <a:ext cx="1675746" cy="1828286"/>
            <a:chOff x="0" y="0"/>
            <a:chExt cx="2234328" cy="2437715"/>
          </a:xfrm>
        </p:grpSpPr>
        <p:sp>
          <p:nvSpPr>
            <p:cNvPr id="8" name="Freeform 8"/>
            <p:cNvSpPr/>
            <p:nvPr/>
          </p:nvSpPr>
          <p:spPr>
            <a:xfrm>
              <a:off x="0" y="0"/>
              <a:ext cx="2234311" cy="2437638"/>
            </a:xfrm>
            <a:custGeom>
              <a:avLst/>
              <a:gdLst/>
              <a:ahLst/>
              <a:cxnLst/>
              <a:rect l="l" t="t" r="r" b="b"/>
              <a:pathLst>
                <a:path w="2234311" h="2437638">
                  <a:moveTo>
                    <a:pt x="1116838" y="0"/>
                  </a:moveTo>
                  <a:cubicBezTo>
                    <a:pt x="1733804" y="0"/>
                    <a:pt x="2234311" y="445262"/>
                    <a:pt x="2234311" y="993902"/>
                  </a:cubicBezTo>
                  <a:cubicBezTo>
                    <a:pt x="2234311" y="1542542"/>
                    <a:pt x="1733804" y="1987042"/>
                    <a:pt x="1116838" y="1987042"/>
                  </a:cubicBezTo>
                  <a:cubicBezTo>
                    <a:pt x="1089279" y="1987042"/>
                    <a:pt x="1061593" y="1986280"/>
                    <a:pt x="1034034" y="1983994"/>
                  </a:cubicBezTo>
                  <a:lnTo>
                    <a:pt x="934339" y="2437638"/>
                  </a:lnTo>
                  <a:lnTo>
                    <a:pt x="784860" y="1942719"/>
                  </a:lnTo>
                  <a:cubicBezTo>
                    <a:pt x="330327" y="1816989"/>
                    <a:pt x="0" y="1439164"/>
                    <a:pt x="0" y="993902"/>
                  </a:cubicBezTo>
                  <a:cubicBezTo>
                    <a:pt x="0" y="445262"/>
                    <a:pt x="500507" y="0"/>
                    <a:pt x="1116838" y="0"/>
                  </a:cubicBezTo>
                  <a:close/>
                </a:path>
              </a:pathLst>
            </a:custGeom>
            <a:solidFill>
              <a:srgbClr val="F7BB92"/>
            </a:solidFill>
          </p:spPr>
        </p:sp>
      </p:grpSp>
      <p:sp>
        <p:nvSpPr>
          <p:cNvPr id="9" name="TextBox 9"/>
          <p:cNvSpPr txBox="1"/>
          <p:nvPr/>
        </p:nvSpPr>
        <p:spPr>
          <a:xfrm rot="-499292">
            <a:off x="316132" y="899397"/>
            <a:ext cx="1244461" cy="336705"/>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0" name="TextBox 10"/>
          <p:cNvSpPr txBox="1"/>
          <p:nvPr/>
        </p:nvSpPr>
        <p:spPr>
          <a:xfrm>
            <a:off x="1531425" y="293315"/>
            <a:ext cx="15225150" cy="1725985"/>
          </a:xfrm>
          <a:prstGeom prst="rect">
            <a:avLst/>
          </a:prstGeom>
        </p:spPr>
        <p:txBody>
          <a:bodyPr lIns="0" tIns="0" rIns="0" bIns="0" rtlCol="0" anchor="t">
            <a:spAutoFit/>
          </a:bodyPr>
          <a:lstStyle/>
          <a:p>
            <a:pPr algn="ctr" rtl="1">
              <a:lnSpc>
                <a:spcPct val="150000"/>
              </a:lnSpc>
            </a:pPr>
            <a:r>
              <a:rPr lang="ar-EG" sz="4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آليات التسوية الودية لمنازعات العمل الفردية في النظام الاشتراكي</a:t>
            </a:r>
            <a:endParaRPr lang="ar-EG" sz="4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1" name="TextBox 11"/>
          <p:cNvSpPr txBox="1"/>
          <p:nvPr/>
        </p:nvSpPr>
        <p:spPr>
          <a:xfrm>
            <a:off x="1578406" y="4118812"/>
            <a:ext cx="15225150" cy="722442"/>
          </a:xfrm>
          <a:prstGeom prst="rect">
            <a:avLst/>
          </a:prstGeom>
        </p:spPr>
        <p:txBody>
          <a:bodyPr lIns="0" tIns="0" rIns="0" bIns="0" rtlCol="0" anchor="t">
            <a:spAutoFit/>
          </a:bodyPr>
          <a:lstStyle/>
          <a:p>
            <a:pPr algn="just" rtl="1">
              <a:lnSpc>
                <a:spcPct val="1500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هيمنة النظام اللائحي:</a:t>
            </a:r>
            <a:endPar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2" name="TextBox 12"/>
          <p:cNvSpPr txBox="1"/>
          <p:nvPr/>
        </p:nvSpPr>
        <p:spPr>
          <a:xfrm>
            <a:off x="1295400" y="4962135"/>
            <a:ext cx="15508156" cy="1207831"/>
          </a:xfrm>
          <a:prstGeom prst="rect">
            <a:avLst/>
          </a:prstGeom>
        </p:spPr>
        <p:txBody>
          <a:bodyPr wrap="square" lIns="0" tIns="0" rIns="0" bIns="0" rtlCol="0" anchor="t">
            <a:spAutoFit/>
          </a:bodyPr>
          <a:lstStyle/>
          <a:p>
            <a:pPr algn="just" rtl="1">
              <a:lnSpc>
                <a:spcPct val="15000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اتبعت الجزائر نظام الاقتصاد الموجه ، حيث كانت الدولة تتدخل بشكل كبير في تنظيم علاقات العمل .</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3" name="TextBox 13"/>
          <p:cNvSpPr txBox="1"/>
          <p:nvPr/>
        </p:nvSpPr>
        <p:spPr>
          <a:xfrm>
            <a:off x="1578406" y="6290848"/>
            <a:ext cx="15225150" cy="722442"/>
          </a:xfrm>
          <a:prstGeom prst="rect">
            <a:avLst/>
          </a:prstGeom>
        </p:spPr>
        <p:txBody>
          <a:bodyPr lIns="0" tIns="0" rIns="0" bIns="0" rtlCol="0" anchor="t">
            <a:spAutoFit/>
          </a:bodyPr>
          <a:lstStyle/>
          <a:p>
            <a:pPr algn="just" rtl="1">
              <a:lnSpc>
                <a:spcPct val="150000"/>
              </a:lnSpc>
            </a:pPr>
            <a:r>
              <a:rPr lang="ar-EG" sz="3600" b="1">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دور مفتشية العمل:</a:t>
            </a:r>
            <a:endParaRPr lang="ar-EG" sz="3600" b="1">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4" name="TextBox 14"/>
          <p:cNvSpPr txBox="1"/>
          <p:nvPr/>
        </p:nvSpPr>
        <p:spPr>
          <a:xfrm>
            <a:off x="1295400" y="7134172"/>
            <a:ext cx="15508156" cy="1207831"/>
          </a:xfrm>
          <a:prstGeom prst="rect">
            <a:avLst/>
          </a:prstGeom>
        </p:spPr>
        <p:txBody>
          <a:bodyPr wrap="square" lIns="0" tIns="0" rIns="0" bIns="0" rtlCol="0" anchor="t">
            <a:spAutoFit/>
          </a:bodyPr>
          <a:lstStyle/>
          <a:p>
            <a:pPr algn="just" rtl="1">
              <a:lnSpc>
                <a:spcPct val="15000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كانت مفتشية العمل هي الجهة المسؤولة عن تسوية المنازعات العمالية الفردية.وكانت قراراتها ملزمة وملزمة بالتنفيذ </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5" name="TextBox 15"/>
          <p:cNvSpPr txBox="1"/>
          <p:nvPr/>
        </p:nvSpPr>
        <p:spPr>
          <a:xfrm>
            <a:off x="1578406" y="8462885"/>
            <a:ext cx="15225150" cy="722442"/>
          </a:xfrm>
          <a:prstGeom prst="rect">
            <a:avLst/>
          </a:prstGeom>
        </p:spPr>
        <p:txBody>
          <a:bodyPr lIns="0" tIns="0" rIns="0" bIns="0" rtlCol="0" anchor="t">
            <a:spAutoFit/>
          </a:bodyPr>
          <a:lstStyle/>
          <a:p>
            <a:pPr algn="just" rtl="1">
              <a:lnSpc>
                <a:spcPct val="150000"/>
              </a:lnSpc>
            </a:pPr>
            <a:r>
              <a:rPr lang="ar-EG" sz="3600" b="1">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الحماية العمالية:</a:t>
            </a:r>
            <a:endParaRPr lang="ar-EG" sz="3600" b="1">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6" name="TextBox 16"/>
          <p:cNvSpPr txBox="1"/>
          <p:nvPr/>
        </p:nvSpPr>
        <p:spPr>
          <a:xfrm>
            <a:off x="1578406" y="9306208"/>
            <a:ext cx="15225150" cy="561692"/>
          </a:xfrm>
          <a:prstGeom prst="rect">
            <a:avLst/>
          </a:prstGeom>
        </p:spPr>
        <p:txBody>
          <a:bodyPr lIns="0" tIns="0" rIns="0" bIns="0" rtlCol="0" anchor="t">
            <a:spAutoFit/>
          </a:bodyPr>
          <a:lstStyle/>
          <a:p>
            <a:pPr algn="just" rtl="1">
              <a:lnSpc>
                <a:spcPct val="15000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كان الهدف من هذا النظام هو حماية الطبقة العاملة من أي تعسف من قبل أرباب العمل.</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7" name="TextBox 17"/>
          <p:cNvSpPr txBox="1"/>
          <p:nvPr/>
        </p:nvSpPr>
        <p:spPr>
          <a:xfrm>
            <a:off x="1531425" y="2247900"/>
            <a:ext cx="15272131" cy="1750031"/>
          </a:xfrm>
          <a:prstGeom prst="rect">
            <a:avLst/>
          </a:prstGeom>
        </p:spPr>
        <p:txBody>
          <a:bodyPr wrap="square" lIns="0" tIns="0" rIns="0" bIns="0" rtlCol="0" anchor="t">
            <a:spAutoFit/>
          </a:bodyPr>
          <a:lstStyle/>
          <a:p>
            <a:pPr algn="just" rtl="1">
              <a:lnSpc>
                <a:spcPct val="150000"/>
              </a:lnSpc>
            </a:pPr>
            <a:r>
              <a:rPr lang="ar-EG" sz="2640" b="1" dirty="0">
                <a:solidFill>
                  <a:srgbClr val="2B263D"/>
                </a:solidFill>
                <a:latin typeface="29LT Bukra Bold" panose="000B0903020204020204" pitchFamily="34" charset="-78"/>
                <a:ea typeface="Hind Bold"/>
                <a:cs typeface="29LT Bukra Bold" panose="000B0903020204020204" pitchFamily="34" charset="-78"/>
                <a:sym typeface="Hind Bold"/>
                <a:rtl val="0"/>
              </a:rPr>
              <a:t>بعد الإستقلال</a:t>
            </a:r>
            <a:r>
              <a:rPr lang="ar-DZ" sz="264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2640" b="1" dirty="0">
                <a:solidFill>
                  <a:srgbClr val="2B263D"/>
                </a:solidFill>
                <a:latin typeface="29LT Bukra Bold" panose="000B0903020204020204" pitchFamily="34" charset="-78"/>
                <a:ea typeface="Hind Bold"/>
                <a:cs typeface="29LT Bukra Bold" panose="000B0903020204020204" pitchFamily="34" charset="-78"/>
                <a:sym typeface="Hind Bold"/>
                <a:rtl val="0"/>
              </a:rPr>
              <a:t>استمرت الجزائر في تطبيق التشريعات الفرنسية في مجال العمل</a:t>
            </a:r>
            <a:r>
              <a:rPr lang="ar-DZ" sz="264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2640" b="1" dirty="0">
                <a:solidFill>
                  <a:srgbClr val="2B263D"/>
                </a:solidFill>
                <a:latin typeface="29LT Bukra Bold" panose="000B0903020204020204" pitchFamily="34" charset="-78"/>
                <a:ea typeface="Hind Bold"/>
                <a:cs typeface="29LT Bukra Bold" panose="000B0903020204020204" pitchFamily="34" charset="-78"/>
                <a:sym typeface="Hind Bold"/>
                <a:rtl val="0"/>
              </a:rPr>
              <a:t>مع بعض التعديلات لتتناسب مع السيادة الوطنية</a:t>
            </a:r>
            <a:r>
              <a:rPr lang="ar-DZ" sz="264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2640" b="1" dirty="0">
                <a:solidFill>
                  <a:srgbClr val="2B263D"/>
                </a:solidFill>
                <a:latin typeface="29LT Bukra Bold" panose="000B0903020204020204" pitchFamily="34" charset="-78"/>
                <a:ea typeface="Hind Bold"/>
                <a:cs typeface="29LT Bukra Bold" panose="000B0903020204020204" pitchFamily="34" charset="-78"/>
                <a:sym typeface="Hind Bold"/>
                <a:rtl val="0"/>
              </a:rPr>
              <a:t>ومع ذلك لم يكن هناك تشريع جزائري خاص بتنظيم علاقات العمل إلى بداية السبعينات، حيث تطرق صاحب المقال إلى أهم النقاط والمتمثلة في .</a:t>
            </a:r>
            <a:endParaRPr lang="ar-EG" sz="264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446403" y="-480088"/>
            <a:ext cx="19180796" cy="10918563"/>
          </a:xfrm>
          <a:custGeom>
            <a:avLst/>
            <a:gdLst/>
            <a:ahLst/>
            <a:cxnLst/>
            <a:rect l="l" t="t" r="r" b="b"/>
            <a:pathLst>
              <a:path w="19180796" h="10918563">
                <a:moveTo>
                  <a:pt x="0" y="0"/>
                </a:moveTo>
                <a:lnTo>
                  <a:pt x="19180796" y="0"/>
                </a:lnTo>
                <a:lnTo>
                  <a:pt x="19180796" y="10918562"/>
                </a:lnTo>
                <a:lnTo>
                  <a:pt x="0" y="109185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2919795" y="-480078"/>
            <a:ext cx="7551834" cy="5744130"/>
          </a:xfrm>
          <a:custGeom>
            <a:avLst/>
            <a:gdLst/>
            <a:ahLst/>
            <a:cxnLst/>
            <a:rect l="l" t="t" r="r" b="b"/>
            <a:pathLst>
              <a:path w="7551834" h="5744130">
                <a:moveTo>
                  <a:pt x="0" y="0"/>
                </a:moveTo>
                <a:lnTo>
                  <a:pt x="7551834" y="0"/>
                </a:lnTo>
                <a:lnTo>
                  <a:pt x="7551834" y="5744130"/>
                </a:lnTo>
                <a:lnTo>
                  <a:pt x="0" y="5744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803150" y="894394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6195992" y="384102"/>
            <a:ext cx="1768624" cy="1901006"/>
          </a:xfrm>
          <a:custGeom>
            <a:avLst/>
            <a:gdLst/>
            <a:ahLst/>
            <a:cxnLst/>
            <a:rect l="l" t="t" r="r" b="b"/>
            <a:pathLst>
              <a:path w="1768624" h="1901006">
                <a:moveTo>
                  <a:pt x="0" y="0"/>
                </a:moveTo>
                <a:lnTo>
                  <a:pt x="1768624" y="0"/>
                </a:lnTo>
                <a:lnTo>
                  <a:pt x="1768624" y="1901006"/>
                </a:lnTo>
                <a:lnTo>
                  <a:pt x="0" y="19010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rot="-1800009">
            <a:off x="16364311" y="1018487"/>
            <a:ext cx="1427226" cy="368476"/>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grpSp>
        <p:nvGrpSpPr>
          <p:cNvPr id="7" name="Group 7"/>
          <p:cNvGrpSpPr/>
          <p:nvPr/>
        </p:nvGrpSpPr>
        <p:grpSpPr>
          <a:xfrm rot="1294397">
            <a:off x="588100" y="377684"/>
            <a:ext cx="1675682" cy="1828574"/>
            <a:chOff x="0" y="0"/>
            <a:chExt cx="2234243" cy="2438099"/>
          </a:xfrm>
        </p:grpSpPr>
        <p:sp>
          <p:nvSpPr>
            <p:cNvPr id="8" name="Freeform 8"/>
            <p:cNvSpPr/>
            <p:nvPr/>
          </p:nvSpPr>
          <p:spPr>
            <a:xfrm>
              <a:off x="0" y="0"/>
              <a:ext cx="2234184" cy="2438019"/>
            </a:xfrm>
            <a:custGeom>
              <a:avLst/>
              <a:gdLst/>
              <a:ahLst/>
              <a:cxnLst/>
              <a:rect l="l" t="t" r="r" b="b"/>
              <a:pathLst>
                <a:path w="2234184" h="2438019">
                  <a:moveTo>
                    <a:pt x="1116711" y="0"/>
                  </a:moveTo>
                  <a:cubicBezTo>
                    <a:pt x="1733677" y="0"/>
                    <a:pt x="2234184" y="445262"/>
                    <a:pt x="2234184" y="994029"/>
                  </a:cubicBezTo>
                  <a:cubicBezTo>
                    <a:pt x="2234184" y="1542796"/>
                    <a:pt x="1733677" y="1987296"/>
                    <a:pt x="1116711" y="1987296"/>
                  </a:cubicBezTo>
                  <a:cubicBezTo>
                    <a:pt x="1089152" y="1987296"/>
                    <a:pt x="1061466" y="1986534"/>
                    <a:pt x="1033907" y="1984248"/>
                  </a:cubicBezTo>
                  <a:lnTo>
                    <a:pt x="934212" y="2438019"/>
                  </a:lnTo>
                  <a:lnTo>
                    <a:pt x="784860" y="1942973"/>
                  </a:lnTo>
                  <a:cubicBezTo>
                    <a:pt x="330327" y="1817243"/>
                    <a:pt x="0" y="1439418"/>
                    <a:pt x="0" y="994156"/>
                  </a:cubicBezTo>
                  <a:cubicBezTo>
                    <a:pt x="0" y="445262"/>
                    <a:pt x="500507" y="0"/>
                    <a:pt x="1116711" y="0"/>
                  </a:cubicBezTo>
                  <a:close/>
                </a:path>
              </a:pathLst>
            </a:custGeom>
            <a:solidFill>
              <a:srgbClr val="F7BB92"/>
            </a:solidFill>
          </p:spPr>
        </p:sp>
      </p:grpSp>
      <p:sp>
        <p:nvSpPr>
          <p:cNvPr id="9" name="TextBox 9"/>
          <p:cNvSpPr txBox="1"/>
          <p:nvPr/>
        </p:nvSpPr>
        <p:spPr>
          <a:xfrm rot="1294397">
            <a:off x="862172" y="975791"/>
            <a:ext cx="1244406" cy="336771"/>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0" name="Freeform 10"/>
          <p:cNvSpPr/>
          <p:nvPr/>
        </p:nvSpPr>
        <p:spPr>
          <a:xfrm>
            <a:off x="-2530455" y="-1981628"/>
            <a:ext cx="7551834" cy="5744130"/>
          </a:xfrm>
          <a:custGeom>
            <a:avLst/>
            <a:gdLst/>
            <a:ahLst/>
            <a:cxnLst/>
            <a:rect l="l" t="t" r="r" b="b"/>
            <a:pathLst>
              <a:path w="7551834" h="5744130">
                <a:moveTo>
                  <a:pt x="0" y="0"/>
                </a:moveTo>
                <a:lnTo>
                  <a:pt x="7551834" y="0"/>
                </a:lnTo>
                <a:lnTo>
                  <a:pt x="7551834" y="5744130"/>
                </a:lnTo>
                <a:lnTo>
                  <a:pt x="0" y="57441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2494990" y="1028700"/>
            <a:ext cx="13298020" cy="1564531"/>
          </a:xfrm>
          <a:prstGeom prst="rect">
            <a:avLst/>
          </a:prstGeom>
        </p:spPr>
        <p:txBody>
          <a:bodyPr wrap="square" lIns="0" tIns="0" rIns="0" bIns="0" rtlCol="0" anchor="t">
            <a:spAutoFit/>
          </a:bodyPr>
          <a:lstStyle/>
          <a:p>
            <a:pPr algn="ctr" rtl="1">
              <a:lnSpc>
                <a:spcPts val="6120"/>
              </a:lnSpc>
            </a:pPr>
            <a:r>
              <a:rPr lang="ar-EG" sz="54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اليات التسوية الودية لمنازعات العمل الفردي بعد اصلاحات </a:t>
            </a:r>
            <a:r>
              <a:rPr lang="en-US" sz="54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1989</a:t>
            </a:r>
            <a:endParaRPr lang="en-US" sz="54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endParaRPr>
          </a:p>
        </p:txBody>
      </p:sp>
      <p:sp>
        <p:nvSpPr>
          <p:cNvPr id="12" name="TextBox 12"/>
          <p:cNvSpPr txBox="1"/>
          <p:nvPr/>
        </p:nvSpPr>
        <p:spPr>
          <a:xfrm>
            <a:off x="1963237" y="3920572"/>
            <a:ext cx="14126025" cy="4600811"/>
          </a:xfrm>
          <a:prstGeom prst="rect">
            <a:avLst/>
          </a:prstGeom>
        </p:spPr>
        <p:txBody>
          <a:bodyPr lIns="0" tIns="0" rIns="0" bIns="0" rtlCol="0" anchor="t">
            <a:spAutoFit/>
          </a:bodyPr>
          <a:lstStyle/>
          <a:p>
            <a:pPr algn="just" rtl="1">
              <a:lnSpc>
                <a:spcPct val="150000"/>
              </a:lnSpc>
            </a:pPr>
            <a:r>
              <a:rPr lang="ar-EG" sz="3200" b="1" dirty="0">
                <a:solidFill>
                  <a:srgbClr val="2B263D"/>
                </a:solidFill>
                <a:latin typeface="29LT Bukra Bold" panose="000B0903020204020204" pitchFamily="34" charset="-78"/>
                <a:ea typeface="Hind Bold"/>
                <a:cs typeface="29LT Bukra Bold" panose="000B0903020204020204" pitchFamily="34" charset="-78"/>
                <a:sym typeface="Hind Bold"/>
                <a:rtl val="0"/>
              </a:rPr>
              <a:t>تعتبر علاقات العمل من أكثر العلاقات تعقيدًا نظرًا لتناقض المصالح بين العمال والمستخدمين. لذلك، فإن حدوث نزاعات حول شروط وظروف العمل أمر شائع. من هنا، كان من الضروري إنشاء آليات فعالة للتسوية الودية لهذه المنازعات، لضمان الحفاظ على العلاقات الودية بين الأطراف وضمان استمرارية علاقة العمل.</a:t>
            </a:r>
            <a:endParaRPr lang="ar-EG" sz="32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l" rtl="1">
              <a:lnSpc>
                <a:spcPts val="3720"/>
              </a:lnSpc>
            </a:pP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r" rtl="1">
              <a:lnSpc>
                <a:spcPts val="3720"/>
              </a:lnSpc>
            </a:pP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3" name="Freeform 13"/>
          <p:cNvSpPr/>
          <p:nvPr/>
        </p:nvSpPr>
        <p:spPr>
          <a:xfrm>
            <a:off x="17080304" y="6451841"/>
            <a:ext cx="1597158" cy="3835159"/>
          </a:xfrm>
          <a:custGeom>
            <a:avLst/>
            <a:gdLst/>
            <a:ahLst/>
            <a:cxnLst/>
            <a:rect l="l" t="t" r="r" b="b"/>
            <a:pathLst>
              <a:path w="1597158" h="3835159">
                <a:moveTo>
                  <a:pt x="0" y="0"/>
                </a:moveTo>
                <a:lnTo>
                  <a:pt x="1597158" y="0"/>
                </a:lnTo>
                <a:lnTo>
                  <a:pt x="1597158" y="3835159"/>
                </a:lnTo>
                <a:lnTo>
                  <a:pt x="0" y="383515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1097371" y="-3338433"/>
            <a:ext cx="19180796" cy="10918563"/>
          </a:xfrm>
          <a:custGeom>
            <a:avLst/>
            <a:gdLst/>
            <a:ahLst/>
            <a:cxnLst/>
            <a:rect l="l" t="t" r="r" b="b"/>
            <a:pathLst>
              <a:path w="19180796" h="10918563">
                <a:moveTo>
                  <a:pt x="0" y="0"/>
                </a:moveTo>
                <a:lnTo>
                  <a:pt x="19180796" y="0"/>
                </a:lnTo>
                <a:lnTo>
                  <a:pt x="19180796" y="10918563"/>
                </a:lnTo>
                <a:lnTo>
                  <a:pt x="0" y="109185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3" name="Group 3"/>
          <p:cNvGrpSpPr/>
          <p:nvPr/>
        </p:nvGrpSpPr>
        <p:grpSpPr>
          <a:xfrm>
            <a:off x="2242134" y="1529661"/>
            <a:ext cx="15381882" cy="8050114"/>
            <a:chOff x="0" y="0"/>
            <a:chExt cx="1358937" cy="711200"/>
          </a:xfrm>
        </p:grpSpPr>
        <p:sp>
          <p:nvSpPr>
            <p:cNvPr id="4" name="Freeform 4"/>
            <p:cNvSpPr/>
            <p:nvPr/>
          </p:nvSpPr>
          <p:spPr>
            <a:xfrm>
              <a:off x="0" y="0"/>
              <a:ext cx="1358948" cy="711200"/>
            </a:xfrm>
            <a:custGeom>
              <a:avLst/>
              <a:gdLst/>
              <a:ahLst/>
              <a:cxnLst/>
              <a:rect l="l" t="t" r="r" b="b"/>
              <a:pathLst>
                <a:path w="1358948" h="711200">
                  <a:moveTo>
                    <a:pt x="1067204" y="0"/>
                  </a:moveTo>
                  <a:lnTo>
                    <a:pt x="282407" y="0"/>
                  </a:lnTo>
                  <a:cubicBezTo>
                    <a:pt x="126426" y="0"/>
                    <a:pt x="0" y="123512"/>
                    <a:pt x="0" y="275871"/>
                  </a:cubicBezTo>
                  <a:cubicBezTo>
                    <a:pt x="0" y="386169"/>
                    <a:pt x="66279" y="481310"/>
                    <a:pt x="162037" y="525451"/>
                  </a:cubicBezTo>
                  <a:lnTo>
                    <a:pt x="162037" y="711200"/>
                  </a:lnTo>
                  <a:lnTo>
                    <a:pt x="353844" y="551732"/>
                  </a:lnTo>
                  <a:lnTo>
                    <a:pt x="1067204" y="551732"/>
                  </a:lnTo>
                  <a:cubicBezTo>
                    <a:pt x="1232499" y="551732"/>
                    <a:pt x="1358937" y="428220"/>
                    <a:pt x="1358937" y="275861"/>
                  </a:cubicBezTo>
                  <a:cubicBezTo>
                    <a:pt x="1358948" y="123512"/>
                    <a:pt x="1232499" y="0"/>
                    <a:pt x="1067204" y="0"/>
                  </a:cubicBezTo>
                  <a:close/>
                </a:path>
              </a:pathLst>
            </a:custGeom>
            <a:solidFill>
              <a:srgbClr val="87AA97">
                <a:alpha val="53725"/>
              </a:srgbClr>
            </a:solidFill>
          </p:spPr>
        </p:sp>
        <p:sp>
          <p:nvSpPr>
            <p:cNvPr id="5" name="TextBox 5"/>
            <p:cNvSpPr txBox="1"/>
            <p:nvPr/>
          </p:nvSpPr>
          <p:spPr>
            <a:xfrm>
              <a:off x="0" y="0"/>
              <a:ext cx="1358937" cy="520700"/>
            </a:xfrm>
            <a:prstGeom prst="rect">
              <a:avLst/>
            </a:prstGeom>
          </p:spPr>
          <p:txBody>
            <a:bodyPr lIns="50800" tIns="50800" rIns="50800" bIns="50800" rtlCol="0" anchor="ctr"/>
            <a:lstStyle/>
            <a:p>
              <a:pPr algn="ctr">
                <a:lnSpc>
                  <a:spcPts val="2660"/>
                </a:lnSpc>
                <a:spcBef>
                  <a:spcPct val="0"/>
                </a:spcBef>
              </a:pPr>
            </a:p>
          </p:txBody>
        </p:sp>
      </p:grpSp>
      <p:sp>
        <p:nvSpPr>
          <p:cNvPr id="6" name="Freeform 6"/>
          <p:cNvSpPr/>
          <p:nvPr/>
        </p:nvSpPr>
        <p:spPr>
          <a:xfrm>
            <a:off x="7669736" y="6926912"/>
            <a:ext cx="3931876" cy="3835217"/>
          </a:xfrm>
          <a:custGeom>
            <a:avLst/>
            <a:gdLst/>
            <a:ahLst/>
            <a:cxnLst/>
            <a:rect l="l" t="t" r="r" b="b"/>
            <a:pathLst>
              <a:path w="3931876" h="3835217">
                <a:moveTo>
                  <a:pt x="0" y="0"/>
                </a:moveTo>
                <a:lnTo>
                  <a:pt x="3931875" y="0"/>
                </a:lnTo>
                <a:lnTo>
                  <a:pt x="3931875" y="3835217"/>
                </a:lnTo>
                <a:lnTo>
                  <a:pt x="0" y="3835217"/>
                </a:lnTo>
                <a:lnTo>
                  <a:pt x="0" y="0"/>
                </a:lnTo>
                <a:close/>
              </a:path>
            </a:pathLst>
          </a:custGeom>
          <a:blipFill>
            <a:blip r:embed="rId3"/>
            <a:stretch>
              <a:fillRect/>
            </a:stretch>
          </a:blipFill>
        </p:spPr>
      </p:sp>
      <p:sp>
        <p:nvSpPr>
          <p:cNvPr id="7" name="TextBox 7"/>
          <p:cNvSpPr txBox="1"/>
          <p:nvPr/>
        </p:nvSpPr>
        <p:spPr>
          <a:xfrm>
            <a:off x="3124200" y="1790700"/>
            <a:ext cx="13670450" cy="4877425"/>
          </a:xfrm>
          <a:prstGeom prst="rect">
            <a:avLst/>
          </a:prstGeom>
        </p:spPr>
        <p:txBody>
          <a:bodyPr lIns="0" tIns="0" rIns="0" bIns="0" rtlCol="0" anchor="t">
            <a:spAutoFit/>
          </a:bodyPr>
          <a:lstStyle/>
          <a:p>
            <a:pPr algn="ctr" rtl="1">
              <a:lnSpc>
                <a:spcPct val="150000"/>
              </a:lnSpc>
              <a:spcBef>
                <a:spcPct val="0"/>
              </a:spcBef>
            </a:pPr>
            <a:r>
              <a:rPr lang="ar-EG" sz="3600" b="1" dirty="0">
                <a:solidFill>
                  <a:srgbClr val="000000"/>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تشكل آليات التسوية الودية لمنازعات العمل الفردية بعد إصلاحات </a:t>
            </a:r>
            <a:r>
              <a:rPr lang="en-US" sz="3600" b="1" dirty="0">
                <a:solidFill>
                  <a:srgbClr val="000000"/>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1989</a:t>
            </a:r>
            <a:r>
              <a:rPr lang="ar-EG" sz="3600" b="1" dirty="0">
                <a:solidFill>
                  <a:srgbClr val="000000"/>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 خطوة هامة نحو تعزيز الاستقرار في سوق العمل. من خلال مكاتب المصالحة، ودور مفتشية العمل، والتحكيم، والتفاوض المباشر، يمكن تحقيق حلول فعالة تسهم في تحسين العلاقات بين العمال وأرباب العمل وتعزيز الإنتاجية في الاقتصاد الوطني.</a:t>
            </a:r>
            <a:endParaRPr lang="ar-EG" sz="3600" b="1" dirty="0">
              <a:solidFill>
                <a:srgbClr val="000000"/>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478642" y="6327292"/>
            <a:ext cx="1452910" cy="4030850"/>
          </a:xfrm>
          <a:custGeom>
            <a:avLst/>
            <a:gdLst/>
            <a:ahLst/>
            <a:cxnLst/>
            <a:rect l="l" t="t" r="r" b="b"/>
            <a:pathLst>
              <a:path w="1452910" h="4030850">
                <a:moveTo>
                  <a:pt x="0" y="0"/>
                </a:moveTo>
                <a:lnTo>
                  <a:pt x="1452910" y="0"/>
                </a:lnTo>
                <a:lnTo>
                  <a:pt x="1452910" y="4030850"/>
                </a:lnTo>
                <a:lnTo>
                  <a:pt x="0" y="4030850"/>
                </a:lnTo>
                <a:lnTo>
                  <a:pt x="0" y="0"/>
                </a:lnTo>
                <a:close/>
              </a:path>
            </a:pathLst>
          </a:custGeom>
          <a:blipFill>
            <a:blip/>
            <a:stretch>
              <a:fillRect/>
            </a:stretch>
          </a:blipFill>
        </p:spPr>
      </p:sp>
      <p:sp>
        <p:nvSpPr>
          <p:cNvPr id="3" name="Freeform 3"/>
          <p:cNvSpPr/>
          <p:nvPr/>
        </p:nvSpPr>
        <p:spPr>
          <a:xfrm>
            <a:off x="17259300" y="7242861"/>
            <a:ext cx="1665796" cy="4030878"/>
          </a:xfrm>
          <a:custGeom>
            <a:avLst/>
            <a:gdLst/>
            <a:ahLst/>
            <a:cxnLst/>
            <a:rect l="l" t="t" r="r" b="b"/>
            <a:pathLst>
              <a:path w="1665796" h="4030878">
                <a:moveTo>
                  <a:pt x="0" y="0"/>
                </a:moveTo>
                <a:lnTo>
                  <a:pt x="1665796" y="0"/>
                </a:lnTo>
                <a:lnTo>
                  <a:pt x="1665796" y="4030878"/>
                </a:lnTo>
                <a:lnTo>
                  <a:pt x="0" y="4030878"/>
                </a:lnTo>
                <a:lnTo>
                  <a:pt x="0" y="0"/>
                </a:lnTo>
                <a:close/>
              </a:path>
            </a:pathLst>
          </a:custGeom>
          <a:blipFill>
            <a:blip/>
            <a:stretch>
              <a:fillRect/>
            </a:stretch>
          </a:blipFill>
        </p:spPr>
      </p:sp>
      <p:sp>
        <p:nvSpPr>
          <p:cNvPr id="4" name="Freeform 4"/>
          <p:cNvSpPr/>
          <p:nvPr/>
        </p:nvSpPr>
        <p:spPr>
          <a:xfrm>
            <a:off x="-6602676" y="-2602531"/>
            <a:ext cx="19180796" cy="10918563"/>
          </a:xfrm>
          <a:custGeom>
            <a:avLst/>
            <a:gdLst/>
            <a:ahLst/>
            <a:cxnLst/>
            <a:rect l="l" t="t" r="r" b="b"/>
            <a:pathLst>
              <a:path w="19180796" h="10918563">
                <a:moveTo>
                  <a:pt x="0" y="0"/>
                </a:moveTo>
                <a:lnTo>
                  <a:pt x="19180796" y="0"/>
                </a:lnTo>
                <a:lnTo>
                  <a:pt x="19180796" y="10918562"/>
                </a:lnTo>
                <a:lnTo>
                  <a:pt x="0" y="109185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5" name="Freeform 5"/>
          <p:cNvSpPr/>
          <p:nvPr/>
        </p:nvSpPr>
        <p:spPr>
          <a:xfrm>
            <a:off x="12578120" y="894394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rot="-499292">
            <a:off x="529314" y="310836"/>
            <a:ext cx="1675746" cy="1828286"/>
            <a:chOff x="0" y="0"/>
            <a:chExt cx="2234328" cy="2437715"/>
          </a:xfrm>
        </p:grpSpPr>
        <p:sp>
          <p:nvSpPr>
            <p:cNvPr id="7" name="Freeform 7"/>
            <p:cNvSpPr/>
            <p:nvPr/>
          </p:nvSpPr>
          <p:spPr>
            <a:xfrm>
              <a:off x="0" y="0"/>
              <a:ext cx="2234311" cy="2437638"/>
            </a:xfrm>
            <a:custGeom>
              <a:avLst/>
              <a:gdLst/>
              <a:ahLst/>
              <a:cxnLst/>
              <a:rect l="l" t="t" r="r" b="b"/>
              <a:pathLst>
                <a:path w="2234311" h="2437638">
                  <a:moveTo>
                    <a:pt x="1116838" y="0"/>
                  </a:moveTo>
                  <a:cubicBezTo>
                    <a:pt x="1733804" y="0"/>
                    <a:pt x="2234311" y="445262"/>
                    <a:pt x="2234311" y="993902"/>
                  </a:cubicBezTo>
                  <a:cubicBezTo>
                    <a:pt x="2234311" y="1542542"/>
                    <a:pt x="1733804" y="1987042"/>
                    <a:pt x="1116838" y="1987042"/>
                  </a:cubicBezTo>
                  <a:cubicBezTo>
                    <a:pt x="1089279" y="1987042"/>
                    <a:pt x="1061593" y="1986280"/>
                    <a:pt x="1034034" y="1983994"/>
                  </a:cubicBezTo>
                  <a:lnTo>
                    <a:pt x="934339" y="2437638"/>
                  </a:lnTo>
                  <a:lnTo>
                    <a:pt x="784860" y="1942719"/>
                  </a:lnTo>
                  <a:cubicBezTo>
                    <a:pt x="330327" y="1816989"/>
                    <a:pt x="0" y="1439164"/>
                    <a:pt x="0" y="993902"/>
                  </a:cubicBezTo>
                  <a:cubicBezTo>
                    <a:pt x="0" y="445262"/>
                    <a:pt x="500507" y="0"/>
                    <a:pt x="1116838" y="0"/>
                  </a:cubicBezTo>
                  <a:close/>
                </a:path>
              </a:pathLst>
            </a:custGeom>
            <a:solidFill>
              <a:srgbClr val="FFA099"/>
            </a:solidFill>
          </p:spPr>
        </p:sp>
      </p:grpSp>
      <p:sp>
        <p:nvSpPr>
          <p:cNvPr id="8" name="TextBox 8"/>
          <p:cNvSpPr txBox="1"/>
          <p:nvPr/>
        </p:nvSpPr>
        <p:spPr>
          <a:xfrm rot="-499292">
            <a:off x="721958" y="899397"/>
            <a:ext cx="1244461" cy="336705"/>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9" name="Freeform 9"/>
          <p:cNvSpPr/>
          <p:nvPr/>
        </p:nvSpPr>
        <p:spPr>
          <a:xfrm>
            <a:off x="15349174" y="9"/>
            <a:ext cx="3025263" cy="3048387"/>
          </a:xfrm>
          <a:custGeom>
            <a:avLst/>
            <a:gdLst/>
            <a:ahLst/>
            <a:cxnLst/>
            <a:rect l="l" t="t" r="r" b="b"/>
            <a:pathLst>
              <a:path w="3025263" h="3048387">
                <a:moveTo>
                  <a:pt x="0" y="0"/>
                </a:moveTo>
                <a:lnTo>
                  <a:pt x="3025264" y="0"/>
                </a:lnTo>
                <a:lnTo>
                  <a:pt x="3025264" y="3048388"/>
                </a:lnTo>
                <a:lnTo>
                  <a:pt x="0" y="3048388"/>
                </a:lnTo>
                <a:lnTo>
                  <a:pt x="0" y="0"/>
                </a:lnTo>
                <a:close/>
              </a:path>
            </a:pathLst>
          </a:custGeom>
          <a:blipFill>
            <a:blip/>
            <a:stretch>
              <a:fillRect/>
            </a:stretch>
          </a:blipFill>
        </p:spPr>
      </p:sp>
      <p:sp>
        <p:nvSpPr>
          <p:cNvPr id="10" name="TextBox 10"/>
          <p:cNvSpPr txBox="1"/>
          <p:nvPr/>
        </p:nvSpPr>
        <p:spPr>
          <a:xfrm rot="538522">
            <a:off x="16101138" y="1178554"/>
            <a:ext cx="1711957" cy="448123"/>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1" name="TextBox 11"/>
          <p:cNvSpPr txBox="1"/>
          <p:nvPr/>
        </p:nvSpPr>
        <p:spPr>
          <a:xfrm>
            <a:off x="9569674" y="8029500"/>
            <a:ext cx="6584726" cy="722442"/>
          </a:xfrm>
          <a:prstGeom prst="rect">
            <a:avLst/>
          </a:prstGeom>
        </p:spPr>
        <p:txBody>
          <a:bodyPr wrap="square" lIns="0" tIns="0" rIns="0" bIns="0" rtlCol="0" anchor="t">
            <a:spAutoFit/>
          </a:bodyPr>
          <a:lstStyle/>
          <a:p>
            <a:pPr algn="just" rtl="1">
              <a:lnSpc>
                <a:spcPct val="1500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اهمية التفاوض المباشر</a:t>
            </a:r>
            <a:r>
              <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 </a:t>
            </a:r>
            <a:endPar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endParaRPr>
          </a:p>
        </p:txBody>
      </p:sp>
      <p:sp>
        <p:nvSpPr>
          <p:cNvPr id="12" name="TextBox 12"/>
          <p:cNvSpPr txBox="1"/>
          <p:nvPr/>
        </p:nvSpPr>
        <p:spPr>
          <a:xfrm>
            <a:off x="10498318" y="5404286"/>
            <a:ext cx="5656081" cy="722442"/>
          </a:xfrm>
          <a:prstGeom prst="rect">
            <a:avLst/>
          </a:prstGeom>
        </p:spPr>
        <p:txBody>
          <a:bodyPr lIns="0" tIns="0" rIns="0" bIns="0" rtlCol="0" anchor="t">
            <a:spAutoFit/>
          </a:bodyPr>
          <a:lstStyle/>
          <a:p>
            <a:pPr algn="just" rtl="1">
              <a:lnSpc>
                <a:spcPct val="1500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اللجوء الى التحكيم</a:t>
            </a:r>
            <a:r>
              <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 </a:t>
            </a:r>
            <a:endPar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endParaRPr>
          </a:p>
        </p:txBody>
      </p:sp>
      <p:sp>
        <p:nvSpPr>
          <p:cNvPr id="13" name="TextBox 13"/>
          <p:cNvSpPr txBox="1"/>
          <p:nvPr/>
        </p:nvSpPr>
        <p:spPr>
          <a:xfrm>
            <a:off x="12365249" y="153858"/>
            <a:ext cx="3789150" cy="722442"/>
          </a:xfrm>
          <a:prstGeom prst="rect">
            <a:avLst/>
          </a:prstGeom>
        </p:spPr>
        <p:txBody>
          <a:bodyPr lIns="0" tIns="0" rIns="0" bIns="0" rtlCol="0" anchor="t">
            <a:spAutoFit/>
          </a:bodyPr>
          <a:lstStyle/>
          <a:p>
            <a:pPr algn="just" rtl="1">
              <a:lnSpc>
                <a:spcPct val="1500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مكاتب الصلح</a:t>
            </a:r>
            <a:r>
              <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 </a:t>
            </a:r>
            <a:endPar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endParaRPr>
          </a:p>
        </p:txBody>
      </p:sp>
      <p:sp>
        <p:nvSpPr>
          <p:cNvPr id="14" name="TextBox 14"/>
          <p:cNvSpPr txBox="1"/>
          <p:nvPr/>
        </p:nvSpPr>
        <p:spPr>
          <a:xfrm>
            <a:off x="1416273" y="1032917"/>
            <a:ext cx="14738126" cy="1589538"/>
          </a:xfrm>
          <a:prstGeom prst="rect">
            <a:avLst/>
          </a:prstGeom>
        </p:spPr>
        <p:txBody>
          <a:bodyPr wrap="square" lIns="0" tIns="0" rIns="0" bIns="0" rtlCol="0" anchor="t">
            <a:spAutoFit/>
          </a:bodyPr>
          <a:lstStyle/>
          <a:p>
            <a:pPr algn="just" rtl="1">
              <a:lnSpc>
                <a:spcPct val="150000"/>
              </a:lnSpc>
            </a:pPr>
            <a:r>
              <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أنشأت الجزائر مكاتب للمصالحة بموجب قانون العمل </a:t>
            </a:r>
            <a:r>
              <a:rPr lang="en-US" sz="2400" b="1" dirty="0">
                <a:solidFill>
                  <a:srgbClr val="2B263D"/>
                </a:solidFill>
                <a:latin typeface="29LT Bukra Bold" panose="000B0903020204020204" pitchFamily="34" charset="-78"/>
                <a:ea typeface="Hind Bold"/>
                <a:cs typeface="29LT Bukra Bold" panose="000B0903020204020204" pitchFamily="34" charset="-78"/>
                <a:sym typeface="Hind Bold"/>
              </a:rPr>
              <a:t>90</a:t>
            </a:r>
            <a:r>
              <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a:t>
            </a:r>
            <a:r>
              <a:rPr lang="en-US" sz="2400" b="1" dirty="0">
                <a:solidFill>
                  <a:srgbClr val="2B263D"/>
                </a:solidFill>
                <a:latin typeface="29LT Bukra Bold" panose="000B0903020204020204" pitchFamily="34" charset="-78"/>
                <a:ea typeface="Hind Bold"/>
                <a:cs typeface="29LT Bukra Bold" panose="000B0903020204020204" pitchFamily="34" charset="-78"/>
                <a:sym typeface="Hind Bold"/>
              </a:rPr>
              <a:t>04</a:t>
            </a:r>
            <a:r>
              <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 هذه المكاتب تهدف إلى تقديم حلول ودية للنزاعات قبل اللجوء إلى القضاء. تتكون هذه المكاتب عادة من ممثلين عن العمال وأرباب العمل، مما يضمن تمثيل مصالح الطرفين</a:t>
            </a:r>
            <a:endPar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5" name="TextBox 15"/>
          <p:cNvSpPr txBox="1"/>
          <p:nvPr/>
        </p:nvSpPr>
        <p:spPr>
          <a:xfrm>
            <a:off x="11113343" y="2779072"/>
            <a:ext cx="5041056" cy="722442"/>
          </a:xfrm>
          <a:prstGeom prst="rect">
            <a:avLst/>
          </a:prstGeom>
        </p:spPr>
        <p:txBody>
          <a:bodyPr lIns="0" tIns="0" rIns="0" bIns="0" rtlCol="0" anchor="t">
            <a:spAutoFit/>
          </a:bodyPr>
          <a:lstStyle/>
          <a:p>
            <a:pPr algn="just" rtl="1">
              <a:lnSpc>
                <a:spcPct val="1500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دور مفتشية العمل</a:t>
            </a:r>
            <a:r>
              <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 </a:t>
            </a:r>
            <a:endParaRPr lang="en-US"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endParaRPr>
          </a:p>
        </p:txBody>
      </p:sp>
      <p:sp>
        <p:nvSpPr>
          <p:cNvPr id="16" name="TextBox 16"/>
          <p:cNvSpPr txBox="1"/>
          <p:nvPr/>
        </p:nvSpPr>
        <p:spPr>
          <a:xfrm>
            <a:off x="1416273" y="3658131"/>
            <a:ext cx="14738126" cy="1589538"/>
          </a:xfrm>
          <a:prstGeom prst="rect">
            <a:avLst/>
          </a:prstGeom>
        </p:spPr>
        <p:txBody>
          <a:bodyPr wrap="square" lIns="0" tIns="0" rIns="0" bIns="0" rtlCol="0" anchor="t">
            <a:spAutoFit/>
          </a:bodyPr>
          <a:lstStyle/>
          <a:p>
            <a:pPr algn="just" rtl="1">
              <a:lnSpc>
                <a:spcPct val="150000"/>
              </a:lnSpc>
            </a:pPr>
            <a:r>
              <a:rPr lang="ar-DZ"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ت</a:t>
            </a:r>
            <a:r>
              <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قوم مفتشية العمل بدور الوسيط في حل النزاعات. حيث يمكن للعمال أو أرباب العمل تقديم شكاوى إلى المفتشين، الذين يقومون بدراسة الحالة ومحاولة إيجاد حلول ودية. هذه العملية تعزز من التواصل بين الأطراف وتساعد في تقليل التوتر. </a:t>
            </a:r>
            <a:endPar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7" name="TextBox 17"/>
          <p:cNvSpPr txBox="1"/>
          <p:nvPr/>
        </p:nvSpPr>
        <p:spPr>
          <a:xfrm>
            <a:off x="1416273" y="6283345"/>
            <a:ext cx="14738126" cy="1589538"/>
          </a:xfrm>
          <a:prstGeom prst="rect">
            <a:avLst/>
          </a:prstGeom>
        </p:spPr>
        <p:txBody>
          <a:bodyPr wrap="square" lIns="0" tIns="0" rIns="0" bIns="0" rtlCol="0" anchor="t">
            <a:spAutoFit/>
          </a:bodyPr>
          <a:lstStyle/>
          <a:p>
            <a:pPr algn="just" rtl="1">
              <a:lnSpc>
                <a:spcPct val="150000"/>
              </a:lnSpc>
            </a:pPr>
            <a:r>
              <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في بعض الحالات، يمكن للأطراف الاتفاق على اللجوء إلى التحكيم كوسيلة لحل النزاع. يتم اختيار محكم محايد يتولى دراسة القضية ويقدم توصياته. هذه الطريقة تعزز من سرعة الحل وتقلل من التكاليف المرتبطة بالإجراءات القضائية. </a:t>
            </a:r>
            <a:endPar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8" name="TextBox 18"/>
          <p:cNvSpPr txBox="1"/>
          <p:nvPr/>
        </p:nvSpPr>
        <p:spPr>
          <a:xfrm>
            <a:off x="1416273" y="8908560"/>
            <a:ext cx="14738126" cy="1035540"/>
          </a:xfrm>
          <a:prstGeom prst="rect">
            <a:avLst/>
          </a:prstGeom>
        </p:spPr>
        <p:txBody>
          <a:bodyPr wrap="square" lIns="0" tIns="0" rIns="0" bIns="0" rtlCol="0" anchor="t">
            <a:spAutoFit/>
          </a:bodyPr>
          <a:lstStyle/>
          <a:p>
            <a:pPr algn="just" rtl="1">
              <a:lnSpc>
                <a:spcPct val="150000"/>
              </a:lnSpc>
            </a:pPr>
            <a:r>
              <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يشجع القانون على التفاوض المباشر بين العمال وأرباب العمل كخطوة أولى لحل النزاعات. يمكن أن يؤدي الحوار المفتوح والمباشر إلى فهم أفضل للمشاكل المطروحة وإيجاد حلول مرضية للطرفين. </a:t>
            </a:r>
            <a:endPar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498047" y="-480088"/>
            <a:ext cx="19180796" cy="10918563"/>
          </a:xfrm>
          <a:custGeom>
            <a:avLst/>
            <a:gdLst/>
            <a:ahLst/>
            <a:cxnLst/>
            <a:rect l="l" t="t" r="r" b="b"/>
            <a:pathLst>
              <a:path w="19180796" h="10918563">
                <a:moveTo>
                  <a:pt x="0" y="0"/>
                </a:moveTo>
                <a:lnTo>
                  <a:pt x="19180796" y="0"/>
                </a:lnTo>
                <a:lnTo>
                  <a:pt x="19180796" y="10918562"/>
                </a:lnTo>
                <a:lnTo>
                  <a:pt x="0" y="109185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3388092" y="-2261766"/>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7259300" y="6579239"/>
            <a:ext cx="1986112" cy="4241666"/>
          </a:xfrm>
          <a:custGeom>
            <a:avLst/>
            <a:gdLst/>
            <a:ahLst/>
            <a:cxnLst/>
            <a:rect l="l" t="t" r="r" b="b"/>
            <a:pathLst>
              <a:path w="1986112" h="4241666">
                <a:moveTo>
                  <a:pt x="0" y="0"/>
                </a:moveTo>
                <a:lnTo>
                  <a:pt x="1986112" y="0"/>
                </a:lnTo>
                <a:lnTo>
                  <a:pt x="1986112" y="4241666"/>
                </a:lnTo>
                <a:lnTo>
                  <a:pt x="0" y="4241666"/>
                </a:lnTo>
                <a:lnTo>
                  <a:pt x="0" y="0"/>
                </a:lnTo>
                <a:close/>
              </a:path>
            </a:pathLst>
          </a:custGeom>
          <a:blipFill>
            <a:blip/>
            <a:stretch>
              <a:fillRect/>
            </a:stretch>
          </a:blipFill>
        </p:spPr>
      </p:sp>
      <p:sp>
        <p:nvSpPr>
          <p:cNvPr id="5" name="Freeform 5"/>
          <p:cNvSpPr/>
          <p:nvPr/>
        </p:nvSpPr>
        <p:spPr>
          <a:xfrm>
            <a:off x="-462990" y="3951764"/>
            <a:ext cx="2217190" cy="6366504"/>
          </a:xfrm>
          <a:custGeom>
            <a:avLst/>
            <a:gdLst/>
            <a:ahLst/>
            <a:cxnLst/>
            <a:rect l="l" t="t" r="r" b="b"/>
            <a:pathLst>
              <a:path w="2217190" h="6366504">
                <a:moveTo>
                  <a:pt x="0" y="0"/>
                </a:moveTo>
                <a:lnTo>
                  <a:pt x="2217190" y="0"/>
                </a:lnTo>
                <a:lnTo>
                  <a:pt x="2217190" y="6366504"/>
                </a:lnTo>
                <a:lnTo>
                  <a:pt x="0" y="6366504"/>
                </a:lnTo>
                <a:lnTo>
                  <a:pt x="0" y="0"/>
                </a:lnTo>
                <a:close/>
              </a:path>
            </a:pathLst>
          </a:custGeom>
          <a:blipFill>
            <a:blip/>
            <a:stretch>
              <a:fillRect/>
            </a:stretch>
          </a:blipFill>
        </p:spPr>
      </p:sp>
      <p:sp>
        <p:nvSpPr>
          <p:cNvPr id="6" name="TextBox 6"/>
          <p:cNvSpPr txBox="1"/>
          <p:nvPr/>
        </p:nvSpPr>
        <p:spPr>
          <a:xfrm>
            <a:off x="1531425" y="266700"/>
            <a:ext cx="15225150" cy="1203984"/>
          </a:xfrm>
          <a:prstGeom prst="rect">
            <a:avLst/>
          </a:prstGeom>
        </p:spPr>
        <p:txBody>
          <a:bodyPr lIns="0" tIns="0" rIns="0" bIns="0" rtlCol="0" anchor="t">
            <a:spAutoFit/>
          </a:bodyPr>
          <a:lstStyle/>
          <a:p>
            <a:pPr algn="ctr" rtl="1">
              <a:lnSpc>
                <a:spcPct val="150000"/>
              </a:lnSpc>
            </a:pPr>
            <a:r>
              <a:rPr lang="ar-EG" sz="6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نتائج المصالحة </a:t>
            </a:r>
            <a:endParaRPr lang="ar-EG" sz="6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7" name="TextBox 7"/>
          <p:cNvSpPr txBox="1"/>
          <p:nvPr/>
        </p:nvSpPr>
        <p:spPr>
          <a:xfrm>
            <a:off x="1093433" y="2107309"/>
            <a:ext cx="16734350" cy="1207831"/>
          </a:xfrm>
          <a:prstGeom prst="rect">
            <a:avLst/>
          </a:prstGeom>
        </p:spPr>
        <p:txBody>
          <a:bodyPr wrap="square" lIns="0" tIns="0" rIns="0" bIns="0" rtlCol="0" anchor="t">
            <a:spAutoFit/>
          </a:bodyPr>
          <a:lstStyle/>
          <a:p>
            <a:pPr algn="just" rtl="1">
              <a:lnSpc>
                <a:spcPct val="15000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تناولت النتائج عملية المصالحة بين طرفي النزاع،وتركز بشكل خاص على الطبيعة القانونية للإتفاق الذي يتم التوصل إليه حيث تطرق إلى :</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8" name="TextBox 8"/>
          <p:cNvSpPr txBox="1"/>
          <p:nvPr/>
        </p:nvSpPr>
        <p:spPr>
          <a:xfrm>
            <a:off x="1093433" y="3951764"/>
            <a:ext cx="16734350" cy="5551904"/>
          </a:xfrm>
          <a:prstGeom prst="rect">
            <a:avLst/>
          </a:prstGeom>
        </p:spPr>
        <p:txBody>
          <a:bodyPr lIns="0" tIns="0" rIns="0" bIns="0" rtlCol="0" anchor="t">
            <a:spAutoFit/>
          </a:bodyPr>
          <a:lstStyle/>
          <a:p>
            <a:pPr marL="457200" indent="-457200" algn="just" rtl="1">
              <a:lnSpc>
                <a:spcPct val="150000"/>
              </a:lnSpc>
              <a:spcAft>
                <a:spcPts val="1200"/>
              </a:spcAft>
              <a:buFont typeface="Wingdings" panose="05000000000000000000" pitchFamily="2" charset="2"/>
              <a:buChar char="q"/>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عندما يتوصل طرفا النزاع إلى اتفاق عبر المصالحة، يتم تحرير محضر يوثق هذا الاتفاق الودي، هذا المحضر يغني الطرفين عن اللجوء إلى القضاء، ويعتبر حلاً وديًا للنزاع.</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200"/>
              </a:spcAft>
              <a:buFont typeface="Wingdings" panose="05000000000000000000" pitchFamily="2" charset="2"/>
              <a:buChar char="q"/>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تختلف الدول في تصنيفها القانوني لاتفاقات المصالحة فبعض الدول مثل سورياوموريتانيا تعتبرها أحكامًا قضائية بعد تصديقها من قبل القضاء،بينما تعتبرها دول أخرى، مثل الجزائر، مجرد اتفاقات بين طرفين.</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200"/>
              </a:spcAft>
              <a:buFont typeface="Wingdings" panose="05000000000000000000" pitchFamily="2" charset="2"/>
              <a:buChar char="q"/>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في الجزائر، تعتبر قرارات المصالحة اتفاقات بين الطرفين، ولا تحمل قوة الأمر القضائي حيث يقتصر دور مكتب المصالحة على الوساطة وتسهيل التوصل إلى حل.</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200"/>
              </a:spcAft>
              <a:buFont typeface="Wingdings" panose="05000000000000000000" pitchFamily="2" charset="2"/>
              <a:buChar char="q"/>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محاضر المصالحة في الجزائر تعتبر حجة إثبات على الاتفاق، إلا أنها قابلة للطعن في حالة التزوير.</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446253" y="-480088"/>
            <a:ext cx="19180796" cy="10918563"/>
          </a:xfrm>
          <a:custGeom>
            <a:avLst/>
            <a:gdLst/>
            <a:ahLst/>
            <a:cxnLst/>
            <a:rect l="l" t="t" r="r" b="b"/>
            <a:pathLst>
              <a:path w="19180796" h="10918563">
                <a:moveTo>
                  <a:pt x="0" y="0"/>
                </a:moveTo>
                <a:lnTo>
                  <a:pt x="19180796" y="0"/>
                </a:lnTo>
                <a:lnTo>
                  <a:pt x="19180796" y="10918562"/>
                </a:lnTo>
                <a:lnTo>
                  <a:pt x="0" y="109185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2397145" y="-480078"/>
            <a:ext cx="7551834" cy="5744130"/>
          </a:xfrm>
          <a:custGeom>
            <a:avLst/>
            <a:gdLst/>
            <a:ahLst/>
            <a:cxnLst/>
            <a:rect l="l" t="t" r="r" b="b"/>
            <a:pathLst>
              <a:path w="7551834" h="5744130">
                <a:moveTo>
                  <a:pt x="0" y="0"/>
                </a:moveTo>
                <a:lnTo>
                  <a:pt x="7551834" y="0"/>
                </a:lnTo>
                <a:lnTo>
                  <a:pt x="7551834" y="5744130"/>
                </a:lnTo>
                <a:lnTo>
                  <a:pt x="0" y="5744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58100" y="894394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rot="485407">
            <a:off x="-441385" y="4876058"/>
            <a:ext cx="4326467" cy="4015076"/>
            <a:chOff x="0" y="0"/>
            <a:chExt cx="5768623" cy="5353434"/>
          </a:xfrm>
        </p:grpSpPr>
        <p:sp>
          <p:nvSpPr>
            <p:cNvPr id="8" name="Freeform 8"/>
            <p:cNvSpPr/>
            <p:nvPr/>
          </p:nvSpPr>
          <p:spPr>
            <a:xfrm>
              <a:off x="127" y="127"/>
              <a:ext cx="5768467" cy="5353177"/>
            </a:xfrm>
            <a:custGeom>
              <a:avLst/>
              <a:gdLst/>
              <a:ahLst/>
              <a:cxnLst/>
              <a:rect l="l" t="t" r="r" b="b"/>
              <a:pathLst>
                <a:path w="5768467" h="5353177">
                  <a:moveTo>
                    <a:pt x="4426839" y="0"/>
                  </a:moveTo>
                  <a:lnTo>
                    <a:pt x="5768467" y="3784092"/>
                  </a:lnTo>
                  <a:lnTo>
                    <a:pt x="1341501" y="5353177"/>
                  </a:lnTo>
                  <a:lnTo>
                    <a:pt x="0" y="1565783"/>
                  </a:lnTo>
                  <a:lnTo>
                    <a:pt x="4426839" y="0"/>
                  </a:lnTo>
                  <a:close/>
                </a:path>
              </a:pathLst>
            </a:custGeom>
            <a:solidFill>
              <a:srgbClr val="F2E4DA"/>
            </a:solidFill>
          </p:spPr>
        </p:sp>
      </p:grpSp>
      <p:grpSp>
        <p:nvGrpSpPr>
          <p:cNvPr id="9" name="Group 9"/>
          <p:cNvGrpSpPr/>
          <p:nvPr/>
        </p:nvGrpSpPr>
        <p:grpSpPr>
          <a:xfrm rot="485407">
            <a:off x="18396008" y="6570890"/>
            <a:ext cx="321466" cy="505919"/>
            <a:chOff x="0" y="0"/>
            <a:chExt cx="428622" cy="674559"/>
          </a:xfrm>
        </p:grpSpPr>
        <p:sp>
          <p:nvSpPr>
            <p:cNvPr id="10" name="Freeform 10"/>
            <p:cNvSpPr/>
            <p:nvPr/>
          </p:nvSpPr>
          <p:spPr>
            <a:xfrm>
              <a:off x="0" y="0"/>
              <a:ext cx="428752" cy="674370"/>
            </a:xfrm>
            <a:custGeom>
              <a:avLst/>
              <a:gdLst/>
              <a:ahLst/>
              <a:cxnLst/>
              <a:rect l="l" t="t" r="r" b="b"/>
              <a:pathLst>
                <a:path w="428752" h="674370">
                  <a:moveTo>
                    <a:pt x="105918" y="0"/>
                  </a:moveTo>
                  <a:cubicBezTo>
                    <a:pt x="115062" y="0"/>
                    <a:pt x="124587" y="4318"/>
                    <a:pt x="131953" y="11684"/>
                  </a:cubicBezTo>
                  <a:cubicBezTo>
                    <a:pt x="224409" y="117094"/>
                    <a:pt x="428752" y="499491"/>
                    <a:pt x="346202" y="644525"/>
                  </a:cubicBezTo>
                  <a:cubicBezTo>
                    <a:pt x="333502" y="665480"/>
                    <a:pt x="319532" y="674370"/>
                    <a:pt x="304927" y="674370"/>
                  </a:cubicBezTo>
                  <a:cubicBezTo>
                    <a:pt x="213360" y="674370"/>
                    <a:pt x="95631" y="321564"/>
                    <a:pt x="95631" y="321564"/>
                  </a:cubicBezTo>
                  <a:cubicBezTo>
                    <a:pt x="95631" y="321564"/>
                    <a:pt x="0" y="74422"/>
                    <a:pt x="85725" y="8382"/>
                  </a:cubicBezTo>
                  <a:cubicBezTo>
                    <a:pt x="91567" y="2540"/>
                    <a:pt x="98679" y="0"/>
                    <a:pt x="105918" y="0"/>
                  </a:cubicBezTo>
                  <a:close/>
                </a:path>
              </a:pathLst>
            </a:custGeom>
            <a:solidFill>
              <a:srgbClr val="E86767"/>
            </a:solidFill>
          </p:spPr>
        </p:sp>
      </p:grpSp>
      <p:grpSp>
        <p:nvGrpSpPr>
          <p:cNvPr id="11" name="Group 11"/>
          <p:cNvGrpSpPr/>
          <p:nvPr/>
        </p:nvGrpSpPr>
        <p:grpSpPr>
          <a:xfrm rot="485407">
            <a:off x="2815609" y="8400033"/>
            <a:ext cx="1871608" cy="2860376"/>
            <a:chOff x="0" y="0"/>
            <a:chExt cx="2495478" cy="3813834"/>
          </a:xfrm>
        </p:grpSpPr>
        <p:sp>
          <p:nvSpPr>
            <p:cNvPr id="12" name="Freeform 12"/>
            <p:cNvSpPr/>
            <p:nvPr/>
          </p:nvSpPr>
          <p:spPr>
            <a:xfrm>
              <a:off x="127" y="0"/>
              <a:ext cx="2495169" cy="3813810"/>
            </a:xfrm>
            <a:custGeom>
              <a:avLst/>
              <a:gdLst/>
              <a:ahLst/>
              <a:cxnLst/>
              <a:rect l="l" t="t" r="r" b="b"/>
              <a:pathLst>
                <a:path w="2495169" h="3813810">
                  <a:moveTo>
                    <a:pt x="655955" y="0"/>
                  </a:moveTo>
                  <a:lnTo>
                    <a:pt x="1219581" y="1021842"/>
                  </a:lnTo>
                  <a:lnTo>
                    <a:pt x="2495169" y="3342513"/>
                  </a:lnTo>
                  <a:lnTo>
                    <a:pt x="1163574" y="3813810"/>
                  </a:lnTo>
                  <a:lnTo>
                    <a:pt x="250444" y="903224"/>
                  </a:lnTo>
                  <a:lnTo>
                    <a:pt x="0" y="118745"/>
                  </a:lnTo>
                  <a:lnTo>
                    <a:pt x="655955" y="0"/>
                  </a:lnTo>
                  <a:close/>
                </a:path>
              </a:pathLst>
            </a:custGeom>
            <a:solidFill>
              <a:srgbClr val="FFA099"/>
            </a:solidFill>
          </p:spPr>
        </p:sp>
      </p:grpSp>
      <p:sp>
        <p:nvSpPr>
          <p:cNvPr id="13" name="Freeform 13"/>
          <p:cNvSpPr/>
          <p:nvPr/>
        </p:nvSpPr>
        <p:spPr>
          <a:xfrm>
            <a:off x="2876939" y="7177188"/>
            <a:ext cx="1041570" cy="1322692"/>
          </a:xfrm>
          <a:custGeom>
            <a:avLst/>
            <a:gdLst/>
            <a:ahLst/>
            <a:cxnLst/>
            <a:rect l="l" t="t" r="r" b="b"/>
            <a:pathLst>
              <a:path w="1041570" h="1322692">
                <a:moveTo>
                  <a:pt x="0" y="0"/>
                </a:moveTo>
                <a:lnTo>
                  <a:pt x="1041571" y="0"/>
                </a:lnTo>
                <a:lnTo>
                  <a:pt x="1041571" y="1322692"/>
                </a:lnTo>
                <a:lnTo>
                  <a:pt x="0" y="1322692"/>
                </a:lnTo>
                <a:lnTo>
                  <a:pt x="0" y="0"/>
                </a:lnTo>
                <a:close/>
              </a:path>
            </a:pathLst>
          </a:custGeom>
          <a:blipFill>
            <a:blip/>
            <a:stretch>
              <a:fillRect/>
            </a:stretch>
          </a:blipFill>
        </p:spPr>
      </p:sp>
      <p:sp>
        <p:nvSpPr>
          <p:cNvPr id="14" name="Freeform 14"/>
          <p:cNvSpPr/>
          <p:nvPr/>
        </p:nvSpPr>
        <p:spPr>
          <a:xfrm>
            <a:off x="18266101" y="6645457"/>
            <a:ext cx="382533" cy="682879"/>
          </a:xfrm>
          <a:custGeom>
            <a:avLst/>
            <a:gdLst/>
            <a:ahLst/>
            <a:cxnLst/>
            <a:rect l="l" t="t" r="r" b="b"/>
            <a:pathLst>
              <a:path w="382533" h="682879">
                <a:moveTo>
                  <a:pt x="0" y="0"/>
                </a:moveTo>
                <a:lnTo>
                  <a:pt x="382532" y="0"/>
                </a:lnTo>
                <a:lnTo>
                  <a:pt x="382532" y="682879"/>
                </a:lnTo>
                <a:lnTo>
                  <a:pt x="0" y="682879"/>
                </a:lnTo>
                <a:lnTo>
                  <a:pt x="0" y="0"/>
                </a:lnTo>
                <a:close/>
              </a:path>
            </a:pathLst>
          </a:custGeom>
          <a:blipFill>
            <a:blip/>
            <a:stretch>
              <a:fillRect/>
            </a:stretch>
          </a:blipFill>
        </p:spPr>
      </p:sp>
      <p:grpSp>
        <p:nvGrpSpPr>
          <p:cNvPr id="15" name="Group 15"/>
          <p:cNvGrpSpPr/>
          <p:nvPr/>
        </p:nvGrpSpPr>
        <p:grpSpPr>
          <a:xfrm rot="485407">
            <a:off x="-79197" y="8036171"/>
            <a:ext cx="285832" cy="498878"/>
            <a:chOff x="0" y="0"/>
            <a:chExt cx="381110" cy="665171"/>
          </a:xfrm>
        </p:grpSpPr>
        <p:sp>
          <p:nvSpPr>
            <p:cNvPr id="16" name="Freeform 16"/>
            <p:cNvSpPr/>
            <p:nvPr/>
          </p:nvSpPr>
          <p:spPr>
            <a:xfrm>
              <a:off x="127" y="127"/>
              <a:ext cx="381000" cy="664972"/>
            </a:xfrm>
            <a:custGeom>
              <a:avLst/>
              <a:gdLst/>
              <a:ahLst/>
              <a:cxnLst/>
              <a:rect l="l" t="t" r="r" b="b"/>
              <a:pathLst>
                <a:path w="381000" h="664972">
                  <a:moveTo>
                    <a:pt x="39624" y="0"/>
                  </a:moveTo>
                  <a:cubicBezTo>
                    <a:pt x="148336" y="0"/>
                    <a:pt x="227457" y="253873"/>
                    <a:pt x="227457" y="253873"/>
                  </a:cubicBezTo>
                  <a:cubicBezTo>
                    <a:pt x="227457" y="253873"/>
                    <a:pt x="381000" y="664972"/>
                    <a:pt x="264414" y="664972"/>
                  </a:cubicBezTo>
                  <a:cubicBezTo>
                    <a:pt x="256667" y="664972"/>
                    <a:pt x="247650" y="663067"/>
                    <a:pt x="237236" y="659257"/>
                  </a:cubicBezTo>
                  <a:cubicBezTo>
                    <a:pt x="82296" y="599948"/>
                    <a:pt x="0" y="174752"/>
                    <a:pt x="6477" y="32893"/>
                  </a:cubicBezTo>
                  <a:cubicBezTo>
                    <a:pt x="6477" y="16510"/>
                    <a:pt x="19812" y="0"/>
                    <a:pt x="39624" y="0"/>
                  </a:cubicBezTo>
                  <a:close/>
                </a:path>
              </a:pathLst>
            </a:custGeom>
            <a:solidFill>
              <a:srgbClr val="E86767"/>
            </a:solidFill>
          </p:spPr>
        </p:sp>
      </p:grpSp>
      <p:grpSp>
        <p:nvGrpSpPr>
          <p:cNvPr id="17" name="Group 17"/>
          <p:cNvGrpSpPr/>
          <p:nvPr/>
        </p:nvGrpSpPr>
        <p:grpSpPr>
          <a:xfrm rot="485407">
            <a:off x="422211" y="8788896"/>
            <a:ext cx="1505626" cy="3058259"/>
            <a:chOff x="0" y="0"/>
            <a:chExt cx="2007502" cy="4077678"/>
          </a:xfrm>
        </p:grpSpPr>
        <p:sp>
          <p:nvSpPr>
            <p:cNvPr id="18" name="Freeform 18"/>
            <p:cNvSpPr/>
            <p:nvPr/>
          </p:nvSpPr>
          <p:spPr>
            <a:xfrm>
              <a:off x="0" y="0"/>
              <a:ext cx="2007489" cy="4077589"/>
            </a:xfrm>
            <a:custGeom>
              <a:avLst/>
              <a:gdLst/>
              <a:ahLst/>
              <a:cxnLst/>
              <a:rect l="l" t="t" r="r" b="b"/>
              <a:pathLst>
                <a:path w="2007489" h="4077589">
                  <a:moveTo>
                    <a:pt x="586740" y="0"/>
                  </a:moveTo>
                  <a:lnTo>
                    <a:pt x="883412" y="754888"/>
                  </a:lnTo>
                  <a:lnTo>
                    <a:pt x="2007489" y="3606165"/>
                  </a:lnTo>
                  <a:lnTo>
                    <a:pt x="675767" y="4077589"/>
                  </a:lnTo>
                  <a:lnTo>
                    <a:pt x="197866" y="1407668"/>
                  </a:lnTo>
                  <a:lnTo>
                    <a:pt x="0" y="323088"/>
                  </a:lnTo>
                  <a:lnTo>
                    <a:pt x="586740" y="0"/>
                  </a:lnTo>
                  <a:close/>
                </a:path>
              </a:pathLst>
            </a:custGeom>
            <a:solidFill>
              <a:srgbClr val="FFA099"/>
            </a:solidFill>
          </p:spPr>
        </p:sp>
      </p:grpSp>
      <p:sp>
        <p:nvSpPr>
          <p:cNvPr id="19" name="Freeform 19"/>
          <p:cNvSpPr/>
          <p:nvPr/>
        </p:nvSpPr>
        <p:spPr>
          <a:xfrm>
            <a:off x="-57441" y="8043845"/>
            <a:ext cx="1323031" cy="1039517"/>
          </a:xfrm>
          <a:custGeom>
            <a:avLst/>
            <a:gdLst/>
            <a:ahLst/>
            <a:cxnLst/>
            <a:rect l="l" t="t" r="r" b="b"/>
            <a:pathLst>
              <a:path w="1323031" h="1039517">
                <a:moveTo>
                  <a:pt x="0" y="0"/>
                </a:moveTo>
                <a:lnTo>
                  <a:pt x="1323030" y="0"/>
                </a:lnTo>
                <a:lnTo>
                  <a:pt x="1323030" y="1039517"/>
                </a:lnTo>
                <a:lnTo>
                  <a:pt x="0" y="1039517"/>
                </a:lnTo>
                <a:lnTo>
                  <a:pt x="0" y="0"/>
                </a:lnTo>
                <a:close/>
              </a:path>
            </a:pathLst>
          </a:custGeom>
          <a:blipFill>
            <a:blip/>
            <a:stretch>
              <a:fillRect/>
            </a:stretch>
          </a:blipFill>
        </p:spPr>
      </p:sp>
      <p:sp>
        <p:nvSpPr>
          <p:cNvPr id="20" name="Freeform 20"/>
          <p:cNvSpPr/>
          <p:nvPr/>
        </p:nvSpPr>
        <p:spPr>
          <a:xfrm>
            <a:off x="-5747" y="8040951"/>
            <a:ext cx="368924" cy="688405"/>
          </a:xfrm>
          <a:custGeom>
            <a:avLst/>
            <a:gdLst/>
            <a:ahLst/>
            <a:cxnLst/>
            <a:rect l="l" t="t" r="r" b="b"/>
            <a:pathLst>
              <a:path w="368924" h="688405">
                <a:moveTo>
                  <a:pt x="0" y="0"/>
                </a:moveTo>
                <a:lnTo>
                  <a:pt x="368924" y="0"/>
                </a:lnTo>
                <a:lnTo>
                  <a:pt x="368924" y="688405"/>
                </a:lnTo>
                <a:lnTo>
                  <a:pt x="0" y="688405"/>
                </a:lnTo>
                <a:lnTo>
                  <a:pt x="0" y="0"/>
                </a:lnTo>
                <a:close/>
              </a:path>
            </a:pathLst>
          </a:custGeom>
          <a:blipFill>
            <a:blip/>
            <a:stretch>
              <a:fillRect/>
            </a:stretch>
          </a:blipFill>
        </p:spPr>
      </p:sp>
      <p:sp>
        <p:nvSpPr>
          <p:cNvPr id="21" name="TextBox 21"/>
          <p:cNvSpPr txBox="1"/>
          <p:nvPr/>
        </p:nvSpPr>
        <p:spPr>
          <a:xfrm rot="-699928">
            <a:off x="843562" y="5981601"/>
            <a:ext cx="1882569" cy="1683999"/>
          </a:xfrm>
          <a:prstGeom prst="rect">
            <a:avLst/>
          </a:prstGeom>
        </p:spPr>
        <p:txBody>
          <a:bodyPr lIns="0" tIns="0" rIns="0" bIns="0" rtlCol="0" anchor="t">
            <a:spAutoFit/>
          </a:bodyPr>
          <a:lstStyle/>
          <a:p>
            <a:pPr algn="ctr">
              <a:lnSpc>
                <a:spcPts val="3360"/>
              </a:lnSpc>
            </a:pPr>
            <a:r>
              <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rPr>
              <a:t>HUMAN</a:t>
            </a:r>
            <a:endPar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endParaRPr>
          </a:p>
          <a:p>
            <a:pPr algn="ctr">
              <a:lnSpc>
                <a:spcPts val="3360"/>
              </a:lnSpc>
            </a:pPr>
            <a:r>
              <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rPr>
              <a:t>RIGHTS</a:t>
            </a:r>
            <a:endPar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5" name="TextBox 5"/>
          <p:cNvSpPr txBox="1"/>
          <p:nvPr/>
        </p:nvSpPr>
        <p:spPr>
          <a:xfrm>
            <a:off x="1531425" y="342900"/>
            <a:ext cx="15225150" cy="782587"/>
          </a:xfrm>
          <a:prstGeom prst="rect">
            <a:avLst/>
          </a:prstGeom>
        </p:spPr>
        <p:txBody>
          <a:bodyPr lIns="0" tIns="0" rIns="0" bIns="0" rtlCol="0" anchor="t">
            <a:spAutoFit/>
          </a:bodyPr>
          <a:lstStyle/>
          <a:p>
            <a:pPr algn="just" rtl="1">
              <a:lnSpc>
                <a:spcPct val="150000"/>
              </a:lnSpc>
            </a:pPr>
            <a:r>
              <a:rPr lang="ar-EG" sz="39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الضمانات القانونية والقضائية لتنفيذ محاضر المصالحة في الجزائر </a:t>
            </a:r>
            <a:endParaRPr lang="ar-EG" sz="39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6" name="TextBox 6"/>
          <p:cNvSpPr txBox="1"/>
          <p:nvPr/>
        </p:nvSpPr>
        <p:spPr>
          <a:xfrm>
            <a:off x="1265590" y="1511752"/>
            <a:ext cx="16184210" cy="8508548"/>
          </a:xfrm>
          <a:prstGeom prst="rect">
            <a:avLst/>
          </a:prstGeom>
        </p:spPr>
        <p:txBody>
          <a:bodyPr wrap="square" lIns="0" tIns="0" rIns="0" bIns="0" rtlCol="0" anchor="t">
            <a:spAutoFit/>
          </a:bodyPr>
          <a:lstStyle/>
          <a:p>
            <a:pPr algn="just" rtl="1">
              <a:lnSpc>
                <a:spcPct val="150000"/>
              </a:lnSpc>
              <a:spcAft>
                <a:spcPts val="1800"/>
              </a:spcAft>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تعتبر محاضر المصالحة أداة مهمة في تسوية المنازعات العمالية في الجزائر. تهدف هذه المحاضر إلى تحقيق توافق بين الأطراف المتنازعة، وتوفير بيئة عمل أكثر استقرارًا. ومع ذلك، فإن ضمان تنفيذ هذه المحاضر يتطلب وجود إطار قانوني وقضائي فعال.</a:t>
            </a:r>
            <a:endPar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just" rtl="1">
              <a:lnSpc>
                <a:spcPct val="150000"/>
              </a:lnSpc>
              <a:spcAft>
                <a:spcPts val="1800"/>
              </a:spcAft>
            </a:pPr>
            <a:r>
              <a:rPr lang="ar-EG" sz="2600" b="1" dirty="0">
                <a:solidFill>
                  <a:srgbClr val="87AA97"/>
                </a:solidFill>
                <a:latin typeface="29LT Bukra Bold" panose="000B0903020204020204" pitchFamily="34" charset="-78"/>
                <a:ea typeface="Hind Bold"/>
                <a:cs typeface="29LT Bukra Bold" panose="000B0903020204020204" pitchFamily="34" charset="-78"/>
                <a:sym typeface="Hind Bold"/>
                <a:rtl val="0"/>
              </a:rPr>
              <a:t>الإطار القانوني</a:t>
            </a:r>
            <a:endParaRPr lang="ar-EG" sz="2600" b="1" dirty="0">
              <a:solidFill>
                <a:srgbClr val="87AA97"/>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القانون رقم </a:t>
            </a:r>
            <a:r>
              <a:rPr lang="en-US" sz="2600" b="1" dirty="0">
                <a:solidFill>
                  <a:srgbClr val="2B263D"/>
                </a:solidFill>
                <a:latin typeface="29LT Bukra Bold" panose="000B0903020204020204" pitchFamily="34" charset="-78"/>
                <a:ea typeface="Hind Bold"/>
                <a:cs typeface="29LT Bukra Bold" panose="000B0903020204020204" pitchFamily="34" charset="-78"/>
                <a:sym typeface="Hind Bold"/>
              </a:rPr>
              <a:t>90</a:t>
            </a: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a:t>
            </a:r>
            <a:r>
              <a:rPr lang="en-US" sz="2600" b="1" dirty="0">
                <a:solidFill>
                  <a:srgbClr val="2B263D"/>
                </a:solidFill>
                <a:latin typeface="29LT Bukra Bold" panose="000B0903020204020204" pitchFamily="34" charset="-78"/>
                <a:ea typeface="Hind Bold"/>
                <a:cs typeface="29LT Bukra Bold" panose="000B0903020204020204" pitchFamily="34" charset="-78"/>
                <a:sym typeface="Hind Bold"/>
              </a:rPr>
              <a:t>04</a:t>
            </a: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 ينظم العلاقات الفردية والجماعية في العمل، ويحدد إجراءات المصالحة وآليات تنفيذ المحاضر</a:t>
            </a:r>
            <a:r>
              <a:rPr lang="en-US" sz="2600" b="1" dirty="0">
                <a:solidFill>
                  <a:srgbClr val="2B263D"/>
                </a:solidFill>
                <a:latin typeface="29LT Bukra Bold" panose="000B0903020204020204" pitchFamily="34" charset="-78"/>
                <a:ea typeface="Hind Bold"/>
                <a:cs typeface="29LT Bukra Bold" panose="000B0903020204020204" pitchFamily="34" charset="-78"/>
                <a:sym typeface="Hind Bold"/>
              </a:rPr>
              <a:t>.</a:t>
            </a:r>
            <a:endParaRPr lang="en-US" sz="2600" b="1" dirty="0">
              <a:solidFill>
                <a:srgbClr val="2B263D"/>
              </a:solidFill>
              <a:latin typeface="29LT Bukra Bold" panose="000B0903020204020204" pitchFamily="34" charset="-78"/>
              <a:ea typeface="Hind Bold"/>
              <a:cs typeface="29LT Bukra Bold" panose="000B0903020204020204" pitchFamily="34" charset="-78"/>
              <a:sym typeface="Hind Bold"/>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التشريعات ذات الصلة: تشمل القوانين المتعلقة بالعمل والعمال، والتي تضمن حقوق الأطراف وتحدد العقوبات في حال عدم الالتزام بالمصالحات</a:t>
            </a:r>
            <a:r>
              <a:rPr lang="en-US" sz="2600" b="1" dirty="0">
                <a:solidFill>
                  <a:srgbClr val="2B263D"/>
                </a:solidFill>
                <a:latin typeface="29LT Bukra Bold" panose="000B0903020204020204" pitchFamily="34" charset="-78"/>
                <a:ea typeface="Hind Bold"/>
                <a:cs typeface="29LT Bukra Bold" panose="000B0903020204020204" pitchFamily="34" charset="-78"/>
                <a:sym typeface="Hind Bold"/>
              </a:rPr>
              <a:t>.</a:t>
            </a:r>
            <a:endParaRPr lang="en-US" sz="2600" b="1" dirty="0">
              <a:solidFill>
                <a:srgbClr val="2B263D"/>
              </a:solidFill>
              <a:latin typeface="29LT Bukra Bold" panose="000B0903020204020204" pitchFamily="34" charset="-78"/>
              <a:ea typeface="Hind Bold"/>
              <a:cs typeface="29LT Bukra Bold" panose="000B0903020204020204" pitchFamily="34" charset="-78"/>
              <a:sym typeface="Hind Bold"/>
            </a:endParaRPr>
          </a:p>
          <a:p>
            <a:pPr algn="just" rtl="1">
              <a:lnSpc>
                <a:spcPct val="150000"/>
              </a:lnSpc>
              <a:spcAft>
                <a:spcPts val="1800"/>
              </a:spcAft>
            </a:pPr>
            <a:r>
              <a:rPr lang="ar-EG" sz="2600" b="1" dirty="0">
                <a:solidFill>
                  <a:srgbClr val="87AA97"/>
                </a:solidFill>
                <a:latin typeface="29LT Bukra Bold" panose="000B0903020204020204" pitchFamily="34" charset="-78"/>
                <a:ea typeface="Hind Bold"/>
                <a:cs typeface="29LT Bukra Bold" panose="000B0903020204020204" pitchFamily="34" charset="-78"/>
                <a:sym typeface="Hind Bold"/>
                <a:rtl val="0"/>
              </a:rPr>
              <a:t>ضمانات التنفيذ</a:t>
            </a:r>
            <a:endParaRPr lang="ar-EG" sz="2600" b="1" dirty="0">
              <a:solidFill>
                <a:srgbClr val="87AA97"/>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الطابع الإلزامي للمحاضر: تعتبر محاضر المصالحة ملزمة قانونياً للأطراف المعنية، مما يضمن تنفيذها</a:t>
            </a:r>
            <a:r>
              <a:rPr lang="en-US" sz="2600" b="1" dirty="0">
                <a:solidFill>
                  <a:srgbClr val="2B263D"/>
                </a:solidFill>
                <a:latin typeface="29LT Bukra Bold" panose="000B0903020204020204" pitchFamily="34" charset="-78"/>
                <a:ea typeface="Hind Bold"/>
                <a:cs typeface="29LT Bukra Bold" panose="000B0903020204020204" pitchFamily="34" charset="-78"/>
                <a:sym typeface="Hind Bold"/>
              </a:rPr>
              <a:t>.</a:t>
            </a:r>
            <a:endParaRPr lang="en-US" sz="2600" b="1" dirty="0">
              <a:solidFill>
                <a:srgbClr val="2B263D"/>
              </a:solidFill>
              <a:latin typeface="29LT Bukra Bold" panose="000B0903020204020204" pitchFamily="34" charset="-78"/>
              <a:ea typeface="Hind Bold"/>
              <a:cs typeface="29LT Bukra Bold" panose="000B0903020204020204" pitchFamily="34" charset="-78"/>
              <a:sym typeface="Hind Bold"/>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دور مفتشية العمل: تعمل كجهة إشرافية تراقب تنفيذ محاضر المصالحة وتقديم الدعم للأطراف عند الحاجة</a:t>
            </a:r>
            <a:r>
              <a:rPr lang="en-US" sz="2600" b="1" dirty="0">
                <a:solidFill>
                  <a:srgbClr val="2B263D"/>
                </a:solidFill>
                <a:latin typeface="29LT Bukra Bold" panose="000B0903020204020204" pitchFamily="34" charset="-78"/>
                <a:ea typeface="Hind Bold"/>
                <a:cs typeface="29LT Bukra Bold" panose="000B0903020204020204" pitchFamily="34" charset="-78"/>
                <a:sym typeface="Hind Bold"/>
              </a:rPr>
              <a:t>.</a:t>
            </a:r>
            <a:endParaRPr lang="en-US" sz="2600" b="1" dirty="0">
              <a:solidFill>
                <a:srgbClr val="2B263D"/>
              </a:solidFill>
              <a:latin typeface="29LT Bukra Bold" panose="000B0903020204020204" pitchFamily="34" charset="-78"/>
              <a:ea typeface="Hind Bold"/>
              <a:cs typeface="29LT Bukra Bold" panose="000B0903020204020204" pitchFamily="34" charset="-78"/>
              <a:sym typeface="Hind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57441" y="-6507934"/>
            <a:ext cx="19180796" cy="10918563"/>
          </a:xfrm>
          <a:custGeom>
            <a:avLst/>
            <a:gdLst/>
            <a:ahLst/>
            <a:cxnLst/>
            <a:rect l="l" t="t" r="r" b="b"/>
            <a:pathLst>
              <a:path w="19180796" h="10918563">
                <a:moveTo>
                  <a:pt x="0" y="0"/>
                </a:moveTo>
                <a:lnTo>
                  <a:pt x="19180795" y="0"/>
                </a:lnTo>
                <a:lnTo>
                  <a:pt x="19180795" y="10918563"/>
                </a:lnTo>
                <a:lnTo>
                  <a:pt x="0" y="109185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2397145" y="-480078"/>
            <a:ext cx="7551834" cy="5744130"/>
          </a:xfrm>
          <a:custGeom>
            <a:avLst/>
            <a:gdLst/>
            <a:ahLst/>
            <a:cxnLst/>
            <a:rect l="l" t="t" r="r" b="b"/>
            <a:pathLst>
              <a:path w="7551834" h="5744130">
                <a:moveTo>
                  <a:pt x="0" y="0"/>
                </a:moveTo>
                <a:lnTo>
                  <a:pt x="7551834" y="0"/>
                </a:lnTo>
                <a:lnTo>
                  <a:pt x="7551834" y="5744130"/>
                </a:lnTo>
                <a:lnTo>
                  <a:pt x="0" y="5744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496475" y="9411817"/>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rot="485407">
            <a:off x="-587260" y="5706383"/>
            <a:ext cx="4326350" cy="4014883"/>
            <a:chOff x="-55527" y="-368760"/>
            <a:chExt cx="5768467" cy="5353177"/>
          </a:xfrm>
        </p:grpSpPr>
        <p:sp>
          <p:nvSpPr>
            <p:cNvPr id="6" name="Freeform 6"/>
            <p:cNvSpPr/>
            <p:nvPr/>
          </p:nvSpPr>
          <p:spPr>
            <a:xfrm>
              <a:off x="-55527" y="-368760"/>
              <a:ext cx="5768467" cy="5353177"/>
            </a:xfrm>
            <a:custGeom>
              <a:avLst/>
              <a:gdLst/>
              <a:ahLst/>
              <a:cxnLst/>
              <a:rect l="l" t="t" r="r" b="b"/>
              <a:pathLst>
                <a:path w="5768467" h="5353177">
                  <a:moveTo>
                    <a:pt x="4426839" y="0"/>
                  </a:moveTo>
                  <a:lnTo>
                    <a:pt x="5768467" y="3784092"/>
                  </a:lnTo>
                  <a:lnTo>
                    <a:pt x="1341501" y="5353177"/>
                  </a:lnTo>
                  <a:lnTo>
                    <a:pt x="0" y="1565783"/>
                  </a:lnTo>
                  <a:lnTo>
                    <a:pt x="4426839" y="0"/>
                  </a:lnTo>
                  <a:close/>
                </a:path>
              </a:pathLst>
            </a:custGeom>
            <a:solidFill>
              <a:srgbClr val="F2E4DA"/>
            </a:solidFill>
          </p:spPr>
        </p:sp>
      </p:grpSp>
      <p:grpSp>
        <p:nvGrpSpPr>
          <p:cNvPr id="7" name="Group 7"/>
          <p:cNvGrpSpPr/>
          <p:nvPr/>
        </p:nvGrpSpPr>
        <p:grpSpPr>
          <a:xfrm rot="485407">
            <a:off x="18396008" y="6570890"/>
            <a:ext cx="321466" cy="505919"/>
            <a:chOff x="0" y="0"/>
            <a:chExt cx="428622" cy="674559"/>
          </a:xfrm>
        </p:grpSpPr>
        <p:sp>
          <p:nvSpPr>
            <p:cNvPr id="8" name="Freeform 8"/>
            <p:cNvSpPr/>
            <p:nvPr/>
          </p:nvSpPr>
          <p:spPr>
            <a:xfrm>
              <a:off x="0" y="0"/>
              <a:ext cx="428752" cy="674370"/>
            </a:xfrm>
            <a:custGeom>
              <a:avLst/>
              <a:gdLst/>
              <a:ahLst/>
              <a:cxnLst/>
              <a:rect l="l" t="t" r="r" b="b"/>
              <a:pathLst>
                <a:path w="428752" h="674370">
                  <a:moveTo>
                    <a:pt x="105918" y="0"/>
                  </a:moveTo>
                  <a:cubicBezTo>
                    <a:pt x="115062" y="0"/>
                    <a:pt x="124587" y="4318"/>
                    <a:pt x="131953" y="11684"/>
                  </a:cubicBezTo>
                  <a:cubicBezTo>
                    <a:pt x="224409" y="117094"/>
                    <a:pt x="428752" y="499491"/>
                    <a:pt x="346202" y="644525"/>
                  </a:cubicBezTo>
                  <a:cubicBezTo>
                    <a:pt x="333502" y="665480"/>
                    <a:pt x="319532" y="674370"/>
                    <a:pt x="304927" y="674370"/>
                  </a:cubicBezTo>
                  <a:cubicBezTo>
                    <a:pt x="213360" y="674370"/>
                    <a:pt x="95631" y="321564"/>
                    <a:pt x="95631" y="321564"/>
                  </a:cubicBezTo>
                  <a:cubicBezTo>
                    <a:pt x="95631" y="321564"/>
                    <a:pt x="0" y="74422"/>
                    <a:pt x="85725" y="8382"/>
                  </a:cubicBezTo>
                  <a:cubicBezTo>
                    <a:pt x="91567" y="2540"/>
                    <a:pt x="98679" y="0"/>
                    <a:pt x="105918" y="0"/>
                  </a:cubicBezTo>
                  <a:close/>
                </a:path>
              </a:pathLst>
            </a:custGeom>
            <a:solidFill>
              <a:srgbClr val="E86767"/>
            </a:solidFill>
          </p:spPr>
        </p:sp>
      </p:grpSp>
      <p:grpSp>
        <p:nvGrpSpPr>
          <p:cNvPr id="9" name="Group 9"/>
          <p:cNvGrpSpPr/>
          <p:nvPr/>
        </p:nvGrpSpPr>
        <p:grpSpPr>
          <a:xfrm rot="485407">
            <a:off x="2727934" y="9072480"/>
            <a:ext cx="1871608" cy="2860376"/>
            <a:chOff x="0" y="0"/>
            <a:chExt cx="2495478" cy="3813834"/>
          </a:xfrm>
        </p:grpSpPr>
        <p:sp>
          <p:nvSpPr>
            <p:cNvPr id="10" name="Freeform 10"/>
            <p:cNvSpPr/>
            <p:nvPr/>
          </p:nvSpPr>
          <p:spPr>
            <a:xfrm>
              <a:off x="127" y="0"/>
              <a:ext cx="2495169" cy="3813810"/>
            </a:xfrm>
            <a:custGeom>
              <a:avLst/>
              <a:gdLst/>
              <a:ahLst/>
              <a:cxnLst/>
              <a:rect l="l" t="t" r="r" b="b"/>
              <a:pathLst>
                <a:path w="2495169" h="3813810">
                  <a:moveTo>
                    <a:pt x="655955" y="0"/>
                  </a:moveTo>
                  <a:lnTo>
                    <a:pt x="1219581" y="1021842"/>
                  </a:lnTo>
                  <a:lnTo>
                    <a:pt x="2495169" y="3342513"/>
                  </a:lnTo>
                  <a:lnTo>
                    <a:pt x="1163574" y="3813810"/>
                  </a:lnTo>
                  <a:lnTo>
                    <a:pt x="250444" y="903224"/>
                  </a:lnTo>
                  <a:lnTo>
                    <a:pt x="0" y="118745"/>
                  </a:lnTo>
                  <a:lnTo>
                    <a:pt x="655955" y="0"/>
                  </a:lnTo>
                  <a:close/>
                </a:path>
              </a:pathLst>
            </a:custGeom>
            <a:solidFill>
              <a:srgbClr val="FFA099"/>
            </a:solidFill>
          </p:spPr>
        </p:sp>
      </p:grpSp>
      <p:sp>
        <p:nvSpPr>
          <p:cNvPr id="11" name="Freeform 11"/>
          <p:cNvSpPr/>
          <p:nvPr/>
        </p:nvSpPr>
        <p:spPr>
          <a:xfrm>
            <a:off x="2789264" y="7849636"/>
            <a:ext cx="1041570" cy="1322692"/>
          </a:xfrm>
          <a:custGeom>
            <a:avLst/>
            <a:gdLst/>
            <a:ahLst/>
            <a:cxnLst/>
            <a:rect l="l" t="t" r="r" b="b"/>
            <a:pathLst>
              <a:path w="1041570" h="1322692">
                <a:moveTo>
                  <a:pt x="0" y="0"/>
                </a:moveTo>
                <a:lnTo>
                  <a:pt x="1041571" y="0"/>
                </a:lnTo>
                <a:lnTo>
                  <a:pt x="1041571" y="1322692"/>
                </a:lnTo>
                <a:lnTo>
                  <a:pt x="0" y="1322692"/>
                </a:lnTo>
                <a:lnTo>
                  <a:pt x="0" y="0"/>
                </a:lnTo>
                <a:close/>
              </a:path>
            </a:pathLst>
          </a:custGeom>
          <a:blipFill>
            <a:blip/>
            <a:stretch>
              <a:fillRect/>
            </a:stretch>
          </a:blipFill>
        </p:spPr>
      </p:sp>
      <p:sp>
        <p:nvSpPr>
          <p:cNvPr id="12" name="Freeform 12"/>
          <p:cNvSpPr/>
          <p:nvPr/>
        </p:nvSpPr>
        <p:spPr>
          <a:xfrm>
            <a:off x="18266101" y="6645457"/>
            <a:ext cx="382533" cy="682879"/>
          </a:xfrm>
          <a:custGeom>
            <a:avLst/>
            <a:gdLst/>
            <a:ahLst/>
            <a:cxnLst/>
            <a:rect l="l" t="t" r="r" b="b"/>
            <a:pathLst>
              <a:path w="382533" h="682879">
                <a:moveTo>
                  <a:pt x="0" y="0"/>
                </a:moveTo>
                <a:lnTo>
                  <a:pt x="382532" y="0"/>
                </a:lnTo>
                <a:lnTo>
                  <a:pt x="382532" y="682879"/>
                </a:lnTo>
                <a:lnTo>
                  <a:pt x="0" y="682879"/>
                </a:lnTo>
                <a:lnTo>
                  <a:pt x="0" y="0"/>
                </a:lnTo>
                <a:close/>
              </a:path>
            </a:pathLst>
          </a:custGeom>
          <a:blipFill>
            <a:blip/>
            <a:stretch>
              <a:fillRect/>
            </a:stretch>
          </a:blipFill>
        </p:spPr>
      </p:sp>
      <p:grpSp>
        <p:nvGrpSpPr>
          <p:cNvPr id="13" name="Group 13"/>
          <p:cNvGrpSpPr/>
          <p:nvPr/>
        </p:nvGrpSpPr>
        <p:grpSpPr>
          <a:xfrm rot="485407">
            <a:off x="334536" y="9461343"/>
            <a:ext cx="1505626" cy="3058259"/>
            <a:chOff x="0" y="0"/>
            <a:chExt cx="2007502" cy="4077678"/>
          </a:xfrm>
        </p:grpSpPr>
        <p:sp>
          <p:nvSpPr>
            <p:cNvPr id="14" name="Freeform 14"/>
            <p:cNvSpPr/>
            <p:nvPr/>
          </p:nvSpPr>
          <p:spPr>
            <a:xfrm>
              <a:off x="0" y="0"/>
              <a:ext cx="2007489" cy="4077589"/>
            </a:xfrm>
            <a:custGeom>
              <a:avLst/>
              <a:gdLst/>
              <a:ahLst/>
              <a:cxnLst/>
              <a:rect l="l" t="t" r="r" b="b"/>
              <a:pathLst>
                <a:path w="2007489" h="4077589">
                  <a:moveTo>
                    <a:pt x="586740" y="0"/>
                  </a:moveTo>
                  <a:lnTo>
                    <a:pt x="883412" y="754888"/>
                  </a:lnTo>
                  <a:lnTo>
                    <a:pt x="2007489" y="3606165"/>
                  </a:lnTo>
                  <a:lnTo>
                    <a:pt x="675767" y="4077589"/>
                  </a:lnTo>
                  <a:lnTo>
                    <a:pt x="197866" y="1407668"/>
                  </a:lnTo>
                  <a:lnTo>
                    <a:pt x="0" y="323088"/>
                  </a:lnTo>
                  <a:lnTo>
                    <a:pt x="586740" y="0"/>
                  </a:lnTo>
                  <a:close/>
                </a:path>
              </a:pathLst>
            </a:custGeom>
            <a:solidFill>
              <a:srgbClr val="FFA099"/>
            </a:solidFill>
          </p:spPr>
        </p:sp>
      </p:grpSp>
      <p:sp>
        <p:nvSpPr>
          <p:cNvPr id="15" name="Freeform 15"/>
          <p:cNvSpPr/>
          <p:nvPr/>
        </p:nvSpPr>
        <p:spPr>
          <a:xfrm>
            <a:off x="-57441" y="8652569"/>
            <a:ext cx="1323031" cy="1039517"/>
          </a:xfrm>
          <a:custGeom>
            <a:avLst/>
            <a:gdLst/>
            <a:ahLst/>
            <a:cxnLst/>
            <a:rect l="l" t="t" r="r" b="b"/>
            <a:pathLst>
              <a:path w="1323031" h="1039517">
                <a:moveTo>
                  <a:pt x="0" y="0"/>
                </a:moveTo>
                <a:lnTo>
                  <a:pt x="1323030" y="0"/>
                </a:lnTo>
                <a:lnTo>
                  <a:pt x="1323030" y="1039518"/>
                </a:lnTo>
                <a:lnTo>
                  <a:pt x="0" y="1039518"/>
                </a:lnTo>
                <a:lnTo>
                  <a:pt x="0" y="0"/>
                </a:lnTo>
                <a:close/>
              </a:path>
            </a:pathLst>
          </a:custGeom>
          <a:blipFill>
            <a:blip/>
            <a:stretch>
              <a:fillRect/>
            </a:stretch>
          </a:blipFill>
        </p:spPr>
      </p:sp>
      <p:sp>
        <p:nvSpPr>
          <p:cNvPr id="16" name="TextBox 16"/>
          <p:cNvSpPr txBox="1"/>
          <p:nvPr/>
        </p:nvSpPr>
        <p:spPr>
          <a:xfrm rot="-699928">
            <a:off x="502697" y="7314160"/>
            <a:ext cx="1882569" cy="1683999"/>
          </a:xfrm>
          <a:prstGeom prst="rect">
            <a:avLst/>
          </a:prstGeom>
        </p:spPr>
        <p:txBody>
          <a:bodyPr lIns="0" tIns="0" rIns="0" bIns="0" rtlCol="0" anchor="t">
            <a:spAutoFit/>
          </a:bodyPr>
          <a:lstStyle/>
          <a:p>
            <a:pPr algn="ctr">
              <a:lnSpc>
                <a:spcPts val="3360"/>
              </a:lnSpc>
            </a:pPr>
            <a:r>
              <a:rPr lang="en-US" sz="2800" dirty="0">
                <a:solidFill>
                  <a:srgbClr val="E86767"/>
                </a:solidFill>
                <a:latin typeface="Walter Turncoat" panose="02000000000000000000"/>
                <a:ea typeface="Walter Turncoat" panose="02000000000000000000"/>
                <a:cs typeface="Walter Turncoat" panose="02000000000000000000"/>
                <a:sym typeface="Walter Turncoat" panose="02000000000000000000"/>
              </a:rPr>
              <a:t>HUMAN</a:t>
            </a:r>
            <a:endParaRPr lang="en-US" sz="2800" dirty="0">
              <a:solidFill>
                <a:srgbClr val="E86767"/>
              </a:solidFill>
              <a:latin typeface="Walter Turncoat" panose="02000000000000000000"/>
              <a:ea typeface="Walter Turncoat" panose="02000000000000000000"/>
              <a:cs typeface="Walter Turncoat" panose="02000000000000000000"/>
              <a:sym typeface="Walter Turncoat" panose="02000000000000000000"/>
            </a:endParaRPr>
          </a:p>
          <a:p>
            <a:pPr algn="ctr">
              <a:lnSpc>
                <a:spcPts val="3360"/>
              </a:lnSpc>
            </a:pPr>
            <a:r>
              <a:rPr lang="en-US" sz="2800" dirty="0">
                <a:solidFill>
                  <a:srgbClr val="E86767"/>
                </a:solidFill>
                <a:latin typeface="Walter Turncoat" panose="02000000000000000000"/>
                <a:ea typeface="Walter Turncoat" panose="02000000000000000000"/>
                <a:cs typeface="Walter Turncoat" panose="02000000000000000000"/>
                <a:sym typeface="Walter Turncoat" panose="02000000000000000000"/>
              </a:rPr>
              <a:t>RIGHTS</a:t>
            </a:r>
            <a:endParaRPr lang="en-US" sz="2800" dirty="0">
              <a:solidFill>
                <a:srgbClr val="E86767"/>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7" name="TextBox 17"/>
          <p:cNvSpPr txBox="1"/>
          <p:nvPr/>
        </p:nvSpPr>
        <p:spPr>
          <a:xfrm>
            <a:off x="771093" y="347356"/>
            <a:ext cx="16745814" cy="9478044"/>
          </a:xfrm>
          <a:prstGeom prst="rect">
            <a:avLst/>
          </a:prstGeom>
        </p:spPr>
        <p:txBody>
          <a:bodyPr lIns="0" tIns="0" rIns="0" bIns="0" rtlCol="0" anchor="t">
            <a:spAutoFit/>
          </a:bodyPr>
          <a:lstStyle/>
          <a:p>
            <a:pPr algn="just" rtl="1">
              <a:lnSpc>
                <a:spcPct val="150000"/>
              </a:lnSpc>
              <a:spcAft>
                <a:spcPts val="1800"/>
              </a:spcAft>
            </a:pPr>
            <a:r>
              <a:rPr lang="ar-EG" sz="3600" b="1" dirty="0">
                <a:solidFill>
                  <a:srgbClr val="87AA97"/>
                </a:solidFill>
                <a:latin typeface="29LT Bukra Bold" panose="000B0903020204020204" pitchFamily="34" charset="-78"/>
                <a:ea typeface="Hind Bold"/>
                <a:cs typeface="29LT Bukra Bold" panose="000B0903020204020204" pitchFamily="34" charset="-78"/>
                <a:sym typeface="Hind Bold"/>
                <a:rtl val="0"/>
              </a:rPr>
              <a:t>الآليات القضائية</a:t>
            </a:r>
            <a:endParaRPr lang="ar-EG" sz="3600" b="1" dirty="0">
              <a:solidFill>
                <a:srgbClr val="87AA97"/>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 اللجوء إلى القضاء: في حال عدم تنفيذ المحضر، يمكن للطرف المتضرر اللجوء إلى القضاء للمطالبة بتنفيذ المحضر.</a:t>
            </a:r>
            <a:endPar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 الإجراءات السريعة: يتمتع النظام القضائي بإجراءات سريعة للنظر في القضايا المتعلقة بمنازعات العمل، مما يساهم في حماية حقوق العمال.</a:t>
            </a:r>
            <a:endPar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just" rtl="1">
              <a:lnSpc>
                <a:spcPct val="150000"/>
              </a:lnSpc>
              <a:spcAft>
                <a:spcPts val="1800"/>
              </a:spcAft>
            </a:pPr>
            <a:r>
              <a:rPr lang="ar-EG" sz="3600" b="1" dirty="0">
                <a:solidFill>
                  <a:srgbClr val="87AA97"/>
                </a:solidFill>
                <a:latin typeface="29LT Bukra Bold" panose="000B0903020204020204" pitchFamily="34" charset="-78"/>
                <a:ea typeface="Hind Bold"/>
                <a:cs typeface="29LT Bukra Bold" panose="000B0903020204020204" pitchFamily="34" charset="-78"/>
                <a:sym typeface="Hind Bold"/>
                <a:rtl val="0"/>
              </a:rPr>
              <a:t>التوعية والتدريب</a:t>
            </a:r>
            <a:endParaRPr lang="ar-EG" sz="3600" b="1" dirty="0">
              <a:solidFill>
                <a:srgbClr val="87AA97"/>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 برامج التوعية: تهدف إلى توعية العمال وأرباب العمل بحقوقهم وواجباتهم، مما يعزز من فعالية المحاضر.</a:t>
            </a:r>
            <a:endPar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Aft>
                <a:spcPts val="1800"/>
              </a:spcAft>
              <a:buFont typeface="Wingdings" panose="05000000000000000000" pitchFamily="2" charset="2"/>
              <a:buChar char="q"/>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 التدريب على إجراءات المصالحة: يوفر التدريب للمسؤولين عن إدارة المنازعات المهارات اللازمة للتعامل مع القضايا بشكل فعال</a:t>
            </a:r>
            <a:endPar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algn="just" rtl="1">
              <a:lnSpc>
                <a:spcPct val="150000"/>
              </a:lnSpc>
              <a:spcAft>
                <a:spcPts val="1800"/>
              </a:spcAft>
            </a:pPr>
            <a:r>
              <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rPr>
              <a:t>تعتبر الضمانات القانونية والقضائية لتنفيذ محاضر المصالحة في الجزائر ضرورية لضمان حقوق الأطراف وتعزيز الاستقرار في سوق العمل. من خلال الإطار القانوني الواضح والآليات القضائية الفعالة، يمكن تحقيق تنفيذ فعّال للمصالحات، مما يساهم في تحسين العلاقات بين العمال وأرباب العمل.</a:t>
            </a:r>
            <a:endParaRPr lang="ar-EG" sz="26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8" name="Freeform 18"/>
          <p:cNvSpPr/>
          <p:nvPr/>
        </p:nvSpPr>
        <p:spPr>
          <a:xfrm>
            <a:off x="14630400" y="12729553"/>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1064300" y="199197"/>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a:stretch>
              <a:fillRect/>
            </a:stretch>
          </a:blipFill>
        </p:spPr>
      </p:sp>
      <p:sp>
        <p:nvSpPr>
          <p:cNvPr id="3" name="Freeform 3"/>
          <p:cNvSpPr/>
          <p:nvPr/>
        </p:nvSpPr>
        <p:spPr>
          <a:xfrm>
            <a:off x="12535586" y="894394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Freeform 4"/>
          <p:cNvSpPr/>
          <p:nvPr/>
        </p:nvSpPr>
        <p:spPr>
          <a:xfrm>
            <a:off x="205934" y="7904392"/>
            <a:ext cx="1908826" cy="2051704"/>
          </a:xfrm>
          <a:custGeom>
            <a:avLst/>
            <a:gdLst/>
            <a:ahLst/>
            <a:cxnLst/>
            <a:rect l="l" t="t" r="r" b="b"/>
            <a:pathLst>
              <a:path w="1908826" h="2051704">
                <a:moveTo>
                  <a:pt x="0" y="0"/>
                </a:moveTo>
                <a:lnTo>
                  <a:pt x="1908826" y="0"/>
                </a:lnTo>
                <a:lnTo>
                  <a:pt x="1908826" y="2051704"/>
                </a:lnTo>
                <a:lnTo>
                  <a:pt x="0" y="20517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rot="1477593">
            <a:off x="384899" y="8585945"/>
            <a:ext cx="1554862" cy="404178"/>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grpSp>
        <p:nvGrpSpPr>
          <p:cNvPr id="6" name="Group 6"/>
          <p:cNvGrpSpPr/>
          <p:nvPr/>
        </p:nvGrpSpPr>
        <p:grpSpPr>
          <a:xfrm rot="-499292">
            <a:off x="16080364" y="310836"/>
            <a:ext cx="1675746" cy="1828286"/>
            <a:chOff x="0" y="0"/>
            <a:chExt cx="2234328" cy="2437715"/>
          </a:xfrm>
        </p:grpSpPr>
        <p:sp>
          <p:nvSpPr>
            <p:cNvPr id="7" name="Freeform 7"/>
            <p:cNvSpPr/>
            <p:nvPr/>
          </p:nvSpPr>
          <p:spPr>
            <a:xfrm>
              <a:off x="0" y="0"/>
              <a:ext cx="2234311" cy="2437638"/>
            </a:xfrm>
            <a:custGeom>
              <a:avLst/>
              <a:gdLst/>
              <a:ahLst/>
              <a:cxnLst/>
              <a:rect l="l" t="t" r="r" b="b"/>
              <a:pathLst>
                <a:path w="2234311" h="2437638">
                  <a:moveTo>
                    <a:pt x="1116838" y="0"/>
                  </a:moveTo>
                  <a:cubicBezTo>
                    <a:pt x="1733804" y="0"/>
                    <a:pt x="2234311" y="445262"/>
                    <a:pt x="2234311" y="993902"/>
                  </a:cubicBezTo>
                  <a:cubicBezTo>
                    <a:pt x="2234311" y="1542542"/>
                    <a:pt x="1733804" y="1987042"/>
                    <a:pt x="1116838" y="1987042"/>
                  </a:cubicBezTo>
                  <a:cubicBezTo>
                    <a:pt x="1089279" y="1987042"/>
                    <a:pt x="1061593" y="1986280"/>
                    <a:pt x="1034034" y="1983994"/>
                  </a:cubicBezTo>
                  <a:lnTo>
                    <a:pt x="934339" y="2437638"/>
                  </a:lnTo>
                  <a:lnTo>
                    <a:pt x="784860" y="1942719"/>
                  </a:lnTo>
                  <a:cubicBezTo>
                    <a:pt x="330327" y="1816989"/>
                    <a:pt x="0" y="1439164"/>
                    <a:pt x="0" y="993902"/>
                  </a:cubicBezTo>
                  <a:cubicBezTo>
                    <a:pt x="0" y="445262"/>
                    <a:pt x="500507" y="0"/>
                    <a:pt x="1116838" y="0"/>
                  </a:cubicBezTo>
                  <a:close/>
                </a:path>
              </a:pathLst>
            </a:custGeom>
            <a:solidFill>
              <a:srgbClr val="F7BB92"/>
            </a:solidFill>
          </p:spPr>
        </p:sp>
      </p:grpSp>
      <p:sp>
        <p:nvSpPr>
          <p:cNvPr id="8" name="TextBox 8"/>
          <p:cNvSpPr txBox="1"/>
          <p:nvPr/>
        </p:nvSpPr>
        <p:spPr>
          <a:xfrm rot="-499292">
            <a:off x="16273008" y="899397"/>
            <a:ext cx="1244461" cy="336705"/>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9" name="TextBox 9"/>
          <p:cNvSpPr txBox="1"/>
          <p:nvPr/>
        </p:nvSpPr>
        <p:spPr>
          <a:xfrm>
            <a:off x="4004213" y="981475"/>
            <a:ext cx="10279575" cy="1404680"/>
          </a:xfrm>
          <a:prstGeom prst="rect">
            <a:avLst/>
          </a:prstGeom>
        </p:spPr>
        <p:txBody>
          <a:bodyPr wrap="square" lIns="0" tIns="0" rIns="0" bIns="0" rtlCol="0" anchor="t">
            <a:spAutoFit/>
          </a:bodyPr>
          <a:lstStyle/>
          <a:p>
            <a:pPr algn="just" rtl="1">
              <a:lnSpc>
                <a:spcPct val="150000"/>
              </a:lnSpc>
            </a:pPr>
            <a:r>
              <a:rPr lang="ar-DZ" sz="7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أ</a:t>
            </a:r>
            <a:r>
              <a:rPr lang="ar-EG" sz="7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همية التسوية الودية </a:t>
            </a:r>
            <a:endParaRPr lang="ar-EG" sz="7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0" name="AutoShape 10"/>
          <p:cNvSpPr/>
          <p:nvPr/>
        </p:nvSpPr>
        <p:spPr>
          <a:xfrm rot="56879">
            <a:off x="10117322" y="8122600"/>
            <a:ext cx="1151408" cy="0"/>
          </a:xfrm>
          <a:prstGeom prst="line">
            <a:avLst/>
          </a:prstGeom>
          <a:ln w="9525" cap="rnd">
            <a:solidFill>
              <a:srgbClr val="87AA97"/>
            </a:solidFill>
            <a:prstDash val="solid"/>
            <a:headEnd type="none" w="sm" len="sm"/>
            <a:tailEnd type="oval" w="lg" len="lg"/>
          </a:ln>
        </p:spPr>
      </p:sp>
      <p:sp>
        <p:nvSpPr>
          <p:cNvPr id="11" name="TextBox 11"/>
          <p:cNvSpPr txBox="1"/>
          <p:nvPr/>
        </p:nvSpPr>
        <p:spPr>
          <a:xfrm>
            <a:off x="1518373" y="3600450"/>
            <a:ext cx="15251255" cy="4765215"/>
          </a:xfrm>
          <a:prstGeom prst="rect">
            <a:avLst/>
          </a:prstGeom>
        </p:spPr>
        <p:txBody>
          <a:bodyPr wrap="square" lIns="0" tIns="0" rIns="0" bIns="0" rtlCol="0" anchor="t">
            <a:spAutoFit/>
          </a:bodyPr>
          <a:lstStyle/>
          <a:p>
            <a:pPr algn="just" rtl="1">
              <a:lnSpc>
                <a:spcPct val="150000"/>
              </a:lnSpc>
              <a:spcBef>
                <a:spcPct val="0"/>
              </a:spcBef>
              <a:spcAft>
                <a:spcPts val="1800"/>
              </a:spcAft>
            </a:pPr>
            <a:r>
              <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rPr>
              <a:t>تسهم آليات التسوية الودية في:</a:t>
            </a:r>
            <a:endPar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Bef>
                <a:spcPct val="0"/>
              </a:spcBef>
              <a:spcAft>
                <a:spcPts val="1800"/>
              </a:spcAft>
              <a:buFont typeface="Wingdings" panose="05000000000000000000" pitchFamily="2" charset="2"/>
              <a:buChar char="q"/>
            </a:pPr>
            <a:r>
              <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rPr>
              <a:t> تعزيز العلاقات بين العمال والمستخدمين.</a:t>
            </a:r>
            <a:endPar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Bef>
                <a:spcPct val="0"/>
              </a:spcBef>
              <a:spcAft>
                <a:spcPts val="1800"/>
              </a:spcAft>
              <a:buFont typeface="Wingdings" panose="05000000000000000000" pitchFamily="2" charset="2"/>
              <a:buChar char="q"/>
            </a:pPr>
            <a:r>
              <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rPr>
              <a:t> تقليل العبء على النظام القضائي.</a:t>
            </a:r>
            <a:endPar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Bef>
                <a:spcPct val="0"/>
              </a:spcBef>
              <a:spcAft>
                <a:spcPts val="1800"/>
              </a:spcAft>
              <a:buFont typeface="Wingdings" panose="05000000000000000000" pitchFamily="2" charset="2"/>
              <a:buChar char="q"/>
            </a:pPr>
            <a:r>
              <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rPr>
              <a:t> توفير الوقت والجهد للأطراف المعنية.</a:t>
            </a:r>
            <a:endPar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a:p>
            <a:pPr marL="457200" indent="-457200" algn="just" rtl="1">
              <a:lnSpc>
                <a:spcPct val="150000"/>
              </a:lnSpc>
              <a:spcBef>
                <a:spcPct val="0"/>
              </a:spcBef>
              <a:spcAft>
                <a:spcPts val="1800"/>
              </a:spcAft>
              <a:buFont typeface="Wingdings" panose="05000000000000000000" pitchFamily="2" charset="2"/>
              <a:buChar char="q"/>
            </a:pPr>
            <a:r>
              <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rPr>
              <a:t> تحقيق حلول مرضية للطرفين، مما يسهم في تحسين بيئة العمل.</a:t>
            </a:r>
            <a:endParaRPr lang="ar-EG" sz="3420"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425303" y="-480088"/>
            <a:ext cx="19180796" cy="10918563"/>
          </a:xfrm>
          <a:custGeom>
            <a:avLst/>
            <a:gdLst/>
            <a:ahLst/>
            <a:cxnLst/>
            <a:rect l="l" t="t" r="r" b="b"/>
            <a:pathLst>
              <a:path w="19180796" h="10918563">
                <a:moveTo>
                  <a:pt x="0" y="0"/>
                </a:moveTo>
                <a:lnTo>
                  <a:pt x="19180796" y="0"/>
                </a:lnTo>
                <a:lnTo>
                  <a:pt x="19180796" y="10918562"/>
                </a:lnTo>
                <a:lnTo>
                  <a:pt x="0" y="109185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3006045" y="-480078"/>
            <a:ext cx="7551834" cy="5744130"/>
          </a:xfrm>
          <a:custGeom>
            <a:avLst/>
            <a:gdLst/>
            <a:ahLst/>
            <a:cxnLst/>
            <a:rect l="l" t="t" r="r" b="b"/>
            <a:pathLst>
              <a:path w="7551834" h="5744130">
                <a:moveTo>
                  <a:pt x="0" y="0"/>
                </a:moveTo>
                <a:lnTo>
                  <a:pt x="7551834" y="0"/>
                </a:lnTo>
                <a:lnTo>
                  <a:pt x="7551834" y="5744130"/>
                </a:lnTo>
                <a:lnTo>
                  <a:pt x="0" y="5744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5868742" y="6213064"/>
            <a:ext cx="1986112" cy="4241666"/>
          </a:xfrm>
          <a:custGeom>
            <a:avLst/>
            <a:gdLst/>
            <a:ahLst/>
            <a:cxnLst/>
            <a:rect l="l" t="t" r="r" b="b"/>
            <a:pathLst>
              <a:path w="1986112" h="4241666">
                <a:moveTo>
                  <a:pt x="0" y="0"/>
                </a:moveTo>
                <a:lnTo>
                  <a:pt x="1986112" y="0"/>
                </a:lnTo>
                <a:lnTo>
                  <a:pt x="1986112" y="4241666"/>
                </a:lnTo>
                <a:lnTo>
                  <a:pt x="0" y="4241666"/>
                </a:lnTo>
                <a:lnTo>
                  <a:pt x="0" y="0"/>
                </a:lnTo>
                <a:close/>
              </a:path>
            </a:pathLst>
          </a:custGeom>
          <a:blipFill>
            <a:blip/>
            <a:stretch>
              <a:fillRect/>
            </a:stretch>
          </a:blipFill>
        </p:spPr>
      </p:sp>
      <p:sp>
        <p:nvSpPr>
          <p:cNvPr id="5" name="TextBox 5"/>
          <p:cNvSpPr txBox="1"/>
          <p:nvPr/>
        </p:nvSpPr>
        <p:spPr>
          <a:xfrm>
            <a:off x="5636120" y="1375317"/>
            <a:ext cx="7057950" cy="1404680"/>
          </a:xfrm>
          <a:prstGeom prst="rect">
            <a:avLst/>
          </a:prstGeom>
        </p:spPr>
        <p:txBody>
          <a:bodyPr lIns="0" tIns="0" rIns="0" bIns="0" rtlCol="0" anchor="t">
            <a:spAutoFit/>
          </a:bodyPr>
          <a:lstStyle/>
          <a:p>
            <a:pPr algn="ctr" rtl="1">
              <a:lnSpc>
                <a:spcPct val="150000"/>
              </a:lnSpc>
            </a:pPr>
            <a:r>
              <a:rPr lang="ar-EG" sz="7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خاتمة </a:t>
            </a:r>
            <a:endParaRPr lang="ar-EG" sz="7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6" name="TextBox 6"/>
          <p:cNvSpPr txBox="1"/>
          <p:nvPr/>
        </p:nvSpPr>
        <p:spPr>
          <a:xfrm rot="538522">
            <a:off x="173464" y="9065333"/>
            <a:ext cx="1711957" cy="448123"/>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7" name="Freeform 7"/>
          <p:cNvSpPr/>
          <p:nvPr/>
        </p:nvSpPr>
        <p:spPr>
          <a:xfrm>
            <a:off x="15868742" y="6213064"/>
            <a:ext cx="1986112" cy="4241666"/>
          </a:xfrm>
          <a:custGeom>
            <a:avLst/>
            <a:gdLst/>
            <a:ahLst/>
            <a:cxnLst/>
            <a:rect l="l" t="t" r="r" b="b"/>
            <a:pathLst>
              <a:path w="1986112" h="4241666">
                <a:moveTo>
                  <a:pt x="0" y="0"/>
                </a:moveTo>
                <a:lnTo>
                  <a:pt x="1986112" y="0"/>
                </a:lnTo>
                <a:lnTo>
                  <a:pt x="1986112" y="4241666"/>
                </a:lnTo>
                <a:lnTo>
                  <a:pt x="0" y="4241666"/>
                </a:lnTo>
                <a:lnTo>
                  <a:pt x="0" y="0"/>
                </a:lnTo>
                <a:close/>
              </a:path>
            </a:pathLst>
          </a:custGeom>
          <a:blipFill>
            <a:blip/>
            <a:stretch>
              <a:fillRect/>
            </a:stretch>
          </a:blipFill>
        </p:spPr>
      </p:sp>
      <p:sp>
        <p:nvSpPr>
          <p:cNvPr id="8" name="TextBox 8"/>
          <p:cNvSpPr txBox="1"/>
          <p:nvPr/>
        </p:nvSpPr>
        <p:spPr>
          <a:xfrm>
            <a:off x="2286000" y="3550148"/>
            <a:ext cx="13716001" cy="2858090"/>
          </a:xfrm>
          <a:prstGeom prst="rect">
            <a:avLst/>
          </a:prstGeom>
        </p:spPr>
        <p:txBody>
          <a:bodyPr wrap="square" lIns="0" tIns="0" rIns="0" bIns="0" rtlCol="0" anchor="t">
            <a:spAutoFit/>
          </a:bodyPr>
          <a:lstStyle/>
          <a:p>
            <a:pPr algn="ctr" rtl="1">
              <a:lnSpc>
                <a:spcPct val="150000"/>
              </a:lnSpc>
              <a:spcBef>
                <a:spcPct val="0"/>
              </a:spcBef>
            </a:pPr>
            <a:r>
              <a:rPr lang="ar-EG" sz="3200" b="1" dirty="0">
                <a:solidFill>
                  <a:srgbClr val="000000"/>
                </a:solidFill>
                <a:latin typeface="29LT Bukra Bold" panose="000B0903020204020204" pitchFamily="34" charset="-78"/>
                <a:ea typeface="Hind Bold"/>
                <a:cs typeface="29LT Bukra Bold" panose="000B0903020204020204" pitchFamily="34" charset="-78"/>
                <a:sym typeface="Hind Bold"/>
                <a:rtl val="0"/>
              </a:rPr>
              <a:t>إن إنشاء مكاتب المصالحة يمثل خطوة هامة نحو تعزيز التسوية الودية لمنازعات العمل الفردية في الجزائر. من خلال توفير إطار قانوني مناسب، يمكن لهذه المكاتب أن تلعب دورًا فعالًا في الحفاظ على العلاقات الودية بين الأطراف وضمان استمرارية علاقات العمل.</a:t>
            </a:r>
            <a:endParaRPr lang="ar-EG" sz="3200" b="1" dirty="0">
              <a:solidFill>
                <a:srgbClr val="000000"/>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12689706" y="6720802"/>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63500" y="-147621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235157" y="3826163"/>
            <a:ext cx="6686550" cy="1838325"/>
          </a:xfrm>
          <a:prstGeom prst="rect">
            <a:avLst/>
          </a:prstGeom>
        </p:spPr>
        <p:txBody>
          <a:bodyPr lIns="0" tIns="0" rIns="0" bIns="0" rtlCol="0" anchor="t">
            <a:spAutoFit/>
          </a:bodyPr>
          <a:lstStyle/>
          <a:p>
            <a:pPr algn="ctr" rtl="1">
              <a:lnSpc>
                <a:spcPts val="14400"/>
              </a:lnSpc>
            </a:pPr>
            <a:r>
              <a:rPr lang="ar-EG" sz="12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شكرا </a:t>
            </a:r>
            <a:endParaRPr lang="ar-EG" sz="12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5" name="Freeform 5"/>
          <p:cNvSpPr/>
          <p:nvPr/>
        </p:nvSpPr>
        <p:spPr>
          <a:xfrm>
            <a:off x="9575800" y="3268800"/>
            <a:ext cx="3326850" cy="7049300"/>
          </a:xfrm>
          <a:custGeom>
            <a:avLst/>
            <a:gdLst/>
            <a:ahLst/>
            <a:cxnLst/>
            <a:rect l="l" t="t" r="r" b="b"/>
            <a:pathLst>
              <a:path w="3326850" h="7049300">
                <a:moveTo>
                  <a:pt x="0" y="0"/>
                </a:moveTo>
                <a:lnTo>
                  <a:pt x="3326850" y="0"/>
                </a:lnTo>
                <a:lnTo>
                  <a:pt x="3326850" y="7049300"/>
                </a:lnTo>
                <a:lnTo>
                  <a:pt x="0" y="7049300"/>
                </a:lnTo>
                <a:lnTo>
                  <a:pt x="0" y="0"/>
                </a:lnTo>
                <a:close/>
              </a:path>
            </a:pathLst>
          </a:custGeom>
          <a:blipFill>
            <a:blip/>
            <a:stretch>
              <a:fillRect/>
            </a:stretch>
          </a:blipFill>
        </p:spPr>
      </p:sp>
      <p:sp>
        <p:nvSpPr>
          <p:cNvPr id="6" name="Freeform 6"/>
          <p:cNvSpPr/>
          <p:nvPr/>
        </p:nvSpPr>
        <p:spPr>
          <a:xfrm>
            <a:off x="12584486" y="6213064"/>
            <a:ext cx="1986112" cy="4241666"/>
          </a:xfrm>
          <a:custGeom>
            <a:avLst/>
            <a:gdLst/>
            <a:ahLst/>
            <a:cxnLst/>
            <a:rect l="l" t="t" r="r" b="b"/>
            <a:pathLst>
              <a:path w="1986112" h="4241666">
                <a:moveTo>
                  <a:pt x="0" y="0"/>
                </a:moveTo>
                <a:lnTo>
                  <a:pt x="1986112" y="0"/>
                </a:lnTo>
                <a:lnTo>
                  <a:pt x="1986112" y="4241666"/>
                </a:lnTo>
                <a:lnTo>
                  <a:pt x="0" y="42416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7" name="Group 7"/>
          <p:cNvGrpSpPr/>
          <p:nvPr/>
        </p:nvGrpSpPr>
        <p:grpSpPr>
          <a:xfrm>
            <a:off x="15485572" y="4654330"/>
            <a:ext cx="3138496" cy="4362362"/>
            <a:chOff x="0" y="0"/>
            <a:chExt cx="4184661" cy="5816483"/>
          </a:xfrm>
        </p:grpSpPr>
        <p:sp>
          <p:nvSpPr>
            <p:cNvPr id="8" name="Freeform 8"/>
            <p:cNvSpPr/>
            <p:nvPr/>
          </p:nvSpPr>
          <p:spPr>
            <a:xfrm>
              <a:off x="127" y="127"/>
              <a:ext cx="4184523" cy="5816346"/>
            </a:xfrm>
            <a:custGeom>
              <a:avLst/>
              <a:gdLst/>
              <a:ahLst/>
              <a:cxnLst/>
              <a:rect l="l" t="t" r="r" b="b"/>
              <a:pathLst>
                <a:path w="4184523" h="5816346">
                  <a:moveTo>
                    <a:pt x="269367" y="0"/>
                  </a:moveTo>
                  <a:cubicBezTo>
                    <a:pt x="667131" y="125349"/>
                    <a:pt x="2129790" y="2646553"/>
                    <a:pt x="2511933" y="3316732"/>
                  </a:cubicBezTo>
                  <a:cubicBezTo>
                    <a:pt x="2571369" y="3420237"/>
                    <a:pt x="2671699" y="3492246"/>
                    <a:pt x="2787523" y="3517265"/>
                  </a:cubicBezTo>
                  <a:lnTo>
                    <a:pt x="4184523" y="3811778"/>
                  </a:lnTo>
                  <a:lnTo>
                    <a:pt x="3843147" y="5816346"/>
                  </a:lnTo>
                  <a:lnTo>
                    <a:pt x="2070227" y="5346446"/>
                  </a:lnTo>
                  <a:cubicBezTo>
                    <a:pt x="1707007" y="5249418"/>
                    <a:pt x="1415669" y="4983226"/>
                    <a:pt x="1287272" y="4629150"/>
                  </a:cubicBezTo>
                  <a:lnTo>
                    <a:pt x="15621" y="1114933"/>
                  </a:lnTo>
                  <a:cubicBezTo>
                    <a:pt x="15621" y="1114933"/>
                    <a:pt x="0" y="823722"/>
                    <a:pt x="269367" y="0"/>
                  </a:cubicBezTo>
                  <a:close/>
                </a:path>
              </a:pathLst>
            </a:custGeom>
            <a:solidFill>
              <a:srgbClr val="F7BB92"/>
            </a:solidFill>
          </p:spPr>
        </p:sp>
      </p:grpSp>
      <p:grpSp>
        <p:nvGrpSpPr>
          <p:cNvPr id="9" name="Group 9"/>
          <p:cNvGrpSpPr/>
          <p:nvPr/>
        </p:nvGrpSpPr>
        <p:grpSpPr>
          <a:xfrm>
            <a:off x="16232632" y="5304856"/>
            <a:ext cx="103430" cy="93652"/>
            <a:chOff x="0" y="0"/>
            <a:chExt cx="137907" cy="124869"/>
          </a:xfrm>
        </p:grpSpPr>
        <p:sp>
          <p:nvSpPr>
            <p:cNvPr id="10" name="Freeform 10"/>
            <p:cNvSpPr/>
            <p:nvPr/>
          </p:nvSpPr>
          <p:spPr>
            <a:xfrm>
              <a:off x="0" y="127"/>
              <a:ext cx="137922" cy="124587"/>
            </a:xfrm>
            <a:custGeom>
              <a:avLst/>
              <a:gdLst/>
              <a:ahLst/>
              <a:cxnLst/>
              <a:rect l="l" t="t" r="r" b="b"/>
              <a:pathLst>
                <a:path w="137922" h="124587">
                  <a:moveTo>
                    <a:pt x="70358" y="0"/>
                  </a:moveTo>
                  <a:cubicBezTo>
                    <a:pt x="88392" y="0"/>
                    <a:pt x="105918" y="7112"/>
                    <a:pt x="119126" y="22098"/>
                  </a:cubicBezTo>
                  <a:cubicBezTo>
                    <a:pt x="134747" y="44069"/>
                    <a:pt x="137922" y="75311"/>
                    <a:pt x="122301" y="100457"/>
                  </a:cubicBezTo>
                  <a:cubicBezTo>
                    <a:pt x="112649" y="117094"/>
                    <a:pt x="92583" y="124587"/>
                    <a:pt x="70993" y="124587"/>
                  </a:cubicBezTo>
                  <a:cubicBezTo>
                    <a:pt x="64135" y="124587"/>
                    <a:pt x="57023" y="123825"/>
                    <a:pt x="50292" y="122301"/>
                  </a:cubicBezTo>
                  <a:cubicBezTo>
                    <a:pt x="37719" y="116078"/>
                    <a:pt x="28321" y="106680"/>
                    <a:pt x="18923" y="94234"/>
                  </a:cubicBezTo>
                  <a:cubicBezTo>
                    <a:pt x="18923" y="94234"/>
                    <a:pt x="18923" y="91059"/>
                    <a:pt x="15748" y="91059"/>
                  </a:cubicBezTo>
                  <a:cubicBezTo>
                    <a:pt x="0" y="62865"/>
                    <a:pt x="6350" y="28448"/>
                    <a:pt x="34417" y="9652"/>
                  </a:cubicBezTo>
                  <a:cubicBezTo>
                    <a:pt x="45847" y="3302"/>
                    <a:pt x="58166" y="0"/>
                    <a:pt x="70358" y="0"/>
                  </a:cubicBezTo>
                  <a:close/>
                </a:path>
              </a:pathLst>
            </a:custGeom>
            <a:solidFill>
              <a:srgbClr val="87AA97"/>
            </a:solidFill>
          </p:spPr>
        </p:sp>
      </p:grpSp>
      <p:grpSp>
        <p:nvGrpSpPr>
          <p:cNvPr id="11" name="Group 11"/>
          <p:cNvGrpSpPr/>
          <p:nvPr/>
        </p:nvGrpSpPr>
        <p:grpSpPr>
          <a:xfrm>
            <a:off x="16173868" y="5365986"/>
            <a:ext cx="105796" cy="94578"/>
            <a:chOff x="0" y="0"/>
            <a:chExt cx="141061" cy="126104"/>
          </a:xfrm>
        </p:grpSpPr>
        <p:sp>
          <p:nvSpPr>
            <p:cNvPr id="12" name="Freeform 12"/>
            <p:cNvSpPr/>
            <p:nvPr/>
          </p:nvSpPr>
          <p:spPr>
            <a:xfrm>
              <a:off x="127" y="0"/>
              <a:ext cx="140970" cy="125984"/>
            </a:xfrm>
            <a:custGeom>
              <a:avLst/>
              <a:gdLst/>
              <a:ahLst/>
              <a:cxnLst/>
              <a:rect l="l" t="t" r="r" b="b"/>
              <a:pathLst>
                <a:path w="140970" h="125984">
                  <a:moveTo>
                    <a:pt x="70993" y="0"/>
                  </a:moveTo>
                  <a:cubicBezTo>
                    <a:pt x="88392" y="0"/>
                    <a:pt x="105918" y="7112"/>
                    <a:pt x="118999" y="22098"/>
                  </a:cubicBezTo>
                  <a:cubicBezTo>
                    <a:pt x="137795" y="44069"/>
                    <a:pt x="140970" y="75311"/>
                    <a:pt x="125349" y="100457"/>
                  </a:cubicBezTo>
                  <a:cubicBezTo>
                    <a:pt x="113665" y="116586"/>
                    <a:pt x="93599" y="125984"/>
                    <a:pt x="73787" y="125984"/>
                  </a:cubicBezTo>
                  <a:cubicBezTo>
                    <a:pt x="66802" y="125984"/>
                    <a:pt x="59817" y="124841"/>
                    <a:pt x="53340" y="122428"/>
                  </a:cubicBezTo>
                  <a:cubicBezTo>
                    <a:pt x="37719" y="119253"/>
                    <a:pt x="28194" y="109855"/>
                    <a:pt x="22098" y="97282"/>
                  </a:cubicBezTo>
                  <a:cubicBezTo>
                    <a:pt x="18923" y="94107"/>
                    <a:pt x="18923" y="94107"/>
                    <a:pt x="18923" y="91059"/>
                  </a:cubicBezTo>
                  <a:cubicBezTo>
                    <a:pt x="0" y="62865"/>
                    <a:pt x="9398" y="28448"/>
                    <a:pt x="37592" y="9652"/>
                  </a:cubicBezTo>
                  <a:cubicBezTo>
                    <a:pt x="47625" y="3302"/>
                    <a:pt x="59309" y="0"/>
                    <a:pt x="70993" y="0"/>
                  </a:cubicBezTo>
                  <a:close/>
                </a:path>
              </a:pathLst>
            </a:custGeom>
            <a:solidFill>
              <a:srgbClr val="87AA97"/>
            </a:solidFill>
          </p:spPr>
        </p:sp>
      </p:grpSp>
      <p:grpSp>
        <p:nvGrpSpPr>
          <p:cNvPr id="13" name="Group 13"/>
          <p:cNvGrpSpPr/>
          <p:nvPr/>
        </p:nvGrpSpPr>
        <p:grpSpPr>
          <a:xfrm>
            <a:off x="16115206" y="5427016"/>
            <a:ext cx="103430" cy="94578"/>
            <a:chOff x="0" y="0"/>
            <a:chExt cx="137907" cy="126104"/>
          </a:xfrm>
        </p:grpSpPr>
        <p:sp>
          <p:nvSpPr>
            <p:cNvPr id="14" name="Freeform 14"/>
            <p:cNvSpPr/>
            <p:nvPr/>
          </p:nvSpPr>
          <p:spPr>
            <a:xfrm>
              <a:off x="0" y="127"/>
              <a:ext cx="137668" cy="125984"/>
            </a:xfrm>
            <a:custGeom>
              <a:avLst/>
              <a:gdLst/>
              <a:ahLst/>
              <a:cxnLst/>
              <a:rect l="l" t="t" r="r" b="b"/>
              <a:pathLst>
                <a:path w="137668" h="125984">
                  <a:moveTo>
                    <a:pt x="70358" y="0"/>
                  </a:moveTo>
                  <a:cubicBezTo>
                    <a:pt x="88392" y="0"/>
                    <a:pt x="105918" y="7112"/>
                    <a:pt x="118872" y="22098"/>
                  </a:cubicBezTo>
                  <a:cubicBezTo>
                    <a:pt x="134620" y="44069"/>
                    <a:pt x="137668" y="75311"/>
                    <a:pt x="122047" y="100330"/>
                  </a:cubicBezTo>
                  <a:cubicBezTo>
                    <a:pt x="112903" y="116459"/>
                    <a:pt x="93472" y="125984"/>
                    <a:pt x="72390" y="125984"/>
                  </a:cubicBezTo>
                  <a:cubicBezTo>
                    <a:pt x="65024" y="125984"/>
                    <a:pt x="57404" y="124714"/>
                    <a:pt x="50038" y="122301"/>
                  </a:cubicBezTo>
                  <a:cubicBezTo>
                    <a:pt x="37592" y="116078"/>
                    <a:pt x="28194" y="106680"/>
                    <a:pt x="18796" y="97282"/>
                  </a:cubicBezTo>
                  <a:cubicBezTo>
                    <a:pt x="18796" y="94107"/>
                    <a:pt x="18796" y="94107"/>
                    <a:pt x="15621" y="90932"/>
                  </a:cubicBezTo>
                  <a:cubicBezTo>
                    <a:pt x="0" y="62865"/>
                    <a:pt x="6350" y="28321"/>
                    <a:pt x="34417" y="9652"/>
                  </a:cubicBezTo>
                  <a:cubicBezTo>
                    <a:pt x="45847" y="3302"/>
                    <a:pt x="58166" y="0"/>
                    <a:pt x="70358" y="0"/>
                  </a:cubicBezTo>
                  <a:close/>
                </a:path>
              </a:pathLst>
            </a:custGeom>
            <a:solidFill>
              <a:srgbClr val="87AA97"/>
            </a:solidFill>
          </p:spPr>
        </p:sp>
      </p:grpSp>
      <p:grpSp>
        <p:nvGrpSpPr>
          <p:cNvPr id="15" name="Group 15"/>
          <p:cNvGrpSpPr/>
          <p:nvPr/>
        </p:nvGrpSpPr>
        <p:grpSpPr>
          <a:xfrm>
            <a:off x="16054076" y="5485780"/>
            <a:ext cx="105796" cy="93550"/>
            <a:chOff x="0" y="0"/>
            <a:chExt cx="141061" cy="124733"/>
          </a:xfrm>
        </p:grpSpPr>
        <p:sp>
          <p:nvSpPr>
            <p:cNvPr id="16" name="Freeform 16"/>
            <p:cNvSpPr/>
            <p:nvPr/>
          </p:nvSpPr>
          <p:spPr>
            <a:xfrm>
              <a:off x="127" y="0"/>
              <a:ext cx="140970" cy="124714"/>
            </a:xfrm>
            <a:custGeom>
              <a:avLst/>
              <a:gdLst/>
              <a:ahLst/>
              <a:cxnLst/>
              <a:rect l="l" t="t" r="r" b="b"/>
              <a:pathLst>
                <a:path w="140970" h="124714">
                  <a:moveTo>
                    <a:pt x="70231" y="0"/>
                  </a:moveTo>
                  <a:cubicBezTo>
                    <a:pt x="88392" y="0"/>
                    <a:pt x="105918" y="7112"/>
                    <a:pt x="118999" y="22098"/>
                  </a:cubicBezTo>
                  <a:cubicBezTo>
                    <a:pt x="137795" y="44069"/>
                    <a:pt x="140970" y="75311"/>
                    <a:pt x="125349" y="100457"/>
                  </a:cubicBezTo>
                  <a:cubicBezTo>
                    <a:pt x="113411" y="117094"/>
                    <a:pt x="92583" y="124714"/>
                    <a:pt x="72263" y="124714"/>
                  </a:cubicBezTo>
                  <a:cubicBezTo>
                    <a:pt x="65786" y="124714"/>
                    <a:pt x="59309" y="123952"/>
                    <a:pt x="53340" y="122428"/>
                  </a:cubicBezTo>
                  <a:cubicBezTo>
                    <a:pt x="37719" y="116078"/>
                    <a:pt x="28194" y="106807"/>
                    <a:pt x="21971" y="94107"/>
                  </a:cubicBezTo>
                  <a:cubicBezTo>
                    <a:pt x="18923" y="94107"/>
                    <a:pt x="18923" y="91059"/>
                    <a:pt x="18923" y="91059"/>
                  </a:cubicBezTo>
                  <a:cubicBezTo>
                    <a:pt x="0" y="62865"/>
                    <a:pt x="9398" y="28448"/>
                    <a:pt x="34417" y="9652"/>
                  </a:cubicBezTo>
                  <a:cubicBezTo>
                    <a:pt x="45847" y="3302"/>
                    <a:pt x="58166" y="0"/>
                    <a:pt x="70231" y="0"/>
                  </a:cubicBezTo>
                  <a:close/>
                </a:path>
              </a:pathLst>
            </a:custGeom>
            <a:solidFill>
              <a:srgbClr val="87AA97"/>
            </a:solidFill>
          </p:spPr>
        </p:sp>
      </p:grpSp>
      <p:grpSp>
        <p:nvGrpSpPr>
          <p:cNvPr id="17" name="Group 17"/>
          <p:cNvGrpSpPr/>
          <p:nvPr/>
        </p:nvGrpSpPr>
        <p:grpSpPr>
          <a:xfrm>
            <a:off x="15978948" y="5531576"/>
            <a:ext cx="105796" cy="93344"/>
            <a:chOff x="0" y="0"/>
            <a:chExt cx="141061" cy="124459"/>
          </a:xfrm>
        </p:grpSpPr>
        <p:sp>
          <p:nvSpPr>
            <p:cNvPr id="18" name="Freeform 18"/>
            <p:cNvSpPr/>
            <p:nvPr/>
          </p:nvSpPr>
          <p:spPr>
            <a:xfrm>
              <a:off x="0" y="127"/>
              <a:ext cx="140970" cy="124333"/>
            </a:xfrm>
            <a:custGeom>
              <a:avLst/>
              <a:gdLst/>
              <a:ahLst/>
              <a:cxnLst/>
              <a:rect l="l" t="t" r="r" b="b"/>
              <a:pathLst>
                <a:path w="140970" h="124333">
                  <a:moveTo>
                    <a:pt x="71374" y="0"/>
                  </a:moveTo>
                  <a:cubicBezTo>
                    <a:pt x="88646" y="0"/>
                    <a:pt x="106045" y="7366"/>
                    <a:pt x="119126" y="20447"/>
                  </a:cubicBezTo>
                  <a:cubicBezTo>
                    <a:pt x="137922" y="42418"/>
                    <a:pt x="140970" y="76835"/>
                    <a:pt x="125349" y="98806"/>
                  </a:cubicBezTo>
                  <a:cubicBezTo>
                    <a:pt x="113792" y="115062"/>
                    <a:pt x="93599" y="124333"/>
                    <a:pt x="73787" y="124333"/>
                  </a:cubicBezTo>
                  <a:cubicBezTo>
                    <a:pt x="66802" y="124333"/>
                    <a:pt x="59817" y="123063"/>
                    <a:pt x="53213" y="120777"/>
                  </a:cubicBezTo>
                  <a:cubicBezTo>
                    <a:pt x="37592" y="117602"/>
                    <a:pt x="28194" y="108204"/>
                    <a:pt x="21971" y="95631"/>
                  </a:cubicBezTo>
                  <a:cubicBezTo>
                    <a:pt x="18796" y="92456"/>
                    <a:pt x="18796" y="92456"/>
                    <a:pt x="18796" y="89281"/>
                  </a:cubicBezTo>
                  <a:cubicBezTo>
                    <a:pt x="0" y="61214"/>
                    <a:pt x="9525" y="26797"/>
                    <a:pt x="37592" y="11176"/>
                  </a:cubicBezTo>
                  <a:cubicBezTo>
                    <a:pt x="47752" y="3429"/>
                    <a:pt x="59563" y="0"/>
                    <a:pt x="71374" y="0"/>
                  </a:cubicBezTo>
                  <a:close/>
                </a:path>
              </a:pathLst>
            </a:custGeom>
            <a:solidFill>
              <a:srgbClr val="87AA97"/>
            </a:solidFill>
          </p:spPr>
        </p:sp>
      </p:grpSp>
      <p:grpSp>
        <p:nvGrpSpPr>
          <p:cNvPr id="19" name="Group 19"/>
          <p:cNvGrpSpPr/>
          <p:nvPr/>
        </p:nvGrpSpPr>
        <p:grpSpPr>
          <a:xfrm>
            <a:off x="15901350" y="5564612"/>
            <a:ext cx="103532" cy="93652"/>
            <a:chOff x="0" y="0"/>
            <a:chExt cx="138043" cy="124869"/>
          </a:xfrm>
        </p:grpSpPr>
        <p:sp>
          <p:nvSpPr>
            <p:cNvPr id="20" name="Freeform 20"/>
            <p:cNvSpPr/>
            <p:nvPr/>
          </p:nvSpPr>
          <p:spPr>
            <a:xfrm>
              <a:off x="127" y="127"/>
              <a:ext cx="137795" cy="124587"/>
            </a:xfrm>
            <a:custGeom>
              <a:avLst/>
              <a:gdLst/>
              <a:ahLst/>
              <a:cxnLst/>
              <a:rect l="l" t="t" r="r" b="b"/>
              <a:pathLst>
                <a:path w="137795" h="124587">
                  <a:moveTo>
                    <a:pt x="69469" y="0"/>
                  </a:moveTo>
                  <a:cubicBezTo>
                    <a:pt x="87503" y="0"/>
                    <a:pt x="104648" y="8255"/>
                    <a:pt x="115951" y="23495"/>
                  </a:cubicBezTo>
                  <a:cubicBezTo>
                    <a:pt x="134620" y="42164"/>
                    <a:pt x="137795" y="76708"/>
                    <a:pt x="122174" y="98552"/>
                  </a:cubicBezTo>
                  <a:cubicBezTo>
                    <a:pt x="110998" y="116332"/>
                    <a:pt x="92075" y="124587"/>
                    <a:pt x="73152" y="124587"/>
                  </a:cubicBezTo>
                  <a:cubicBezTo>
                    <a:pt x="65278" y="124587"/>
                    <a:pt x="57404" y="123190"/>
                    <a:pt x="50038" y="120523"/>
                  </a:cubicBezTo>
                  <a:cubicBezTo>
                    <a:pt x="37592" y="117348"/>
                    <a:pt x="25019" y="108077"/>
                    <a:pt x="18796" y="95504"/>
                  </a:cubicBezTo>
                  <a:cubicBezTo>
                    <a:pt x="18796" y="95504"/>
                    <a:pt x="15621" y="92329"/>
                    <a:pt x="15621" y="89154"/>
                  </a:cubicBezTo>
                  <a:cubicBezTo>
                    <a:pt x="0" y="64135"/>
                    <a:pt x="6350" y="26543"/>
                    <a:pt x="34417" y="10795"/>
                  </a:cubicBezTo>
                  <a:cubicBezTo>
                    <a:pt x="45593" y="3429"/>
                    <a:pt x="57658" y="0"/>
                    <a:pt x="69469" y="0"/>
                  </a:cubicBezTo>
                  <a:close/>
                </a:path>
              </a:pathLst>
            </a:custGeom>
            <a:solidFill>
              <a:srgbClr val="87AA97"/>
            </a:solidFill>
          </p:spPr>
        </p:sp>
      </p:grpSp>
      <p:grpSp>
        <p:nvGrpSpPr>
          <p:cNvPr id="21" name="Group 21"/>
          <p:cNvGrpSpPr/>
          <p:nvPr/>
        </p:nvGrpSpPr>
        <p:grpSpPr>
          <a:xfrm>
            <a:off x="15816856" y="5579742"/>
            <a:ext cx="103430" cy="93550"/>
            <a:chOff x="0" y="0"/>
            <a:chExt cx="137907" cy="124733"/>
          </a:xfrm>
        </p:grpSpPr>
        <p:sp>
          <p:nvSpPr>
            <p:cNvPr id="22" name="Freeform 22"/>
            <p:cNvSpPr/>
            <p:nvPr/>
          </p:nvSpPr>
          <p:spPr>
            <a:xfrm>
              <a:off x="0" y="0"/>
              <a:ext cx="137922" cy="124714"/>
            </a:xfrm>
            <a:custGeom>
              <a:avLst/>
              <a:gdLst/>
              <a:ahLst/>
              <a:cxnLst/>
              <a:rect l="l" t="t" r="r" b="b"/>
              <a:pathLst>
                <a:path w="137922" h="124714">
                  <a:moveTo>
                    <a:pt x="70231" y="0"/>
                  </a:moveTo>
                  <a:cubicBezTo>
                    <a:pt x="87884" y="0"/>
                    <a:pt x="104648" y="7112"/>
                    <a:pt x="115951" y="22098"/>
                  </a:cubicBezTo>
                  <a:cubicBezTo>
                    <a:pt x="134747" y="44069"/>
                    <a:pt x="137922" y="75438"/>
                    <a:pt x="122174" y="100457"/>
                  </a:cubicBezTo>
                  <a:cubicBezTo>
                    <a:pt x="110363" y="117094"/>
                    <a:pt x="91313" y="124714"/>
                    <a:pt x="70612" y="124714"/>
                  </a:cubicBezTo>
                  <a:cubicBezTo>
                    <a:pt x="63881" y="124714"/>
                    <a:pt x="57023" y="123952"/>
                    <a:pt x="50165" y="122428"/>
                  </a:cubicBezTo>
                  <a:cubicBezTo>
                    <a:pt x="37719" y="116078"/>
                    <a:pt x="25146" y="106807"/>
                    <a:pt x="18923" y="94107"/>
                  </a:cubicBezTo>
                  <a:cubicBezTo>
                    <a:pt x="18923" y="94107"/>
                    <a:pt x="18923" y="91059"/>
                    <a:pt x="15748" y="91059"/>
                  </a:cubicBezTo>
                  <a:cubicBezTo>
                    <a:pt x="0" y="62865"/>
                    <a:pt x="6350" y="28448"/>
                    <a:pt x="34417" y="9652"/>
                  </a:cubicBezTo>
                  <a:cubicBezTo>
                    <a:pt x="45847" y="3302"/>
                    <a:pt x="58166" y="0"/>
                    <a:pt x="70231" y="0"/>
                  </a:cubicBezTo>
                  <a:close/>
                </a:path>
              </a:pathLst>
            </a:custGeom>
            <a:solidFill>
              <a:srgbClr val="87AA97"/>
            </a:solidFill>
          </p:spPr>
        </p:sp>
      </p:grpSp>
      <p:grpSp>
        <p:nvGrpSpPr>
          <p:cNvPr id="23" name="Group 23"/>
          <p:cNvGrpSpPr/>
          <p:nvPr/>
        </p:nvGrpSpPr>
        <p:grpSpPr>
          <a:xfrm>
            <a:off x="15729894" y="5589106"/>
            <a:ext cx="103532" cy="94578"/>
            <a:chOff x="0" y="0"/>
            <a:chExt cx="138043" cy="126104"/>
          </a:xfrm>
        </p:grpSpPr>
        <p:sp>
          <p:nvSpPr>
            <p:cNvPr id="24" name="Freeform 24"/>
            <p:cNvSpPr/>
            <p:nvPr/>
          </p:nvSpPr>
          <p:spPr>
            <a:xfrm>
              <a:off x="127" y="127"/>
              <a:ext cx="137795" cy="125984"/>
            </a:xfrm>
            <a:custGeom>
              <a:avLst/>
              <a:gdLst/>
              <a:ahLst/>
              <a:cxnLst/>
              <a:rect l="l" t="t" r="r" b="b"/>
              <a:pathLst>
                <a:path w="137795" h="125984">
                  <a:moveTo>
                    <a:pt x="69215" y="0"/>
                  </a:moveTo>
                  <a:cubicBezTo>
                    <a:pt x="86360" y="0"/>
                    <a:pt x="102743" y="7112"/>
                    <a:pt x="115824" y="22098"/>
                  </a:cubicBezTo>
                  <a:cubicBezTo>
                    <a:pt x="134620" y="44069"/>
                    <a:pt x="137795" y="75311"/>
                    <a:pt x="122174" y="100330"/>
                  </a:cubicBezTo>
                  <a:cubicBezTo>
                    <a:pt x="110617" y="116459"/>
                    <a:pt x="90424" y="125984"/>
                    <a:pt x="70739" y="125984"/>
                  </a:cubicBezTo>
                  <a:cubicBezTo>
                    <a:pt x="63754" y="125984"/>
                    <a:pt x="56769" y="124714"/>
                    <a:pt x="50165" y="122301"/>
                  </a:cubicBezTo>
                  <a:cubicBezTo>
                    <a:pt x="37719" y="116078"/>
                    <a:pt x="25019" y="106680"/>
                    <a:pt x="18923" y="94234"/>
                  </a:cubicBezTo>
                  <a:cubicBezTo>
                    <a:pt x="18923" y="94234"/>
                    <a:pt x="15748" y="91059"/>
                    <a:pt x="15748" y="91059"/>
                  </a:cubicBezTo>
                  <a:cubicBezTo>
                    <a:pt x="0" y="62865"/>
                    <a:pt x="6223" y="28321"/>
                    <a:pt x="34417" y="9525"/>
                  </a:cubicBezTo>
                  <a:cubicBezTo>
                    <a:pt x="45847" y="3175"/>
                    <a:pt x="57658" y="0"/>
                    <a:pt x="69215" y="0"/>
                  </a:cubicBezTo>
                  <a:close/>
                </a:path>
              </a:pathLst>
            </a:custGeom>
            <a:solidFill>
              <a:srgbClr val="87AA97"/>
            </a:solidFill>
          </p:spPr>
        </p:sp>
      </p:grpSp>
      <p:grpSp>
        <p:nvGrpSpPr>
          <p:cNvPr id="25" name="Group 25"/>
          <p:cNvGrpSpPr/>
          <p:nvPr/>
        </p:nvGrpSpPr>
        <p:grpSpPr>
          <a:xfrm>
            <a:off x="15640666" y="5587460"/>
            <a:ext cx="105796" cy="93858"/>
            <a:chOff x="0" y="0"/>
            <a:chExt cx="141061" cy="125144"/>
          </a:xfrm>
        </p:grpSpPr>
        <p:sp>
          <p:nvSpPr>
            <p:cNvPr id="26" name="Freeform 26"/>
            <p:cNvSpPr/>
            <p:nvPr/>
          </p:nvSpPr>
          <p:spPr>
            <a:xfrm>
              <a:off x="0" y="0"/>
              <a:ext cx="141097" cy="125095"/>
            </a:xfrm>
            <a:custGeom>
              <a:avLst/>
              <a:gdLst/>
              <a:ahLst/>
              <a:cxnLst/>
              <a:rect l="l" t="t" r="r" b="b"/>
              <a:pathLst>
                <a:path w="141097" h="125095">
                  <a:moveTo>
                    <a:pt x="68834" y="0"/>
                  </a:moveTo>
                  <a:cubicBezTo>
                    <a:pt x="86868" y="0"/>
                    <a:pt x="105410" y="7493"/>
                    <a:pt x="119126" y="21209"/>
                  </a:cubicBezTo>
                  <a:cubicBezTo>
                    <a:pt x="137922" y="43180"/>
                    <a:pt x="141097" y="74422"/>
                    <a:pt x="125349" y="99568"/>
                  </a:cubicBezTo>
                  <a:cubicBezTo>
                    <a:pt x="113792" y="115697"/>
                    <a:pt x="93726" y="125095"/>
                    <a:pt x="73914" y="125095"/>
                  </a:cubicBezTo>
                  <a:cubicBezTo>
                    <a:pt x="66929" y="125095"/>
                    <a:pt x="59944" y="123825"/>
                    <a:pt x="53340" y="121412"/>
                  </a:cubicBezTo>
                  <a:cubicBezTo>
                    <a:pt x="40894" y="118364"/>
                    <a:pt x="28321" y="108966"/>
                    <a:pt x="22098" y="96393"/>
                  </a:cubicBezTo>
                  <a:cubicBezTo>
                    <a:pt x="22098" y="93218"/>
                    <a:pt x="18923" y="93218"/>
                    <a:pt x="18923" y="90043"/>
                  </a:cubicBezTo>
                  <a:cubicBezTo>
                    <a:pt x="0" y="61976"/>
                    <a:pt x="9525" y="27559"/>
                    <a:pt x="37592" y="8763"/>
                  </a:cubicBezTo>
                  <a:cubicBezTo>
                    <a:pt x="47117" y="2921"/>
                    <a:pt x="57912" y="0"/>
                    <a:pt x="68834" y="0"/>
                  </a:cubicBezTo>
                  <a:close/>
                </a:path>
              </a:pathLst>
            </a:custGeom>
            <a:solidFill>
              <a:srgbClr val="87AA97"/>
            </a:solidFill>
          </p:spPr>
        </p:sp>
      </p:grpSp>
      <p:grpSp>
        <p:nvGrpSpPr>
          <p:cNvPr id="27" name="Group 27"/>
          <p:cNvGrpSpPr/>
          <p:nvPr/>
        </p:nvGrpSpPr>
        <p:grpSpPr>
          <a:xfrm>
            <a:off x="15553702" y="5569346"/>
            <a:ext cx="103532" cy="93550"/>
            <a:chOff x="0" y="0"/>
            <a:chExt cx="138043" cy="124733"/>
          </a:xfrm>
        </p:grpSpPr>
        <p:sp>
          <p:nvSpPr>
            <p:cNvPr id="28" name="Freeform 28"/>
            <p:cNvSpPr/>
            <p:nvPr/>
          </p:nvSpPr>
          <p:spPr>
            <a:xfrm>
              <a:off x="127" y="0"/>
              <a:ext cx="137795" cy="124714"/>
            </a:xfrm>
            <a:custGeom>
              <a:avLst/>
              <a:gdLst/>
              <a:ahLst/>
              <a:cxnLst/>
              <a:rect l="l" t="t" r="r" b="b"/>
              <a:pathLst>
                <a:path w="137795" h="124714">
                  <a:moveTo>
                    <a:pt x="69469" y="0"/>
                  </a:moveTo>
                  <a:cubicBezTo>
                    <a:pt x="87376" y="0"/>
                    <a:pt x="104394" y="8382"/>
                    <a:pt x="115824" y="23495"/>
                  </a:cubicBezTo>
                  <a:cubicBezTo>
                    <a:pt x="134620" y="42291"/>
                    <a:pt x="137795" y="76708"/>
                    <a:pt x="122174" y="98679"/>
                  </a:cubicBezTo>
                  <a:cubicBezTo>
                    <a:pt x="110998" y="116332"/>
                    <a:pt x="93599" y="124714"/>
                    <a:pt x="74422" y="124714"/>
                  </a:cubicBezTo>
                  <a:cubicBezTo>
                    <a:pt x="66548" y="124714"/>
                    <a:pt x="58420" y="123317"/>
                    <a:pt x="50165" y="120650"/>
                  </a:cubicBezTo>
                  <a:cubicBezTo>
                    <a:pt x="37719" y="117475"/>
                    <a:pt x="25019" y="108077"/>
                    <a:pt x="18923" y="95504"/>
                  </a:cubicBezTo>
                  <a:cubicBezTo>
                    <a:pt x="18923" y="95504"/>
                    <a:pt x="18923" y="92329"/>
                    <a:pt x="15748" y="89281"/>
                  </a:cubicBezTo>
                  <a:cubicBezTo>
                    <a:pt x="0" y="64262"/>
                    <a:pt x="6223" y="26670"/>
                    <a:pt x="34417" y="10922"/>
                  </a:cubicBezTo>
                  <a:cubicBezTo>
                    <a:pt x="45593" y="3556"/>
                    <a:pt x="57658" y="0"/>
                    <a:pt x="69469" y="0"/>
                  </a:cubicBezTo>
                  <a:close/>
                </a:path>
              </a:pathLst>
            </a:custGeom>
            <a:solidFill>
              <a:srgbClr val="87AA97"/>
            </a:solidFill>
          </p:spPr>
        </p:sp>
      </p:grpSp>
      <p:grpSp>
        <p:nvGrpSpPr>
          <p:cNvPr id="29" name="Group 29"/>
          <p:cNvGrpSpPr/>
          <p:nvPr/>
        </p:nvGrpSpPr>
        <p:grpSpPr>
          <a:xfrm>
            <a:off x="15480942" y="5532710"/>
            <a:ext cx="103430" cy="94578"/>
            <a:chOff x="0" y="0"/>
            <a:chExt cx="137907" cy="126104"/>
          </a:xfrm>
        </p:grpSpPr>
        <p:sp>
          <p:nvSpPr>
            <p:cNvPr id="30" name="Freeform 30"/>
            <p:cNvSpPr/>
            <p:nvPr/>
          </p:nvSpPr>
          <p:spPr>
            <a:xfrm>
              <a:off x="0" y="127"/>
              <a:ext cx="137922" cy="125984"/>
            </a:xfrm>
            <a:custGeom>
              <a:avLst/>
              <a:gdLst/>
              <a:ahLst/>
              <a:cxnLst/>
              <a:rect l="l" t="t" r="r" b="b"/>
              <a:pathLst>
                <a:path w="137922" h="125984">
                  <a:moveTo>
                    <a:pt x="70231" y="0"/>
                  </a:moveTo>
                  <a:cubicBezTo>
                    <a:pt x="87884" y="0"/>
                    <a:pt x="104648" y="7112"/>
                    <a:pt x="115951" y="22098"/>
                  </a:cubicBezTo>
                  <a:cubicBezTo>
                    <a:pt x="134747" y="44069"/>
                    <a:pt x="137922" y="75311"/>
                    <a:pt x="122174" y="100457"/>
                  </a:cubicBezTo>
                  <a:cubicBezTo>
                    <a:pt x="110617" y="116586"/>
                    <a:pt x="92202" y="125984"/>
                    <a:pt x="72136" y="125984"/>
                  </a:cubicBezTo>
                  <a:cubicBezTo>
                    <a:pt x="65024" y="125984"/>
                    <a:pt x="57531" y="124714"/>
                    <a:pt x="50165" y="122301"/>
                  </a:cubicBezTo>
                  <a:cubicBezTo>
                    <a:pt x="37719" y="116078"/>
                    <a:pt x="25146" y="106680"/>
                    <a:pt x="18923" y="94234"/>
                  </a:cubicBezTo>
                  <a:cubicBezTo>
                    <a:pt x="18923" y="94234"/>
                    <a:pt x="18923" y="91059"/>
                    <a:pt x="15748" y="91059"/>
                  </a:cubicBezTo>
                  <a:cubicBezTo>
                    <a:pt x="0" y="62865"/>
                    <a:pt x="6350" y="28448"/>
                    <a:pt x="34417" y="9652"/>
                  </a:cubicBezTo>
                  <a:cubicBezTo>
                    <a:pt x="45847" y="3302"/>
                    <a:pt x="58166" y="0"/>
                    <a:pt x="70231" y="0"/>
                  </a:cubicBezTo>
                  <a:close/>
                </a:path>
              </a:pathLst>
            </a:custGeom>
            <a:solidFill>
              <a:srgbClr val="87AA97"/>
            </a:solidFill>
          </p:spPr>
        </p:sp>
      </p:grpSp>
      <p:grpSp>
        <p:nvGrpSpPr>
          <p:cNvPr id="31" name="Group 31"/>
          <p:cNvGrpSpPr/>
          <p:nvPr/>
        </p:nvGrpSpPr>
        <p:grpSpPr>
          <a:xfrm>
            <a:off x="16244572" y="5338920"/>
            <a:ext cx="65248" cy="45076"/>
            <a:chOff x="0" y="0"/>
            <a:chExt cx="86997" cy="60101"/>
          </a:xfrm>
        </p:grpSpPr>
        <p:sp>
          <p:nvSpPr>
            <p:cNvPr id="32" name="Freeform 32"/>
            <p:cNvSpPr/>
            <p:nvPr/>
          </p:nvSpPr>
          <p:spPr>
            <a:xfrm>
              <a:off x="0" y="0"/>
              <a:ext cx="86741" cy="60071"/>
            </a:xfrm>
            <a:custGeom>
              <a:avLst/>
              <a:gdLst/>
              <a:ahLst/>
              <a:cxnLst/>
              <a:rect l="l" t="t" r="r" b="b"/>
              <a:pathLst>
                <a:path w="86741" h="60071">
                  <a:moveTo>
                    <a:pt x="41656" y="0"/>
                  </a:moveTo>
                  <a:cubicBezTo>
                    <a:pt x="72390" y="0"/>
                    <a:pt x="86741" y="46990"/>
                    <a:pt x="53086" y="58166"/>
                  </a:cubicBezTo>
                  <a:cubicBezTo>
                    <a:pt x="49657" y="59436"/>
                    <a:pt x="46355" y="60071"/>
                    <a:pt x="43180" y="60071"/>
                  </a:cubicBezTo>
                  <a:cubicBezTo>
                    <a:pt x="14732" y="60071"/>
                    <a:pt x="0" y="13081"/>
                    <a:pt x="31115" y="1905"/>
                  </a:cubicBezTo>
                  <a:cubicBezTo>
                    <a:pt x="34798" y="508"/>
                    <a:pt x="38354" y="0"/>
                    <a:pt x="41656" y="0"/>
                  </a:cubicBezTo>
                  <a:close/>
                </a:path>
              </a:pathLst>
            </a:custGeom>
            <a:solidFill>
              <a:srgbClr val="F2E4DA">
                <a:alpha val="38039"/>
              </a:srgbClr>
            </a:solidFill>
          </p:spPr>
        </p:sp>
      </p:grpSp>
      <p:grpSp>
        <p:nvGrpSpPr>
          <p:cNvPr id="33" name="Group 33"/>
          <p:cNvGrpSpPr/>
          <p:nvPr/>
        </p:nvGrpSpPr>
        <p:grpSpPr>
          <a:xfrm>
            <a:off x="16195068" y="5393362"/>
            <a:ext cx="49400" cy="47444"/>
            <a:chOff x="0" y="0"/>
            <a:chExt cx="65867" cy="63259"/>
          </a:xfrm>
        </p:grpSpPr>
        <p:sp>
          <p:nvSpPr>
            <p:cNvPr id="34" name="Freeform 34"/>
            <p:cNvSpPr/>
            <p:nvPr/>
          </p:nvSpPr>
          <p:spPr>
            <a:xfrm>
              <a:off x="0" y="0"/>
              <a:ext cx="65786" cy="63119"/>
            </a:xfrm>
            <a:custGeom>
              <a:avLst/>
              <a:gdLst/>
              <a:ahLst/>
              <a:cxnLst/>
              <a:rect l="l" t="t" r="r" b="b"/>
              <a:pathLst>
                <a:path w="65786" h="63119">
                  <a:moveTo>
                    <a:pt x="28194" y="0"/>
                  </a:moveTo>
                  <a:cubicBezTo>
                    <a:pt x="33782" y="0"/>
                    <a:pt x="40386" y="2159"/>
                    <a:pt x="47117" y="4445"/>
                  </a:cubicBezTo>
                  <a:cubicBezTo>
                    <a:pt x="53340" y="7620"/>
                    <a:pt x="59563" y="13970"/>
                    <a:pt x="62738" y="20066"/>
                  </a:cubicBezTo>
                  <a:cubicBezTo>
                    <a:pt x="62738" y="29591"/>
                    <a:pt x="65786" y="38862"/>
                    <a:pt x="59563" y="45212"/>
                  </a:cubicBezTo>
                  <a:cubicBezTo>
                    <a:pt x="56388" y="51562"/>
                    <a:pt x="50038" y="57658"/>
                    <a:pt x="43942" y="60833"/>
                  </a:cubicBezTo>
                  <a:cubicBezTo>
                    <a:pt x="39116" y="62484"/>
                    <a:pt x="34417" y="63119"/>
                    <a:pt x="30226" y="63119"/>
                  </a:cubicBezTo>
                  <a:cubicBezTo>
                    <a:pt x="25781" y="63119"/>
                    <a:pt x="21971" y="62484"/>
                    <a:pt x="18796" y="60833"/>
                  </a:cubicBezTo>
                  <a:cubicBezTo>
                    <a:pt x="12446" y="57658"/>
                    <a:pt x="3175" y="51435"/>
                    <a:pt x="3175" y="42037"/>
                  </a:cubicBezTo>
                  <a:cubicBezTo>
                    <a:pt x="0" y="35814"/>
                    <a:pt x="0" y="26289"/>
                    <a:pt x="3175" y="17018"/>
                  </a:cubicBezTo>
                  <a:cubicBezTo>
                    <a:pt x="6350" y="10668"/>
                    <a:pt x="12446" y="4445"/>
                    <a:pt x="21971" y="1397"/>
                  </a:cubicBezTo>
                  <a:cubicBezTo>
                    <a:pt x="23749" y="381"/>
                    <a:pt x="25908" y="0"/>
                    <a:pt x="28194" y="0"/>
                  </a:cubicBezTo>
                  <a:close/>
                </a:path>
              </a:pathLst>
            </a:custGeom>
            <a:solidFill>
              <a:srgbClr val="F2E4DA">
                <a:alpha val="38039"/>
              </a:srgbClr>
            </a:solidFill>
          </p:spPr>
        </p:sp>
      </p:grpSp>
      <p:grpSp>
        <p:nvGrpSpPr>
          <p:cNvPr id="35" name="Group 35"/>
          <p:cNvGrpSpPr/>
          <p:nvPr/>
        </p:nvGrpSpPr>
        <p:grpSpPr>
          <a:xfrm>
            <a:off x="16134246" y="5458816"/>
            <a:ext cx="67616" cy="49606"/>
            <a:chOff x="0" y="0"/>
            <a:chExt cx="90155" cy="66141"/>
          </a:xfrm>
        </p:grpSpPr>
        <p:sp>
          <p:nvSpPr>
            <p:cNvPr id="36" name="Freeform 36"/>
            <p:cNvSpPr/>
            <p:nvPr/>
          </p:nvSpPr>
          <p:spPr>
            <a:xfrm>
              <a:off x="127" y="0"/>
              <a:ext cx="90043" cy="66167"/>
            </a:xfrm>
            <a:custGeom>
              <a:avLst/>
              <a:gdLst/>
              <a:ahLst/>
              <a:cxnLst/>
              <a:rect l="l" t="t" r="r" b="b"/>
              <a:pathLst>
                <a:path w="90043" h="66167">
                  <a:moveTo>
                    <a:pt x="44196" y="0"/>
                  </a:moveTo>
                  <a:cubicBezTo>
                    <a:pt x="75184" y="0"/>
                    <a:pt x="90043" y="50165"/>
                    <a:pt x="56007" y="64389"/>
                  </a:cubicBezTo>
                  <a:cubicBezTo>
                    <a:pt x="52451" y="65659"/>
                    <a:pt x="49022" y="66167"/>
                    <a:pt x="45847" y="66167"/>
                  </a:cubicBezTo>
                  <a:cubicBezTo>
                    <a:pt x="14732" y="66167"/>
                    <a:pt x="0" y="15875"/>
                    <a:pt x="34036" y="1778"/>
                  </a:cubicBezTo>
                  <a:cubicBezTo>
                    <a:pt x="37592" y="508"/>
                    <a:pt x="40894" y="0"/>
                    <a:pt x="44196" y="0"/>
                  </a:cubicBezTo>
                  <a:close/>
                </a:path>
              </a:pathLst>
            </a:custGeom>
            <a:solidFill>
              <a:srgbClr val="F2E4DA">
                <a:alpha val="38039"/>
              </a:srgbClr>
            </a:solidFill>
          </p:spPr>
        </p:sp>
      </p:grpSp>
      <p:grpSp>
        <p:nvGrpSpPr>
          <p:cNvPr id="37" name="Group 37"/>
          <p:cNvGrpSpPr/>
          <p:nvPr/>
        </p:nvGrpSpPr>
        <p:grpSpPr>
          <a:xfrm>
            <a:off x="16079908" y="5509348"/>
            <a:ext cx="54134" cy="51870"/>
            <a:chOff x="0" y="0"/>
            <a:chExt cx="72179" cy="69160"/>
          </a:xfrm>
        </p:grpSpPr>
        <p:sp>
          <p:nvSpPr>
            <p:cNvPr id="38" name="Freeform 38"/>
            <p:cNvSpPr/>
            <p:nvPr/>
          </p:nvSpPr>
          <p:spPr>
            <a:xfrm>
              <a:off x="127" y="127"/>
              <a:ext cx="72009" cy="68961"/>
            </a:xfrm>
            <a:custGeom>
              <a:avLst/>
              <a:gdLst/>
              <a:ahLst/>
              <a:cxnLst/>
              <a:rect l="l" t="t" r="r" b="b"/>
              <a:pathLst>
                <a:path w="72009" h="68961">
                  <a:moveTo>
                    <a:pt x="37592" y="0"/>
                  </a:moveTo>
                  <a:cubicBezTo>
                    <a:pt x="43815" y="0"/>
                    <a:pt x="46863" y="0"/>
                    <a:pt x="50038" y="3175"/>
                  </a:cubicBezTo>
                  <a:cubicBezTo>
                    <a:pt x="56388" y="6350"/>
                    <a:pt x="59309" y="9398"/>
                    <a:pt x="59309" y="12446"/>
                  </a:cubicBezTo>
                  <a:cubicBezTo>
                    <a:pt x="65659" y="15621"/>
                    <a:pt x="65659" y="18796"/>
                    <a:pt x="68834" y="21971"/>
                  </a:cubicBezTo>
                  <a:cubicBezTo>
                    <a:pt x="72009" y="31242"/>
                    <a:pt x="72009" y="40767"/>
                    <a:pt x="65659" y="50165"/>
                  </a:cubicBezTo>
                  <a:cubicBezTo>
                    <a:pt x="62484" y="59690"/>
                    <a:pt x="56388" y="62611"/>
                    <a:pt x="46863" y="65786"/>
                  </a:cubicBezTo>
                  <a:cubicBezTo>
                    <a:pt x="40513" y="68961"/>
                    <a:pt x="37592" y="68961"/>
                    <a:pt x="31242" y="68961"/>
                  </a:cubicBezTo>
                  <a:cubicBezTo>
                    <a:pt x="28067" y="68961"/>
                    <a:pt x="24892" y="68961"/>
                    <a:pt x="18796" y="65786"/>
                  </a:cubicBezTo>
                  <a:cubicBezTo>
                    <a:pt x="15621" y="62611"/>
                    <a:pt x="12446" y="59563"/>
                    <a:pt x="9271" y="56515"/>
                  </a:cubicBezTo>
                  <a:cubicBezTo>
                    <a:pt x="6096" y="53467"/>
                    <a:pt x="3048" y="50165"/>
                    <a:pt x="3048" y="46990"/>
                  </a:cubicBezTo>
                  <a:cubicBezTo>
                    <a:pt x="0" y="37592"/>
                    <a:pt x="0" y="28194"/>
                    <a:pt x="3175" y="18796"/>
                  </a:cubicBezTo>
                  <a:cubicBezTo>
                    <a:pt x="9398" y="9398"/>
                    <a:pt x="15621" y="6350"/>
                    <a:pt x="25019" y="3175"/>
                  </a:cubicBezTo>
                  <a:cubicBezTo>
                    <a:pt x="28194" y="0"/>
                    <a:pt x="34544" y="0"/>
                    <a:pt x="37592" y="0"/>
                  </a:cubicBezTo>
                  <a:close/>
                </a:path>
              </a:pathLst>
            </a:custGeom>
            <a:solidFill>
              <a:srgbClr val="F2E4DA">
                <a:alpha val="38039"/>
              </a:srgbClr>
            </a:solidFill>
          </p:spPr>
        </p:sp>
      </p:grpSp>
      <p:grpSp>
        <p:nvGrpSpPr>
          <p:cNvPr id="39" name="Group 39"/>
          <p:cNvGrpSpPr/>
          <p:nvPr/>
        </p:nvGrpSpPr>
        <p:grpSpPr>
          <a:xfrm>
            <a:off x="15995414" y="5563378"/>
            <a:ext cx="47032" cy="46518"/>
            <a:chOff x="0" y="0"/>
            <a:chExt cx="62709" cy="62024"/>
          </a:xfrm>
        </p:grpSpPr>
        <p:sp>
          <p:nvSpPr>
            <p:cNvPr id="40" name="Freeform 40"/>
            <p:cNvSpPr/>
            <p:nvPr/>
          </p:nvSpPr>
          <p:spPr>
            <a:xfrm>
              <a:off x="0" y="127"/>
              <a:ext cx="62738" cy="61849"/>
            </a:xfrm>
            <a:custGeom>
              <a:avLst/>
              <a:gdLst/>
              <a:ahLst/>
              <a:cxnLst/>
              <a:rect l="l" t="t" r="r" b="b"/>
              <a:pathLst>
                <a:path w="62738" h="61849">
                  <a:moveTo>
                    <a:pt x="21971" y="0"/>
                  </a:moveTo>
                  <a:cubicBezTo>
                    <a:pt x="28194" y="0"/>
                    <a:pt x="37592" y="0"/>
                    <a:pt x="43942" y="3175"/>
                  </a:cubicBezTo>
                  <a:cubicBezTo>
                    <a:pt x="50165" y="6350"/>
                    <a:pt x="59563" y="12446"/>
                    <a:pt x="59563" y="18796"/>
                  </a:cubicBezTo>
                  <a:cubicBezTo>
                    <a:pt x="62738" y="28067"/>
                    <a:pt x="62738" y="37592"/>
                    <a:pt x="59563" y="43815"/>
                  </a:cubicBezTo>
                  <a:cubicBezTo>
                    <a:pt x="56388" y="50165"/>
                    <a:pt x="50038" y="56388"/>
                    <a:pt x="43942" y="59563"/>
                  </a:cubicBezTo>
                  <a:cubicBezTo>
                    <a:pt x="39116" y="61087"/>
                    <a:pt x="34417" y="61849"/>
                    <a:pt x="30226" y="61849"/>
                  </a:cubicBezTo>
                  <a:cubicBezTo>
                    <a:pt x="25781" y="61849"/>
                    <a:pt x="21971" y="61087"/>
                    <a:pt x="18796" y="59563"/>
                  </a:cubicBezTo>
                  <a:cubicBezTo>
                    <a:pt x="12446" y="56388"/>
                    <a:pt x="3175" y="50038"/>
                    <a:pt x="3175" y="40767"/>
                  </a:cubicBezTo>
                  <a:cubicBezTo>
                    <a:pt x="0" y="34417"/>
                    <a:pt x="0" y="25146"/>
                    <a:pt x="3175" y="18796"/>
                  </a:cubicBezTo>
                  <a:cubicBezTo>
                    <a:pt x="6350" y="9398"/>
                    <a:pt x="12446" y="3175"/>
                    <a:pt x="21971" y="0"/>
                  </a:cubicBezTo>
                  <a:close/>
                </a:path>
              </a:pathLst>
            </a:custGeom>
            <a:solidFill>
              <a:srgbClr val="F2E4DA">
                <a:alpha val="38039"/>
              </a:srgbClr>
            </a:solidFill>
          </p:spPr>
        </p:sp>
      </p:grpSp>
      <p:grpSp>
        <p:nvGrpSpPr>
          <p:cNvPr id="41" name="Group 41"/>
          <p:cNvGrpSpPr/>
          <p:nvPr/>
        </p:nvGrpSpPr>
        <p:grpSpPr>
          <a:xfrm>
            <a:off x="15830956" y="5599296"/>
            <a:ext cx="54134" cy="51148"/>
            <a:chOff x="0" y="0"/>
            <a:chExt cx="72179" cy="68197"/>
          </a:xfrm>
        </p:grpSpPr>
        <p:sp>
          <p:nvSpPr>
            <p:cNvPr id="42" name="Freeform 42"/>
            <p:cNvSpPr/>
            <p:nvPr/>
          </p:nvSpPr>
          <p:spPr>
            <a:xfrm>
              <a:off x="0" y="0"/>
              <a:ext cx="72009" cy="68072"/>
            </a:xfrm>
            <a:custGeom>
              <a:avLst/>
              <a:gdLst/>
              <a:ahLst/>
              <a:cxnLst/>
              <a:rect l="l" t="t" r="r" b="b"/>
              <a:pathLst>
                <a:path w="72009" h="68072">
                  <a:moveTo>
                    <a:pt x="36449" y="0"/>
                  </a:moveTo>
                  <a:cubicBezTo>
                    <a:pt x="40640" y="0"/>
                    <a:pt x="45339" y="762"/>
                    <a:pt x="50038" y="2286"/>
                  </a:cubicBezTo>
                  <a:cubicBezTo>
                    <a:pt x="56388" y="5461"/>
                    <a:pt x="62611" y="14732"/>
                    <a:pt x="65786" y="21082"/>
                  </a:cubicBezTo>
                  <a:cubicBezTo>
                    <a:pt x="72009" y="33528"/>
                    <a:pt x="68834" y="46228"/>
                    <a:pt x="59436" y="55499"/>
                  </a:cubicBezTo>
                  <a:cubicBezTo>
                    <a:pt x="56261" y="58674"/>
                    <a:pt x="56261" y="58674"/>
                    <a:pt x="53086" y="61849"/>
                  </a:cubicBezTo>
                  <a:cubicBezTo>
                    <a:pt x="49911" y="65024"/>
                    <a:pt x="46863" y="65024"/>
                    <a:pt x="40640" y="65024"/>
                  </a:cubicBezTo>
                  <a:cubicBezTo>
                    <a:pt x="37465" y="68072"/>
                    <a:pt x="34290" y="68072"/>
                    <a:pt x="31115" y="68072"/>
                  </a:cubicBezTo>
                  <a:cubicBezTo>
                    <a:pt x="28067" y="68072"/>
                    <a:pt x="24892" y="65024"/>
                    <a:pt x="18669" y="65024"/>
                  </a:cubicBezTo>
                  <a:cubicBezTo>
                    <a:pt x="15494" y="61849"/>
                    <a:pt x="9398" y="55499"/>
                    <a:pt x="6223" y="52451"/>
                  </a:cubicBezTo>
                  <a:cubicBezTo>
                    <a:pt x="3175" y="46228"/>
                    <a:pt x="0" y="36830"/>
                    <a:pt x="3175" y="27432"/>
                  </a:cubicBezTo>
                  <a:cubicBezTo>
                    <a:pt x="3175" y="14859"/>
                    <a:pt x="12573" y="5461"/>
                    <a:pt x="25146" y="2286"/>
                  </a:cubicBezTo>
                  <a:cubicBezTo>
                    <a:pt x="28321" y="762"/>
                    <a:pt x="32131" y="0"/>
                    <a:pt x="36576" y="0"/>
                  </a:cubicBezTo>
                  <a:close/>
                </a:path>
              </a:pathLst>
            </a:custGeom>
            <a:solidFill>
              <a:srgbClr val="F2E4DA">
                <a:alpha val="38039"/>
              </a:srgbClr>
            </a:solidFill>
          </p:spPr>
        </p:sp>
      </p:grpSp>
      <p:grpSp>
        <p:nvGrpSpPr>
          <p:cNvPr id="43" name="Group 43"/>
          <p:cNvGrpSpPr/>
          <p:nvPr/>
        </p:nvGrpSpPr>
        <p:grpSpPr>
          <a:xfrm>
            <a:off x="15751094" y="5618026"/>
            <a:ext cx="49400" cy="45900"/>
            <a:chOff x="0" y="0"/>
            <a:chExt cx="65867" cy="61200"/>
          </a:xfrm>
        </p:grpSpPr>
        <p:sp>
          <p:nvSpPr>
            <p:cNvPr id="44" name="Freeform 44"/>
            <p:cNvSpPr/>
            <p:nvPr/>
          </p:nvSpPr>
          <p:spPr>
            <a:xfrm>
              <a:off x="0" y="127"/>
              <a:ext cx="65913" cy="60960"/>
            </a:xfrm>
            <a:custGeom>
              <a:avLst/>
              <a:gdLst/>
              <a:ahLst/>
              <a:cxnLst/>
              <a:rect l="l" t="t" r="r" b="b"/>
              <a:pathLst>
                <a:path w="65913" h="60960">
                  <a:moveTo>
                    <a:pt x="33401" y="0"/>
                  </a:moveTo>
                  <a:cubicBezTo>
                    <a:pt x="37592" y="0"/>
                    <a:pt x="42291" y="635"/>
                    <a:pt x="47117" y="2286"/>
                  </a:cubicBezTo>
                  <a:cubicBezTo>
                    <a:pt x="53340" y="5461"/>
                    <a:pt x="59563" y="11557"/>
                    <a:pt x="62738" y="21082"/>
                  </a:cubicBezTo>
                  <a:cubicBezTo>
                    <a:pt x="65913" y="27305"/>
                    <a:pt x="65913" y="36703"/>
                    <a:pt x="62738" y="42926"/>
                  </a:cubicBezTo>
                  <a:cubicBezTo>
                    <a:pt x="56388" y="52451"/>
                    <a:pt x="53213" y="58674"/>
                    <a:pt x="43942" y="58674"/>
                  </a:cubicBezTo>
                  <a:cubicBezTo>
                    <a:pt x="40767" y="60198"/>
                    <a:pt x="36830" y="60960"/>
                    <a:pt x="32512" y="60960"/>
                  </a:cubicBezTo>
                  <a:cubicBezTo>
                    <a:pt x="28194" y="60960"/>
                    <a:pt x="23495" y="60198"/>
                    <a:pt x="18796" y="58674"/>
                  </a:cubicBezTo>
                  <a:cubicBezTo>
                    <a:pt x="12446" y="55626"/>
                    <a:pt x="6350" y="49276"/>
                    <a:pt x="3175" y="42926"/>
                  </a:cubicBezTo>
                  <a:cubicBezTo>
                    <a:pt x="0" y="33655"/>
                    <a:pt x="0" y="24257"/>
                    <a:pt x="3175" y="18034"/>
                  </a:cubicBezTo>
                  <a:cubicBezTo>
                    <a:pt x="9525" y="11684"/>
                    <a:pt x="15621" y="5461"/>
                    <a:pt x="21971" y="2286"/>
                  </a:cubicBezTo>
                  <a:cubicBezTo>
                    <a:pt x="25146" y="635"/>
                    <a:pt x="28956" y="0"/>
                    <a:pt x="33401" y="0"/>
                  </a:cubicBezTo>
                  <a:close/>
                </a:path>
              </a:pathLst>
            </a:custGeom>
            <a:solidFill>
              <a:srgbClr val="F2E4DA">
                <a:alpha val="38039"/>
              </a:srgbClr>
            </a:solidFill>
          </p:spPr>
        </p:sp>
      </p:grpSp>
      <p:grpSp>
        <p:nvGrpSpPr>
          <p:cNvPr id="45" name="Group 45"/>
          <p:cNvGrpSpPr/>
          <p:nvPr/>
        </p:nvGrpSpPr>
        <p:grpSpPr>
          <a:xfrm>
            <a:off x="15645914" y="5609072"/>
            <a:ext cx="69674" cy="49708"/>
            <a:chOff x="0" y="0"/>
            <a:chExt cx="92899" cy="66277"/>
          </a:xfrm>
        </p:grpSpPr>
        <p:sp>
          <p:nvSpPr>
            <p:cNvPr id="46" name="Freeform 46"/>
            <p:cNvSpPr/>
            <p:nvPr/>
          </p:nvSpPr>
          <p:spPr>
            <a:xfrm>
              <a:off x="0" y="127"/>
              <a:ext cx="92964" cy="66040"/>
            </a:xfrm>
            <a:custGeom>
              <a:avLst/>
              <a:gdLst/>
              <a:ahLst/>
              <a:cxnLst/>
              <a:rect l="l" t="t" r="r" b="b"/>
              <a:pathLst>
                <a:path w="92964" h="66040">
                  <a:moveTo>
                    <a:pt x="47117" y="0"/>
                  </a:moveTo>
                  <a:cubicBezTo>
                    <a:pt x="78105" y="0"/>
                    <a:pt x="92964" y="50165"/>
                    <a:pt x="58928" y="64389"/>
                  </a:cubicBezTo>
                  <a:cubicBezTo>
                    <a:pt x="55118" y="65659"/>
                    <a:pt x="51435" y="66040"/>
                    <a:pt x="48006" y="66040"/>
                  </a:cubicBezTo>
                  <a:cubicBezTo>
                    <a:pt x="14605" y="66040"/>
                    <a:pt x="0" y="15875"/>
                    <a:pt x="36957" y="1651"/>
                  </a:cubicBezTo>
                  <a:cubicBezTo>
                    <a:pt x="40513" y="508"/>
                    <a:pt x="43815" y="0"/>
                    <a:pt x="47117" y="0"/>
                  </a:cubicBezTo>
                  <a:close/>
                </a:path>
              </a:pathLst>
            </a:custGeom>
            <a:solidFill>
              <a:srgbClr val="F2E4DA">
                <a:alpha val="38039"/>
              </a:srgbClr>
            </a:solidFill>
          </p:spPr>
        </p:sp>
      </p:grpSp>
      <p:grpSp>
        <p:nvGrpSpPr>
          <p:cNvPr id="47" name="Group 47"/>
          <p:cNvGrpSpPr/>
          <p:nvPr/>
        </p:nvGrpSpPr>
        <p:grpSpPr>
          <a:xfrm>
            <a:off x="15574904" y="5596928"/>
            <a:ext cx="49400" cy="47340"/>
            <a:chOff x="0" y="0"/>
            <a:chExt cx="65867" cy="63120"/>
          </a:xfrm>
        </p:grpSpPr>
        <p:sp>
          <p:nvSpPr>
            <p:cNvPr id="48" name="Freeform 48"/>
            <p:cNvSpPr/>
            <p:nvPr/>
          </p:nvSpPr>
          <p:spPr>
            <a:xfrm>
              <a:off x="-127" y="0"/>
              <a:ext cx="65913" cy="63119"/>
            </a:xfrm>
            <a:custGeom>
              <a:avLst/>
              <a:gdLst/>
              <a:ahLst/>
              <a:cxnLst/>
              <a:rect l="l" t="t" r="r" b="b"/>
              <a:pathLst>
                <a:path w="65913" h="63119">
                  <a:moveTo>
                    <a:pt x="29845" y="0"/>
                  </a:moveTo>
                  <a:cubicBezTo>
                    <a:pt x="32131" y="0"/>
                    <a:pt x="34544" y="762"/>
                    <a:pt x="37719" y="2286"/>
                  </a:cubicBezTo>
                  <a:cubicBezTo>
                    <a:pt x="44069" y="2286"/>
                    <a:pt x="47244" y="5461"/>
                    <a:pt x="53340" y="8636"/>
                  </a:cubicBezTo>
                  <a:cubicBezTo>
                    <a:pt x="62865" y="14986"/>
                    <a:pt x="65913" y="27432"/>
                    <a:pt x="62865" y="36703"/>
                  </a:cubicBezTo>
                  <a:cubicBezTo>
                    <a:pt x="62865" y="49276"/>
                    <a:pt x="53340" y="58674"/>
                    <a:pt x="44069" y="61849"/>
                  </a:cubicBezTo>
                  <a:cubicBezTo>
                    <a:pt x="41402" y="62611"/>
                    <a:pt x="38735" y="63119"/>
                    <a:pt x="35941" y="63119"/>
                  </a:cubicBezTo>
                  <a:cubicBezTo>
                    <a:pt x="28067" y="63119"/>
                    <a:pt x="19558" y="60198"/>
                    <a:pt x="12700" y="55626"/>
                  </a:cubicBezTo>
                  <a:cubicBezTo>
                    <a:pt x="9525" y="52578"/>
                    <a:pt x="6350" y="49403"/>
                    <a:pt x="3175" y="43180"/>
                  </a:cubicBezTo>
                  <a:cubicBezTo>
                    <a:pt x="3175" y="36830"/>
                    <a:pt x="0" y="33909"/>
                    <a:pt x="3175" y="27559"/>
                  </a:cubicBezTo>
                  <a:cubicBezTo>
                    <a:pt x="3175" y="21209"/>
                    <a:pt x="6350" y="15113"/>
                    <a:pt x="9525" y="11938"/>
                  </a:cubicBezTo>
                  <a:cubicBezTo>
                    <a:pt x="12700" y="8763"/>
                    <a:pt x="15748" y="5588"/>
                    <a:pt x="21971" y="2413"/>
                  </a:cubicBezTo>
                  <a:cubicBezTo>
                    <a:pt x="25273" y="762"/>
                    <a:pt x="27559" y="0"/>
                    <a:pt x="29845" y="0"/>
                  </a:cubicBezTo>
                  <a:close/>
                </a:path>
              </a:pathLst>
            </a:custGeom>
            <a:solidFill>
              <a:srgbClr val="F2E4DA">
                <a:alpha val="38039"/>
              </a:srgbClr>
            </a:solidFill>
          </p:spPr>
        </p:sp>
      </p:grpSp>
      <p:grpSp>
        <p:nvGrpSpPr>
          <p:cNvPr id="49" name="Group 49"/>
          <p:cNvGrpSpPr/>
          <p:nvPr/>
        </p:nvGrpSpPr>
        <p:grpSpPr>
          <a:xfrm>
            <a:off x="15492674" y="5556380"/>
            <a:ext cx="51766" cy="49400"/>
            <a:chOff x="0" y="0"/>
            <a:chExt cx="69021" cy="65867"/>
          </a:xfrm>
        </p:grpSpPr>
        <p:sp>
          <p:nvSpPr>
            <p:cNvPr id="50" name="Freeform 50"/>
            <p:cNvSpPr/>
            <p:nvPr/>
          </p:nvSpPr>
          <p:spPr>
            <a:xfrm>
              <a:off x="0" y="0"/>
              <a:ext cx="69088" cy="65786"/>
            </a:xfrm>
            <a:custGeom>
              <a:avLst/>
              <a:gdLst/>
              <a:ahLst/>
              <a:cxnLst/>
              <a:rect l="l" t="t" r="r" b="b"/>
              <a:pathLst>
                <a:path w="69088" h="65786">
                  <a:moveTo>
                    <a:pt x="43942" y="0"/>
                  </a:moveTo>
                  <a:cubicBezTo>
                    <a:pt x="47117" y="0"/>
                    <a:pt x="50292" y="3175"/>
                    <a:pt x="53213" y="6350"/>
                  </a:cubicBezTo>
                  <a:cubicBezTo>
                    <a:pt x="56388" y="6350"/>
                    <a:pt x="59563" y="9525"/>
                    <a:pt x="59563" y="9525"/>
                  </a:cubicBezTo>
                  <a:cubicBezTo>
                    <a:pt x="62738" y="12700"/>
                    <a:pt x="65913" y="15875"/>
                    <a:pt x="65913" y="21971"/>
                  </a:cubicBezTo>
                  <a:cubicBezTo>
                    <a:pt x="69088" y="25146"/>
                    <a:pt x="69088" y="31496"/>
                    <a:pt x="69088" y="37592"/>
                  </a:cubicBezTo>
                  <a:cubicBezTo>
                    <a:pt x="69088" y="43942"/>
                    <a:pt x="65913" y="47117"/>
                    <a:pt x="62738" y="50165"/>
                  </a:cubicBezTo>
                  <a:cubicBezTo>
                    <a:pt x="62738" y="53213"/>
                    <a:pt x="59563" y="56388"/>
                    <a:pt x="56388" y="59436"/>
                  </a:cubicBezTo>
                  <a:lnTo>
                    <a:pt x="53213" y="59436"/>
                  </a:lnTo>
                  <a:cubicBezTo>
                    <a:pt x="46990" y="62611"/>
                    <a:pt x="43942" y="65786"/>
                    <a:pt x="37592" y="65786"/>
                  </a:cubicBezTo>
                  <a:cubicBezTo>
                    <a:pt x="31369" y="65786"/>
                    <a:pt x="25146" y="65786"/>
                    <a:pt x="21971" y="62611"/>
                  </a:cubicBezTo>
                  <a:cubicBezTo>
                    <a:pt x="12573" y="59563"/>
                    <a:pt x="6350" y="53213"/>
                    <a:pt x="3175" y="43942"/>
                  </a:cubicBezTo>
                  <a:cubicBezTo>
                    <a:pt x="0" y="37592"/>
                    <a:pt x="0" y="25146"/>
                    <a:pt x="6350" y="18796"/>
                  </a:cubicBezTo>
                  <a:cubicBezTo>
                    <a:pt x="6350" y="12573"/>
                    <a:pt x="12573" y="9525"/>
                    <a:pt x="15748" y="6350"/>
                  </a:cubicBezTo>
                  <a:cubicBezTo>
                    <a:pt x="21971" y="3175"/>
                    <a:pt x="25146" y="0"/>
                    <a:pt x="31369" y="0"/>
                  </a:cubicBezTo>
                  <a:close/>
                </a:path>
              </a:pathLst>
            </a:custGeom>
            <a:solidFill>
              <a:srgbClr val="F2E4DA">
                <a:alpha val="38039"/>
              </a:srgbClr>
            </a:solidFill>
          </p:spPr>
        </p:sp>
      </p:grpSp>
      <p:sp>
        <p:nvSpPr>
          <p:cNvPr id="51" name="Freeform 51"/>
          <p:cNvSpPr/>
          <p:nvPr/>
        </p:nvSpPr>
        <p:spPr>
          <a:xfrm>
            <a:off x="14917174" y="4585376"/>
            <a:ext cx="1003112" cy="972032"/>
          </a:xfrm>
          <a:custGeom>
            <a:avLst/>
            <a:gdLst/>
            <a:ahLst/>
            <a:cxnLst/>
            <a:rect l="l" t="t" r="r" b="b"/>
            <a:pathLst>
              <a:path w="1003112" h="972032">
                <a:moveTo>
                  <a:pt x="0" y="0"/>
                </a:moveTo>
                <a:lnTo>
                  <a:pt x="1003112" y="0"/>
                </a:lnTo>
                <a:lnTo>
                  <a:pt x="1003112" y="972032"/>
                </a:lnTo>
                <a:lnTo>
                  <a:pt x="0" y="972032"/>
                </a:lnTo>
                <a:lnTo>
                  <a:pt x="0" y="0"/>
                </a:lnTo>
                <a:close/>
              </a:path>
            </a:pathLst>
          </a:custGeom>
          <a:blipFill>
            <a:blip/>
            <a:stretch>
              <a:fillRect/>
            </a:stretch>
          </a:blipFill>
        </p:spPr>
      </p:sp>
      <p:grpSp>
        <p:nvGrpSpPr>
          <p:cNvPr id="52" name="Group 52"/>
          <p:cNvGrpSpPr/>
          <p:nvPr/>
        </p:nvGrpSpPr>
        <p:grpSpPr>
          <a:xfrm>
            <a:off x="15405710" y="5205748"/>
            <a:ext cx="232690" cy="256772"/>
            <a:chOff x="0" y="0"/>
            <a:chExt cx="310253" cy="342363"/>
          </a:xfrm>
        </p:grpSpPr>
        <p:sp>
          <p:nvSpPr>
            <p:cNvPr id="53" name="Freeform 53"/>
            <p:cNvSpPr/>
            <p:nvPr/>
          </p:nvSpPr>
          <p:spPr>
            <a:xfrm>
              <a:off x="127" y="0"/>
              <a:ext cx="310134" cy="342138"/>
            </a:xfrm>
            <a:custGeom>
              <a:avLst/>
              <a:gdLst/>
              <a:ahLst/>
              <a:cxnLst/>
              <a:rect l="l" t="t" r="r" b="b"/>
              <a:pathLst>
                <a:path w="310134" h="342138">
                  <a:moveTo>
                    <a:pt x="294894" y="0"/>
                  </a:moveTo>
                  <a:cubicBezTo>
                    <a:pt x="300609" y="0"/>
                    <a:pt x="306959" y="5207"/>
                    <a:pt x="306959" y="10287"/>
                  </a:cubicBezTo>
                  <a:cubicBezTo>
                    <a:pt x="310134" y="16637"/>
                    <a:pt x="306959" y="25908"/>
                    <a:pt x="297434" y="29083"/>
                  </a:cubicBezTo>
                  <a:cubicBezTo>
                    <a:pt x="162941" y="66675"/>
                    <a:pt x="53213" y="192024"/>
                    <a:pt x="31242" y="329692"/>
                  </a:cubicBezTo>
                  <a:cubicBezTo>
                    <a:pt x="28067" y="336042"/>
                    <a:pt x="24892" y="339217"/>
                    <a:pt x="21971" y="342138"/>
                  </a:cubicBezTo>
                  <a:lnTo>
                    <a:pt x="15621" y="342138"/>
                  </a:lnTo>
                  <a:cubicBezTo>
                    <a:pt x="6350" y="342138"/>
                    <a:pt x="0" y="332867"/>
                    <a:pt x="3175" y="326517"/>
                  </a:cubicBezTo>
                  <a:cubicBezTo>
                    <a:pt x="25019" y="173228"/>
                    <a:pt x="140970" y="41529"/>
                    <a:pt x="291338" y="762"/>
                  </a:cubicBezTo>
                  <a:cubicBezTo>
                    <a:pt x="292481" y="254"/>
                    <a:pt x="293624" y="0"/>
                    <a:pt x="294894" y="0"/>
                  </a:cubicBezTo>
                  <a:close/>
                </a:path>
              </a:pathLst>
            </a:custGeom>
            <a:solidFill>
              <a:srgbClr val="AA5F3D"/>
            </a:solidFill>
          </p:spPr>
        </p:sp>
      </p:grpSp>
      <p:grpSp>
        <p:nvGrpSpPr>
          <p:cNvPr id="54" name="Group 54"/>
          <p:cNvGrpSpPr/>
          <p:nvPr/>
        </p:nvGrpSpPr>
        <p:grpSpPr>
          <a:xfrm>
            <a:off x="14846676" y="1079062"/>
            <a:ext cx="789358" cy="6382480"/>
            <a:chOff x="0" y="0"/>
            <a:chExt cx="1052477" cy="8509973"/>
          </a:xfrm>
        </p:grpSpPr>
        <p:sp>
          <p:nvSpPr>
            <p:cNvPr id="55" name="Freeform 55"/>
            <p:cNvSpPr/>
            <p:nvPr/>
          </p:nvSpPr>
          <p:spPr>
            <a:xfrm>
              <a:off x="0" y="0"/>
              <a:ext cx="1052449" cy="8510015"/>
            </a:xfrm>
            <a:custGeom>
              <a:avLst/>
              <a:gdLst/>
              <a:ahLst/>
              <a:cxnLst/>
              <a:rect l="l" t="t" r="r" b="b"/>
              <a:pathLst>
                <a:path w="1052449" h="8510015">
                  <a:moveTo>
                    <a:pt x="325755" y="0"/>
                  </a:moveTo>
                  <a:lnTo>
                    <a:pt x="344551" y="228727"/>
                  </a:lnTo>
                  <a:lnTo>
                    <a:pt x="661035" y="3937127"/>
                  </a:lnTo>
                  <a:lnTo>
                    <a:pt x="1052449" y="8481695"/>
                  </a:lnTo>
                  <a:lnTo>
                    <a:pt x="726694" y="8510015"/>
                  </a:lnTo>
                  <a:lnTo>
                    <a:pt x="338328" y="3968496"/>
                  </a:lnTo>
                  <a:lnTo>
                    <a:pt x="18796" y="256921"/>
                  </a:lnTo>
                  <a:lnTo>
                    <a:pt x="0" y="28321"/>
                  </a:lnTo>
                  <a:lnTo>
                    <a:pt x="325755" y="0"/>
                  </a:lnTo>
                  <a:close/>
                </a:path>
              </a:pathLst>
            </a:custGeom>
            <a:solidFill>
              <a:srgbClr val="DF5935"/>
            </a:solidFill>
          </p:spPr>
        </p:sp>
      </p:grpSp>
      <p:grpSp>
        <p:nvGrpSpPr>
          <p:cNvPr id="56" name="Group 56"/>
          <p:cNvGrpSpPr/>
          <p:nvPr/>
        </p:nvGrpSpPr>
        <p:grpSpPr>
          <a:xfrm>
            <a:off x="14846676" y="1079062"/>
            <a:ext cx="789358" cy="6382480"/>
            <a:chOff x="0" y="0"/>
            <a:chExt cx="1052477" cy="8509973"/>
          </a:xfrm>
        </p:grpSpPr>
        <p:sp>
          <p:nvSpPr>
            <p:cNvPr id="57" name="Freeform 57"/>
            <p:cNvSpPr/>
            <p:nvPr/>
          </p:nvSpPr>
          <p:spPr>
            <a:xfrm>
              <a:off x="0" y="0"/>
              <a:ext cx="1052449" cy="8510015"/>
            </a:xfrm>
            <a:custGeom>
              <a:avLst/>
              <a:gdLst/>
              <a:ahLst/>
              <a:cxnLst/>
              <a:rect l="l" t="t" r="r" b="b"/>
              <a:pathLst>
                <a:path w="1052449" h="8510015">
                  <a:moveTo>
                    <a:pt x="325755" y="0"/>
                  </a:moveTo>
                  <a:lnTo>
                    <a:pt x="344551" y="228727"/>
                  </a:lnTo>
                  <a:lnTo>
                    <a:pt x="661035" y="3937127"/>
                  </a:lnTo>
                  <a:lnTo>
                    <a:pt x="1052449" y="8481695"/>
                  </a:lnTo>
                  <a:lnTo>
                    <a:pt x="726694" y="8510015"/>
                  </a:lnTo>
                  <a:lnTo>
                    <a:pt x="338328" y="3968496"/>
                  </a:lnTo>
                  <a:lnTo>
                    <a:pt x="18796" y="256921"/>
                  </a:lnTo>
                  <a:lnTo>
                    <a:pt x="0" y="28321"/>
                  </a:lnTo>
                  <a:lnTo>
                    <a:pt x="325755" y="0"/>
                  </a:lnTo>
                  <a:close/>
                </a:path>
              </a:pathLst>
            </a:custGeom>
            <a:solidFill>
              <a:srgbClr val="AA5F3D"/>
            </a:solidFill>
          </p:spPr>
        </p:sp>
      </p:grpSp>
      <p:grpSp>
        <p:nvGrpSpPr>
          <p:cNvPr id="58" name="Group 58"/>
          <p:cNvGrpSpPr/>
          <p:nvPr/>
        </p:nvGrpSpPr>
        <p:grpSpPr>
          <a:xfrm>
            <a:off x="14860776" y="1250518"/>
            <a:ext cx="472276" cy="2666322"/>
            <a:chOff x="0" y="0"/>
            <a:chExt cx="629701" cy="3555096"/>
          </a:xfrm>
        </p:grpSpPr>
        <p:sp>
          <p:nvSpPr>
            <p:cNvPr id="59" name="Freeform 59"/>
            <p:cNvSpPr/>
            <p:nvPr/>
          </p:nvSpPr>
          <p:spPr>
            <a:xfrm>
              <a:off x="0" y="127"/>
              <a:ext cx="629539" cy="3554857"/>
            </a:xfrm>
            <a:custGeom>
              <a:avLst/>
              <a:gdLst/>
              <a:ahLst/>
              <a:cxnLst/>
              <a:rect l="l" t="t" r="r" b="b"/>
              <a:pathLst>
                <a:path w="629539" h="3554857">
                  <a:moveTo>
                    <a:pt x="325755" y="0"/>
                  </a:moveTo>
                  <a:lnTo>
                    <a:pt x="629539" y="3529838"/>
                  </a:lnTo>
                  <a:lnTo>
                    <a:pt x="303784" y="3554857"/>
                  </a:lnTo>
                  <a:lnTo>
                    <a:pt x="0" y="28194"/>
                  </a:lnTo>
                  <a:lnTo>
                    <a:pt x="325755" y="0"/>
                  </a:lnTo>
                  <a:close/>
                </a:path>
              </a:pathLst>
            </a:custGeom>
            <a:solidFill>
              <a:srgbClr val="2B263D">
                <a:alpha val="33725"/>
              </a:srgbClr>
            </a:solidFill>
          </p:spPr>
        </p:sp>
      </p:grpSp>
      <p:grpSp>
        <p:nvGrpSpPr>
          <p:cNvPr id="60" name="Group 60"/>
          <p:cNvGrpSpPr/>
          <p:nvPr/>
        </p:nvGrpSpPr>
        <p:grpSpPr>
          <a:xfrm>
            <a:off x="13026110" y="1142458"/>
            <a:ext cx="4320062" cy="2927108"/>
            <a:chOff x="0" y="0"/>
            <a:chExt cx="5760083" cy="3902811"/>
          </a:xfrm>
        </p:grpSpPr>
        <p:sp>
          <p:nvSpPr>
            <p:cNvPr id="61" name="Freeform 61"/>
            <p:cNvSpPr/>
            <p:nvPr/>
          </p:nvSpPr>
          <p:spPr>
            <a:xfrm>
              <a:off x="127" y="127"/>
              <a:ext cx="5759958" cy="3902583"/>
            </a:xfrm>
            <a:custGeom>
              <a:avLst/>
              <a:gdLst/>
              <a:ahLst/>
              <a:cxnLst/>
              <a:rect l="l" t="t" r="r" b="b"/>
              <a:pathLst>
                <a:path w="5759958" h="3902583">
                  <a:moveTo>
                    <a:pt x="5427853" y="0"/>
                  </a:moveTo>
                  <a:lnTo>
                    <a:pt x="5759958" y="3442208"/>
                  </a:lnTo>
                  <a:lnTo>
                    <a:pt x="278765" y="3902583"/>
                  </a:lnTo>
                  <a:lnTo>
                    <a:pt x="0" y="457200"/>
                  </a:lnTo>
                  <a:lnTo>
                    <a:pt x="5427853" y="0"/>
                  </a:lnTo>
                  <a:close/>
                </a:path>
              </a:pathLst>
            </a:custGeom>
            <a:solidFill>
              <a:srgbClr val="F2E4DA"/>
            </a:solidFill>
          </p:spPr>
        </p:sp>
      </p:grpSp>
      <p:sp>
        <p:nvSpPr>
          <p:cNvPr id="62" name="Freeform 62"/>
          <p:cNvSpPr/>
          <p:nvPr/>
        </p:nvSpPr>
        <p:spPr>
          <a:xfrm>
            <a:off x="14780914" y="4699612"/>
            <a:ext cx="592070" cy="761468"/>
          </a:xfrm>
          <a:custGeom>
            <a:avLst/>
            <a:gdLst/>
            <a:ahLst/>
            <a:cxnLst/>
            <a:rect l="l" t="t" r="r" b="b"/>
            <a:pathLst>
              <a:path w="592070" h="761468">
                <a:moveTo>
                  <a:pt x="0" y="0"/>
                </a:moveTo>
                <a:lnTo>
                  <a:pt x="592070" y="0"/>
                </a:lnTo>
                <a:lnTo>
                  <a:pt x="592070" y="761468"/>
                </a:lnTo>
                <a:lnTo>
                  <a:pt x="0" y="761468"/>
                </a:lnTo>
                <a:lnTo>
                  <a:pt x="0" y="0"/>
                </a:lnTo>
                <a:close/>
              </a:path>
            </a:pathLst>
          </a:custGeom>
          <a:blipFill>
            <a:blip/>
            <a:stretch>
              <a:fillRect/>
            </a:stretch>
          </a:blipFill>
        </p:spPr>
      </p:sp>
      <p:sp>
        <p:nvSpPr>
          <p:cNvPr id="63" name="Freeform 63"/>
          <p:cNvSpPr/>
          <p:nvPr/>
        </p:nvSpPr>
        <p:spPr>
          <a:xfrm>
            <a:off x="14994668" y="4517658"/>
            <a:ext cx="926956" cy="736872"/>
          </a:xfrm>
          <a:custGeom>
            <a:avLst/>
            <a:gdLst/>
            <a:ahLst/>
            <a:cxnLst/>
            <a:rect l="l" t="t" r="r" b="b"/>
            <a:pathLst>
              <a:path w="926956" h="736872">
                <a:moveTo>
                  <a:pt x="0" y="0"/>
                </a:moveTo>
                <a:lnTo>
                  <a:pt x="926956" y="0"/>
                </a:lnTo>
                <a:lnTo>
                  <a:pt x="926956" y="736872"/>
                </a:lnTo>
                <a:lnTo>
                  <a:pt x="0" y="736872"/>
                </a:lnTo>
                <a:lnTo>
                  <a:pt x="0" y="0"/>
                </a:lnTo>
                <a:close/>
              </a:path>
            </a:pathLst>
          </a:custGeom>
          <a:blipFill>
            <a:blip/>
            <a:stretch>
              <a:fillRect/>
            </a:stretch>
          </a:blipFill>
        </p:spPr>
      </p:sp>
      <p:sp>
        <p:nvSpPr>
          <p:cNvPr id="64" name="Freeform 64"/>
          <p:cNvSpPr/>
          <p:nvPr/>
        </p:nvSpPr>
        <p:spPr>
          <a:xfrm>
            <a:off x="15433910" y="4698994"/>
            <a:ext cx="284354" cy="556770"/>
          </a:xfrm>
          <a:custGeom>
            <a:avLst/>
            <a:gdLst/>
            <a:ahLst/>
            <a:cxnLst/>
            <a:rect l="l" t="t" r="r" b="b"/>
            <a:pathLst>
              <a:path w="284354" h="556770">
                <a:moveTo>
                  <a:pt x="0" y="0"/>
                </a:moveTo>
                <a:lnTo>
                  <a:pt x="284354" y="0"/>
                </a:lnTo>
                <a:lnTo>
                  <a:pt x="284354" y="556770"/>
                </a:lnTo>
                <a:lnTo>
                  <a:pt x="0" y="556770"/>
                </a:lnTo>
                <a:lnTo>
                  <a:pt x="0" y="0"/>
                </a:lnTo>
                <a:close/>
              </a:path>
            </a:pathLst>
          </a:custGeom>
          <a:blipFill>
            <a:blip/>
            <a:stretch>
              <a:fillRect/>
            </a:stretch>
          </a:blipFill>
        </p:spPr>
      </p:sp>
      <p:sp>
        <p:nvSpPr>
          <p:cNvPr id="65" name="Freeform 65"/>
          <p:cNvSpPr/>
          <p:nvPr/>
        </p:nvSpPr>
        <p:spPr>
          <a:xfrm>
            <a:off x="15008768" y="4710726"/>
            <a:ext cx="453444" cy="143360"/>
          </a:xfrm>
          <a:custGeom>
            <a:avLst/>
            <a:gdLst/>
            <a:ahLst/>
            <a:cxnLst/>
            <a:rect l="l" t="t" r="r" b="b"/>
            <a:pathLst>
              <a:path w="453444" h="143360">
                <a:moveTo>
                  <a:pt x="0" y="0"/>
                </a:moveTo>
                <a:lnTo>
                  <a:pt x="453444" y="0"/>
                </a:lnTo>
                <a:lnTo>
                  <a:pt x="453444" y="143360"/>
                </a:lnTo>
                <a:lnTo>
                  <a:pt x="0" y="143360"/>
                </a:lnTo>
                <a:lnTo>
                  <a:pt x="0" y="0"/>
                </a:lnTo>
                <a:close/>
              </a:path>
            </a:pathLst>
          </a:custGeom>
          <a:blipFill>
            <a:blip/>
            <a:stretch>
              <a:fillRect/>
            </a:stretch>
          </a:blipFill>
        </p:spPr>
      </p:sp>
      <p:sp>
        <p:nvSpPr>
          <p:cNvPr id="66" name="Freeform 66"/>
          <p:cNvSpPr/>
          <p:nvPr/>
        </p:nvSpPr>
        <p:spPr>
          <a:xfrm>
            <a:off x="14802012" y="4747982"/>
            <a:ext cx="554506" cy="211594"/>
          </a:xfrm>
          <a:custGeom>
            <a:avLst/>
            <a:gdLst/>
            <a:ahLst/>
            <a:cxnLst/>
            <a:rect l="l" t="t" r="r" b="b"/>
            <a:pathLst>
              <a:path w="554506" h="211594">
                <a:moveTo>
                  <a:pt x="0" y="0"/>
                </a:moveTo>
                <a:lnTo>
                  <a:pt x="554506" y="0"/>
                </a:lnTo>
                <a:lnTo>
                  <a:pt x="554506" y="211594"/>
                </a:lnTo>
                <a:lnTo>
                  <a:pt x="0" y="211594"/>
                </a:lnTo>
                <a:lnTo>
                  <a:pt x="0" y="0"/>
                </a:lnTo>
                <a:close/>
              </a:path>
            </a:pathLst>
          </a:custGeom>
          <a:blipFill>
            <a:blip/>
            <a:stretch>
              <a:fillRect/>
            </a:stretch>
          </a:blipFill>
        </p:spPr>
      </p:sp>
      <p:sp>
        <p:nvSpPr>
          <p:cNvPr id="67" name="Freeform 67"/>
          <p:cNvSpPr/>
          <p:nvPr/>
        </p:nvSpPr>
        <p:spPr>
          <a:xfrm>
            <a:off x="14851410" y="4893710"/>
            <a:ext cx="498108" cy="249980"/>
          </a:xfrm>
          <a:custGeom>
            <a:avLst/>
            <a:gdLst/>
            <a:ahLst/>
            <a:cxnLst/>
            <a:rect l="l" t="t" r="r" b="b"/>
            <a:pathLst>
              <a:path w="498108" h="249980">
                <a:moveTo>
                  <a:pt x="0" y="0"/>
                </a:moveTo>
                <a:lnTo>
                  <a:pt x="498108" y="0"/>
                </a:lnTo>
                <a:lnTo>
                  <a:pt x="498108" y="249980"/>
                </a:lnTo>
                <a:lnTo>
                  <a:pt x="0" y="249980"/>
                </a:lnTo>
                <a:lnTo>
                  <a:pt x="0" y="0"/>
                </a:lnTo>
                <a:close/>
              </a:path>
            </a:pathLst>
          </a:custGeom>
          <a:blipFill>
            <a:blip/>
            <a:stretch>
              <a:fillRect/>
            </a:stretch>
          </a:blipFill>
        </p:spPr>
      </p:sp>
      <p:sp>
        <p:nvSpPr>
          <p:cNvPr id="68" name="Freeform 68"/>
          <p:cNvSpPr/>
          <p:nvPr/>
        </p:nvSpPr>
        <p:spPr>
          <a:xfrm>
            <a:off x="14856042" y="5062902"/>
            <a:ext cx="493478" cy="256978"/>
          </a:xfrm>
          <a:custGeom>
            <a:avLst/>
            <a:gdLst/>
            <a:ahLst/>
            <a:cxnLst/>
            <a:rect l="l" t="t" r="r" b="b"/>
            <a:pathLst>
              <a:path w="493478" h="256978">
                <a:moveTo>
                  <a:pt x="0" y="0"/>
                </a:moveTo>
                <a:lnTo>
                  <a:pt x="493478" y="0"/>
                </a:lnTo>
                <a:lnTo>
                  <a:pt x="493478" y="256978"/>
                </a:lnTo>
                <a:lnTo>
                  <a:pt x="0" y="256978"/>
                </a:lnTo>
                <a:lnTo>
                  <a:pt x="0" y="0"/>
                </a:lnTo>
                <a:close/>
              </a:path>
            </a:pathLst>
          </a:custGeom>
          <a:blipFill>
            <a:blip/>
            <a:stretch>
              <a:fillRect/>
            </a:stretch>
          </a:blipFill>
        </p:spPr>
      </p:sp>
      <p:sp>
        <p:nvSpPr>
          <p:cNvPr id="69" name="Freeform 69"/>
          <p:cNvSpPr/>
          <p:nvPr/>
        </p:nvSpPr>
        <p:spPr>
          <a:xfrm>
            <a:off x="14886608" y="5221596"/>
            <a:ext cx="467542" cy="250906"/>
          </a:xfrm>
          <a:custGeom>
            <a:avLst/>
            <a:gdLst/>
            <a:ahLst/>
            <a:cxnLst/>
            <a:rect l="l" t="t" r="r" b="b"/>
            <a:pathLst>
              <a:path w="467542" h="250906">
                <a:moveTo>
                  <a:pt x="0" y="0"/>
                </a:moveTo>
                <a:lnTo>
                  <a:pt x="467542" y="0"/>
                </a:lnTo>
                <a:lnTo>
                  <a:pt x="467542" y="250906"/>
                </a:lnTo>
                <a:lnTo>
                  <a:pt x="0" y="250906"/>
                </a:lnTo>
                <a:lnTo>
                  <a:pt x="0" y="0"/>
                </a:lnTo>
                <a:close/>
              </a:path>
            </a:pathLst>
          </a:custGeom>
          <a:blipFill>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63500" y="-807828"/>
            <a:ext cx="19180796" cy="10918563"/>
          </a:xfrm>
          <a:custGeom>
            <a:avLst/>
            <a:gdLst/>
            <a:ahLst/>
            <a:cxnLst/>
            <a:rect l="l" t="t" r="r" b="b"/>
            <a:pathLst>
              <a:path w="19180796" h="10918563">
                <a:moveTo>
                  <a:pt x="0" y="0"/>
                </a:moveTo>
                <a:lnTo>
                  <a:pt x="19180796" y="0"/>
                </a:lnTo>
                <a:lnTo>
                  <a:pt x="19180796" y="10918563"/>
                </a:lnTo>
                <a:lnTo>
                  <a:pt x="0" y="109185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2689706" y="6720802"/>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63500" y="-147621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6195992" y="384102"/>
            <a:ext cx="1768624" cy="1901006"/>
          </a:xfrm>
          <a:custGeom>
            <a:avLst/>
            <a:gdLst/>
            <a:ahLst/>
            <a:cxnLst/>
            <a:rect l="l" t="t" r="r" b="b"/>
            <a:pathLst>
              <a:path w="1768624" h="1901006">
                <a:moveTo>
                  <a:pt x="0" y="0"/>
                </a:moveTo>
                <a:lnTo>
                  <a:pt x="1768624" y="0"/>
                </a:lnTo>
                <a:lnTo>
                  <a:pt x="1768624" y="1901006"/>
                </a:lnTo>
                <a:lnTo>
                  <a:pt x="0" y="19010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rot="-1800009">
            <a:off x="16364311" y="1018487"/>
            <a:ext cx="1427226" cy="368476"/>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grpSp>
        <p:nvGrpSpPr>
          <p:cNvPr id="7" name="Group 7"/>
          <p:cNvGrpSpPr/>
          <p:nvPr/>
        </p:nvGrpSpPr>
        <p:grpSpPr>
          <a:xfrm rot="1294397">
            <a:off x="588100" y="377684"/>
            <a:ext cx="1675682" cy="1828574"/>
            <a:chOff x="0" y="0"/>
            <a:chExt cx="2234243" cy="2438099"/>
          </a:xfrm>
        </p:grpSpPr>
        <p:sp>
          <p:nvSpPr>
            <p:cNvPr id="8" name="Freeform 8"/>
            <p:cNvSpPr/>
            <p:nvPr/>
          </p:nvSpPr>
          <p:spPr>
            <a:xfrm>
              <a:off x="0" y="0"/>
              <a:ext cx="2234184" cy="2438019"/>
            </a:xfrm>
            <a:custGeom>
              <a:avLst/>
              <a:gdLst/>
              <a:ahLst/>
              <a:cxnLst/>
              <a:rect l="l" t="t" r="r" b="b"/>
              <a:pathLst>
                <a:path w="2234184" h="2438019">
                  <a:moveTo>
                    <a:pt x="1116711" y="0"/>
                  </a:moveTo>
                  <a:cubicBezTo>
                    <a:pt x="1733677" y="0"/>
                    <a:pt x="2234184" y="445262"/>
                    <a:pt x="2234184" y="994029"/>
                  </a:cubicBezTo>
                  <a:cubicBezTo>
                    <a:pt x="2234184" y="1542796"/>
                    <a:pt x="1733677" y="1987296"/>
                    <a:pt x="1116711" y="1987296"/>
                  </a:cubicBezTo>
                  <a:cubicBezTo>
                    <a:pt x="1089152" y="1987296"/>
                    <a:pt x="1061466" y="1986534"/>
                    <a:pt x="1033907" y="1984248"/>
                  </a:cubicBezTo>
                  <a:lnTo>
                    <a:pt x="934212" y="2438019"/>
                  </a:lnTo>
                  <a:lnTo>
                    <a:pt x="784860" y="1942973"/>
                  </a:lnTo>
                  <a:cubicBezTo>
                    <a:pt x="330327" y="1817243"/>
                    <a:pt x="0" y="1439418"/>
                    <a:pt x="0" y="994156"/>
                  </a:cubicBezTo>
                  <a:cubicBezTo>
                    <a:pt x="0" y="445262"/>
                    <a:pt x="500507" y="0"/>
                    <a:pt x="1116711" y="0"/>
                  </a:cubicBezTo>
                  <a:close/>
                </a:path>
              </a:pathLst>
            </a:custGeom>
            <a:solidFill>
              <a:srgbClr val="F7BB92"/>
            </a:solidFill>
          </p:spPr>
        </p:sp>
      </p:grpSp>
      <p:sp>
        <p:nvSpPr>
          <p:cNvPr id="9" name="TextBox 9"/>
          <p:cNvSpPr txBox="1"/>
          <p:nvPr/>
        </p:nvSpPr>
        <p:spPr>
          <a:xfrm rot="1294397">
            <a:off x="862172" y="975791"/>
            <a:ext cx="1244406" cy="336771"/>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0" name="TextBox 10"/>
          <p:cNvSpPr txBox="1"/>
          <p:nvPr/>
        </p:nvSpPr>
        <p:spPr>
          <a:xfrm>
            <a:off x="1531425" y="1291935"/>
            <a:ext cx="15225150" cy="1077218"/>
          </a:xfrm>
          <a:prstGeom prst="rect">
            <a:avLst/>
          </a:prstGeom>
        </p:spPr>
        <p:txBody>
          <a:bodyPr lIns="0" tIns="0" rIns="0" bIns="0" rtlCol="0" anchor="t">
            <a:spAutoFit/>
          </a:bodyPr>
          <a:lstStyle/>
          <a:p>
            <a:pPr algn="ctr">
              <a:lnSpc>
                <a:spcPts val="8400"/>
              </a:lnSpc>
            </a:pPr>
            <a:r>
              <a:rPr lang="ar-DZ" sz="7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معلومات عن المقال</a:t>
            </a:r>
            <a:endParaRPr lang="en-US" sz="70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endParaRPr>
          </a:p>
        </p:txBody>
      </p:sp>
      <p:sp>
        <p:nvSpPr>
          <p:cNvPr id="11" name="TextBox 11"/>
          <p:cNvSpPr txBox="1"/>
          <p:nvPr/>
        </p:nvSpPr>
        <p:spPr>
          <a:xfrm>
            <a:off x="315097" y="4014039"/>
            <a:ext cx="16944203" cy="1553439"/>
          </a:xfrm>
          <a:prstGeom prst="rect">
            <a:avLst/>
          </a:prstGeom>
        </p:spPr>
        <p:txBody>
          <a:bodyPr lIns="0" tIns="0" rIns="0" bIns="0" rtlCol="0" anchor="t">
            <a:spAutoFit/>
          </a:bodyPr>
          <a:lstStyle/>
          <a:p>
            <a:pPr algn="r" rtl="1">
              <a:lnSpc>
                <a:spcPct val="150000"/>
              </a:lnSpc>
            </a:pP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بلعبدون</a:t>
            </a:r>
            <a:r>
              <a:rPr lang="ar-DZ"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عواد،</a:t>
            </a:r>
            <a:r>
              <a:rPr lang="ar-DZ"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3600" b="1" dirty="0">
                <a:solidFill>
                  <a:srgbClr val="DF5935"/>
                </a:solidFill>
                <a:latin typeface="29LT Bukra Bold" panose="000B0903020204020204" pitchFamily="34" charset="-78"/>
                <a:ea typeface="Hind Bold"/>
                <a:cs typeface="29LT Bukra Bold" panose="000B0903020204020204" pitchFamily="34" charset="-78"/>
                <a:sym typeface="Hind Bold"/>
                <a:rtl val="0"/>
              </a:rPr>
              <a:t>تطور أليات التسوية الودية للمنازعات العمالية الفردية في التشريع الجزائري</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a:t>
            </a:r>
            <a:r>
              <a:rPr lang="en-US" sz="3600" b="1" dirty="0">
                <a:solidFill>
                  <a:srgbClr val="2B263D"/>
                </a:solidFill>
                <a:latin typeface="29LT Bukra Bold" panose="000B0903020204020204" pitchFamily="34" charset="-78"/>
                <a:ea typeface="Hind Bold"/>
                <a:cs typeface="29LT Bukra Bold" panose="000B0903020204020204" pitchFamily="34" charset="-78"/>
                <a:sym typeface="Hind Bold"/>
              </a:rPr>
              <a:t>2017</a:t>
            </a:r>
            <a:r>
              <a:rPr lang="ar-DZ"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مجلة قانون </a:t>
            </a:r>
            <a:r>
              <a:rPr lang="ar-DZ"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ال</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عمل والتشغيل،</a:t>
            </a:r>
            <a:r>
              <a:rPr lang="ar-DZ"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العدد</a:t>
            </a:r>
            <a:r>
              <a:rPr lang="en-US" sz="3600" b="1" dirty="0">
                <a:solidFill>
                  <a:srgbClr val="2B263D"/>
                </a:solidFill>
                <a:latin typeface="29LT Bukra Bold" panose="000B0903020204020204" pitchFamily="34" charset="-78"/>
                <a:ea typeface="Hind Bold"/>
                <a:cs typeface="29LT Bukra Bold" panose="000B0903020204020204" pitchFamily="34" charset="-78"/>
                <a:sym typeface="Hind Bold"/>
              </a:rPr>
              <a:t>3</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a:t>
            </a:r>
            <a:r>
              <a:rPr lang="ar-DZ"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ص</a:t>
            </a:r>
            <a:r>
              <a:rPr lang="en-US" sz="3600" b="1" dirty="0">
                <a:solidFill>
                  <a:srgbClr val="2B263D"/>
                </a:solidFill>
                <a:latin typeface="29LT Bukra Bold" panose="000B0903020204020204" pitchFamily="34" charset="-78"/>
                <a:ea typeface="Hind Bold"/>
                <a:cs typeface="29LT Bukra Bold" panose="000B0903020204020204" pitchFamily="34" charset="-78"/>
                <a:sym typeface="Hind Bold"/>
              </a:rPr>
              <a:t>46</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a:t>
            </a:r>
            <a:r>
              <a:rPr lang="en-US" sz="3600" b="1" dirty="0">
                <a:solidFill>
                  <a:srgbClr val="2B263D"/>
                </a:solidFill>
                <a:latin typeface="29LT Bukra Bold" panose="000B0903020204020204" pitchFamily="34" charset="-78"/>
                <a:ea typeface="Hind Bold"/>
                <a:cs typeface="29LT Bukra Bold" panose="000B0903020204020204" pitchFamily="34" charset="-78"/>
                <a:sym typeface="Hind Bold"/>
              </a:rPr>
              <a:t>68</a:t>
            </a:r>
            <a:r>
              <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rPr>
              <a:t>.</a:t>
            </a:r>
            <a:endParaRPr lang="ar-EG" sz="36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4727950" y="7216275"/>
            <a:ext cx="2759814" cy="3070725"/>
          </a:xfrm>
          <a:custGeom>
            <a:avLst/>
            <a:gdLst/>
            <a:ahLst/>
            <a:cxnLst/>
            <a:rect l="l" t="t" r="r" b="b"/>
            <a:pathLst>
              <a:path w="2759814" h="3070725">
                <a:moveTo>
                  <a:pt x="0" y="0"/>
                </a:moveTo>
                <a:lnTo>
                  <a:pt x="2759814" y="0"/>
                </a:lnTo>
                <a:lnTo>
                  <a:pt x="2759814" y="3070725"/>
                </a:lnTo>
                <a:lnTo>
                  <a:pt x="0" y="3070725"/>
                </a:lnTo>
                <a:lnTo>
                  <a:pt x="0" y="0"/>
                </a:lnTo>
                <a:close/>
              </a:path>
            </a:pathLst>
          </a:custGeom>
          <a:blipFill>
            <a:blip r:embed="rId1"/>
            <a:stretch>
              <a:fillRect/>
            </a:stretch>
          </a:blipFill>
        </p:spPr>
      </p:sp>
      <p:sp>
        <p:nvSpPr>
          <p:cNvPr id="2" name="Freeform 2"/>
          <p:cNvSpPr/>
          <p:nvPr/>
        </p:nvSpPr>
        <p:spPr>
          <a:xfrm>
            <a:off x="2046050" y="6631775"/>
            <a:ext cx="18287394" cy="5790214"/>
          </a:xfrm>
          <a:custGeom>
            <a:avLst/>
            <a:gdLst/>
            <a:ahLst/>
            <a:cxnLst/>
            <a:rect l="l" t="t" r="r" b="b"/>
            <a:pathLst>
              <a:path w="18287394" h="5790214">
                <a:moveTo>
                  <a:pt x="0" y="0"/>
                </a:moveTo>
                <a:lnTo>
                  <a:pt x="18287394" y="0"/>
                </a:lnTo>
                <a:lnTo>
                  <a:pt x="18287394" y="5790214"/>
                </a:lnTo>
                <a:lnTo>
                  <a:pt x="0" y="57902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6978905" y="8413309"/>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91200" y="-1698940"/>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268025" y="342900"/>
            <a:ext cx="9751950" cy="1765868"/>
          </a:xfrm>
          <a:prstGeom prst="rect">
            <a:avLst/>
          </a:prstGeom>
        </p:spPr>
        <p:txBody>
          <a:bodyPr lIns="0" tIns="0" rIns="0" bIns="0" rtlCol="0" anchor="t">
            <a:spAutoFit/>
          </a:bodyPr>
          <a:lstStyle/>
          <a:p>
            <a:pPr algn="ctr" rtl="1">
              <a:lnSpc>
                <a:spcPct val="150000"/>
              </a:lnSpc>
            </a:pPr>
            <a:r>
              <a:rPr lang="ar-DZ" sz="88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المقدمة</a:t>
            </a:r>
            <a:endParaRPr lang="ar-EG" sz="88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6" name="Freeform 6"/>
          <p:cNvSpPr/>
          <p:nvPr/>
        </p:nvSpPr>
        <p:spPr>
          <a:xfrm>
            <a:off x="276350" y="7216275"/>
            <a:ext cx="1560424" cy="3306400"/>
          </a:xfrm>
          <a:custGeom>
            <a:avLst/>
            <a:gdLst/>
            <a:ahLst/>
            <a:cxnLst/>
            <a:rect l="l" t="t" r="r" b="b"/>
            <a:pathLst>
              <a:path w="1560424" h="3306400">
                <a:moveTo>
                  <a:pt x="0" y="0"/>
                </a:moveTo>
                <a:lnTo>
                  <a:pt x="1560424" y="0"/>
                </a:lnTo>
                <a:lnTo>
                  <a:pt x="1560424" y="3306400"/>
                </a:lnTo>
                <a:lnTo>
                  <a:pt x="0" y="3306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954956" y="2434237"/>
            <a:ext cx="16378088" cy="6378862"/>
          </a:xfrm>
          <a:prstGeom prst="rect">
            <a:avLst/>
          </a:prstGeom>
        </p:spPr>
        <p:txBody>
          <a:bodyPr lIns="0" tIns="0" rIns="0" bIns="0" rtlCol="0" anchor="t">
            <a:spAutoFit/>
          </a:bodyPr>
          <a:lstStyle/>
          <a:p>
            <a:pPr indent="822960" algn="just" rtl="1">
              <a:lnSpc>
                <a:spcPct val="150000"/>
              </a:lnSpc>
            </a:pPr>
            <a:r>
              <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بعد الاطلاع على المقال وتفحص ما جاء فيه من افكار وتعاريف مختلفة لاليات التسوية الودية لمنازعات العمل الفردية في التشريع الجزائري تم استنباط تعريف اجرائي شامل للنزاع الفردي للعمل والاسباب التي تؤدي اليه و الشروط التي يجب ان تتوافر في عناصره المادية والموضوعية المكونة لهذا النزاع واطراف النزاع (العامل والمستخدم)،وتعريف المشرع الجزائري من خلال </a:t>
            </a:r>
            <a:r>
              <a:rPr lang="ar-EG" sz="2800" b="1" dirty="0">
                <a:solidFill>
                  <a:srgbClr val="DF5935"/>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مادة </a:t>
            </a:r>
            <a:r>
              <a:rPr lang="en-US" sz="2800" b="1" dirty="0">
                <a:solidFill>
                  <a:srgbClr val="DF5935"/>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2</a:t>
            </a:r>
            <a:r>
              <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 من قانون </a:t>
            </a:r>
            <a:r>
              <a:rPr lang="en-US" sz="2800" b="1" dirty="0">
                <a:solidFill>
                  <a:srgbClr val="DF5935"/>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04/90</a:t>
            </a:r>
            <a:r>
              <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 للمنازعة الفردية أما بالنسبة للمبحث الثاني فقد تطرق الدكتور بلعبدون الى ذكر "تطور آليات التسويةالودية لمنازعات العمل الفردية في التشريع الجزائري والتي يقصد بها مجموع القوانين والنصوص المختلفة الصادرة في مجال العمل والتي عرفت مرحلتين والتي تمثلت الاولى في اطار النظام الاشتراكي ووالثانية مابعد اصلاحات </a:t>
            </a:r>
            <a:r>
              <a:rPr lang="en-US"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1989</a:t>
            </a:r>
            <a:r>
              <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 اضافة الى ذلك ذكر الكاتب  الضمانات القانونية والقضائية لتنفيذ محاضر المصالحة في الجزائر والتاكيد على اهمية التسوية الودية .</a:t>
            </a:r>
            <a:endPar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92324" y="5143500"/>
            <a:ext cx="18287394" cy="5790214"/>
          </a:xfrm>
          <a:custGeom>
            <a:avLst/>
            <a:gdLst/>
            <a:ahLst/>
            <a:cxnLst/>
            <a:rect l="l" t="t" r="r" b="b"/>
            <a:pathLst>
              <a:path w="18287394" h="5790214">
                <a:moveTo>
                  <a:pt x="0" y="0"/>
                </a:moveTo>
                <a:lnTo>
                  <a:pt x="18287394" y="0"/>
                </a:lnTo>
                <a:lnTo>
                  <a:pt x="18287394" y="5790214"/>
                </a:lnTo>
                <a:lnTo>
                  <a:pt x="0" y="579021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91200" y="-1698940"/>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440000" y="1926748"/>
            <a:ext cx="2503800" cy="1800600"/>
            <a:chOff x="0" y="0"/>
            <a:chExt cx="3338400" cy="2400800"/>
          </a:xfrm>
        </p:grpSpPr>
        <p:sp>
          <p:nvSpPr>
            <p:cNvPr id="5" name="Freeform 5"/>
            <p:cNvSpPr/>
            <p:nvPr/>
          </p:nvSpPr>
          <p:spPr>
            <a:xfrm>
              <a:off x="-205359" y="-133985"/>
              <a:ext cx="3693922" cy="2834894"/>
            </a:xfrm>
            <a:custGeom>
              <a:avLst/>
              <a:gdLst/>
              <a:ahLst/>
              <a:cxnLst/>
              <a:rect l="l" t="t" r="r" b="b"/>
              <a:pathLst>
                <a:path w="3693922" h="2834894">
                  <a:moveTo>
                    <a:pt x="1179068" y="2834894"/>
                  </a:moveTo>
                  <a:lnTo>
                    <a:pt x="1054227" y="2379853"/>
                  </a:lnTo>
                  <a:cubicBezTo>
                    <a:pt x="305308" y="2075942"/>
                    <a:pt x="0" y="1412621"/>
                    <a:pt x="348869" y="847344"/>
                  </a:cubicBezTo>
                  <a:cubicBezTo>
                    <a:pt x="697738" y="282067"/>
                    <a:pt x="1586611" y="0"/>
                    <a:pt x="2402459" y="195580"/>
                  </a:cubicBezTo>
                  <a:cubicBezTo>
                    <a:pt x="3218307" y="391160"/>
                    <a:pt x="3693922" y="1000379"/>
                    <a:pt x="3501517" y="1603121"/>
                  </a:cubicBezTo>
                  <a:cubicBezTo>
                    <a:pt x="3309112" y="2205863"/>
                    <a:pt x="2511298" y="2604770"/>
                    <a:pt x="1658747" y="2524760"/>
                  </a:cubicBezTo>
                  <a:close/>
                </a:path>
              </a:pathLst>
            </a:custGeom>
            <a:solidFill>
              <a:srgbClr val="F2E4DA"/>
            </a:solidFill>
          </p:spPr>
        </p:sp>
      </p:grpSp>
      <p:grpSp>
        <p:nvGrpSpPr>
          <p:cNvPr id="6" name="Group 6"/>
          <p:cNvGrpSpPr/>
          <p:nvPr/>
        </p:nvGrpSpPr>
        <p:grpSpPr>
          <a:xfrm rot="-498789">
            <a:off x="9876988" y="6576852"/>
            <a:ext cx="1914424" cy="2089100"/>
            <a:chOff x="0" y="0"/>
            <a:chExt cx="2552565" cy="2785467"/>
          </a:xfrm>
        </p:grpSpPr>
        <p:sp>
          <p:nvSpPr>
            <p:cNvPr id="7" name="Freeform 7"/>
            <p:cNvSpPr/>
            <p:nvPr/>
          </p:nvSpPr>
          <p:spPr>
            <a:xfrm>
              <a:off x="0" y="0"/>
              <a:ext cx="2552573" cy="2785618"/>
            </a:xfrm>
            <a:custGeom>
              <a:avLst/>
              <a:gdLst/>
              <a:ahLst/>
              <a:cxnLst/>
              <a:rect l="l" t="t" r="r" b="b"/>
              <a:pathLst>
                <a:path w="2552573" h="2785618">
                  <a:moveTo>
                    <a:pt x="1275842" y="0"/>
                  </a:moveTo>
                  <a:cubicBezTo>
                    <a:pt x="1980692" y="0"/>
                    <a:pt x="2552573" y="508762"/>
                    <a:pt x="2552573" y="1135761"/>
                  </a:cubicBezTo>
                  <a:cubicBezTo>
                    <a:pt x="2552573" y="1762760"/>
                    <a:pt x="1980819" y="2270633"/>
                    <a:pt x="1275842" y="2270633"/>
                  </a:cubicBezTo>
                  <a:cubicBezTo>
                    <a:pt x="1244346" y="2270633"/>
                    <a:pt x="1212723" y="2269744"/>
                    <a:pt x="1181227" y="2267204"/>
                  </a:cubicBezTo>
                  <a:lnTo>
                    <a:pt x="1067308" y="2785618"/>
                  </a:lnTo>
                  <a:lnTo>
                    <a:pt x="896620" y="2219833"/>
                  </a:lnTo>
                  <a:cubicBezTo>
                    <a:pt x="377444" y="2076196"/>
                    <a:pt x="0" y="1644523"/>
                    <a:pt x="0" y="1135761"/>
                  </a:cubicBezTo>
                  <a:cubicBezTo>
                    <a:pt x="0" y="508762"/>
                    <a:pt x="571754" y="0"/>
                    <a:pt x="1275842" y="0"/>
                  </a:cubicBezTo>
                  <a:close/>
                </a:path>
              </a:pathLst>
            </a:custGeom>
            <a:solidFill>
              <a:srgbClr val="F7BB92"/>
            </a:solidFill>
          </p:spPr>
        </p:sp>
      </p:grpSp>
      <p:sp>
        <p:nvSpPr>
          <p:cNvPr id="8" name="Freeform 8"/>
          <p:cNvSpPr/>
          <p:nvPr/>
        </p:nvSpPr>
        <p:spPr>
          <a:xfrm>
            <a:off x="18560212" y="7604230"/>
            <a:ext cx="881046" cy="1347842"/>
          </a:xfrm>
          <a:custGeom>
            <a:avLst/>
            <a:gdLst/>
            <a:ahLst/>
            <a:cxnLst/>
            <a:rect l="l" t="t" r="r" b="b"/>
            <a:pathLst>
              <a:path w="881046" h="1347842">
                <a:moveTo>
                  <a:pt x="0" y="0"/>
                </a:moveTo>
                <a:lnTo>
                  <a:pt x="881046" y="0"/>
                </a:lnTo>
                <a:lnTo>
                  <a:pt x="881046" y="1347842"/>
                </a:lnTo>
                <a:lnTo>
                  <a:pt x="0" y="13478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15784070" y="1926748"/>
            <a:ext cx="2503930" cy="2691352"/>
          </a:xfrm>
          <a:custGeom>
            <a:avLst/>
            <a:gdLst/>
            <a:ahLst/>
            <a:cxnLst/>
            <a:rect l="l" t="t" r="r" b="b"/>
            <a:pathLst>
              <a:path w="2503930" h="2691352">
                <a:moveTo>
                  <a:pt x="0" y="0"/>
                </a:moveTo>
                <a:lnTo>
                  <a:pt x="2503930" y="0"/>
                </a:lnTo>
                <a:lnTo>
                  <a:pt x="2503930" y="2691352"/>
                </a:lnTo>
                <a:lnTo>
                  <a:pt x="0" y="26913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12194574" y="7151046"/>
            <a:ext cx="5724040" cy="3358104"/>
          </a:xfrm>
          <a:custGeom>
            <a:avLst/>
            <a:gdLst/>
            <a:ahLst/>
            <a:cxnLst/>
            <a:rect l="l" t="t" r="r" b="b"/>
            <a:pathLst>
              <a:path w="5724040" h="3358104">
                <a:moveTo>
                  <a:pt x="0" y="0"/>
                </a:moveTo>
                <a:lnTo>
                  <a:pt x="5724040" y="0"/>
                </a:lnTo>
                <a:lnTo>
                  <a:pt x="5724040" y="3358104"/>
                </a:lnTo>
                <a:lnTo>
                  <a:pt x="0" y="3358104"/>
                </a:lnTo>
                <a:lnTo>
                  <a:pt x="0" y="0"/>
                </a:lnTo>
                <a:close/>
              </a:path>
            </a:pathLst>
          </a:custGeom>
          <a:blipFill>
            <a:blip r:embed="rId9"/>
            <a:stretch>
              <a:fillRect/>
            </a:stretch>
          </a:blipFill>
        </p:spPr>
      </p:sp>
      <p:sp>
        <p:nvSpPr>
          <p:cNvPr id="11" name="TextBox 11"/>
          <p:cNvSpPr txBox="1"/>
          <p:nvPr/>
        </p:nvSpPr>
        <p:spPr>
          <a:xfrm>
            <a:off x="1408703" y="3719552"/>
            <a:ext cx="15470594" cy="2847896"/>
          </a:xfrm>
          <a:prstGeom prst="rect">
            <a:avLst/>
          </a:prstGeom>
        </p:spPr>
        <p:txBody>
          <a:bodyPr wrap="square" lIns="0" tIns="0" rIns="0" bIns="0" rtlCol="0" anchor="t">
            <a:spAutoFit/>
          </a:bodyPr>
          <a:lstStyle/>
          <a:p>
            <a:pPr algn="ctr" rtl="1">
              <a:lnSpc>
                <a:spcPct val="150000"/>
              </a:lnSpc>
            </a:pPr>
            <a:r>
              <a:rPr lang="ar-EG" sz="6600" b="1" dirty="0">
                <a:solidFill>
                  <a:srgbClr val="DF5935"/>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التسوية الودية لمنازعات العمل الفردية في التشريع الجزائري</a:t>
            </a:r>
            <a:endParaRPr lang="ar-EG" sz="6600" b="1" dirty="0">
              <a:solidFill>
                <a:srgbClr val="DF5935"/>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2" name="TextBox 12"/>
          <p:cNvSpPr txBox="1"/>
          <p:nvPr/>
        </p:nvSpPr>
        <p:spPr>
          <a:xfrm>
            <a:off x="1531425" y="2067146"/>
            <a:ext cx="2320950" cy="1267875"/>
          </a:xfrm>
          <a:prstGeom prst="rect">
            <a:avLst/>
          </a:prstGeom>
        </p:spPr>
        <p:txBody>
          <a:bodyPr lIns="0" tIns="0" rIns="0" bIns="0" rtlCol="0" anchor="t">
            <a:spAutoFit/>
          </a:bodyPr>
          <a:lstStyle/>
          <a:p>
            <a:pPr algn="ctr">
              <a:lnSpc>
                <a:spcPts val="14400"/>
              </a:lnSpc>
            </a:pPr>
            <a:r>
              <a:rPr lang="en-US" sz="12000" b="1">
                <a:solidFill>
                  <a:srgbClr val="87AA97"/>
                </a:solidFill>
                <a:latin typeface="Palanquin Dark Bold" panose="020B0804020203020204"/>
                <a:ea typeface="Palanquin Dark Bold" panose="020B0804020203020204"/>
                <a:cs typeface="Palanquin Dark Bold" panose="020B0804020203020204"/>
                <a:sym typeface="Palanquin Dark Bold" panose="020B0804020203020204"/>
              </a:rPr>
              <a:t>01</a:t>
            </a:r>
            <a:endParaRPr lang="en-US" sz="12000" b="1">
              <a:solidFill>
                <a:srgbClr val="87AA97"/>
              </a:solidFill>
              <a:latin typeface="Palanquin Dark Bold" panose="020B0804020203020204"/>
              <a:ea typeface="Palanquin Dark Bold" panose="020B0804020203020204"/>
              <a:cs typeface="Palanquin Dark Bold" panose="020B0804020203020204"/>
              <a:sym typeface="Palanquin Dark Bold" panose="020B0804020203020204"/>
            </a:endParaRPr>
          </a:p>
        </p:txBody>
      </p:sp>
      <p:sp>
        <p:nvSpPr>
          <p:cNvPr id="13" name="TextBox 13"/>
          <p:cNvSpPr txBox="1"/>
          <p:nvPr/>
        </p:nvSpPr>
        <p:spPr>
          <a:xfrm rot="-498789">
            <a:off x="10084165" y="7244200"/>
            <a:ext cx="1447758" cy="396424"/>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4" name="TextBox 14"/>
          <p:cNvSpPr txBox="1"/>
          <p:nvPr/>
        </p:nvSpPr>
        <p:spPr>
          <a:xfrm rot="-1425341">
            <a:off x="16085376" y="2767700"/>
            <a:ext cx="1964031" cy="518641"/>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446253" y="432298"/>
            <a:ext cx="19180796" cy="10918563"/>
          </a:xfrm>
          <a:custGeom>
            <a:avLst/>
            <a:gdLst/>
            <a:ahLst/>
            <a:cxnLst/>
            <a:rect l="l" t="t" r="r" b="b"/>
            <a:pathLst>
              <a:path w="19180796" h="10918563">
                <a:moveTo>
                  <a:pt x="0" y="0"/>
                </a:moveTo>
                <a:lnTo>
                  <a:pt x="19180796" y="0"/>
                </a:lnTo>
                <a:lnTo>
                  <a:pt x="19180796" y="10918562"/>
                </a:lnTo>
                <a:lnTo>
                  <a:pt x="0" y="1091856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2689706" y="6499678"/>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058100" y="-816440"/>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2327450" y="432298"/>
            <a:ext cx="14009400" cy="9624262"/>
          </a:xfrm>
          <a:custGeom>
            <a:avLst/>
            <a:gdLst/>
            <a:ahLst/>
            <a:cxnLst/>
            <a:rect l="l" t="t" r="r" b="b"/>
            <a:pathLst>
              <a:path w="14009400" h="9624262">
                <a:moveTo>
                  <a:pt x="0" y="0"/>
                </a:moveTo>
                <a:lnTo>
                  <a:pt x="14009400" y="0"/>
                </a:lnTo>
                <a:lnTo>
                  <a:pt x="14009400" y="9624262"/>
                </a:lnTo>
                <a:lnTo>
                  <a:pt x="0" y="96242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a:off x="2197212" y="3302032"/>
            <a:ext cx="14269875" cy="1974900"/>
          </a:xfrm>
          <a:prstGeom prst="rect">
            <a:avLst/>
          </a:prstGeom>
        </p:spPr>
        <p:txBody>
          <a:bodyPr lIns="0" tIns="0" rIns="0" bIns="0" rtlCol="0" anchor="t">
            <a:spAutoFit/>
          </a:bodyPr>
          <a:lstStyle/>
          <a:p>
            <a:pPr algn="ctr" rtl="1">
              <a:lnSpc>
                <a:spcPts val="15360"/>
              </a:lnSpc>
            </a:pPr>
            <a:r>
              <a:rPr lang="ar-EG" sz="133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النزاع الفردي </a:t>
            </a:r>
            <a:endParaRPr lang="ar-EG" sz="133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grpSp>
        <p:nvGrpSpPr>
          <p:cNvPr id="7" name="Group 7"/>
          <p:cNvGrpSpPr/>
          <p:nvPr/>
        </p:nvGrpSpPr>
        <p:grpSpPr>
          <a:xfrm rot="-499101">
            <a:off x="683242" y="6847510"/>
            <a:ext cx="2906642" cy="3171850"/>
            <a:chOff x="0" y="0"/>
            <a:chExt cx="3875523" cy="4229133"/>
          </a:xfrm>
        </p:grpSpPr>
        <p:sp>
          <p:nvSpPr>
            <p:cNvPr id="8" name="Freeform 8"/>
            <p:cNvSpPr/>
            <p:nvPr/>
          </p:nvSpPr>
          <p:spPr>
            <a:xfrm>
              <a:off x="0" y="0"/>
              <a:ext cx="3875405" cy="4229100"/>
            </a:xfrm>
            <a:custGeom>
              <a:avLst/>
              <a:gdLst/>
              <a:ahLst/>
              <a:cxnLst/>
              <a:rect l="l" t="t" r="r" b="b"/>
              <a:pathLst>
                <a:path w="3875405" h="4229100">
                  <a:moveTo>
                    <a:pt x="1937131" y="0"/>
                  </a:moveTo>
                  <a:cubicBezTo>
                    <a:pt x="3007360" y="0"/>
                    <a:pt x="3875405" y="772414"/>
                    <a:pt x="3875405" y="1724406"/>
                  </a:cubicBezTo>
                  <a:cubicBezTo>
                    <a:pt x="3875405" y="2676398"/>
                    <a:pt x="3007360" y="3447415"/>
                    <a:pt x="1937131" y="3447415"/>
                  </a:cubicBezTo>
                  <a:cubicBezTo>
                    <a:pt x="1889252" y="3447415"/>
                    <a:pt x="1841373" y="3446145"/>
                    <a:pt x="1793494" y="3442081"/>
                  </a:cubicBezTo>
                  <a:lnTo>
                    <a:pt x="1620647" y="4229100"/>
                  </a:lnTo>
                  <a:lnTo>
                    <a:pt x="1361440" y="3370326"/>
                  </a:lnTo>
                  <a:cubicBezTo>
                    <a:pt x="573024" y="3152267"/>
                    <a:pt x="0" y="2496820"/>
                    <a:pt x="0" y="1724406"/>
                  </a:cubicBezTo>
                  <a:cubicBezTo>
                    <a:pt x="0" y="772414"/>
                    <a:pt x="868172" y="0"/>
                    <a:pt x="1937131" y="0"/>
                  </a:cubicBezTo>
                  <a:close/>
                </a:path>
              </a:pathLst>
            </a:custGeom>
            <a:solidFill>
              <a:srgbClr val="F7BB92"/>
            </a:solidFill>
          </p:spPr>
        </p:sp>
      </p:grpSp>
      <p:sp>
        <p:nvSpPr>
          <p:cNvPr id="9" name="TextBox 9"/>
          <p:cNvSpPr txBox="1"/>
          <p:nvPr/>
        </p:nvSpPr>
        <p:spPr>
          <a:xfrm rot="-499101">
            <a:off x="299022" y="7499110"/>
            <a:ext cx="3672325" cy="1094017"/>
          </a:xfrm>
          <a:prstGeom prst="rect">
            <a:avLst/>
          </a:prstGeom>
        </p:spPr>
        <p:txBody>
          <a:bodyPr lIns="0" tIns="0" rIns="0" bIns="0" rtlCol="0" anchor="t">
            <a:spAutoFit/>
          </a:bodyPr>
          <a:lstStyle/>
          <a:p>
            <a:pPr algn="ctr" rtl="1">
              <a:lnSpc>
                <a:spcPts val="9960"/>
              </a:lnSpc>
            </a:pPr>
            <a:r>
              <a:rPr lang="ar-EG" sz="4800" dirty="0">
                <a:solidFill>
                  <a:srgbClr val="2B263D"/>
                </a:solidFill>
                <a:latin typeface="29LT Bukra Bold" panose="000B0903020204020204" pitchFamily="34" charset="-78"/>
                <a:ea typeface="Walter Turncoat" panose="02000000000000000000"/>
                <a:cs typeface="29LT Bukra Bold" panose="000B0903020204020204" pitchFamily="34" charset="-78"/>
                <a:sym typeface="Walter Turncoat" panose="02000000000000000000"/>
                <a:rtl val="0"/>
              </a:rPr>
              <a:t>ماهو !</a:t>
            </a:r>
            <a:endParaRPr lang="ar-EG" sz="4800" dirty="0">
              <a:solidFill>
                <a:srgbClr val="2B263D"/>
              </a:solidFill>
              <a:latin typeface="29LT Bukra Bold" panose="000B0903020204020204" pitchFamily="34" charset="-78"/>
              <a:ea typeface="Walter Turncoat" panose="02000000000000000000"/>
              <a:cs typeface="29LT Bukra Bold" panose="000B0903020204020204" pitchFamily="34" charset="-78"/>
              <a:sym typeface="Walter Turncoat" panose="02000000000000000000"/>
              <a:rtl val="0"/>
            </a:endParaRPr>
          </a:p>
        </p:txBody>
      </p:sp>
      <p:sp>
        <p:nvSpPr>
          <p:cNvPr id="10" name="Freeform 10"/>
          <p:cNvSpPr/>
          <p:nvPr/>
        </p:nvSpPr>
        <p:spPr>
          <a:xfrm>
            <a:off x="14819500" y="268050"/>
            <a:ext cx="3034700" cy="3261850"/>
          </a:xfrm>
          <a:custGeom>
            <a:avLst/>
            <a:gdLst/>
            <a:ahLst/>
            <a:cxnLst/>
            <a:rect l="l" t="t" r="r" b="b"/>
            <a:pathLst>
              <a:path w="3034700" h="3261850">
                <a:moveTo>
                  <a:pt x="0" y="0"/>
                </a:moveTo>
                <a:lnTo>
                  <a:pt x="3034700" y="0"/>
                </a:lnTo>
                <a:lnTo>
                  <a:pt x="3034700" y="3261850"/>
                </a:lnTo>
                <a:lnTo>
                  <a:pt x="0" y="32618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rot="1477593">
            <a:off x="15057917" y="1331960"/>
            <a:ext cx="2579826" cy="647700"/>
          </a:xfrm>
          <a:prstGeom prst="rect">
            <a:avLst/>
          </a:prstGeom>
        </p:spPr>
        <p:txBody>
          <a:bodyPr lIns="0" tIns="0" rIns="0" bIns="0" rtlCol="0" anchor="t">
            <a:spAutoFit/>
          </a:bodyPr>
          <a:lstStyle/>
          <a:p>
            <a:pPr algn="ctr">
              <a:lnSpc>
                <a:spcPts val="5040"/>
              </a:lnSpc>
            </a:pPr>
            <a:r>
              <a:rPr lang="en-US" sz="4200">
                <a:solidFill>
                  <a:srgbClr val="000000"/>
                </a:solidFill>
                <a:latin typeface="Walter Turncoat" panose="02000000000000000000"/>
                <a:ea typeface="Walter Turncoat" panose="02000000000000000000"/>
                <a:cs typeface="Walter Turncoat" panose="02000000000000000000"/>
                <a:sym typeface="Walter Turncoat" panose="02000000000000000000"/>
              </a:rPr>
              <a:t>conflits</a:t>
            </a:r>
            <a:endParaRPr lang="en-US" sz="4200">
              <a:solidFill>
                <a:srgbClr val="000000"/>
              </a:solidFill>
              <a:latin typeface="Walter Turncoat" panose="02000000000000000000"/>
              <a:ea typeface="Walter Turncoat" panose="02000000000000000000"/>
              <a:cs typeface="Walter Turncoat" panose="02000000000000000000"/>
              <a:sym typeface="Walter Turncoat" panose="0200000000000000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2767083" y="-3089741"/>
            <a:ext cx="18539898" cy="5870164"/>
          </a:xfrm>
          <a:custGeom>
            <a:avLst/>
            <a:gdLst/>
            <a:ahLst/>
            <a:cxnLst/>
            <a:rect l="l" t="t" r="r" b="b"/>
            <a:pathLst>
              <a:path w="18539898" h="5870164">
                <a:moveTo>
                  <a:pt x="0" y="0"/>
                </a:moveTo>
                <a:lnTo>
                  <a:pt x="18539898" y="0"/>
                </a:lnTo>
                <a:lnTo>
                  <a:pt x="18539898" y="5870164"/>
                </a:lnTo>
                <a:lnTo>
                  <a:pt x="0" y="587016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867600" y="-1698940"/>
            <a:ext cx="6719592" cy="4218732"/>
          </a:xfrm>
          <a:custGeom>
            <a:avLst/>
            <a:gdLst/>
            <a:ahLst/>
            <a:cxnLst/>
            <a:rect l="l" t="t" r="r" b="b"/>
            <a:pathLst>
              <a:path w="6719592" h="4218732">
                <a:moveTo>
                  <a:pt x="0" y="0"/>
                </a:moveTo>
                <a:lnTo>
                  <a:pt x="6719592" y="0"/>
                </a:lnTo>
                <a:lnTo>
                  <a:pt x="6719592" y="4218732"/>
                </a:lnTo>
                <a:lnTo>
                  <a:pt x="0" y="42187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447586" y="815279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5508390" y="466078"/>
            <a:ext cx="2032338" cy="2184460"/>
          </a:xfrm>
          <a:custGeom>
            <a:avLst/>
            <a:gdLst/>
            <a:ahLst/>
            <a:cxnLst/>
            <a:rect l="l" t="t" r="r" b="b"/>
            <a:pathLst>
              <a:path w="2032338" h="2184460">
                <a:moveTo>
                  <a:pt x="0" y="0"/>
                </a:moveTo>
                <a:lnTo>
                  <a:pt x="2032338" y="0"/>
                </a:lnTo>
                <a:lnTo>
                  <a:pt x="2032338" y="2184460"/>
                </a:lnTo>
                <a:lnTo>
                  <a:pt x="0" y="2184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rot="1477593">
            <a:off x="15694350" y="1189680"/>
            <a:ext cx="1667304" cy="428625"/>
          </a:xfrm>
          <a:prstGeom prst="rect">
            <a:avLst/>
          </a:prstGeom>
        </p:spPr>
        <p:txBody>
          <a:bodyPr lIns="0" tIns="0" rIns="0" bIns="0" rtlCol="0" anchor="t">
            <a:spAutoFit/>
          </a:bodyPr>
          <a:lstStyle/>
          <a:p>
            <a:pPr algn="ctr">
              <a:lnSpc>
                <a:spcPts val="3360"/>
              </a:lnSpc>
            </a:pPr>
            <a:r>
              <a:rPr lang="en-US" sz="2800">
                <a:solidFill>
                  <a:srgbClr val="222D3A"/>
                </a:solidFill>
                <a:latin typeface="Walter Turncoat" panose="02000000000000000000"/>
                <a:ea typeface="Walter Turncoat" panose="02000000000000000000"/>
                <a:cs typeface="Walter Turncoat" panose="02000000000000000000"/>
                <a:sym typeface="Walter Turncoat" panose="02000000000000000000"/>
              </a:rPr>
              <a:t>conflits</a:t>
            </a:r>
            <a:endParaRPr lang="en-US" sz="2800">
              <a:solidFill>
                <a:srgbClr val="222D3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7" name="TextBox 7"/>
          <p:cNvSpPr txBox="1"/>
          <p:nvPr/>
        </p:nvSpPr>
        <p:spPr>
          <a:xfrm>
            <a:off x="5191482" y="870447"/>
            <a:ext cx="7905037" cy="714811"/>
          </a:xfrm>
          <a:prstGeom prst="rect">
            <a:avLst/>
          </a:prstGeom>
        </p:spPr>
        <p:txBody>
          <a:bodyPr wrap="square" lIns="0" tIns="0" rIns="0" bIns="0" rtlCol="0" anchor="t">
            <a:spAutoFit/>
          </a:bodyPr>
          <a:lstStyle/>
          <a:p>
            <a:pPr algn="l" rtl="1">
              <a:lnSpc>
                <a:spcPts val="6000"/>
              </a:lnSpc>
            </a:pPr>
            <a:r>
              <a:rPr lang="ar-EG" sz="50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المادة </a:t>
            </a:r>
            <a:r>
              <a:rPr lang="en-US" sz="50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2</a:t>
            </a:r>
            <a:r>
              <a:rPr lang="ar-EG" sz="50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 من قانون </a:t>
            </a:r>
            <a:r>
              <a:rPr lang="en-US" sz="50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Pr>
              <a:t>04/90</a:t>
            </a:r>
            <a:endParaRPr lang="en-US" sz="50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endParaRPr>
          </a:p>
        </p:txBody>
      </p:sp>
      <p:grpSp>
        <p:nvGrpSpPr>
          <p:cNvPr id="9" name="Group 9"/>
          <p:cNvGrpSpPr/>
          <p:nvPr/>
        </p:nvGrpSpPr>
        <p:grpSpPr>
          <a:xfrm>
            <a:off x="678311" y="5848914"/>
            <a:ext cx="2882993" cy="4403491"/>
            <a:chOff x="0" y="0"/>
            <a:chExt cx="3843990" cy="5871321"/>
          </a:xfrm>
        </p:grpSpPr>
        <p:sp>
          <p:nvSpPr>
            <p:cNvPr id="10" name="Freeform 10"/>
            <p:cNvSpPr/>
            <p:nvPr/>
          </p:nvSpPr>
          <p:spPr>
            <a:xfrm>
              <a:off x="254" y="254"/>
              <a:ext cx="3843782" cy="5870829"/>
            </a:xfrm>
            <a:custGeom>
              <a:avLst/>
              <a:gdLst/>
              <a:ahLst/>
              <a:cxnLst/>
              <a:rect l="l" t="t" r="r" b="b"/>
              <a:pathLst>
                <a:path w="3843782" h="5870829">
                  <a:moveTo>
                    <a:pt x="2889123" y="0"/>
                  </a:moveTo>
                  <a:cubicBezTo>
                    <a:pt x="2881503" y="0"/>
                    <a:pt x="255651" y="5236845"/>
                    <a:pt x="0" y="5870829"/>
                  </a:cubicBezTo>
                  <a:lnTo>
                    <a:pt x="2637790" y="5870829"/>
                  </a:lnTo>
                  <a:cubicBezTo>
                    <a:pt x="2637790" y="5870829"/>
                    <a:pt x="3592195" y="1827022"/>
                    <a:pt x="3843782" y="600456"/>
                  </a:cubicBezTo>
                  <a:cubicBezTo>
                    <a:pt x="3027553" y="97536"/>
                    <a:pt x="2889123" y="0"/>
                    <a:pt x="2889123" y="0"/>
                  </a:cubicBezTo>
                  <a:close/>
                </a:path>
              </a:pathLst>
            </a:custGeom>
            <a:solidFill>
              <a:srgbClr val="AA5F3D"/>
            </a:solidFill>
          </p:spPr>
        </p:sp>
      </p:grpSp>
      <p:grpSp>
        <p:nvGrpSpPr>
          <p:cNvPr id="11" name="Group 11"/>
          <p:cNvGrpSpPr/>
          <p:nvPr/>
        </p:nvGrpSpPr>
        <p:grpSpPr>
          <a:xfrm>
            <a:off x="2772137" y="5430048"/>
            <a:ext cx="1189486" cy="962683"/>
            <a:chOff x="0" y="0"/>
            <a:chExt cx="1585981" cy="1283577"/>
          </a:xfrm>
        </p:grpSpPr>
        <p:sp>
          <p:nvSpPr>
            <p:cNvPr id="12" name="Freeform 12"/>
            <p:cNvSpPr/>
            <p:nvPr/>
          </p:nvSpPr>
          <p:spPr>
            <a:xfrm>
              <a:off x="254" y="0"/>
              <a:ext cx="1585722" cy="1283462"/>
            </a:xfrm>
            <a:custGeom>
              <a:avLst/>
              <a:gdLst/>
              <a:ahLst/>
              <a:cxnLst/>
              <a:rect l="l" t="t" r="r" b="b"/>
              <a:pathLst>
                <a:path w="1585722" h="1283462">
                  <a:moveTo>
                    <a:pt x="623824" y="0"/>
                  </a:moveTo>
                  <a:cubicBezTo>
                    <a:pt x="367792" y="0"/>
                    <a:pt x="176911" y="172847"/>
                    <a:pt x="117983" y="281686"/>
                  </a:cubicBezTo>
                  <a:cubicBezTo>
                    <a:pt x="45974" y="404876"/>
                    <a:pt x="0" y="1174496"/>
                    <a:pt x="707898" y="1272032"/>
                  </a:cubicBezTo>
                  <a:cubicBezTo>
                    <a:pt x="765048" y="1279906"/>
                    <a:pt x="818515" y="1283462"/>
                    <a:pt x="868426" y="1283462"/>
                  </a:cubicBezTo>
                  <a:cubicBezTo>
                    <a:pt x="1442593" y="1283462"/>
                    <a:pt x="1559814" y="808355"/>
                    <a:pt x="1559814" y="789559"/>
                  </a:cubicBezTo>
                  <a:cubicBezTo>
                    <a:pt x="1585722" y="209804"/>
                    <a:pt x="1031240" y="66040"/>
                    <a:pt x="728599" y="9652"/>
                  </a:cubicBezTo>
                  <a:cubicBezTo>
                    <a:pt x="692658" y="3175"/>
                    <a:pt x="657606" y="0"/>
                    <a:pt x="623824" y="0"/>
                  </a:cubicBezTo>
                  <a:close/>
                </a:path>
              </a:pathLst>
            </a:custGeom>
            <a:solidFill>
              <a:srgbClr val="AA5F3D"/>
            </a:solidFill>
          </p:spPr>
        </p:sp>
      </p:grpSp>
      <p:grpSp>
        <p:nvGrpSpPr>
          <p:cNvPr id="13" name="Group 13"/>
          <p:cNvGrpSpPr/>
          <p:nvPr/>
        </p:nvGrpSpPr>
        <p:grpSpPr>
          <a:xfrm>
            <a:off x="2275704" y="1703760"/>
            <a:ext cx="1835997" cy="6801179"/>
            <a:chOff x="0" y="0"/>
            <a:chExt cx="2447996" cy="9068238"/>
          </a:xfrm>
        </p:grpSpPr>
        <p:sp>
          <p:nvSpPr>
            <p:cNvPr id="14" name="Freeform 14"/>
            <p:cNvSpPr/>
            <p:nvPr/>
          </p:nvSpPr>
          <p:spPr>
            <a:xfrm>
              <a:off x="0" y="254"/>
              <a:ext cx="2448052" cy="9067927"/>
            </a:xfrm>
            <a:custGeom>
              <a:avLst/>
              <a:gdLst/>
              <a:ahLst/>
              <a:cxnLst/>
              <a:rect l="l" t="t" r="r" b="b"/>
              <a:pathLst>
                <a:path w="2448052" h="9067927">
                  <a:moveTo>
                    <a:pt x="343789" y="0"/>
                  </a:moveTo>
                  <a:lnTo>
                    <a:pt x="0" y="76835"/>
                  </a:lnTo>
                  <a:lnTo>
                    <a:pt x="56388" y="323215"/>
                  </a:lnTo>
                  <a:lnTo>
                    <a:pt x="980313" y="4254246"/>
                  </a:lnTo>
                  <a:lnTo>
                    <a:pt x="2104009" y="9067927"/>
                  </a:lnTo>
                  <a:lnTo>
                    <a:pt x="2448052" y="8985885"/>
                  </a:lnTo>
                  <a:lnTo>
                    <a:pt x="1318895" y="4166997"/>
                  </a:lnTo>
                  <a:lnTo>
                    <a:pt x="400177" y="241046"/>
                  </a:lnTo>
                  <a:lnTo>
                    <a:pt x="343789" y="0"/>
                  </a:lnTo>
                  <a:close/>
                </a:path>
              </a:pathLst>
            </a:custGeom>
            <a:solidFill>
              <a:srgbClr val="FFFFFF"/>
            </a:solidFill>
          </p:spPr>
        </p:sp>
      </p:grpSp>
      <p:grpSp>
        <p:nvGrpSpPr>
          <p:cNvPr id="15" name="Group 15"/>
          <p:cNvGrpSpPr/>
          <p:nvPr/>
        </p:nvGrpSpPr>
        <p:grpSpPr>
          <a:xfrm>
            <a:off x="2275704" y="1703760"/>
            <a:ext cx="1835997" cy="6801179"/>
            <a:chOff x="0" y="0"/>
            <a:chExt cx="2447996" cy="9068238"/>
          </a:xfrm>
        </p:grpSpPr>
        <p:sp>
          <p:nvSpPr>
            <p:cNvPr id="16" name="Freeform 16"/>
            <p:cNvSpPr/>
            <p:nvPr/>
          </p:nvSpPr>
          <p:spPr>
            <a:xfrm>
              <a:off x="0" y="254"/>
              <a:ext cx="2448052" cy="9067927"/>
            </a:xfrm>
            <a:custGeom>
              <a:avLst/>
              <a:gdLst/>
              <a:ahLst/>
              <a:cxnLst/>
              <a:rect l="l" t="t" r="r" b="b"/>
              <a:pathLst>
                <a:path w="2448052" h="9067927">
                  <a:moveTo>
                    <a:pt x="343789" y="0"/>
                  </a:moveTo>
                  <a:lnTo>
                    <a:pt x="0" y="76835"/>
                  </a:lnTo>
                  <a:lnTo>
                    <a:pt x="56388" y="323215"/>
                  </a:lnTo>
                  <a:lnTo>
                    <a:pt x="980313" y="4254246"/>
                  </a:lnTo>
                  <a:lnTo>
                    <a:pt x="2104009" y="9067927"/>
                  </a:lnTo>
                  <a:lnTo>
                    <a:pt x="2448052" y="8985885"/>
                  </a:lnTo>
                  <a:lnTo>
                    <a:pt x="1318895" y="4166997"/>
                  </a:lnTo>
                  <a:lnTo>
                    <a:pt x="400177" y="241046"/>
                  </a:lnTo>
                  <a:lnTo>
                    <a:pt x="343789" y="0"/>
                  </a:lnTo>
                  <a:close/>
                </a:path>
              </a:pathLst>
            </a:custGeom>
            <a:solidFill>
              <a:srgbClr val="F7BB92"/>
            </a:solidFill>
          </p:spPr>
        </p:sp>
      </p:grpSp>
      <p:grpSp>
        <p:nvGrpSpPr>
          <p:cNvPr id="17" name="Group 17"/>
          <p:cNvGrpSpPr/>
          <p:nvPr/>
        </p:nvGrpSpPr>
        <p:grpSpPr>
          <a:xfrm>
            <a:off x="2318027" y="1884696"/>
            <a:ext cx="973813" cy="3110131"/>
            <a:chOff x="0" y="0"/>
            <a:chExt cx="1298417" cy="4146842"/>
          </a:xfrm>
        </p:grpSpPr>
        <p:sp>
          <p:nvSpPr>
            <p:cNvPr id="18" name="Freeform 18"/>
            <p:cNvSpPr/>
            <p:nvPr/>
          </p:nvSpPr>
          <p:spPr>
            <a:xfrm>
              <a:off x="0" y="0"/>
              <a:ext cx="1298448" cy="4146677"/>
            </a:xfrm>
            <a:custGeom>
              <a:avLst/>
              <a:gdLst/>
              <a:ahLst/>
              <a:cxnLst/>
              <a:rect l="l" t="t" r="r" b="b"/>
              <a:pathLst>
                <a:path w="1298448" h="4146677">
                  <a:moveTo>
                    <a:pt x="343789" y="0"/>
                  </a:moveTo>
                  <a:lnTo>
                    <a:pt x="0" y="82296"/>
                  </a:lnTo>
                  <a:lnTo>
                    <a:pt x="954659" y="4146677"/>
                  </a:lnTo>
                  <a:lnTo>
                    <a:pt x="1298448" y="4069842"/>
                  </a:lnTo>
                  <a:lnTo>
                    <a:pt x="343789" y="0"/>
                  </a:lnTo>
                  <a:close/>
                </a:path>
              </a:pathLst>
            </a:custGeom>
            <a:solidFill>
              <a:srgbClr val="2B263D">
                <a:alpha val="33725"/>
              </a:srgbClr>
            </a:solidFill>
          </p:spPr>
        </p:sp>
      </p:grpSp>
      <p:grpSp>
        <p:nvGrpSpPr>
          <p:cNvPr id="19" name="Group 19"/>
          <p:cNvGrpSpPr/>
          <p:nvPr/>
        </p:nvGrpSpPr>
        <p:grpSpPr>
          <a:xfrm>
            <a:off x="382036" y="1457398"/>
            <a:ext cx="4984406" cy="3741298"/>
            <a:chOff x="0" y="0"/>
            <a:chExt cx="6645875" cy="4988397"/>
          </a:xfrm>
        </p:grpSpPr>
        <p:sp>
          <p:nvSpPr>
            <p:cNvPr id="20" name="Freeform 20"/>
            <p:cNvSpPr/>
            <p:nvPr/>
          </p:nvSpPr>
          <p:spPr>
            <a:xfrm>
              <a:off x="0" y="254"/>
              <a:ext cx="6645910" cy="4988179"/>
            </a:xfrm>
            <a:custGeom>
              <a:avLst/>
              <a:gdLst/>
              <a:ahLst/>
              <a:cxnLst/>
              <a:rect l="l" t="t" r="r" b="b"/>
              <a:pathLst>
                <a:path w="6645910" h="4988179">
                  <a:moveTo>
                    <a:pt x="5752846" y="0"/>
                  </a:moveTo>
                  <a:lnTo>
                    <a:pt x="0" y="1334135"/>
                  </a:lnTo>
                  <a:lnTo>
                    <a:pt x="836549" y="4988179"/>
                  </a:lnTo>
                  <a:lnTo>
                    <a:pt x="6645910" y="3638423"/>
                  </a:lnTo>
                  <a:lnTo>
                    <a:pt x="5752846" y="0"/>
                  </a:lnTo>
                  <a:close/>
                </a:path>
              </a:pathLst>
            </a:custGeom>
            <a:solidFill>
              <a:srgbClr val="F2E4DA"/>
            </a:solidFill>
          </p:spPr>
        </p:sp>
      </p:grpSp>
      <p:sp>
        <p:nvSpPr>
          <p:cNvPr id="21" name="Freeform 21"/>
          <p:cNvSpPr/>
          <p:nvPr/>
        </p:nvSpPr>
        <p:spPr>
          <a:xfrm>
            <a:off x="3230125" y="5133098"/>
            <a:ext cx="854594" cy="1044973"/>
          </a:xfrm>
          <a:custGeom>
            <a:avLst/>
            <a:gdLst/>
            <a:ahLst/>
            <a:cxnLst/>
            <a:rect l="l" t="t" r="r" b="b"/>
            <a:pathLst>
              <a:path w="854594" h="1044973">
                <a:moveTo>
                  <a:pt x="0" y="0"/>
                </a:moveTo>
                <a:lnTo>
                  <a:pt x="854594" y="0"/>
                </a:lnTo>
                <a:lnTo>
                  <a:pt x="854594" y="1044973"/>
                </a:lnTo>
                <a:lnTo>
                  <a:pt x="0" y="104497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p:cNvSpPr/>
          <p:nvPr/>
        </p:nvSpPr>
        <p:spPr>
          <a:xfrm>
            <a:off x="3341754" y="5302567"/>
            <a:ext cx="515996" cy="546684"/>
          </a:xfrm>
          <a:custGeom>
            <a:avLst/>
            <a:gdLst/>
            <a:ahLst/>
            <a:cxnLst/>
            <a:rect l="l" t="t" r="r" b="b"/>
            <a:pathLst>
              <a:path w="515996" h="546684">
                <a:moveTo>
                  <a:pt x="0" y="0"/>
                </a:moveTo>
                <a:lnTo>
                  <a:pt x="515995" y="0"/>
                </a:lnTo>
                <a:lnTo>
                  <a:pt x="515995" y="546685"/>
                </a:lnTo>
                <a:lnTo>
                  <a:pt x="0" y="5466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3" name="Freeform 23"/>
          <p:cNvSpPr/>
          <p:nvPr/>
        </p:nvSpPr>
        <p:spPr>
          <a:xfrm>
            <a:off x="2591201" y="5259231"/>
            <a:ext cx="897088" cy="891860"/>
          </a:xfrm>
          <a:custGeom>
            <a:avLst/>
            <a:gdLst/>
            <a:ahLst/>
            <a:cxnLst/>
            <a:rect l="l" t="t" r="r" b="b"/>
            <a:pathLst>
              <a:path w="897088" h="891860">
                <a:moveTo>
                  <a:pt x="0" y="0"/>
                </a:moveTo>
                <a:lnTo>
                  <a:pt x="897088" y="0"/>
                </a:lnTo>
                <a:lnTo>
                  <a:pt x="897088" y="891861"/>
                </a:lnTo>
                <a:lnTo>
                  <a:pt x="0" y="89186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24" name="Group 24"/>
          <p:cNvGrpSpPr/>
          <p:nvPr/>
        </p:nvGrpSpPr>
        <p:grpSpPr>
          <a:xfrm>
            <a:off x="3438041" y="5581643"/>
            <a:ext cx="500481" cy="263731"/>
            <a:chOff x="0" y="0"/>
            <a:chExt cx="667308" cy="351642"/>
          </a:xfrm>
        </p:grpSpPr>
        <p:sp>
          <p:nvSpPr>
            <p:cNvPr id="25" name="Freeform 25"/>
            <p:cNvSpPr/>
            <p:nvPr/>
          </p:nvSpPr>
          <p:spPr>
            <a:xfrm>
              <a:off x="0" y="0"/>
              <a:ext cx="667258" cy="351663"/>
            </a:xfrm>
            <a:custGeom>
              <a:avLst/>
              <a:gdLst/>
              <a:ahLst/>
              <a:cxnLst/>
              <a:rect l="l" t="t" r="r" b="b"/>
              <a:pathLst>
                <a:path w="667258" h="351663">
                  <a:moveTo>
                    <a:pt x="643509" y="0"/>
                  </a:moveTo>
                  <a:cubicBezTo>
                    <a:pt x="637667" y="0"/>
                    <a:pt x="631317" y="2413"/>
                    <a:pt x="626237" y="7620"/>
                  </a:cubicBezTo>
                  <a:cubicBezTo>
                    <a:pt x="462026" y="161671"/>
                    <a:pt x="246380" y="269367"/>
                    <a:pt x="20701" y="310515"/>
                  </a:cubicBezTo>
                  <a:cubicBezTo>
                    <a:pt x="10414" y="310515"/>
                    <a:pt x="0" y="320802"/>
                    <a:pt x="5207" y="336169"/>
                  </a:cubicBezTo>
                  <a:cubicBezTo>
                    <a:pt x="5207" y="346456"/>
                    <a:pt x="15494" y="351663"/>
                    <a:pt x="25654" y="351663"/>
                  </a:cubicBezTo>
                  <a:cubicBezTo>
                    <a:pt x="261747" y="310515"/>
                    <a:pt x="482473" y="197612"/>
                    <a:pt x="656971" y="38481"/>
                  </a:cubicBezTo>
                  <a:cubicBezTo>
                    <a:pt x="667258" y="28321"/>
                    <a:pt x="667258" y="18034"/>
                    <a:pt x="656971" y="7620"/>
                  </a:cubicBezTo>
                  <a:cubicBezTo>
                    <a:pt x="654558" y="2413"/>
                    <a:pt x="649351" y="0"/>
                    <a:pt x="643509" y="0"/>
                  </a:cubicBezTo>
                  <a:close/>
                </a:path>
              </a:pathLst>
            </a:custGeom>
            <a:solidFill>
              <a:srgbClr val="2B263D">
                <a:alpha val="33725"/>
              </a:srgbClr>
            </a:solidFill>
          </p:spPr>
        </p:sp>
      </p:grpSp>
      <p:sp>
        <p:nvSpPr>
          <p:cNvPr id="26" name="Freeform 26"/>
          <p:cNvSpPr/>
          <p:nvPr/>
        </p:nvSpPr>
        <p:spPr>
          <a:xfrm>
            <a:off x="3391837" y="5819575"/>
            <a:ext cx="565909" cy="206736"/>
          </a:xfrm>
          <a:custGeom>
            <a:avLst/>
            <a:gdLst/>
            <a:ahLst/>
            <a:cxnLst/>
            <a:rect l="l" t="t" r="r" b="b"/>
            <a:pathLst>
              <a:path w="565909" h="206736">
                <a:moveTo>
                  <a:pt x="0" y="0"/>
                </a:moveTo>
                <a:lnTo>
                  <a:pt x="565909" y="0"/>
                </a:lnTo>
                <a:lnTo>
                  <a:pt x="565909" y="206736"/>
                </a:lnTo>
                <a:lnTo>
                  <a:pt x="0" y="20673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7" name="Freeform 27"/>
          <p:cNvSpPr/>
          <p:nvPr/>
        </p:nvSpPr>
        <p:spPr>
          <a:xfrm>
            <a:off x="3103149" y="5377942"/>
            <a:ext cx="373505" cy="367435"/>
          </a:xfrm>
          <a:custGeom>
            <a:avLst/>
            <a:gdLst/>
            <a:ahLst/>
            <a:cxnLst/>
            <a:rect l="l" t="t" r="r" b="b"/>
            <a:pathLst>
              <a:path w="373505" h="367435">
                <a:moveTo>
                  <a:pt x="0" y="0"/>
                </a:moveTo>
                <a:lnTo>
                  <a:pt x="373505" y="0"/>
                </a:lnTo>
                <a:lnTo>
                  <a:pt x="373505" y="367436"/>
                </a:lnTo>
                <a:lnTo>
                  <a:pt x="0" y="36743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28" name="Group 28"/>
          <p:cNvGrpSpPr/>
          <p:nvPr/>
        </p:nvGrpSpPr>
        <p:grpSpPr>
          <a:xfrm>
            <a:off x="3006865" y="5485696"/>
            <a:ext cx="131023" cy="86337"/>
            <a:chOff x="0" y="0"/>
            <a:chExt cx="174698" cy="115116"/>
          </a:xfrm>
        </p:grpSpPr>
        <p:sp>
          <p:nvSpPr>
            <p:cNvPr id="29" name="Freeform 29"/>
            <p:cNvSpPr/>
            <p:nvPr/>
          </p:nvSpPr>
          <p:spPr>
            <a:xfrm>
              <a:off x="254" y="127"/>
              <a:ext cx="174371" cy="114935"/>
            </a:xfrm>
            <a:custGeom>
              <a:avLst/>
              <a:gdLst/>
              <a:ahLst/>
              <a:cxnLst/>
              <a:rect l="l" t="t" r="r" b="b"/>
              <a:pathLst>
                <a:path w="174371" h="114935">
                  <a:moveTo>
                    <a:pt x="147447" y="127"/>
                  </a:moveTo>
                  <a:cubicBezTo>
                    <a:pt x="144272" y="127"/>
                    <a:pt x="141097" y="762"/>
                    <a:pt x="138430" y="2159"/>
                  </a:cubicBezTo>
                  <a:lnTo>
                    <a:pt x="15240" y="73787"/>
                  </a:lnTo>
                  <a:cubicBezTo>
                    <a:pt x="5080" y="78994"/>
                    <a:pt x="0" y="94488"/>
                    <a:pt x="5080" y="104648"/>
                  </a:cubicBezTo>
                  <a:cubicBezTo>
                    <a:pt x="10287" y="109855"/>
                    <a:pt x="15240" y="114935"/>
                    <a:pt x="25527" y="114935"/>
                  </a:cubicBezTo>
                  <a:lnTo>
                    <a:pt x="35814" y="114935"/>
                  </a:lnTo>
                  <a:lnTo>
                    <a:pt x="158877" y="43053"/>
                  </a:lnTo>
                  <a:cubicBezTo>
                    <a:pt x="169164" y="38100"/>
                    <a:pt x="174371" y="22606"/>
                    <a:pt x="169164" y="12192"/>
                  </a:cubicBezTo>
                  <a:cubicBezTo>
                    <a:pt x="165354" y="4826"/>
                    <a:pt x="156083" y="0"/>
                    <a:pt x="147320" y="0"/>
                  </a:cubicBezTo>
                  <a:close/>
                </a:path>
              </a:pathLst>
            </a:custGeom>
            <a:solidFill>
              <a:srgbClr val="2B263D">
                <a:alpha val="33725"/>
              </a:srgbClr>
            </a:solidFill>
          </p:spPr>
        </p:sp>
      </p:grpSp>
      <p:grpSp>
        <p:nvGrpSpPr>
          <p:cNvPr id="30" name="Group 30"/>
          <p:cNvGrpSpPr/>
          <p:nvPr/>
        </p:nvGrpSpPr>
        <p:grpSpPr>
          <a:xfrm>
            <a:off x="2968416" y="5528020"/>
            <a:ext cx="308080" cy="579061"/>
            <a:chOff x="0" y="0"/>
            <a:chExt cx="410773" cy="772081"/>
          </a:xfrm>
        </p:grpSpPr>
        <p:sp>
          <p:nvSpPr>
            <p:cNvPr id="31" name="Freeform 31"/>
            <p:cNvSpPr/>
            <p:nvPr/>
          </p:nvSpPr>
          <p:spPr>
            <a:xfrm>
              <a:off x="254" y="254"/>
              <a:ext cx="410464" cy="771906"/>
            </a:xfrm>
            <a:custGeom>
              <a:avLst/>
              <a:gdLst/>
              <a:ahLst/>
              <a:cxnLst/>
              <a:rect l="l" t="t" r="r" b="b"/>
              <a:pathLst>
                <a:path w="410464" h="771906">
                  <a:moveTo>
                    <a:pt x="21590" y="0"/>
                  </a:moveTo>
                  <a:cubicBezTo>
                    <a:pt x="12827" y="0"/>
                    <a:pt x="3556" y="4699"/>
                    <a:pt x="0" y="12319"/>
                  </a:cubicBezTo>
                  <a:cubicBezTo>
                    <a:pt x="0" y="22479"/>
                    <a:pt x="4953" y="37973"/>
                    <a:pt x="15240" y="42926"/>
                  </a:cubicBezTo>
                  <a:cubicBezTo>
                    <a:pt x="220472" y="120015"/>
                    <a:pt x="369316" y="325247"/>
                    <a:pt x="359029" y="530606"/>
                  </a:cubicBezTo>
                  <a:cubicBezTo>
                    <a:pt x="359029" y="586994"/>
                    <a:pt x="343789" y="684657"/>
                    <a:pt x="266827" y="735838"/>
                  </a:cubicBezTo>
                  <a:cubicBezTo>
                    <a:pt x="256540" y="741045"/>
                    <a:pt x="251333" y="756285"/>
                    <a:pt x="261620" y="766699"/>
                  </a:cubicBezTo>
                  <a:cubicBezTo>
                    <a:pt x="261620" y="771906"/>
                    <a:pt x="271780" y="771906"/>
                    <a:pt x="276860" y="771906"/>
                  </a:cubicBezTo>
                  <a:lnTo>
                    <a:pt x="287147" y="771906"/>
                  </a:lnTo>
                  <a:cubicBezTo>
                    <a:pt x="384683" y="710311"/>
                    <a:pt x="400050" y="597408"/>
                    <a:pt x="405130" y="535813"/>
                  </a:cubicBezTo>
                  <a:cubicBezTo>
                    <a:pt x="410464" y="309753"/>
                    <a:pt x="256540" y="84074"/>
                    <a:pt x="30734" y="2032"/>
                  </a:cubicBezTo>
                  <a:cubicBezTo>
                    <a:pt x="27813" y="635"/>
                    <a:pt x="24765" y="0"/>
                    <a:pt x="21590" y="0"/>
                  </a:cubicBezTo>
                  <a:close/>
                </a:path>
              </a:pathLst>
            </a:custGeom>
            <a:solidFill>
              <a:srgbClr val="2B263D">
                <a:alpha val="33725"/>
              </a:srgbClr>
            </a:solidFill>
          </p:spPr>
        </p:sp>
      </p:grpSp>
      <p:grpSp>
        <p:nvGrpSpPr>
          <p:cNvPr id="32" name="Group 32"/>
          <p:cNvGrpSpPr/>
          <p:nvPr/>
        </p:nvGrpSpPr>
        <p:grpSpPr>
          <a:xfrm>
            <a:off x="574437" y="6912099"/>
            <a:ext cx="2756019" cy="3374873"/>
            <a:chOff x="0" y="0"/>
            <a:chExt cx="3674693" cy="4499830"/>
          </a:xfrm>
        </p:grpSpPr>
        <p:sp>
          <p:nvSpPr>
            <p:cNvPr id="33" name="Freeform 33"/>
            <p:cNvSpPr/>
            <p:nvPr/>
          </p:nvSpPr>
          <p:spPr>
            <a:xfrm>
              <a:off x="0" y="127"/>
              <a:ext cx="3674491" cy="4499737"/>
            </a:xfrm>
            <a:custGeom>
              <a:avLst/>
              <a:gdLst/>
              <a:ahLst/>
              <a:cxnLst/>
              <a:rect l="l" t="t" r="r" b="b"/>
              <a:pathLst>
                <a:path w="3674491" h="4499737">
                  <a:moveTo>
                    <a:pt x="2275713" y="127"/>
                  </a:moveTo>
                  <a:cubicBezTo>
                    <a:pt x="2250313" y="127"/>
                    <a:pt x="2226056" y="15240"/>
                    <a:pt x="2211832" y="40132"/>
                  </a:cubicBezTo>
                  <a:lnTo>
                    <a:pt x="1986153" y="486664"/>
                  </a:lnTo>
                  <a:cubicBezTo>
                    <a:pt x="1986153" y="486664"/>
                    <a:pt x="1816608" y="676402"/>
                    <a:pt x="1719326" y="763651"/>
                  </a:cubicBezTo>
                  <a:cubicBezTo>
                    <a:pt x="1621790" y="850900"/>
                    <a:pt x="0" y="4499737"/>
                    <a:pt x="0" y="4499737"/>
                  </a:cubicBezTo>
                  <a:lnTo>
                    <a:pt x="2909824" y="4499737"/>
                  </a:lnTo>
                  <a:cubicBezTo>
                    <a:pt x="2909824" y="4499737"/>
                    <a:pt x="3541141" y="1872107"/>
                    <a:pt x="3577082" y="1697609"/>
                  </a:cubicBezTo>
                  <a:cubicBezTo>
                    <a:pt x="3612769" y="1517904"/>
                    <a:pt x="3541141" y="1312672"/>
                    <a:pt x="3541141" y="1312672"/>
                  </a:cubicBezTo>
                  <a:lnTo>
                    <a:pt x="3669284" y="773938"/>
                  </a:lnTo>
                  <a:cubicBezTo>
                    <a:pt x="3674491" y="743077"/>
                    <a:pt x="3659124" y="707136"/>
                    <a:pt x="3633597" y="691896"/>
                  </a:cubicBezTo>
                  <a:lnTo>
                    <a:pt x="2309495" y="9271"/>
                  </a:lnTo>
                  <a:cubicBezTo>
                    <a:pt x="2298446" y="2921"/>
                    <a:pt x="2287016" y="0"/>
                    <a:pt x="2275713" y="0"/>
                  </a:cubicBezTo>
                  <a:close/>
                </a:path>
              </a:pathLst>
            </a:custGeom>
            <a:solidFill>
              <a:srgbClr val="87AA97"/>
            </a:solidFill>
          </p:spPr>
        </p:sp>
      </p:grpSp>
      <p:grpSp>
        <p:nvGrpSpPr>
          <p:cNvPr id="34" name="Group 34"/>
          <p:cNvGrpSpPr/>
          <p:nvPr/>
        </p:nvGrpSpPr>
        <p:grpSpPr>
          <a:xfrm>
            <a:off x="2063908" y="6912099"/>
            <a:ext cx="1266548" cy="984775"/>
            <a:chOff x="0" y="0"/>
            <a:chExt cx="1688731" cy="1313033"/>
          </a:xfrm>
        </p:grpSpPr>
        <p:sp>
          <p:nvSpPr>
            <p:cNvPr id="35" name="Freeform 35"/>
            <p:cNvSpPr/>
            <p:nvPr/>
          </p:nvSpPr>
          <p:spPr>
            <a:xfrm>
              <a:off x="254" y="254"/>
              <a:ext cx="1688338" cy="1312545"/>
            </a:xfrm>
            <a:custGeom>
              <a:avLst/>
              <a:gdLst/>
              <a:ahLst/>
              <a:cxnLst/>
              <a:rect l="l" t="t" r="r" b="b"/>
              <a:pathLst>
                <a:path w="1688338" h="1312545">
                  <a:moveTo>
                    <a:pt x="289560" y="0"/>
                  </a:moveTo>
                  <a:cubicBezTo>
                    <a:pt x="264160" y="0"/>
                    <a:pt x="239903" y="15113"/>
                    <a:pt x="225679" y="40005"/>
                  </a:cubicBezTo>
                  <a:lnTo>
                    <a:pt x="0" y="486537"/>
                  </a:lnTo>
                  <a:lnTo>
                    <a:pt x="1554988" y="1312545"/>
                  </a:lnTo>
                  <a:lnTo>
                    <a:pt x="1683131" y="773811"/>
                  </a:lnTo>
                  <a:cubicBezTo>
                    <a:pt x="1688338" y="742950"/>
                    <a:pt x="1672971" y="707009"/>
                    <a:pt x="1647444" y="691769"/>
                  </a:cubicBezTo>
                  <a:lnTo>
                    <a:pt x="323342" y="9144"/>
                  </a:lnTo>
                  <a:cubicBezTo>
                    <a:pt x="312293" y="2921"/>
                    <a:pt x="300736" y="0"/>
                    <a:pt x="289560" y="0"/>
                  </a:cubicBezTo>
                  <a:close/>
                </a:path>
              </a:pathLst>
            </a:custGeom>
            <a:solidFill>
              <a:srgbClr val="2B263D"/>
            </a:solidFill>
          </p:spPr>
        </p:sp>
      </p:grpSp>
      <p:sp>
        <p:nvSpPr>
          <p:cNvPr id="36" name="Freeform 36"/>
          <p:cNvSpPr/>
          <p:nvPr/>
        </p:nvSpPr>
        <p:spPr>
          <a:xfrm>
            <a:off x="1983136" y="8281003"/>
            <a:ext cx="485137" cy="1394029"/>
          </a:xfrm>
          <a:custGeom>
            <a:avLst/>
            <a:gdLst/>
            <a:ahLst/>
            <a:cxnLst/>
            <a:rect l="l" t="t" r="r" b="b"/>
            <a:pathLst>
              <a:path w="485137" h="1394029">
                <a:moveTo>
                  <a:pt x="0" y="0"/>
                </a:moveTo>
                <a:lnTo>
                  <a:pt x="485136" y="0"/>
                </a:lnTo>
                <a:lnTo>
                  <a:pt x="485136" y="1394029"/>
                </a:lnTo>
                <a:lnTo>
                  <a:pt x="0" y="1394029"/>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nvGrpSpPr>
          <p:cNvPr id="37" name="Group 37"/>
          <p:cNvGrpSpPr/>
          <p:nvPr/>
        </p:nvGrpSpPr>
        <p:grpSpPr>
          <a:xfrm>
            <a:off x="2429659" y="8593298"/>
            <a:ext cx="188691" cy="1012429"/>
            <a:chOff x="0" y="0"/>
            <a:chExt cx="251588" cy="1349905"/>
          </a:xfrm>
        </p:grpSpPr>
        <p:sp>
          <p:nvSpPr>
            <p:cNvPr id="38" name="Freeform 38"/>
            <p:cNvSpPr/>
            <p:nvPr/>
          </p:nvSpPr>
          <p:spPr>
            <a:xfrm>
              <a:off x="0" y="254"/>
              <a:ext cx="251587" cy="1349756"/>
            </a:xfrm>
            <a:custGeom>
              <a:avLst/>
              <a:gdLst/>
              <a:ahLst/>
              <a:cxnLst/>
              <a:rect l="l" t="t" r="r" b="b"/>
              <a:pathLst>
                <a:path w="251587" h="1349756">
                  <a:moveTo>
                    <a:pt x="97536" y="0"/>
                  </a:moveTo>
                  <a:cubicBezTo>
                    <a:pt x="87249" y="5207"/>
                    <a:pt x="82042" y="15240"/>
                    <a:pt x="87249" y="30861"/>
                  </a:cubicBezTo>
                  <a:cubicBezTo>
                    <a:pt x="210439" y="446532"/>
                    <a:pt x="179705" y="918464"/>
                    <a:pt x="5207" y="1318895"/>
                  </a:cubicBezTo>
                  <a:cubicBezTo>
                    <a:pt x="0" y="1329182"/>
                    <a:pt x="5207" y="1344549"/>
                    <a:pt x="15494" y="1349756"/>
                  </a:cubicBezTo>
                  <a:lnTo>
                    <a:pt x="25654" y="1349756"/>
                  </a:lnTo>
                  <a:cubicBezTo>
                    <a:pt x="30861" y="1349756"/>
                    <a:pt x="41148" y="1344549"/>
                    <a:pt x="41148" y="1334262"/>
                  </a:cubicBezTo>
                  <a:cubicBezTo>
                    <a:pt x="225679" y="928751"/>
                    <a:pt x="251587" y="446532"/>
                    <a:pt x="128397" y="15240"/>
                  </a:cubicBezTo>
                  <a:cubicBezTo>
                    <a:pt x="123190" y="5080"/>
                    <a:pt x="112903" y="0"/>
                    <a:pt x="97536" y="0"/>
                  </a:cubicBezTo>
                  <a:close/>
                </a:path>
              </a:pathLst>
            </a:custGeom>
            <a:solidFill>
              <a:srgbClr val="2B263D"/>
            </a:solidFill>
          </p:spPr>
        </p:sp>
      </p:grpSp>
      <p:grpSp>
        <p:nvGrpSpPr>
          <p:cNvPr id="39" name="Group 39"/>
          <p:cNvGrpSpPr/>
          <p:nvPr/>
        </p:nvGrpSpPr>
        <p:grpSpPr>
          <a:xfrm>
            <a:off x="2983763" y="6377724"/>
            <a:ext cx="215840" cy="141140"/>
            <a:chOff x="0" y="0"/>
            <a:chExt cx="287787" cy="188187"/>
          </a:xfrm>
        </p:grpSpPr>
        <p:sp>
          <p:nvSpPr>
            <p:cNvPr id="40" name="Freeform 40"/>
            <p:cNvSpPr/>
            <p:nvPr/>
          </p:nvSpPr>
          <p:spPr>
            <a:xfrm>
              <a:off x="254" y="0"/>
              <a:ext cx="287274" cy="188214"/>
            </a:xfrm>
            <a:custGeom>
              <a:avLst/>
              <a:gdLst/>
              <a:ahLst/>
              <a:cxnLst/>
              <a:rect l="l" t="t" r="r" b="b"/>
              <a:pathLst>
                <a:path w="287274" h="188214">
                  <a:moveTo>
                    <a:pt x="23622" y="0"/>
                  </a:moveTo>
                  <a:cubicBezTo>
                    <a:pt x="17907" y="0"/>
                    <a:pt x="13208" y="2413"/>
                    <a:pt x="10287" y="8509"/>
                  </a:cubicBezTo>
                  <a:cubicBezTo>
                    <a:pt x="0" y="18923"/>
                    <a:pt x="5080" y="34163"/>
                    <a:pt x="15240" y="39370"/>
                  </a:cubicBezTo>
                  <a:lnTo>
                    <a:pt x="251333" y="188214"/>
                  </a:lnTo>
                  <a:lnTo>
                    <a:pt x="261620" y="188214"/>
                  </a:lnTo>
                  <a:cubicBezTo>
                    <a:pt x="271907" y="188214"/>
                    <a:pt x="276860" y="188214"/>
                    <a:pt x="282067" y="177927"/>
                  </a:cubicBezTo>
                  <a:cubicBezTo>
                    <a:pt x="287274" y="167767"/>
                    <a:pt x="282067" y="157480"/>
                    <a:pt x="271907" y="152273"/>
                  </a:cubicBezTo>
                  <a:lnTo>
                    <a:pt x="35941" y="3429"/>
                  </a:lnTo>
                  <a:cubicBezTo>
                    <a:pt x="31623" y="1397"/>
                    <a:pt x="27432" y="0"/>
                    <a:pt x="23622" y="0"/>
                  </a:cubicBezTo>
                  <a:close/>
                </a:path>
              </a:pathLst>
            </a:custGeom>
            <a:solidFill>
              <a:srgbClr val="2B263D">
                <a:alpha val="33725"/>
              </a:srgbClr>
            </a:solidFill>
          </p:spPr>
        </p:sp>
      </p:grpSp>
      <p:grpSp>
        <p:nvGrpSpPr>
          <p:cNvPr id="41" name="Group 41"/>
          <p:cNvGrpSpPr/>
          <p:nvPr/>
        </p:nvGrpSpPr>
        <p:grpSpPr>
          <a:xfrm>
            <a:off x="3033844" y="6481598"/>
            <a:ext cx="100332" cy="72003"/>
            <a:chOff x="0" y="0"/>
            <a:chExt cx="133776" cy="96003"/>
          </a:xfrm>
        </p:grpSpPr>
        <p:sp>
          <p:nvSpPr>
            <p:cNvPr id="42" name="Freeform 42"/>
            <p:cNvSpPr/>
            <p:nvPr/>
          </p:nvSpPr>
          <p:spPr>
            <a:xfrm>
              <a:off x="127" y="254"/>
              <a:ext cx="133350" cy="95504"/>
            </a:xfrm>
            <a:custGeom>
              <a:avLst/>
              <a:gdLst/>
              <a:ahLst/>
              <a:cxnLst/>
              <a:rect l="l" t="t" r="r" b="b"/>
              <a:pathLst>
                <a:path w="133350" h="95504">
                  <a:moveTo>
                    <a:pt x="26797" y="0"/>
                  </a:moveTo>
                  <a:cubicBezTo>
                    <a:pt x="19939" y="0"/>
                    <a:pt x="13335" y="2413"/>
                    <a:pt x="10160" y="8255"/>
                  </a:cubicBezTo>
                  <a:cubicBezTo>
                    <a:pt x="0" y="18542"/>
                    <a:pt x="4953" y="33909"/>
                    <a:pt x="15367" y="39116"/>
                  </a:cubicBezTo>
                  <a:lnTo>
                    <a:pt x="92329" y="90551"/>
                  </a:lnTo>
                  <a:cubicBezTo>
                    <a:pt x="97536" y="90551"/>
                    <a:pt x="102616" y="95504"/>
                    <a:pt x="107823" y="95504"/>
                  </a:cubicBezTo>
                  <a:cubicBezTo>
                    <a:pt x="113030" y="95504"/>
                    <a:pt x="118110" y="90551"/>
                    <a:pt x="123063" y="85344"/>
                  </a:cubicBezTo>
                  <a:cubicBezTo>
                    <a:pt x="133350" y="75057"/>
                    <a:pt x="128270" y="59690"/>
                    <a:pt x="118110" y="54483"/>
                  </a:cubicBezTo>
                  <a:lnTo>
                    <a:pt x="41021" y="3302"/>
                  </a:lnTo>
                  <a:cubicBezTo>
                    <a:pt x="36703" y="1143"/>
                    <a:pt x="31750" y="0"/>
                    <a:pt x="26797" y="0"/>
                  </a:cubicBezTo>
                  <a:close/>
                </a:path>
              </a:pathLst>
            </a:custGeom>
            <a:solidFill>
              <a:srgbClr val="2B263D">
                <a:alpha val="33725"/>
              </a:srgbClr>
            </a:solidFill>
          </p:spPr>
        </p:sp>
      </p:grpSp>
      <p:sp>
        <p:nvSpPr>
          <p:cNvPr id="43" name="TextBox 43"/>
          <p:cNvSpPr txBox="1"/>
          <p:nvPr/>
        </p:nvSpPr>
        <p:spPr>
          <a:xfrm rot="-805312">
            <a:off x="1069201" y="2823564"/>
            <a:ext cx="3347392" cy="428625"/>
          </a:xfrm>
          <a:prstGeom prst="rect">
            <a:avLst/>
          </a:prstGeom>
        </p:spPr>
        <p:txBody>
          <a:bodyPr lIns="0" tIns="0" rIns="0" bIns="0" rtlCol="0" anchor="t">
            <a:spAutoFit/>
          </a:bodyPr>
          <a:lstStyle/>
          <a:p>
            <a:pPr algn="ctr">
              <a:lnSpc>
                <a:spcPts val="3360"/>
              </a:lnSpc>
            </a:pPr>
            <a:r>
              <a:rPr lang="en-US" sz="2800">
                <a:solidFill>
                  <a:srgbClr val="87AA97"/>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87AA97"/>
              </a:solidFill>
              <a:latin typeface="Walter Turncoat" panose="02000000000000000000"/>
              <a:ea typeface="Walter Turncoat" panose="02000000000000000000"/>
              <a:cs typeface="Walter Turncoat" panose="02000000000000000000"/>
              <a:sym typeface="Walter Turncoat" panose="02000000000000000000"/>
            </a:endParaRPr>
          </a:p>
        </p:txBody>
      </p:sp>
      <p:grpSp>
        <p:nvGrpSpPr>
          <p:cNvPr id="44" name="Group 44"/>
          <p:cNvGrpSpPr/>
          <p:nvPr/>
        </p:nvGrpSpPr>
        <p:grpSpPr>
          <a:xfrm>
            <a:off x="5043554" y="7082946"/>
            <a:ext cx="446892" cy="3613420"/>
            <a:chOff x="0" y="0"/>
            <a:chExt cx="595856" cy="4817893"/>
          </a:xfrm>
        </p:grpSpPr>
        <p:sp>
          <p:nvSpPr>
            <p:cNvPr id="45" name="Freeform 45"/>
            <p:cNvSpPr/>
            <p:nvPr/>
          </p:nvSpPr>
          <p:spPr>
            <a:xfrm>
              <a:off x="0" y="0"/>
              <a:ext cx="595884" cy="4817872"/>
            </a:xfrm>
            <a:custGeom>
              <a:avLst/>
              <a:gdLst/>
              <a:ahLst/>
              <a:cxnLst/>
              <a:rect l="l" t="t" r="r" b="b"/>
              <a:pathLst>
                <a:path w="595884" h="4817872">
                  <a:moveTo>
                    <a:pt x="411480" y="0"/>
                  </a:moveTo>
                  <a:lnTo>
                    <a:pt x="400812" y="129540"/>
                  </a:lnTo>
                  <a:lnTo>
                    <a:pt x="221615" y="2228977"/>
                  </a:lnTo>
                  <a:lnTo>
                    <a:pt x="0" y="4801870"/>
                  </a:lnTo>
                  <a:lnTo>
                    <a:pt x="184404" y="4817872"/>
                  </a:lnTo>
                  <a:lnTo>
                    <a:pt x="404241" y="2246757"/>
                  </a:lnTo>
                  <a:lnTo>
                    <a:pt x="585216" y="145415"/>
                  </a:lnTo>
                  <a:lnTo>
                    <a:pt x="595884" y="16002"/>
                  </a:lnTo>
                  <a:lnTo>
                    <a:pt x="411480" y="0"/>
                  </a:lnTo>
                  <a:close/>
                </a:path>
              </a:pathLst>
            </a:custGeom>
            <a:solidFill>
              <a:srgbClr val="DF5935"/>
            </a:solidFill>
          </p:spPr>
        </p:sp>
      </p:grpSp>
      <p:grpSp>
        <p:nvGrpSpPr>
          <p:cNvPr id="46" name="Group 46"/>
          <p:cNvGrpSpPr/>
          <p:nvPr/>
        </p:nvGrpSpPr>
        <p:grpSpPr>
          <a:xfrm>
            <a:off x="5043554" y="7082946"/>
            <a:ext cx="446892" cy="3613420"/>
            <a:chOff x="0" y="0"/>
            <a:chExt cx="595856" cy="4817893"/>
          </a:xfrm>
        </p:grpSpPr>
        <p:sp>
          <p:nvSpPr>
            <p:cNvPr id="47" name="Freeform 47"/>
            <p:cNvSpPr/>
            <p:nvPr/>
          </p:nvSpPr>
          <p:spPr>
            <a:xfrm>
              <a:off x="0" y="0"/>
              <a:ext cx="595884" cy="4817872"/>
            </a:xfrm>
            <a:custGeom>
              <a:avLst/>
              <a:gdLst/>
              <a:ahLst/>
              <a:cxnLst/>
              <a:rect l="l" t="t" r="r" b="b"/>
              <a:pathLst>
                <a:path w="595884" h="4817872">
                  <a:moveTo>
                    <a:pt x="411480" y="0"/>
                  </a:moveTo>
                  <a:lnTo>
                    <a:pt x="400812" y="129540"/>
                  </a:lnTo>
                  <a:lnTo>
                    <a:pt x="221615" y="2228977"/>
                  </a:lnTo>
                  <a:lnTo>
                    <a:pt x="0" y="4801870"/>
                  </a:lnTo>
                  <a:lnTo>
                    <a:pt x="184404" y="4817872"/>
                  </a:lnTo>
                  <a:lnTo>
                    <a:pt x="404241" y="2246757"/>
                  </a:lnTo>
                  <a:lnTo>
                    <a:pt x="585216" y="145415"/>
                  </a:lnTo>
                  <a:lnTo>
                    <a:pt x="595884" y="16002"/>
                  </a:lnTo>
                  <a:lnTo>
                    <a:pt x="411480" y="0"/>
                  </a:lnTo>
                  <a:close/>
                </a:path>
              </a:pathLst>
            </a:custGeom>
            <a:solidFill>
              <a:srgbClr val="AA5F3D"/>
            </a:solidFill>
          </p:spPr>
        </p:sp>
      </p:grpSp>
      <p:grpSp>
        <p:nvGrpSpPr>
          <p:cNvPr id="48" name="Group 48"/>
          <p:cNvGrpSpPr/>
          <p:nvPr/>
        </p:nvGrpSpPr>
        <p:grpSpPr>
          <a:xfrm>
            <a:off x="5215084" y="7180016"/>
            <a:ext cx="267378" cy="1509530"/>
            <a:chOff x="0" y="0"/>
            <a:chExt cx="356504" cy="2012707"/>
          </a:xfrm>
        </p:grpSpPr>
        <p:sp>
          <p:nvSpPr>
            <p:cNvPr id="49" name="Freeform 49"/>
            <p:cNvSpPr/>
            <p:nvPr/>
          </p:nvSpPr>
          <p:spPr>
            <a:xfrm>
              <a:off x="127" y="127"/>
              <a:ext cx="356362" cy="2012442"/>
            </a:xfrm>
            <a:custGeom>
              <a:avLst/>
              <a:gdLst/>
              <a:ahLst/>
              <a:cxnLst/>
              <a:rect l="l" t="t" r="r" b="b"/>
              <a:pathLst>
                <a:path w="356362" h="2012442">
                  <a:moveTo>
                    <a:pt x="171958" y="0"/>
                  </a:moveTo>
                  <a:lnTo>
                    <a:pt x="0" y="1998345"/>
                  </a:lnTo>
                  <a:lnTo>
                    <a:pt x="184404" y="2012442"/>
                  </a:lnTo>
                  <a:lnTo>
                    <a:pt x="356362" y="15875"/>
                  </a:lnTo>
                  <a:lnTo>
                    <a:pt x="171958" y="0"/>
                  </a:lnTo>
                  <a:close/>
                </a:path>
              </a:pathLst>
            </a:custGeom>
            <a:solidFill>
              <a:srgbClr val="2B263D">
                <a:alpha val="33725"/>
              </a:srgbClr>
            </a:solidFill>
          </p:spPr>
        </p:sp>
      </p:grpSp>
      <p:grpSp>
        <p:nvGrpSpPr>
          <p:cNvPr id="50" name="Group 50"/>
          <p:cNvGrpSpPr/>
          <p:nvPr/>
        </p:nvGrpSpPr>
        <p:grpSpPr>
          <a:xfrm>
            <a:off x="4075380" y="7118838"/>
            <a:ext cx="2445790" cy="1657174"/>
            <a:chOff x="0" y="0"/>
            <a:chExt cx="3261053" cy="2209565"/>
          </a:xfrm>
        </p:grpSpPr>
        <p:sp>
          <p:nvSpPr>
            <p:cNvPr id="51" name="Freeform 51"/>
            <p:cNvSpPr/>
            <p:nvPr/>
          </p:nvSpPr>
          <p:spPr>
            <a:xfrm>
              <a:off x="0" y="127"/>
              <a:ext cx="3260979" cy="2209292"/>
            </a:xfrm>
            <a:custGeom>
              <a:avLst/>
              <a:gdLst/>
              <a:ahLst/>
              <a:cxnLst/>
              <a:rect l="l" t="t" r="r" b="b"/>
              <a:pathLst>
                <a:path w="3260979" h="2209292">
                  <a:moveTo>
                    <a:pt x="187960" y="0"/>
                  </a:moveTo>
                  <a:lnTo>
                    <a:pt x="0" y="1948688"/>
                  </a:lnTo>
                  <a:lnTo>
                    <a:pt x="3103245" y="2209292"/>
                  </a:lnTo>
                  <a:lnTo>
                    <a:pt x="3260979" y="258826"/>
                  </a:lnTo>
                  <a:lnTo>
                    <a:pt x="187960" y="0"/>
                  </a:lnTo>
                  <a:close/>
                </a:path>
              </a:pathLst>
            </a:custGeom>
            <a:solidFill>
              <a:srgbClr val="F2E4DA"/>
            </a:solidFill>
          </p:spPr>
        </p:sp>
      </p:grpSp>
      <p:sp>
        <p:nvSpPr>
          <p:cNvPr id="52" name="TextBox 52"/>
          <p:cNvSpPr txBox="1"/>
          <p:nvPr/>
        </p:nvSpPr>
        <p:spPr>
          <a:xfrm rot="306067">
            <a:off x="4748163" y="7401679"/>
            <a:ext cx="1145894" cy="1685925"/>
          </a:xfrm>
          <a:prstGeom prst="rect">
            <a:avLst/>
          </a:prstGeom>
        </p:spPr>
        <p:txBody>
          <a:bodyPr lIns="0" tIns="0" rIns="0" bIns="0" rtlCol="0" anchor="t">
            <a:spAutoFit/>
          </a:bodyPr>
          <a:lstStyle/>
          <a:p>
            <a:pPr algn="ctr">
              <a:lnSpc>
                <a:spcPts val="3360"/>
              </a:lnSpc>
            </a:pPr>
            <a:r>
              <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rPr>
              <a:t>HUMAN</a:t>
            </a:r>
            <a:endPar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endParaRPr>
          </a:p>
          <a:p>
            <a:pPr algn="ctr">
              <a:lnSpc>
                <a:spcPts val="3360"/>
              </a:lnSpc>
            </a:pPr>
            <a:r>
              <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rPr>
              <a:t>RIGHTS</a:t>
            </a:r>
            <a:endParaRPr lang="en-US" sz="2800">
              <a:solidFill>
                <a:srgbClr val="E86767"/>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53" name="TextBox 53"/>
          <p:cNvSpPr txBox="1"/>
          <p:nvPr/>
        </p:nvSpPr>
        <p:spPr>
          <a:xfrm>
            <a:off x="4173000" y="4710278"/>
            <a:ext cx="13431536" cy="1208216"/>
          </a:xfrm>
          <a:prstGeom prst="rect">
            <a:avLst/>
          </a:prstGeom>
        </p:spPr>
        <p:txBody>
          <a:bodyPr lIns="0" tIns="0" rIns="0" bIns="0" rtlCol="0" anchor="t">
            <a:spAutoFit/>
          </a:bodyPr>
          <a:lstStyle/>
          <a:p>
            <a:pPr algn="ctr" rtl="1">
              <a:lnSpc>
                <a:spcPct val="150000"/>
              </a:lnSpc>
            </a:pPr>
            <a:r>
              <a:rPr lang="ar-EG" sz="2800" b="1" dirty="0">
                <a:solidFill>
                  <a:srgbClr val="E86767"/>
                </a:solidFill>
                <a:latin typeface="29LT Bukra Bold" panose="000B0903020204020204" pitchFamily="34" charset="-78"/>
                <a:ea typeface="Hind Bold"/>
                <a:cs typeface="29LT Bukra Bold" panose="000B0903020204020204" pitchFamily="34" charset="-78"/>
                <a:sym typeface="Hind Bold"/>
                <a:rtl val="0"/>
              </a:rPr>
              <a:t>النزاع لغة :</a:t>
            </a: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 هو التعارض والاختلاف</a:t>
            </a:r>
            <a:r>
              <a:rPr lang="ar-DZ"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اي قيام مصلحة لطرف تضاد مصلحة الطرف الاخر  او تمنع نشؤ</a:t>
            </a:r>
            <a:r>
              <a:rPr lang="ar-DZ"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و</a:t>
            </a: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ها </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54" name="TextBox 54"/>
          <p:cNvSpPr txBox="1"/>
          <p:nvPr/>
        </p:nvSpPr>
        <p:spPr>
          <a:xfrm>
            <a:off x="4041336" y="6199777"/>
            <a:ext cx="13200200" cy="638175"/>
          </a:xfrm>
          <a:prstGeom prst="rect">
            <a:avLst/>
          </a:prstGeom>
        </p:spPr>
        <p:txBody>
          <a:bodyPr lIns="0" tIns="0" rIns="0" bIns="0" rtlCol="0" anchor="t">
            <a:spAutoFit/>
          </a:bodyPr>
          <a:lstStyle/>
          <a:p>
            <a:pPr algn="just" rtl="1">
              <a:lnSpc>
                <a:spcPts val="504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الشروط</a:t>
            </a:r>
            <a:r>
              <a:rPr lang="ar-EG" sz="42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 :</a:t>
            </a:r>
            <a:endParaRPr lang="ar-EG" sz="42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55" name="TextBox 55"/>
          <p:cNvSpPr txBox="1"/>
          <p:nvPr/>
        </p:nvSpPr>
        <p:spPr>
          <a:xfrm>
            <a:off x="5655489" y="7047144"/>
            <a:ext cx="11586047" cy="2008435"/>
          </a:xfrm>
          <a:prstGeom prst="rect">
            <a:avLst/>
          </a:prstGeom>
        </p:spPr>
        <p:txBody>
          <a:bodyPr lIns="0" tIns="0" rIns="0" bIns="0" rtlCol="0" anchor="t">
            <a:spAutoFit/>
          </a:bodyPr>
          <a:lstStyle/>
          <a:p>
            <a:pPr marL="796925" lvl="1" indent="-457200" algn="just" rtl="1">
              <a:lnSpc>
                <a:spcPct val="150000"/>
              </a:lnSpc>
              <a:spcAft>
                <a:spcPts val="1200"/>
              </a:spcAft>
              <a:buFont typeface="Wingdings" panose="05000000000000000000" pitchFamily="2" charset="2"/>
              <a:buChar char="q"/>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ان لا يجد هذا الخلاف حلاً له داخل الهيئة المستخدمة عن طريق التسوية الودية اي عن طريق اسلوب التظلم .</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a:p>
            <a:pPr marL="796925" lvl="1" indent="-457200" algn="just" rtl="1">
              <a:lnSpc>
                <a:spcPct val="150000"/>
              </a:lnSpc>
              <a:spcAft>
                <a:spcPts val="1200"/>
              </a:spcAft>
              <a:buFont typeface="Wingdings" panose="05000000000000000000" pitchFamily="2" charset="2"/>
              <a:buChar char="q"/>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كون الخلاف مصدره علاقة العمل التي تربط الطرفين .</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8" name="TextBox 8"/>
          <p:cNvSpPr txBox="1"/>
          <p:nvPr/>
        </p:nvSpPr>
        <p:spPr>
          <a:xfrm>
            <a:off x="5495690" y="2459710"/>
            <a:ext cx="11745846" cy="1854547"/>
          </a:xfrm>
          <a:prstGeom prst="rect">
            <a:avLst/>
          </a:prstGeom>
        </p:spPr>
        <p:txBody>
          <a:bodyPr wrap="square" lIns="0" tIns="0" rIns="0" bIns="0" rtlCol="0" anchor="t">
            <a:spAutoFit/>
          </a:bodyPr>
          <a:lstStyle/>
          <a:p>
            <a:pPr algn="just" rtl="1">
              <a:lnSpc>
                <a:spcPct val="15000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“كل خلاف في العمل قائم بين عامل اجير ومستخدم</a:t>
            </a:r>
            <a:r>
              <a:rPr lang="ar-DZ"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بشأن تنفيذ</a:t>
            </a:r>
            <a:r>
              <a:rPr lang="ar-DZ"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علاقة العمل التي تربط الطرفين اذا لم يتم حلها في اطار عمليات التسوية داخل الهيئة المستخدمة “</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653750" y="3698561"/>
            <a:ext cx="19180796" cy="10918563"/>
          </a:xfrm>
          <a:custGeom>
            <a:avLst/>
            <a:gdLst/>
            <a:ahLst/>
            <a:cxnLst/>
            <a:rect l="l" t="t" r="r" b="b"/>
            <a:pathLst>
              <a:path w="19180796" h="10918563">
                <a:moveTo>
                  <a:pt x="0" y="0"/>
                </a:moveTo>
                <a:lnTo>
                  <a:pt x="19180795" y="0"/>
                </a:lnTo>
                <a:lnTo>
                  <a:pt x="19180795" y="10918563"/>
                </a:lnTo>
                <a:lnTo>
                  <a:pt x="0" y="109185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957399" y="-600628"/>
            <a:ext cx="7551834" cy="5744130"/>
          </a:xfrm>
          <a:custGeom>
            <a:avLst/>
            <a:gdLst/>
            <a:ahLst/>
            <a:cxnLst/>
            <a:rect l="l" t="t" r="r" b="b"/>
            <a:pathLst>
              <a:path w="7551834" h="5744130">
                <a:moveTo>
                  <a:pt x="0" y="0"/>
                </a:moveTo>
                <a:lnTo>
                  <a:pt x="7551834" y="0"/>
                </a:lnTo>
                <a:lnTo>
                  <a:pt x="7551834" y="5744130"/>
                </a:lnTo>
                <a:lnTo>
                  <a:pt x="0" y="5744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817165" y="7814787"/>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276164" y="407902"/>
            <a:ext cx="1768624" cy="1901006"/>
          </a:xfrm>
          <a:custGeom>
            <a:avLst/>
            <a:gdLst/>
            <a:ahLst/>
            <a:cxnLst/>
            <a:rect l="l" t="t" r="r" b="b"/>
            <a:pathLst>
              <a:path w="1768624" h="1901006">
                <a:moveTo>
                  <a:pt x="0" y="0"/>
                </a:moveTo>
                <a:lnTo>
                  <a:pt x="1768624" y="0"/>
                </a:lnTo>
                <a:lnTo>
                  <a:pt x="1768624" y="1901006"/>
                </a:lnTo>
                <a:lnTo>
                  <a:pt x="0" y="19010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rot="1477593">
            <a:off x="448846" y="1042085"/>
            <a:ext cx="1427226" cy="368474"/>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grpSp>
        <p:nvGrpSpPr>
          <p:cNvPr id="7" name="Group 7"/>
          <p:cNvGrpSpPr/>
          <p:nvPr/>
        </p:nvGrpSpPr>
        <p:grpSpPr>
          <a:xfrm rot="-499292">
            <a:off x="16080364" y="310836"/>
            <a:ext cx="1675746" cy="1828286"/>
            <a:chOff x="0" y="0"/>
            <a:chExt cx="2234328" cy="2437715"/>
          </a:xfrm>
        </p:grpSpPr>
        <p:sp>
          <p:nvSpPr>
            <p:cNvPr id="8" name="Freeform 8"/>
            <p:cNvSpPr/>
            <p:nvPr/>
          </p:nvSpPr>
          <p:spPr>
            <a:xfrm>
              <a:off x="0" y="0"/>
              <a:ext cx="2234311" cy="2437638"/>
            </a:xfrm>
            <a:custGeom>
              <a:avLst/>
              <a:gdLst/>
              <a:ahLst/>
              <a:cxnLst/>
              <a:rect l="l" t="t" r="r" b="b"/>
              <a:pathLst>
                <a:path w="2234311" h="2437638">
                  <a:moveTo>
                    <a:pt x="1116838" y="0"/>
                  </a:moveTo>
                  <a:cubicBezTo>
                    <a:pt x="1733804" y="0"/>
                    <a:pt x="2234311" y="445262"/>
                    <a:pt x="2234311" y="993902"/>
                  </a:cubicBezTo>
                  <a:cubicBezTo>
                    <a:pt x="2234311" y="1542542"/>
                    <a:pt x="1733804" y="1987042"/>
                    <a:pt x="1116838" y="1987042"/>
                  </a:cubicBezTo>
                  <a:cubicBezTo>
                    <a:pt x="1089279" y="1987042"/>
                    <a:pt x="1061593" y="1986280"/>
                    <a:pt x="1034034" y="1983994"/>
                  </a:cubicBezTo>
                  <a:lnTo>
                    <a:pt x="934339" y="2437638"/>
                  </a:lnTo>
                  <a:lnTo>
                    <a:pt x="784860" y="1942719"/>
                  </a:lnTo>
                  <a:cubicBezTo>
                    <a:pt x="330327" y="1816989"/>
                    <a:pt x="0" y="1439164"/>
                    <a:pt x="0" y="993902"/>
                  </a:cubicBezTo>
                  <a:cubicBezTo>
                    <a:pt x="0" y="445262"/>
                    <a:pt x="500507" y="0"/>
                    <a:pt x="1116838" y="0"/>
                  </a:cubicBezTo>
                  <a:close/>
                </a:path>
              </a:pathLst>
            </a:custGeom>
            <a:solidFill>
              <a:srgbClr val="F7BB92"/>
            </a:solidFill>
          </p:spPr>
        </p:sp>
      </p:grpSp>
      <p:sp>
        <p:nvSpPr>
          <p:cNvPr id="9" name="TextBox 9"/>
          <p:cNvSpPr txBox="1"/>
          <p:nvPr/>
        </p:nvSpPr>
        <p:spPr>
          <a:xfrm rot="-499292">
            <a:off x="16273008" y="899397"/>
            <a:ext cx="1244461" cy="336705"/>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0" name="TextBox 10"/>
          <p:cNvSpPr txBox="1"/>
          <p:nvPr/>
        </p:nvSpPr>
        <p:spPr>
          <a:xfrm>
            <a:off x="1531425" y="971950"/>
            <a:ext cx="15225150" cy="609600"/>
          </a:xfrm>
          <a:prstGeom prst="rect">
            <a:avLst/>
          </a:prstGeom>
        </p:spPr>
        <p:txBody>
          <a:bodyPr lIns="0" tIns="0" rIns="0" bIns="0" rtlCol="0" anchor="t">
            <a:spAutoFit/>
          </a:bodyPr>
          <a:lstStyle/>
          <a:p>
            <a:pPr algn="ctr" rtl="1">
              <a:lnSpc>
                <a:spcPts val="4800"/>
              </a:lnSpc>
            </a:pPr>
            <a:r>
              <a:rPr lang="ar-EG" sz="44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عناصر النزاع الفردي </a:t>
            </a:r>
            <a:endParaRPr lang="ar-EG" sz="44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1" name="TextBox 11"/>
          <p:cNvSpPr txBox="1"/>
          <p:nvPr/>
        </p:nvSpPr>
        <p:spPr>
          <a:xfrm>
            <a:off x="1726404" y="4325693"/>
            <a:ext cx="7138350" cy="609600"/>
          </a:xfrm>
          <a:prstGeom prst="rect">
            <a:avLst/>
          </a:prstGeom>
        </p:spPr>
        <p:txBody>
          <a:bodyPr lIns="0" tIns="0" rIns="0" bIns="0" rtlCol="0" anchor="t">
            <a:spAutoFit/>
          </a:bodyPr>
          <a:lstStyle/>
          <a:p>
            <a:pPr algn="ctr" rtl="1">
              <a:lnSpc>
                <a:spcPts val="4800"/>
              </a:lnSpc>
            </a:pPr>
            <a:r>
              <a:rPr lang="ar-EG" sz="4000" b="1" dirty="0">
                <a:solidFill>
                  <a:srgbClr val="FFA099"/>
                </a:solidFill>
                <a:latin typeface="29LT Bukra Bold" panose="000B0903020204020204" pitchFamily="34" charset="-78"/>
                <a:cs typeface="29LT Bukra Bold" panose="000B0903020204020204" pitchFamily="34" charset="-78"/>
                <a:sym typeface="Palanquin Dark Bold" panose="020B0804020203020204"/>
                <a:rtl val="0"/>
              </a:rPr>
              <a:t>المستخدم</a:t>
            </a:r>
            <a:endParaRPr lang="ar-EG" sz="4000" b="1" dirty="0">
              <a:solidFill>
                <a:srgbClr val="FFA099"/>
              </a:solidFill>
              <a:latin typeface="29LT Bukra Bold" panose="000B0903020204020204" pitchFamily="34" charset="-78"/>
              <a:cs typeface="29LT Bukra Bold" panose="000B0903020204020204" pitchFamily="34" charset="-78"/>
              <a:sym typeface="Palanquin Dark Bold" panose="020B0804020203020204"/>
              <a:rtl val="0"/>
            </a:endParaRPr>
          </a:p>
        </p:txBody>
      </p:sp>
      <p:sp>
        <p:nvSpPr>
          <p:cNvPr id="12" name="TextBox 12"/>
          <p:cNvSpPr txBox="1"/>
          <p:nvPr/>
        </p:nvSpPr>
        <p:spPr>
          <a:xfrm>
            <a:off x="9538146" y="4325543"/>
            <a:ext cx="7138350" cy="609600"/>
          </a:xfrm>
          <a:prstGeom prst="rect">
            <a:avLst/>
          </a:prstGeom>
        </p:spPr>
        <p:txBody>
          <a:bodyPr lIns="0" tIns="0" rIns="0" bIns="0" rtlCol="0" anchor="t">
            <a:spAutoFit/>
          </a:bodyPr>
          <a:lstStyle/>
          <a:p>
            <a:pPr algn="ctr" rtl="1">
              <a:lnSpc>
                <a:spcPts val="4800"/>
              </a:lnSpc>
            </a:pPr>
            <a:r>
              <a:rPr lang="ar-EG" sz="4000" b="1" dirty="0">
                <a:solidFill>
                  <a:srgbClr val="FFA099"/>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العامل</a:t>
            </a:r>
            <a:endParaRPr lang="ar-EG" sz="4000" b="1" dirty="0">
              <a:solidFill>
                <a:srgbClr val="FFA099"/>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3" name="TextBox 13"/>
          <p:cNvSpPr txBox="1"/>
          <p:nvPr/>
        </p:nvSpPr>
        <p:spPr>
          <a:xfrm>
            <a:off x="9538146" y="5563268"/>
            <a:ext cx="7138350" cy="2500108"/>
          </a:xfrm>
          <a:prstGeom prst="rect">
            <a:avLst/>
          </a:prstGeom>
        </p:spPr>
        <p:txBody>
          <a:bodyPr lIns="0" tIns="0" rIns="0" bIns="0" rtlCol="0" anchor="t">
            <a:spAutoFit/>
          </a:bodyPr>
          <a:lstStyle/>
          <a:p>
            <a:pPr marL="334645" lvl="1" algn="just" rtl="1">
              <a:lnSpc>
                <a:spcPct val="150000"/>
              </a:lnSpc>
            </a:pPr>
            <a:r>
              <a:rPr lang="ar-DZ"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ا</a:t>
            </a: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لعامل الأجير هو الشخص الذي يقدم عملاً يدويًا أو فكريًا مقابل راتب وفقًا لعقد عمل، سواء لحساب شخص طبيعي أو معنوي (عام أو خاص)</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4" name="TextBox 14"/>
          <p:cNvSpPr txBox="1"/>
          <p:nvPr/>
        </p:nvSpPr>
        <p:spPr>
          <a:xfrm>
            <a:off x="1611504" y="5563268"/>
            <a:ext cx="7368150" cy="3792385"/>
          </a:xfrm>
          <a:prstGeom prst="rect">
            <a:avLst/>
          </a:prstGeom>
        </p:spPr>
        <p:txBody>
          <a:bodyPr lIns="0" tIns="0" rIns="0" bIns="0" rtlCol="0" anchor="t">
            <a:spAutoFit/>
          </a:bodyPr>
          <a:lstStyle/>
          <a:p>
            <a:pPr marL="277495" lvl="1" algn="just" rtl="1">
              <a:lnSpc>
                <a:spcPct val="15000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هو الشخص الذي يتعاقد مع العامل ويلتزم بتقديم الأجور،</a:t>
            </a:r>
            <a:r>
              <a:rPr lang="ar-DZ"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 </a:t>
            </a: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دفع مستحقات الضمان الاجتماعي، وإصدار شهادة العمل والراتب. المستخدم يمكن أن يكون شخصًا طبيعيًا أو معنويًا، وعليه التزامات قانونية تجاه العمال.</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5" name="TextBox 15"/>
          <p:cNvSpPr txBox="1"/>
          <p:nvPr/>
        </p:nvSpPr>
        <p:spPr>
          <a:xfrm>
            <a:off x="1848637" y="2250761"/>
            <a:ext cx="15225150" cy="1208216"/>
          </a:xfrm>
          <a:prstGeom prst="rect">
            <a:avLst/>
          </a:prstGeom>
        </p:spPr>
        <p:txBody>
          <a:bodyPr lIns="0" tIns="0" rIns="0" bIns="0" rtlCol="0" anchor="t">
            <a:spAutoFit/>
          </a:bodyPr>
          <a:lstStyle/>
          <a:p>
            <a:pPr algn="just" rtl="1">
              <a:lnSpc>
                <a:spcPct val="150000"/>
              </a:lnSpc>
            </a:pPr>
            <a:r>
              <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العنصر العضوي لنزاع العمل الفردي يتناول الخلاف الذي ينشأ بين العامل الأجير والمستخدم</a:t>
            </a:r>
            <a:r>
              <a:rPr lang="ar-DZ"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 </a:t>
            </a:r>
            <a:r>
              <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حيث يجب أن تكون العلاقة بينهم قائمة على عقد عمل.</a:t>
            </a:r>
            <a:endParaRPr lang="ar-EG" sz="2800" b="1" dirty="0">
              <a:solidFill>
                <a:srgbClr val="2B263D"/>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1217082" y="-2837082"/>
            <a:ext cx="14740543" cy="8390973"/>
          </a:xfrm>
          <a:custGeom>
            <a:avLst/>
            <a:gdLst/>
            <a:ahLst/>
            <a:cxnLst/>
            <a:rect l="l" t="t" r="r" b="b"/>
            <a:pathLst>
              <a:path w="14740543" h="8390973">
                <a:moveTo>
                  <a:pt x="0" y="0"/>
                </a:moveTo>
                <a:lnTo>
                  <a:pt x="14740543" y="0"/>
                </a:lnTo>
                <a:lnTo>
                  <a:pt x="14740543" y="8390974"/>
                </a:lnTo>
                <a:lnTo>
                  <a:pt x="0" y="839097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2957399" y="-600628"/>
            <a:ext cx="7551834" cy="5744130"/>
          </a:xfrm>
          <a:custGeom>
            <a:avLst/>
            <a:gdLst/>
            <a:ahLst/>
            <a:cxnLst/>
            <a:rect l="l" t="t" r="r" b="b"/>
            <a:pathLst>
              <a:path w="7551834" h="5744130">
                <a:moveTo>
                  <a:pt x="0" y="0"/>
                </a:moveTo>
                <a:lnTo>
                  <a:pt x="7551834" y="0"/>
                </a:lnTo>
                <a:lnTo>
                  <a:pt x="7551834" y="5744130"/>
                </a:lnTo>
                <a:lnTo>
                  <a:pt x="0" y="5744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2578120" y="8943944"/>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276164" y="407902"/>
            <a:ext cx="1768624" cy="1901006"/>
          </a:xfrm>
          <a:custGeom>
            <a:avLst/>
            <a:gdLst/>
            <a:ahLst/>
            <a:cxnLst/>
            <a:rect l="l" t="t" r="r" b="b"/>
            <a:pathLst>
              <a:path w="1768624" h="1901006">
                <a:moveTo>
                  <a:pt x="0" y="0"/>
                </a:moveTo>
                <a:lnTo>
                  <a:pt x="1768624" y="0"/>
                </a:lnTo>
                <a:lnTo>
                  <a:pt x="1768624" y="1901006"/>
                </a:lnTo>
                <a:lnTo>
                  <a:pt x="0" y="19010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TextBox 6"/>
          <p:cNvSpPr txBox="1"/>
          <p:nvPr/>
        </p:nvSpPr>
        <p:spPr>
          <a:xfrm rot="1477593">
            <a:off x="436314" y="1039350"/>
            <a:ext cx="1427226" cy="428625"/>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conflits</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grpSp>
        <p:nvGrpSpPr>
          <p:cNvPr id="7" name="Group 7"/>
          <p:cNvGrpSpPr/>
          <p:nvPr/>
        </p:nvGrpSpPr>
        <p:grpSpPr>
          <a:xfrm rot="-499292">
            <a:off x="16080364" y="310836"/>
            <a:ext cx="1675746" cy="1828286"/>
            <a:chOff x="0" y="0"/>
            <a:chExt cx="2234328" cy="2437715"/>
          </a:xfrm>
        </p:grpSpPr>
        <p:sp>
          <p:nvSpPr>
            <p:cNvPr id="8" name="Freeform 8"/>
            <p:cNvSpPr/>
            <p:nvPr/>
          </p:nvSpPr>
          <p:spPr>
            <a:xfrm>
              <a:off x="0" y="0"/>
              <a:ext cx="2234311" cy="2437638"/>
            </a:xfrm>
            <a:custGeom>
              <a:avLst/>
              <a:gdLst/>
              <a:ahLst/>
              <a:cxnLst/>
              <a:rect l="l" t="t" r="r" b="b"/>
              <a:pathLst>
                <a:path w="2234311" h="2437638">
                  <a:moveTo>
                    <a:pt x="1116838" y="0"/>
                  </a:moveTo>
                  <a:cubicBezTo>
                    <a:pt x="1733804" y="0"/>
                    <a:pt x="2234311" y="445262"/>
                    <a:pt x="2234311" y="993902"/>
                  </a:cubicBezTo>
                  <a:cubicBezTo>
                    <a:pt x="2234311" y="1542542"/>
                    <a:pt x="1733804" y="1987042"/>
                    <a:pt x="1116838" y="1987042"/>
                  </a:cubicBezTo>
                  <a:cubicBezTo>
                    <a:pt x="1089279" y="1987042"/>
                    <a:pt x="1061593" y="1986280"/>
                    <a:pt x="1034034" y="1983994"/>
                  </a:cubicBezTo>
                  <a:lnTo>
                    <a:pt x="934339" y="2437638"/>
                  </a:lnTo>
                  <a:lnTo>
                    <a:pt x="784860" y="1942719"/>
                  </a:lnTo>
                  <a:cubicBezTo>
                    <a:pt x="330327" y="1816989"/>
                    <a:pt x="0" y="1439164"/>
                    <a:pt x="0" y="993902"/>
                  </a:cubicBezTo>
                  <a:cubicBezTo>
                    <a:pt x="0" y="445262"/>
                    <a:pt x="500507" y="0"/>
                    <a:pt x="1116838" y="0"/>
                  </a:cubicBezTo>
                  <a:close/>
                </a:path>
              </a:pathLst>
            </a:custGeom>
            <a:solidFill>
              <a:srgbClr val="F7BB92"/>
            </a:solidFill>
          </p:spPr>
        </p:sp>
      </p:grpSp>
      <p:sp>
        <p:nvSpPr>
          <p:cNvPr id="9" name="TextBox 9"/>
          <p:cNvSpPr txBox="1"/>
          <p:nvPr/>
        </p:nvSpPr>
        <p:spPr>
          <a:xfrm rot="-499292">
            <a:off x="16273008" y="899397"/>
            <a:ext cx="1244461" cy="336705"/>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0" name="TextBox 10"/>
          <p:cNvSpPr txBox="1"/>
          <p:nvPr/>
        </p:nvSpPr>
        <p:spPr>
          <a:xfrm>
            <a:off x="1531425" y="971950"/>
            <a:ext cx="15225150" cy="1324402"/>
          </a:xfrm>
          <a:prstGeom prst="rect">
            <a:avLst/>
          </a:prstGeom>
        </p:spPr>
        <p:txBody>
          <a:bodyPr lIns="0" tIns="0" rIns="0" bIns="0" rtlCol="0" anchor="t">
            <a:spAutoFit/>
          </a:bodyPr>
          <a:lstStyle/>
          <a:p>
            <a:pPr algn="ctr" rtl="1">
              <a:lnSpc>
                <a:spcPct val="150000"/>
              </a:lnSpc>
            </a:pPr>
            <a:r>
              <a:rPr lang="ar-EG" sz="6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انواع النزاعات </a:t>
            </a:r>
            <a:endParaRPr lang="ar-EG" sz="6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grpSp>
        <p:nvGrpSpPr>
          <p:cNvPr id="15" name="Group 14"/>
          <p:cNvGrpSpPr/>
          <p:nvPr/>
        </p:nvGrpSpPr>
        <p:grpSpPr>
          <a:xfrm>
            <a:off x="1447520" y="3583925"/>
            <a:ext cx="15392960" cy="4383821"/>
            <a:chOff x="1684653" y="3583925"/>
            <a:chExt cx="15392960" cy="4383821"/>
          </a:xfrm>
        </p:grpSpPr>
        <p:sp>
          <p:nvSpPr>
            <p:cNvPr id="11" name="TextBox 11"/>
            <p:cNvSpPr txBox="1"/>
            <p:nvPr/>
          </p:nvSpPr>
          <p:spPr>
            <a:xfrm>
              <a:off x="1799553" y="3583925"/>
              <a:ext cx="7138350" cy="802656"/>
            </a:xfrm>
            <a:prstGeom prst="rect">
              <a:avLst/>
            </a:prstGeom>
          </p:spPr>
          <p:txBody>
            <a:bodyPr lIns="0" tIns="0" rIns="0" bIns="0" rtlCol="0" anchor="t">
              <a:spAutoFit/>
            </a:bodyPr>
            <a:lstStyle/>
            <a:p>
              <a:pPr algn="ctr" rtl="1">
                <a:lnSpc>
                  <a:spcPct val="150000"/>
                </a:lnSpc>
              </a:pPr>
              <a:r>
                <a:rPr lang="ar-EG" sz="4000" b="1" dirty="0">
                  <a:solidFill>
                    <a:schemeClr val="accent3"/>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نزاعات العمل الجماعية </a:t>
              </a:r>
              <a:endParaRPr lang="ar-EG" sz="4000" b="1" dirty="0">
                <a:solidFill>
                  <a:schemeClr val="accent3"/>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2" name="TextBox 12"/>
            <p:cNvSpPr txBox="1"/>
            <p:nvPr/>
          </p:nvSpPr>
          <p:spPr>
            <a:xfrm>
              <a:off x="9939263" y="3583925"/>
              <a:ext cx="7138350" cy="802656"/>
            </a:xfrm>
            <a:prstGeom prst="rect">
              <a:avLst/>
            </a:prstGeom>
          </p:spPr>
          <p:txBody>
            <a:bodyPr lIns="0" tIns="0" rIns="0" bIns="0" rtlCol="0" anchor="t">
              <a:spAutoFit/>
            </a:bodyPr>
            <a:lstStyle/>
            <a:p>
              <a:pPr algn="ctr" rtl="1">
                <a:lnSpc>
                  <a:spcPct val="150000"/>
                </a:lnSpc>
              </a:pPr>
              <a:r>
                <a:rPr lang="ar-EG" sz="4000" b="1" dirty="0">
                  <a:solidFill>
                    <a:schemeClr val="accent3"/>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نزاعات العمل الفردية </a:t>
              </a:r>
              <a:endParaRPr lang="ar-EG" sz="4000" b="1" dirty="0">
                <a:solidFill>
                  <a:schemeClr val="accent3"/>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3" name="TextBox 13"/>
            <p:cNvSpPr txBox="1"/>
            <p:nvPr/>
          </p:nvSpPr>
          <p:spPr>
            <a:xfrm>
              <a:off x="9939263" y="4821500"/>
              <a:ext cx="7138350" cy="1853969"/>
            </a:xfrm>
            <a:prstGeom prst="rect">
              <a:avLst/>
            </a:prstGeom>
          </p:spPr>
          <p:txBody>
            <a:bodyPr lIns="0" tIns="0" rIns="0" bIns="0" rtlCol="0" anchor="t">
              <a:spAutoFit/>
            </a:bodyPr>
            <a:lstStyle/>
            <a:p>
              <a:pPr marL="334645" lvl="1" algn="just" rtl="1">
                <a:lnSpc>
                  <a:spcPct val="15000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ترتبط بعامل محدد بذاته، وغالبًا ما تهدف إلى حماية حق فردي أو تعويض ضرر.</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4" name="TextBox 14"/>
            <p:cNvSpPr txBox="1"/>
            <p:nvPr/>
          </p:nvSpPr>
          <p:spPr>
            <a:xfrm>
              <a:off x="1684653" y="4821500"/>
              <a:ext cx="7368150" cy="3146246"/>
            </a:xfrm>
            <a:prstGeom prst="rect">
              <a:avLst/>
            </a:prstGeom>
          </p:spPr>
          <p:txBody>
            <a:bodyPr lIns="0" tIns="0" rIns="0" bIns="0" rtlCol="0" anchor="t">
              <a:spAutoFit/>
            </a:bodyPr>
            <a:lstStyle/>
            <a:p>
              <a:pPr marL="277495" lvl="1" algn="just" rtl="1">
                <a:lnSpc>
                  <a:spcPct val="150000"/>
                </a:lnSpc>
              </a:pPr>
              <a:r>
                <a:rPr lang="ar-EG" sz="2800" b="1">
                  <a:solidFill>
                    <a:srgbClr val="2B263D"/>
                  </a:solidFill>
                  <a:latin typeface="29LT Bukra Bold" panose="000B0903020204020204" pitchFamily="34" charset="-78"/>
                  <a:ea typeface="Hind Bold"/>
                  <a:cs typeface="29LT Bukra Bold" panose="000B0903020204020204" pitchFamily="34" charset="-78"/>
                  <a:sym typeface="Hind Bold"/>
                  <a:rtl val="0"/>
                </a:rPr>
                <a:t>تشمل مجموعة من العمال وتتناول حقوقًا أو مطالب جماعية، مثل تغيير العقود أو تعديل القوانين. يمكن تسويتها بطرق مثل الوساطة والتحكيم، وتتميز بحق الإضراب كوسيلة للاحتجاج.</a:t>
              </a:r>
              <a:endParaRPr lang="ar-EG" sz="2800" b="1">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Freeform 2"/>
          <p:cNvSpPr/>
          <p:nvPr/>
        </p:nvSpPr>
        <p:spPr>
          <a:xfrm>
            <a:off x="205934" y="2250761"/>
            <a:ext cx="19180796" cy="10918563"/>
          </a:xfrm>
          <a:custGeom>
            <a:avLst/>
            <a:gdLst/>
            <a:ahLst/>
            <a:cxnLst/>
            <a:rect l="l" t="t" r="r" b="b"/>
            <a:pathLst>
              <a:path w="19180796" h="10918563">
                <a:moveTo>
                  <a:pt x="0" y="0"/>
                </a:moveTo>
                <a:lnTo>
                  <a:pt x="19180796" y="0"/>
                </a:lnTo>
                <a:lnTo>
                  <a:pt x="19180796" y="10918563"/>
                </a:lnTo>
                <a:lnTo>
                  <a:pt x="0" y="10918563"/>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3" name="Freeform 3"/>
          <p:cNvSpPr/>
          <p:nvPr/>
        </p:nvSpPr>
        <p:spPr>
          <a:xfrm>
            <a:off x="1925087" y="8792363"/>
            <a:ext cx="6759010" cy="3559068"/>
          </a:xfrm>
          <a:custGeom>
            <a:avLst/>
            <a:gdLst/>
            <a:ahLst/>
            <a:cxnLst/>
            <a:rect l="l" t="t" r="r" b="b"/>
            <a:pathLst>
              <a:path w="6759010" h="3559068">
                <a:moveTo>
                  <a:pt x="0" y="0"/>
                </a:moveTo>
                <a:lnTo>
                  <a:pt x="6759010" y="0"/>
                </a:lnTo>
                <a:lnTo>
                  <a:pt x="6759010" y="3559068"/>
                </a:lnTo>
                <a:lnTo>
                  <a:pt x="0" y="3559068"/>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4" name="Freeform 4"/>
          <p:cNvSpPr/>
          <p:nvPr/>
        </p:nvSpPr>
        <p:spPr>
          <a:xfrm>
            <a:off x="205934" y="7904392"/>
            <a:ext cx="1908826" cy="2051704"/>
          </a:xfrm>
          <a:custGeom>
            <a:avLst/>
            <a:gdLst/>
            <a:ahLst/>
            <a:cxnLst/>
            <a:rect l="l" t="t" r="r" b="b"/>
            <a:pathLst>
              <a:path w="1908826" h="2051704">
                <a:moveTo>
                  <a:pt x="0" y="0"/>
                </a:moveTo>
                <a:lnTo>
                  <a:pt x="1908826" y="0"/>
                </a:lnTo>
                <a:lnTo>
                  <a:pt x="1908826" y="2051704"/>
                </a:lnTo>
                <a:lnTo>
                  <a:pt x="0" y="20517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rot="-499292">
            <a:off x="16080364" y="310836"/>
            <a:ext cx="1675746" cy="1828286"/>
            <a:chOff x="0" y="0"/>
            <a:chExt cx="2234328" cy="2437715"/>
          </a:xfrm>
        </p:grpSpPr>
        <p:sp>
          <p:nvSpPr>
            <p:cNvPr id="6" name="Freeform 6"/>
            <p:cNvSpPr/>
            <p:nvPr/>
          </p:nvSpPr>
          <p:spPr>
            <a:xfrm>
              <a:off x="0" y="0"/>
              <a:ext cx="2234311" cy="2437638"/>
            </a:xfrm>
            <a:custGeom>
              <a:avLst/>
              <a:gdLst/>
              <a:ahLst/>
              <a:cxnLst/>
              <a:rect l="l" t="t" r="r" b="b"/>
              <a:pathLst>
                <a:path w="2234311" h="2437638">
                  <a:moveTo>
                    <a:pt x="1116838" y="0"/>
                  </a:moveTo>
                  <a:cubicBezTo>
                    <a:pt x="1733804" y="0"/>
                    <a:pt x="2234311" y="445262"/>
                    <a:pt x="2234311" y="993902"/>
                  </a:cubicBezTo>
                  <a:cubicBezTo>
                    <a:pt x="2234311" y="1542542"/>
                    <a:pt x="1733804" y="1987042"/>
                    <a:pt x="1116838" y="1987042"/>
                  </a:cubicBezTo>
                  <a:cubicBezTo>
                    <a:pt x="1089279" y="1987042"/>
                    <a:pt x="1061593" y="1986280"/>
                    <a:pt x="1034034" y="1983994"/>
                  </a:cubicBezTo>
                  <a:lnTo>
                    <a:pt x="934339" y="2437638"/>
                  </a:lnTo>
                  <a:lnTo>
                    <a:pt x="784860" y="1942719"/>
                  </a:lnTo>
                  <a:cubicBezTo>
                    <a:pt x="330327" y="1816989"/>
                    <a:pt x="0" y="1439164"/>
                    <a:pt x="0" y="993902"/>
                  </a:cubicBezTo>
                  <a:cubicBezTo>
                    <a:pt x="0" y="445262"/>
                    <a:pt x="500507" y="0"/>
                    <a:pt x="1116838" y="0"/>
                  </a:cubicBezTo>
                  <a:close/>
                </a:path>
              </a:pathLst>
            </a:custGeom>
            <a:solidFill>
              <a:srgbClr val="F7BB92"/>
            </a:solidFill>
          </p:spPr>
        </p:sp>
      </p:grpSp>
      <p:sp>
        <p:nvSpPr>
          <p:cNvPr id="7" name="TextBox 7"/>
          <p:cNvSpPr txBox="1"/>
          <p:nvPr/>
        </p:nvSpPr>
        <p:spPr>
          <a:xfrm>
            <a:off x="7310468" y="4071726"/>
            <a:ext cx="3843150" cy="404150"/>
          </a:xfrm>
          <a:prstGeom prst="rect">
            <a:avLst/>
          </a:prstGeom>
        </p:spPr>
        <p:txBody>
          <a:bodyPr lIns="0" tIns="0" rIns="0" bIns="0" rtlCol="0" anchor="t">
            <a:spAutoFit/>
          </a:bodyPr>
          <a:lstStyle/>
          <a:p>
            <a:pPr algn="r" rtl="1">
              <a:lnSpc>
                <a:spcPts val="336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فشلت</a:t>
            </a:r>
            <a:endPar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8" name="TextBox 8"/>
          <p:cNvSpPr txBox="1"/>
          <p:nvPr/>
        </p:nvSpPr>
        <p:spPr>
          <a:xfrm>
            <a:off x="6529268" y="8392641"/>
            <a:ext cx="4763550" cy="560859"/>
          </a:xfrm>
          <a:prstGeom prst="rect">
            <a:avLst/>
          </a:prstGeom>
        </p:spPr>
        <p:txBody>
          <a:bodyPr lIns="0" tIns="0" rIns="0" bIns="0" rtlCol="0" anchor="t">
            <a:spAutoFit/>
          </a:bodyPr>
          <a:lstStyle/>
          <a:p>
            <a:pPr algn="ctr" rtl="1">
              <a:lnSpc>
                <a:spcPts val="48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التسوية القضائية </a:t>
            </a:r>
            <a:endPar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9" name="TextBox 9"/>
          <p:cNvSpPr txBox="1"/>
          <p:nvPr/>
        </p:nvSpPr>
        <p:spPr>
          <a:xfrm>
            <a:off x="10424283" y="3924088"/>
            <a:ext cx="9837750" cy="560859"/>
          </a:xfrm>
          <a:prstGeom prst="rect">
            <a:avLst/>
          </a:prstGeom>
        </p:spPr>
        <p:txBody>
          <a:bodyPr lIns="0" tIns="0" rIns="0" bIns="0" rtlCol="0" anchor="t">
            <a:spAutoFit/>
          </a:bodyPr>
          <a:lstStyle/>
          <a:p>
            <a:pPr algn="ctr" rtl="1">
              <a:lnSpc>
                <a:spcPts val="48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التسوية الداخلية  </a:t>
            </a:r>
            <a:endPar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0" name="AutoShape 10"/>
          <p:cNvSpPr/>
          <p:nvPr/>
        </p:nvSpPr>
        <p:spPr>
          <a:xfrm flipH="1" flipV="1">
            <a:off x="11230728" y="4305300"/>
            <a:ext cx="2104272" cy="0"/>
          </a:xfrm>
          <a:prstGeom prst="line">
            <a:avLst/>
          </a:prstGeom>
          <a:ln w="47625" cap="rnd">
            <a:solidFill>
              <a:srgbClr val="2B263D"/>
            </a:solidFill>
            <a:prstDash val="solid"/>
            <a:headEnd type="none" w="sm" len="sm"/>
            <a:tailEnd type="triangle" w="lg" len="med"/>
          </a:ln>
        </p:spPr>
      </p:sp>
      <p:sp>
        <p:nvSpPr>
          <p:cNvPr id="11" name="AutoShape 11"/>
          <p:cNvSpPr/>
          <p:nvPr/>
        </p:nvSpPr>
        <p:spPr>
          <a:xfrm flipH="1">
            <a:off x="8911043" y="6955856"/>
            <a:ext cx="4365765" cy="1005653"/>
          </a:xfrm>
          <a:prstGeom prst="line">
            <a:avLst/>
          </a:prstGeom>
          <a:ln w="57150" cap="rnd">
            <a:solidFill>
              <a:srgbClr val="222D3A"/>
            </a:solidFill>
            <a:prstDash val="solid"/>
            <a:headEnd type="none" w="sm" len="sm"/>
            <a:tailEnd type="triangle" w="lg" len="med"/>
          </a:ln>
        </p:spPr>
      </p:sp>
      <p:sp>
        <p:nvSpPr>
          <p:cNvPr id="12" name="AutoShape 12"/>
          <p:cNvSpPr/>
          <p:nvPr/>
        </p:nvSpPr>
        <p:spPr>
          <a:xfrm flipH="1" flipV="1">
            <a:off x="7631961" y="4305300"/>
            <a:ext cx="2104272" cy="0"/>
          </a:xfrm>
          <a:prstGeom prst="line">
            <a:avLst/>
          </a:prstGeom>
          <a:ln w="47625" cap="rnd">
            <a:solidFill>
              <a:srgbClr val="2B263D"/>
            </a:solidFill>
            <a:prstDash val="solid"/>
            <a:headEnd type="none" w="sm" len="sm"/>
            <a:tailEnd type="triangle" w="lg" len="med"/>
          </a:ln>
        </p:spPr>
      </p:sp>
      <p:sp>
        <p:nvSpPr>
          <p:cNvPr id="13" name="TextBox 13"/>
          <p:cNvSpPr txBox="1"/>
          <p:nvPr/>
        </p:nvSpPr>
        <p:spPr>
          <a:xfrm>
            <a:off x="3369206" y="3838363"/>
            <a:ext cx="3843150" cy="838200"/>
          </a:xfrm>
          <a:prstGeom prst="rect">
            <a:avLst/>
          </a:prstGeom>
        </p:spPr>
        <p:txBody>
          <a:bodyPr lIns="0" tIns="0" rIns="0" bIns="0" rtlCol="0" anchor="t">
            <a:spAutoFit/>
          </a:bodyPr>
          <a:lstStyle/>
          <a:p>
            <a:pPr algn="r" rtl="1">
              <a:lnSpc>
                <a:spcPts val="3360"/>
              </a:lnSpc>
            </a:pPr>
            <a:r>
              <a:rPr lang="ar-EG" sz="2800" b="1">
                <a:solidFill>
                  <a:srgbClr val="2B263D"/>
                </a:solidFill>
                <a:latin typeface="29LT Bukra Bold" panose="000B0903020204020204" pitchFamily="34" charset="-78"/>
                <a:ea typeface="Hind Bold"/>
                <a:cs typeface="29LT Bukra Bold" panose="000B0903020204020204" pitchFamily="34" charset="-78"/>
                <a:sym typeface="Hind Bold"/>
                <a:rtl val="0"/>
              </a:rPr>
              <a:t>اخراج الخلاف خارج الهيئة المستخدمة </a:t>
            </a:r>
            <a:endParaRPr lang="ar-EG" sz="2800" b="1">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14" name="TextBox 14"/>
          <p:cNvSpPr txBox="1"/>
          <p:nvPr/>
        </p:nvSpPr>
        <p:spPr>
          <a:xfrm>
            <a:off x="9185745" y="5829300"/>
            <a:ext cx="9837750" cy="560859"/>
          </a:xfrm>
          <a:prstGeom prst="rect">
            <a:avLst/>
          </a:prstGeom>
        </p:spPr>
        <p:txBody>
          <a:bodyPr lIns="0" tIns="0" rIns="0" bIns="0" rtlCol="0" anchor="t">
            <a:spAutoFit/>
          </a:bodyPr>
          <a:lstStyle/>
          <a:p>
            <a:pPr algn="ctr" rtl="1">
              <a:lnSpc>
                <a:spcPts val="4800"/>
              </a:lnSpc>
            </a:pPr>
            <a:r>
              <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مكاتب المصالحة </a:t>
            </a:r>
            <a:endParaRPr lang="ar-EG" sz="3600" b="1" dirty="0">
              <a:solidFill>
                <a:srgbClr val="E8676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15" name="Freeform 15"/>
          <p:cNvSpPr/>
          <p:nvPr/>
        </p:nvSpPr>
        <p:spPr>
          <a:xfrm rot="-5400000">
            <a:off x="2826083" y="3336583"/>
            <a:ext cx="993650" cy="2931084"/>
          </a:xfrm>
          <a:custGeom>
            <a:avLst/>
            <a:gdLst/>
            <a:ahLst/>
            <a:cxnLst/>
            <a:rect l="l" t="t" r="r" b="b"/>
            <a:pathLst>
              <a:path w="993650" h="2931084">
                <a:moveTo>
                  <a:pt x="0" y="0"/>
                </a:moveTo>
                <a:lnTo>
                  <a:pt x="993650" y="0"/>
                </a:lnTo>
                <a:lnTo>
                  <a:pt x="993650" y="2931084"/>
                </a:lnTo>
                <a:lnTo>
                  <a:pt x="0" y="2931084"/>
                </a:lnTo>
                <a:lnTo>
                  <a:pt x="0" y="0"/>
                </a:lnTo>
                <a:close/>
              </a:path>
            </a:pathLst>
          </a:custGeom>
          <a:blipFill>
            <a:blip r:embed="rId7">
              <a:extLst>
                <a:ext uri="{96DAC541-7B7A-43D3-8B79-37D633B846F1}">
                  <asvg:svgBlip xmlns:asvg="http://schemas.microsoft.com/office/drawing/2016/SVG/main" r:embed="rId8"/>
                </a:ext>
              </a:extLst>
            </a:blip>
            <a:stretch>
              <a:fillRect l="-78823" r="-185664"/>
            </a:stretch>
          </a:blipFill>
          <a:ln cap="sq">
            <a:noFill/>
            <a:prstDash val="solid"/>
            <a:miter/>
          </a:ln>
        </p:spPr>
      </p:sp>
      <p:sp>
        <p:nvSpPr>
          <p:cNvPr id="16" name="AutoShape 16"/>
          <p:cNvSpPr/>
          <p:nvPr/>
        </p:nvSpPr>
        <p:spPr>
          <a:xfrm>
            <a:off x="5469653" y="6104570"/>
            <a:ext cx="5823165" cy="0"/>
          </a:xfrm>
          <a:prstGeom prst="line">
            <a:avLst/>
          </a:prstGeom>
          <a:ln w="38100" cap="flat">
            <a:solidFill>
              <a:srgbClr val="2B263D"/>
            </a:solidFill>
            <a:prstDash val="solid"/>
            <a:headEnd type="none" w="sm" len="sm"/>
            <a:tailEnd type="triangle" w="lg" len="med"/>
          </a:ln>
        </p:spPr>
      </p:sp>
      <p:sp>
        <p:nvSpPr>
          <p:cNvPr id="17" name="Freeform 17"/>
          <p:cNvSpPr/>
          <p:nvPr/>
        </p:nvSpPr>
        <p:spPr>
          <a:xfrm>
            <a:off x="-5525152" y="-4472199"/>
            <a:ext cx="7771828" cy="8229600"/>
          </a:xfrm>
          <a:custGeom>
            <a:avLst/>
            <a:gdLst/>
            <a:ahLst/>
            <a:cxnLst/>
            <a:rect l="l" t="t" r="r" b="b"/>
            <a:pathLst>
              <a:path w="7771828" h="8229600">
                <a:moveTo>
                  <a:pt x="0" y="0"/>
                </a:moveTo>
                <a:lnTo>
                  <a:pt x="7771829" y="0"/>
                </a:lnTo>
                <a:lnTo>
                  <a:pt x="7771829" y="8229600"/>
                </a:lnTo>
                <a:lnTo>
                  <a:pt x="0" y="8229600"/>
                </a:lnTo>
                <a:lnTo>
                  <a:pt x="0" y="0"/>
                </a:lnTo>
                <a:close/>
              </a:path>
            </a:pathLst>
          </a:custGeom>
          <a:blipFill>
            <a:blip r:embed="rId9"/>
            <a:stretch>
              <a:fillRect/>
            </a:stretch>
          </a:blipFill>
        </p:spPr>
      </p:sp>
      <p:sp>
        <p:nvSpPr>
          <p:cNvPr id="18" name="TextBox 18"/>
          <p:cNvSpPr txBox="1"/>
          <p:nvPr/>
        </p:nvSpPr>
        <p:spPr>
          <a:xfrm rot="1477593">
            <a:off x="384899" y="8585945"/>
            <a:ext cx="1554862" cy="404178"/>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EQUALITY</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19" name="TextBox 19"/>
          <p:cNvSpPr txBox="1"/>
          <p:nvPr/>
        </p:nvSpPr>
        <p:spPr>
          <a:xfrm rot="-499292">
            <a:off x="16273008" y="899397"/>
            <a:ext cx="1244461" cy="336705"/>
          </a:xfrm>
          <a:prstGeom prst="rect">
            <a:avLst/>
          </a:prstGeom>
        </p:spPr>
        <p:txBody>
          <a:bodyPr lIns="0" tIns="0" rIns="0" bIns="0" rtlCol="0" anchor="t">
            <a:spAutoFit/>
          </a:bodyPr>
          <a:lstStyle/>
          <a:p>
            <a:pPr algn="ctr">
              <a:lnSpc>
                <a:spcPts val="3360"/>
              </a:lnSpc>
            </a:pPr>
            <a:r>
              <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rPr>
              <a:t>JUSTICE</a:t>
            </a:r>
            <a:endParaRPr lang="en-US" sz="2800">
              <a:solidFill>
                <a:srgbClr val="EADADA"/>
              </a:solidFill>
              <a:latin typeface="Walter Turncoat" panose="02000000000000000000"/>
              <a:ea typeface="Walter Turncoat" panose="02000000000000000000"/>
              <a:cs typeface="Walter Turncoat" panose="02000000000000000000"/>
              <a:sym typeface="Walter Turncoat" panose="02000000000000000000"/>
            </a:endParaRPr>
          </a:p>
        </p:txBody>
      </p:sp>
      <p:sp>
        <p:nvSpPr>
          <p:cNvPr id="20" name="TextBox 20"/>
          <p:cNvSpPr txBox="1"/>
          <p:nvPr/>
        </p:nvSpPr>
        <p:spPr>
          <a:xfrm>
            <a:off x="1531425" y="981475"/>
            <a:ext cx="15225150" cy="989695"/>
          </a:xfrm>
          <a:prstGeom prst="rect">
            <a:avLst/>
          </a:prstGeom>
        </p:spPr>
        <p:txBody>
          <a:bodyPr lIns="0" tIns="0" rIns="0" bIns="0" rtlCol="0" anchor="t">
            <a:spAutoFit/>
          </a:bodyPr>
          <a:lstStyle/>
          <a:p>
            <a:pPr algn="ctr" rtl="1">
              <a:lnSpc>
                <a:spcPts val="8400"/>
              </a:lnSpc>
            </a:pPr>
            <a:r>
              <a:rPr lang="ar-EG" sz="66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rPr>
              <a:t>طرق حل النزاع </a:t>
            </a:r>
            <a:endParaRPr lang="ar-EG" sz="6600" b="1" dirty="0">
              <a:solidFill>
                <a:srgbClr val="87AA97"/>
              </a:solidFill>
              <a:latin typeface="29LT Bukra Bold" panose="000B0903020204020204" pitchFamily="34" charset="-78"/>
              <a:ea typeface="Palanquin Dark Bold" panose="020B0804020203020204"/>
              <a:cs typeface="29LT Bukra Bold" panose="000B0903020204020204" pitchFamily="34" charset="-78"/>
              <a:sym typeface="Palanquin Dark Bold" panose="020B0804020203020204"/>
              <a:rtl val="0"/>
            </a:endParaRPr>
          </a:p>
        </p:txBody>
      </p:sp>
      <p:sp>
        <p:nvSpPr>
          <p:cNvPr id="21" name="TextBox 21"/>
          <p:cNvSpPr txBox="1"/>
          <p:nvPr/>
        </p:nvSpPr>
        <p:spPr>
          <a:xfrm>
            <a:off x="371400" y="3862176"/>
            <a:ext cx="3843150" cy="404150"/>
          </a:xfrm>
          <a:prstGeom prst="rect">
            <a:avLst/>
          </a:prstGeom>
        </p:spPr>
        <p:txBody>
          <a:bodyPr lIns="0" tIns="0" rIns="0" bIns="0" rtlCol="0" anchor="t">
            <a:spAutoFit/>
          </a:bodyPr>
          <a:lstStyle/>
          <a:p>
            <a:pPr algn="l">
              <a:lnSpc>
                <a:spcPts val="3360"/>
              </a:lnSpc>
            </a:pPr>
            <a:r>
              <a:rPr lang="ar-EG" sz="2800" b="1" dirty="0">
                <a:solidFill>
                  <a:srgbClr val="2B263D"/>
                </a:solidFill>
                <a:latin typeface="29LT Bukra Bold" panose="000B0903020204020204" pitchFamily="34" charset="-78"/>
                <a:ea typeface="Hind Bold"/>
                <a:cs typeface="29LT Bukra Bold" panose="000B0903020204020204" pitchFamily="34" charset="-78"/>
                <a:sym typeface="Hind Bold"/>
                <a:rtl val="0"/>
              </a:rPr>
              <a:t>تدخل طرف ثالث</a:t>
            </a:r>
            <a:r>
              <a:rPr lang="en-US" sz="2800" b="1" dirty="0">
                <a:solidFill>
                  <a:srgbClr val="2B263D"/>
                </a:solidFill>
                <a:latin typeface="29LT Bukra Bold" panose="000B0903020204020204" pitchFamily="34" charset="-78"/>
                <a:ea typeface="Hind Bold"/>
                <a:cs typeface="29LT Bukra Bold" panose="000B0903020204020204" pitchFamily="34" charset="-78"/>
                <a:sym typeface="Hind Bold"/>
              </a:rPr>
              <a:t> </a:t>
            </a:r>
            <a:r>
              <a:rPr lang="ar-DZ" sz="2800" b="1" dirty="0">
                <a:solidFill>
                  <a:srgbClr val="2B263D"/>
                </a:solidFill>
                <a:latin typeface="29LT Bukra Bold" panose="000B0903020204020204" pitchFamily="34" charset="-78"/>
                <a:ea typeface="Hind Bold"/>
                <a:cs typeface="29LT Bukra Bold" panose="000B0903020204020204" pitchFamily="34" charset="-78"/>
                <a:sym typeface="Hind Bold"/>
              </a:rPr>
              <a:t> </a:t>
            </a:r>
            <a:r>
              <a:rPr lang="en-US" sz="2800" b="1" dirty="0">
                <a:solidFill>
                  <a:srgbClr val="2B263D"/>
                </a:solidFill>
                <a:latin typeface="29LT Bukra Bold" panose="000B0903020204020204" pitchFamily="34" charset="-78"/>
                <a:ea typeface="Hind Bold"/>
                <a:cs typeface="29LT Bukra Bold" panose="000B0903020204020204" pitchFamily="34" charset="-78"/>
                <a:sym typeface="Hind Bold"/>
              </a:rPr>
              <a:t>+</a:t>
            </a:r>
            <a:endParaRPr lang="en-US" sz="2800" b="1" dirty="0">
              <a:solidFill>
                <a:srgbClr val="2B263D"/>
              </a:solidFill>
              <a:latin typeface="29LT Bukra Bold" panose="000B0903020204020204" pitchFamily="34" charset="-78"/>
              <a:ea typeface="Hind Bold"/>
              <a:cs typeface="29LT Bukra Bold" panose="000B0903020204020204" pitchFamily="34" charset="-78"/>
              <a:sym typeface="Hind Bold"/>
            </a:endParaRPr>
          </a:p>
        </p:txBody>
      </p:sp>
      <p:sp>
        <p:nvSpPr>
          <p:cNvPr id="22" name="TextBox 22"/>
          <p:cNvSpPr txBox="1"/>
          <p:nvPr/>
        </p:nvSpPr>
        <p:spPr>
          <a:xfrm>
            <a:off x="1501035" y="5161756"/>
            <a:ext cx="3843150" cy="1277144"/>
          </a:xfrm>
          <a:prstGeom prst="rect">
            <a:avLst/>
          </a:prstGeom>
        </p:spPr>
        <p:txBody>
          <a:bodyPr lIns="0" tIns="0" rIns="0" bIns="0" rtlCol="0" anchor="t">
            <a:spAutoFit/>
          </a:bodyPr>
          <a:lstStyle/>
          <a:p>
            <a:pPr algn="ctr"/>
            <a:r>
              <a:rPr lang="en-US" sz="4000" b="1" dirty="0">
                <a:solidFill>
                  <a:srgbClr val="2B263D"/>
                </a:solidFill>
                <a:latin typeface="29LT Bukra Bold" panose="000B0903020204020204" pitchFamily="34" charset="-78"/>
                <a:ea typeface="Hind Bold"/>
                <a:cs typeface="29LT Bukra Bold" panose="000B0903020204020204" pitchFamily="34" charset="-78"/>
                <a:sym typeface="Hind Bold"/>
              </a:rPr>
              <a:t>= </a:t>
            </a:r>
            <a:endParaRPr lang="en-US" sz="4000" b="1" dirty="0">
              <a:solidFill>
                <a:srgbClr val="2B263D"/>
              </a:solidFill>
              <a:latin typeface="29LT Bukra Bold" panose="000B0903020204020204" pitchFamily="34" charset="-78"/>
              <a:ea typeface="Hind Bold"/>
              <a:cs typeface="29LT Bukra Bold" panose="000B0903020204020204" pitchFamily="34" charset="-78"/>
              <a:sym typeface="Hind Bold"/>
            </a:endParaRPr>
          </a:p>
          <a:p>
            <a:pPr algn="ctr" rtl="1"/>
            <a:r>
              <a:rPr lang="ar-EG" sz="4000" b="1" dirty="0">
                <a:solidFill>
                  <a:srgbClr val="2B263D"/>
                </a:solidFill>
                <a:latin typeface="29LT Bukra Bold" panose="000B0903020204020204" pitchFamily="34" charset="-78"/>
                <a:ea typeface="Hind Bold"/>
                <a:cs typeface="29LT Bukra Bold" panose="000B0903020204020204" pitchFamily="34" charset="-78"/>
                <a:sym typeface="Hind Bold"/>
                <a:rtl val="0"/>
              </a:rPr>
              <a:t>نزاع فردي </a:t>
            </a:r>
            <a:endParaRPr lang="ar-EG" sz="40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
        <p:nvSpPr>
          <p:cNvPr id="23" name="TextBox 23"/>
          <p:cNvSpPr txBox="1"/>
          <p:nvPr/>
        </p:nvSpPr>
        <p:spPr>
          <a:xfrm>
            <a:off x="11963400" y="6473445"/>
            <a:ext cx="3843150" cy="404150"/>
          </a:xfrm>
          <a:prstGeom prst="rect">
            <a:avLst/>
          </a:prstGeom>
        </p:spPr>
        <p:txBody>
          <a:bodyPr lIns="0" tIns="0" rIns="0" bIns="0" rtlCol="0" anchor="t">
            <a:spAutoFit/>
          </a:bodyPr>
          <a:lstStyle/>
          <a:p>
            <a:pPr algn="r" rtl="1">
              <a:lnSpc>
                <a:spcPts val="3360"/>
              </a:lnSpc>
            </a:pPr>
            <a:r>
              <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rPr>
              <a:t>(فشلت ايضا )</a:t>
            </a:r>
            <a:endParaRPr lang="ar-EG" sz="2400" b="1" dirty="0">
              <a:solidFill>
                <a:srgbClr val="2B263D"/>
              </a:solidFill>
              <a:latin typeface="29LT Bukra Bold" panose="000B0903020204020204" pitchFamily="34" charset="-78"/>
              <a:ea typeface="Hind Bold"/>
              <a:cs typeface="29LT Bukra Bold" panose="000B0903020204020204" pitchFamily="34" charset="-78"/>
              <a:sym typeface="Hind Bold"/>
              <a:rtl val="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7760</Words>
  <Application>WPS Presentation</Application>
  <PresentationFormat>Custom</PresentationFormat>
  <Paragraphs>226</Paragraphs>
  <Slides>19</Slides>
  <Notes>18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SimSun</vt:lpstr>
      <vt:lpstr>Wingdings</vt:lpstr>
      <vt:lpstr>29LT Bukra Bold</vt:lpstr>
      <vt:lpstr>Hind Bold</vt:lpstr>
      <vt:lpstr>Segoe Print</vt:lpstr>
      <vt:lpstr>Hind</vt:lpstr>
      <vt:lpstr>Walter Turncoat</vt:lpstr>
      <vt:lpstr>Palanquin Dark Bold</vt:lpstr>
      <vt:lpstr>Microsoft YaHei</vt:lpstr>
      <vt:lpstr>Arial Unicode MS</vt:lpstr>
      <vt:lpstr>Calibri</vt:lpstr>
      <vt:lpstr>Aldhabi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نسخة من social-inequalities-thesis-defense.pptx</dc:title>
  <dc:creator/>
  <cp:lastModifiedBy>Asus</cp:lastModifiedBy>
  <cp:revision>19</cp:revision>
  <dcterms:created xsi:type="dcterms:W3CDTF">2006-08-16T00:00:00Z</dcterms:created>
  <dcterms:modified xsi:type="dcterms:W3CDTF">2024-10-25T16:11:11Z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F2E8151908B840179ACCE73B3F5289D1_12</vt:lpwstr>
  </property>
  <property fmtid="{D5CDD505-2E9C-101B-9397-08002B2CF9AE}" pid="3" name="KSOProductBuildVer">
    <vt:lpwstr>1033-12.2.0.18607</vt:lpwstr>
  </property>
</Properties>
</file>