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31" r:id="rId2"/>
    <p:sldId id="334" r:id="rId3"/>
    <p:sldId id="333" r:id="rId4"/>
    <p:sldId id="335" r:id="rId5"/>
    <p:sldId id="336" r:id="rId6"/>
    <p:sldId id="337" r:id="rId7"/>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05/01/2025</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3200" b="1" dirty="0" err="1" smtClean="0">
                <a:solidFill>
                  <a:srgbClr val="FF0000"/>
                </a:solidFill>
              </a:rPr>
              <a:t>Quality</a:t>
            </a:r>
            <a:r>
              <a:rPr lang="fr-FR" sz="3200" b="1" dirty="0" smtClean="0">
                <a:solidFill>
                  <a:srgbClr val="FF0000"/>
                </a:solidFill>
              </a:rPr>
              <a:t> and excellence </a:t>
            </a:r>
            <a:r>
              <a:rPr lang="fr-FR" sz="3200" b="1" dirty="0" err="1" smtClean="0">
                <a:solidFill>
                  <a:srgbClr val="FF0000"/>
                </a:solidFill>
              </a:rPr>
              <a:t>awards</a:t>
            </a:r>
            <a:r>
              <a:rPr lang="fr-FR" sz="3200" dirty="0" smtClean="0"/>
              <a:t/>
            </a:r>
            <a:br>
              <a:rPr lang="fr-FR" sz="3200" dirty="0" smtClean="0"/>
            </a:br>
            <a:r>
              <a:rPr lang="fr-FR" sz="3200" b="1" dirty="0" smtClean="0">
                <a:solidFill>
                  <a:srgbClr val="0070C0"/>
                </a:solidFill>
              </a:rPr>
              <a:t>Course 13</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en-US" dirty="0" smtClean="0"/>
              <a:t>Quality and excellence awards are recognitions given to organizations, teams, or individuals for achieving outstanding performance, demonstrating best practices, and maintaining high standards in their respective fields. These awards often serve as benchmarks for excellence and encourage continuous improvement</a:t>
            </a:r>
            <a:r>
              <a:rPr lang="en-US" dirty="0" smtClean="0"/>
              <a:t>.</a:t>
            </a:r>
          </a:p>
          <a:p>
            <a:endParaRPr lang="en-US" dirty="0" smtClean="0"/>
          </a:p>
          <a:p>
            <a:r>
              <a:rPr lang="en-US" b="1" dirty="0" smtClean="0"/>
              <a:t>Examples of Quality and Excellence Awards</a:t>
            </a:r>
          </a:p>
          <a:p>
            <a:pPr>
              <a:buNone/>
            </a:pPr>
            <a:r>
              <a:rPr lang="en-US" b="1" dirty="0" smtClean="0"/>
              <a:t>1-Global/International </a:t>
            </a:r>
            <a:r>
              <a:rPr lang="en-US" b="1" dirty="0" smtClean="0"/>
              <a:t>Awards:</a:t>
            </a:r>
            <a:endParaRPr lang="en-US" dirty="0" smtClean="0"/>
          </a:p>
          <a:p>
            <a:pPr lvl="1"/>
            <a:r>
              <a:rPr lang="en-US" b="1" dirty="0" smtClean="0"/>
              <a:t>EFQM Global Award</a:t>
            </a:r>
            <a:r>
              <a:rPr lang="en-US" dirty="0" smtClean="0"/>
              <a:t>: Based on the EFQM Excellence Model, recognizes organizations excelling in quality management.</a:t>
            </a:r>
          </a:p>
          <a:p>
            <a:pPr lvl="1"/>
            <a:r>
              <a:rPr lang="en-US" b="1" dirty="0" smtClean="0"/>
              <a:t>Malcolm </a:t>
            </a:r>
            <a:r>
              <a:rPr lang="en-US" b="1" dirty="0" err="1" smtClean="0"/>
              <a:t>Baldrige</a:t>
            </a:r>
            <a:r>
              <a:rPr lang="en-US" b="1" dirty="0" smtClean="0"/>
              <a:t> National Quality Award (MBNQA)</a:t>
            </a:r>
            <a:r>
              <a:rPr lang="en-US" dirty="0" smtClean="0"/>
              <a:t>: A U.S. award honoring performance excellence in business, healthcare, education, and nonprofit sectors.</a:t>
            </a:r>
          </a:p>
          <a:p>
            <a:pPr lvl="1"/>
            <a:r>
              <a:rPr lang="en-US" b="1" dirty="0" smtClean="0"/>
              <a:t>Deming Prize</a:t>
            </a:r>
            <a:r>
              <a:rPr lang="en-US" dirty="0" smtClean="0"/>
              <a:t>: Originating in Japan, it rewards organizations for Total Quality Management (TQM) implementation.</a:t>
            </a:r>
          </a:p>
          <a:p>
            <a:pPr lvl="1"/>
            <a:r>
              <a:rPr lang="en-US" b="1" dirty="0" smtClean="0"/>
              <a:t>ISO Certifications</a:t>
            </a:r>
            <a:r>
              <a:rPr lang="en-US" dirty="0" smtClean="0"/>
              <a:t>: While not awards, ISO certifications (e.g., ISO 9001 for Quality Management Systems) are globally recognized as excellence standards.</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buNone/>
            </a:pPr>
            <a:r>
              <a:rPr lang="en-US" b="1" dirty="0" smtClean="0"/>
              <a:t>2- Regional </a:t>
            </a:r>
            <a:r>
              <a:rPr lang="en-US" b="1" dirty="0" smtClean="0"/>
              <a:t>Awards:</a:t>
            </a:r>
            <a:endParaRPr lang="en-US" dirty="0" smtClean="0"/>
          </a:p>
          <a:p>
            <a:r>
              <a:rPr lang="en-US" b="1" dirty="0" smtClean="0"/>
              <a:t>European Quality Award</a:t>
            </a:r>
            <a:r>
              <a:rPr lang="en-US" dirty="0" smtClean="0"/>
              <a:t>: Encourages organizations in Europe to pursue operational excellence.</a:t>
            </a:r>
          </a:p>
          <a:p>
            <a:r>
              <a:rPr lang="en-US" b="1" dirty="0" smtClean="0"/>
              <a:t>Asia-Pacific Quality Award (APQO)</a:t>
            </a:r>
            <a:r>
              <a:rPr lang="en-US" dirty="0" smtClean="0"/>
              <a:t>: Recognizes organizations in the Asia-Pacific region for business excellence.</a:t>
            </a:r>
          </a:p>
          <a:p>
            <a:r>
              <a:rPr lang="en-US" b="1" dirty="0" smtClean="0"/>
              <a:t>MEQA (Middle East Quality Association) Awards</a:t>
            </a:r>
            <a:r>
              <a:rPr lang="en-US" dirty="0" smtClean="0"/>
              <a:t>: Focused on quality and performance in Middle Eastern organizations.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en-US" b="1" dirty="0" smtClean="0"/>
              <a:t>3- Industry-Specific </a:t>
            </a:r>
            <a:r>
              <a:rPr lang="en-US" b="1" dirty="0" smtClean="0"/>
              <a:t>Awards:</a:t>
            </a:r>
            <a:endParaRPr lang="en-US" dirty="0" smtClean="0"/>
          </a:p>
          <a:p>
            <a:r>
              <a:rPr lang="en-US" b="1" dirty="0" smtClean="0"/>
              <a:t>Shingo Prize for Operational Excellence</a:t>
            </a:r>
            <a:r>
              <a:rPr lang="en-US" dirty="0" smtClean="0"/>
              <a:t>: Recognizes excellence in manufacturing and operations.</a:t>
            </a:r>
          </a:p>
          <a:p>
            <a:r>
              <a:rPr lang="en-US" b="1" dirty="0" smtClean="0"/>
              <a:t>Stevie Awards</a:t>
            </a:r>
            <a:r>
              <a:rPr lang="en-US" dirty="0" smtClean="0"/>
              <a:t>: Honor achievements in various business areas, including quality and innovation.</a:t>
            </a:r>
          </a:p>
          <a:p>
            <a:r>
              <a:rPr lang="en-US" b="1" dirty="0" smtClean="0"/>
              <a:t>National Healthcare Quality Awards</a:t>
            </a:r>
            <a:r>
              <a:rPr lang="en-US" dirty="0" smtClean="0"/>
              <a:t>: Focused on excellence in the healthcare sector.</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pPr>
              <a:buNone/>
            </a:pPr>
            <a:r>
              <a:rPr lang="en-US" b="1" dirty="0" smtClean="0"/>
              <a:t>4- Academic </a:t>
            </a:r>
            <a:r>
              <a:rPr lang="en-US" b="1" dirty="0" smtClean="0"/>
              <a:t>and Institutional Awards:</a:t>
            </a:r>
            <a:endParaRPr lang="en-US" dirty="0" smtClean="0"/>
          </a:p>
          <a:p>
            <a:r>
              <a:rPr lang="en-US" b="1" dirty="0" smtClean="0"/>
              <a:t>ABET Accreditation</a:t>
            </a:r>
            <a:r>
              <a:rPr lang="en-US" dirty="0" smtClean="0"/>
              <a:t>: Recognition for academic programs excelling in quality assurance for engineering and technology.</a:t>
            </a:r>
          </a:p>
          <a:p>
            <a:r>
              <a:rPr lang="en-US" b="1" dirty="0" smtClean="0"/>
              <a:t>QS Stars for Excellence</a:t>
            </a:r>
            <a:r>
              <a:rPr lang="en-US" dirty="0" smtClean="0"/>
              <a:t>: Assesses universities on criteria like teaching quality, research, and employability</a:t>
            </a:r>
            <a:r>
              <a:rPr lang="en-US" dirty="0" smtClean="0"/>
              <a:t>.</a:t>
            </a:r>
          </a:p>
          <a:p>
            <a:endParaRPr lang="en-US" dirty="0" smtClean="0"/>
          </a:p>
          <a:p>
            <a:pPr>
              <a:buNone/>
            </a:pPr>
            <a:r>
              <a:rPr lang="en-US" b="1" dirty="0" smtClean="0"/>
              <a:t>5-Corporate </a:t>
            </a:r>
            <a:r>
              <a:rPr lang="en-US" b="1" dirty="0" smtClean="0"/>
              <a:t>and Social Excellence Awards:</a:t>
            </a:r>
            <a:endParaRPr lang="en-US" dirty="0" smtClean="0"/>
          </a:p>
          <a:p>
            <a:r>
              <a:rPr lang="en-US" b="1" dirty="0" smtClean="0"/>
              <a:t>Corporate Excellence Awards</a:t>
            </a:r>
            <a:r>
              <a:rPr lang="en-US" dirty="0" smtClean="0"/>
              <a:t>: Celebrate companies for their business acumen and operational success.</a:t>
            </a:r>
          </a:p>
          <a:p>
            <a:r>
              <a:rPr lang="en-US" b="1" dirty="0" smtClean="0"/>
              <a:t>Corporate Social Responsibility (CSR) Awards</a:t>
            </a:r>
            <a:r>
              <a:rPr lang="en-US" dirty="0" smtClean="0"/>
              <a:t>: Recognize initiatives in sustainability, community impact, and ethical practices.</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500042"/>
            <a:ext cx="10142696" cy="917596"/>
          </a:xfrm>
        </p:spPr>
        <p:txBody>
          <a:bodyPr>
            <a:noAutofit/>
          </a:bodyPr>
          <a:lstStyle/>
          <a:p>
            <a:r>
              <a:rPr lang="en-US" sz="3600" b="1" dirty="0" smtClean="0"/>
              <a:t>Key Benefits of Quality and Excellence Awards</a:t>
            </a:r>
            <a:br>
              <a:rPr lang="en-US" sz="3600" b="1" dirty="0" smtClean="0"/>
            </a:br>
            <a:endParaRPr lang="fr-FR" sz="3600" dirty="0"/>
          </a:p>
        </p:txBody>
      </p:sp>
      <p:sp>
        <p:nvSpPr>
          <p:cNvPr id="3" name="Espace réservé du contenu 2"/>
          <p:cNvSpPr>
            <a:spLocks noGrp="1"/>
          </p:cNvSpPr>
          <p:nvPr>
            <p:ph idx="1"/>
          </p:nvPr>
        </p:nvSpPr>
        <p:spPr/>
        <p:txBody>
          <a:bodyPr>
            <a:normAutofit fontScale="92500" lnSpcReduction="20000"/>
          </a:bodyPr>
          <a:lstStyle/>
          <a:p>
            <a:r>
              <a:rPr lang="en-US" b="1" dirty="0" smtClean="0"/>
              <a:t>Reputation </a:t>
            </a:r>
            <a:r>
              <a:rPr lang="en-US" b="1" dirty="0" smtClean="0"/>
              <a:t>Enhancement</a:t>
            </a:r>
            <a:r>
              <a:rPr lang="en-US" dirty="0" smtClean="0"/>
              <a:t>: Builds credibility and trust among stakeholders.</a:t>
            </a:r>
          </a:p>
          <a:p>
            <a:r>
              <a:rPr lang="en-US" b="1" dirty="0" smtClean="0"/>
              <a:t>Motivation for Teams</a:t>
            </a:r>
            <a:r>
              <a:rPr lang="en-US" dirty="0" smtClean="0"/>
              <a:t>: Encourages employees to strive for higher standards.</a:t>
            </a:r>
          </a:p>
          <a:p>
            <a:r>
              <a:rPr lang="en-US" b="1" dirty="0" smtClean="0"/>
              <a:t>Competitive Edge</a:t>
            </a:r>
            <a:r>
              <a:rPr lang="en-US" dirty="0" smtClean="0"/>
              <a:t>: Differentiates organizations in their industries.</a:t>
            </a:r>
          </a:p>
          <a:p>
            <a:r>
              <a:rPr lang="en-US" b="1" dirty="0" smtClean="0"/>
              <a:t>Framework for Improvement</a:t>
            </a:r>
            <a:r>
              <a:rPr lang="en-US" dirty="0" smtClean="0"/>
              <a:t>: Provides benchmarks for assessing and improving processes.</a:t>
            </a:r>
          </a:p>
          <a:p>
            <a:r>
              <a:rPr lang="en-US" b="1" dirty="0" smtClean="0"/>
              <a:t>Customer Satisfaction</a:t>
            </a:r>
            <a:r>
              <a:rPr lang="en-US" dirty="0" smtClean="0"/>
              <a:t>: Demonstrates a commitment to quality, boosting customer loyalty.</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2853</TotalTime>
  <Words>401</Words>
  <Application>Microsoft Office PowerPoint</Application>
  <PresentationFormat>Personnalisé</PresentationFormat>
  <Paragraphs>32</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Quality and excellence awards Course 13</vt:lpstr>
      <vt:lpstr>Diapositive 2</vt:lpstr>
      <vt:lpstr>Diapositive 3</vt:lpstr>
      <vt:lpstr>Diapositive 4</vt:lpstr>
      <vt:lpstr>Diapositive 5</vt:lpstr>
      <vt:lpstr>Key Benefits of Quality and Excellence Awards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224</cp:revision>
  <dcterms:created xsi:type="dcterms:W3CDTF">2024-09-09T18:00:01Z</dcterms:created>
  <dcterms:modified xsi:type="dcterms:W3CDTF">2025-01-05T20:43:28Z</dcterms:modified>
</cp:coreProperties>
</file>