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31" r:id="rId2"/>
    <p:sldId id="296" r:id="rId3"/>
    <p:sldId id="297" r:id="rId4"/>
    <p:sldId id="315" r:id="rId5"/>
    <p:sldId id="316" r:id="rId6"/>
    <p:sldId id="317" r:id="rId7"/>
    <p:sldId id="318" r:id="rId8"/>
    <p:sldId id="319" r:id="rId9"/>
    <p:sldId id="320" r:id="rId10"/>
    <p:sldId id="321" r:id="rId11"/>
    <p:sldId id="322" r:id="rId12"/>
    <p:sldId id="323" r:id="rId13"/>
    <p:sldId id="324" r:id="rId14"/>
    <p:sldId id="325" r:id="rId15"/>
    <p:sldId id="326" r:id="rId16"/>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20/10/2024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thethrivingsmallbusiness.com/customer-satisfaction-survey-templat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hethrivingsmallbusiness.com/job-description-template/" TargetMode="External"/><Relationship Id="rId2" Type="http://schemas.openxmlformats.org/officeDocument/2006/relationships/hyperlink" Target="https://thethrivingsmallbusiness.com/what-are-the-advantages-and-disadvantages-of-performance-management/" TargetMode="External"/><Relationship Id="rId1" Type="http://schemas.openxmlformats.org/officeDocument/2006/relationships/slideLayout" Target="../slideLayouts/slideLayout2.xml"/><Relationship Id="rId4" Type="http://schemas.openxmlformats.org/officeDocument/2006/relationships/hyperlink" Target="https://thethrivingsmallbusiness.com/what-is-a-vision-statement/"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thethrivingsmallbusiness.com/definition-of-customer-servic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thethrivingsmallbusiness.com/sample-new-employee-orientation-checklist/" TargetMode="External"/><Relationship Id="rId2" Type="http://schemas.openxmlformats.org/officeDocument/2006/relationships/hyperlink" Target="https://thethrivingsmallbusiness.com/the-5-step-process-of-strategic-planning/" TargetMode="External"/><Relationship Id="rId1" Type="http://schemas.openxmlformats.org/officeDocument/2006/relationships/slideLayout" Target="../slideLayouts/slideLayout2.xml"/><Relationship Id="rId4" Type="http://schemas.openxmlformats.org/officeDocument/2006/relationships/hyperlink" Target="https://thethrivingsmallbusiness.com/how-to-write-a-vision-mission-values-statement/"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thethrivingsmallbusiness.com/examples-of-critical-success-factor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hethrivingsmallbusiness.com/customer-satisfaction-survey-templat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fr-FR" sz="4800" b="1" dirty="0" smtClean="0">
                <a:solidFill>
                  <a:srgbClr val="0070C0"/>
                </a:solidFill>
              </a:rPr>
              <a:t> </a:t>
            </a:r>
            <a:r>
              <a:rPr lang="fr-FR" sz="3600" b="1" dirty="0" err="1" smtClean="0">
                <a:solidFill>
                  <a:srgbClr val="0070C0"/>
                </a:solidFill>
              </a:rPr>
              <a:t>I</a:t>
            </a:r>
            <a:r>
              <a:rPr lang="fr-FR" sz="3600" b="1" dirty="0" err="1" smtClean="0">
                <a:solidFill>
                  <a:srgbClr val="0070C0"/>
                </a:solidFill>
              </a:rPr>
              <a:t>mplementation</a:t>
            </a:r>
            <a:r>
              <a:rPr lang="fr-FR" sz="3600" b="1" dirty="0" smtClean="0">
                <a:solidFill>
                  <a:srgbClr val="0070C0"/>
                </a:solidFill>
              </a:rPr>
              <a:t> </a:t>
            </a:r>
            <a:r>
              <a:rPr lang="fr-FR" sz="3600" b="1" dirty="0" smtClean="0">
                <a:solidFill>
                  <a:srgbClr val="0070C0"/>
                </a:solidFill>
              </a:rPr>
              <a:t>(application) of TQM: </a:t>
            </a:r>
            <a:r>
              <a:rPr lang="fr-FR" sz="3600" b="1" dirty="0" smtClean="0">
                <a:solidFill>
                  <a:srgbClr val="0070C0"/>
                </a:solidFill>
              </a:rPr>
              <a:t/>
            </a:r>
            <a:br>
              <a:rPr lang="fr-FR" sz="3600" b="1" dirty="0" smtClean="0">
                <a:solidFill>
                  <a:srgbClr val="0070C0"/>
                </a:solidFill>
              </a:rPr>
            </a:br>
            <a:r>
              <a:rPr lang="fr-FR" sz="3600" b="1" dirty="0" smtClean="0">
                <a:solidFill>
                  <a:schemeClr val="tx1"/>
                </a:solidFill>
              </a:rPr>
              <a:t>-</a:t>
            </a:r>
            <a:r>
              <a:rPr lang="en-US" sz="3600" b="1" dirty="0" smtClean="0">
                <a:solidFill>
                  <a:schemeClr val="tx1"/>
                </a:solidFill>
              </a:rPr>
              <a:t>Benefits </a:t>
            </a:r>
            <a:r>
              <a:rPr lang="en-US" sz="3600" b="1" dirty="0" smtClean="0">
                <a:solidFill>
                  <a:schemeClr val="tx1"/>
                </a:solidFill>
              </a:rPr>
              <a:t>of </a:t>
            </a:r>
            <a:r>
              <a:rPr lang="en-US" sz="3600" b="1" dirty="0" smtClean="0">
                <a:solidFill>
                  <a:schemeClr val="tx1"/>
                </a:solidFill>
              </a:rPr>
              <a:t>TQM</a:t>
            </a:r>
            <a:br>
              <a:rPr lang="en-US" sz="3600" b="1" dirty="0" smtClean="0">
                <a:solidFill>
                  <a:schemeClr val="tx1"/>
                </a:solidFill>
              </a:rPr>
            </a:br>
            <a:r>
              <a:rPr lang="en-US" sz="3600" b="1" dirty="0" smtClean="0">
                <a:solidFill>
                  <a:schemeClr val="tx1"/>
                </a:solidFill>
              </a:rPr>
              <a:t> -</a:t>
            </a:r>
            <a:r>
              <a:rPr lang="fr-FR" sz="3600" b="1" dirty="0" err="1" smtClean="0">
                <a:solidFill>
                  <a:schemeClr val="tx1"/>
                </a:solidFill>
              </a:rPr>
              <a:t>Steps</a:t>
            </a:r>
            <a:r>
              <a:rPr lang="fr-FR" sz="3600" b="1" dirty="0" smtClean="0">
                <a:solidFill>
                  <a:schemeClr val="tx1"/>
                </a:solidFill>
              </a:rPr>
              <a:t> </a:t>
            </a:r>
            <a:r>
              <a:rPr lang="fr-FR" sz="3600" b="1" dirty="0" smtClean="0">
                <a:solidFill>
                  <a:schemeClr val="tx1"/>
                </a:solidFill>
              </a:rPr>
              <a:t>for TQM </a:t>
            </a:r>
            <a:r>
              <a:rPr lang="fr-FR" sz="3600" b="1" dirty="0" err="1" smtClean="0">
                <a:solidFill>
                  <a:schemeClr val="tx1"/>
                </a:solidFill>
              </a:rPr>
              <a:t>implementation</a:t>
            </a:r>
            <a:r>
              <a:rPr lang="fr-FR" sz="3600" b="1" dirty="0" smtClean="0">
                <a:solidFill>
                  <a:schemeClr val="tx1"/>
                </a:solidFill>
              </a:rPr>
              <a:t> </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05</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sz="2600" b="1" dirty="0" smtClean="0"/>
              <a:t>6. Develop A Survey Tool</a:t>
            </a:r>
          </a:p>
          <a:p>
            <a:r>
              <a:rPr lang="en-US" sz="2600" dirty="0" smtClean="0"/>
              <a:t>Next, develop a </a:t>
            </a:r>
            <a:r>
              <a:rPr lang="en-US" sz="2600" dirty="0" smtClean="0">
                <a:hlinkClick r:id="rId2"/>
              </a:rPr>
              <a:t>customer satisfaction survey</a:t>
            </a:r>
            <a:r>
              <a:rPr lang="en-US" sz="2600" dirty="0" smtClean="0"/>
              <a:t> tool that is based on what is important to customers.</a:t>
            </a:r>
          </a:p>
          <a:p>
            <a:r>
              <a:rPr lang="en-US" sz="2600" dirty="0" smtClean="0"/>
              <a:t>For example, customers might care more about quality than cost. However, if you are developing a product and trying to keep the cost down and skimping on the quality, you are creating a product that might not meet the needs of the customer.</a:t>
            </a:r>
          </a:p>
          <a:p>
            <a:r>
              <a:rPr lang="en-US" sz="2600" dirty="0" smtClean="0"/>
              <a:t>Learn to strike a balance between the </a:t>
            </a:r>
            <a:r>
              <a:rPr lang="en-US" sz="2600" b="1" dirty="0" smtClean="0"/>
              <a:t>cost</a:t>
            </a:r>
            <a:r>
              <a:rPr lang="en-US" sz="2600" dirty="0" smtClean="0"/>
              <a:t> of creating products and a </a:t>
            </a:r>
            <a:r>
              <a:rPr lang="en-US" sz="2600" b="1" dirty="0" smtClean="0"/>
              <a:t>quality</a:t>
            </a:r>
            <a:r>
              <a:rPr lang="en-US" sz="2600" dirty="0" smtClean="0"/>
              <a:t> product that customers will value.</a:t>
            </a:r>
          </a:p>
          <a:p>
            <a:pPr>
              <a:buNone/>
            </a:pP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sz="2800" b="1" dirty="0" smtClean="0"/>
              <a:t>7. Survey Each Customer Group</a:t>
            </a:r>
          </a:p>
          <a:p>
            <a:r>
              <a:rPr lang="en-US" sz="2800" dirty="0" smtClean="0"/>
              <a:t>Create a customized survey for each customer group. This survey will help to establish baseline data on the customers’ perception of current practice.</a:t>
            </a:r>
          </a:p>
          <a:p>
            <a:r>
              <a:rPr lang="en-US" sz="2800" dirty="0" smtClean="0"/>
              <a:t>For instance, an employee satisfaction survey may provide insight into what benefits employees value that may lead to retention.</a:t>
            </a:r>
          </a:p>
          <a:p>
            <a:r>
              <a:rPr lang="en-US" sz="2800" dirty="0" smtClean="0"/>
              <a:t>Now, you will have a starting point for improvements and will be able to demonstrate progress as improvement plans are implemented.</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en-US" b="1" dirty="0" smtClean="0"/>
              <a:t>8. Develop An Improvement Plan</a:t>
            </a:r>
          </a:p>
          <a:p>
            <a:r>
              <a:rPr lang="en-US" dirty="0" smtClean="0"/>
              <a:t>Once the baseline is established, you should develop an improvement plan based on customer feedback from each group.</a:t>
            </a:r>
          </a:p>
          <a:p>
            <a:r>
              <a:rPr lang="en-US" dirty="0" smtClean="0"/>
              <a:t>Improvement plans should be written </a:t>
            </a:r>
            <a:r>
              <a:rPr lang="en-US" dirty="0" smtClean="0"/>
              <a:t>in smart goal format </a:t>
            </a:r>
            <a:r>
              <a:rPr lang="en-US" dirty="0" smtClean="0"/>
              <a:t>with assignments to specific staff for follow-through.</a:t>
            </a:r>
          </a:p>
          <a:p>
            <a:r>
              <a:rPr lang="en-US" b="1" dirty="0" smtClean="0"/>
              <a:t> Goals May Include Some of the Following:</a:t>
            </a:r>
          </a:p>
          <a:p>
            <a:r>
              <a:rPr lang="en-US" dirty="0" smtClean="0"/>
              <a:t>Process improvement initiatives: such as customer call hold times</a:t>
            </a:r>
          </a:p>
          <a:p>
            <a:r>
              <a:rPr lang="en-US" dirty="0" smtClean="0"/>
              <a:t>Leadership Development:  Walk-the-Talk</a:t>
            </a:r>
          </a:p>
          <a:p>
            <a:r>
              <a:rPr lang="en-US" dirty="0" smtClean="0"/>
              <a:t>Management Training/Development:  How to manage employees in a quality environment</a:t>
            </a:r>
          </a:p>
          <a:p>
            <a:r>
              <a:rPr lang="en-US" dirty="0" smtClean="0"/>
              <a:t>Staff Training/Development:  Customer Service</a:t>
            </a:r>
          </a:p>
          <a:p>
            <a:r>
              <a:rPr lang="en-US" dirty="0" smtClean="0">
                <a:hlinkClick r:id="rId2"/>
              </a:rPr>
              <a:t>Performance Management</a:t>
            </a:r>
            <a:r>
              <a:rPr lang="en-US" dirty="0" smtClean="0"/>
              <a:t>:  Setting expectations, </a:t>
            </a:r>
            <a:r>
              <a:rPr lang="en-US" dirty="0" smtClean="0">
                <a:hlinkClick r:id="rId3"/>
              </a:rPr>
              <a:t>creating job descriptions</a:t>
            </a:r>
            <a:r>
              <a:rPr lang="en-US" dirty="0" smtClean="0"/>
              <a:t> that support the </a:t>
            </a:r>
            <a:r>
              <a:rPr lang="en-US" dirty="0" smtClean="0">
                <a:hlinkClick r:id="rId4"/>
              </a:rPr>
              <a:t>vision</a:t>
            </a:r>
            <a:r>
              <a:rPr lang="en-US" dirty="0" smtClean="0"/>
              <a:t>, and holding staff accountable.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1000108"/>
            <a:ext cx="10142696" cy="5126057"/>
          </a:xfrm>
        </p:spPr>
        <p:txBody>
          <a:bodyPr>
            <a:normAutofit fontScale="70000" lnSpcReduction="20000"/>
          </a:bodyPr>
          <a:lstStyle/>
          <a:p>
            <a:r>
              <a:rPr lang="en-US" b="1" dirty="0" smtClean="0"/>
              <a:t>9. Resurvey To See If It’s Working</a:t>
            </a:r>
          </a:p>
          <a:p>
            <a:r>
              <a:rPr lang="en-US" dirty="0" smtClean="0"/>
              <a:t>Implement your improvement plan and give customers time to notice those changes. </a:t>
            </a:r>
          </a:p>
          <a:p>
            <a:r>
              <a:rPr lang="en-US" dirty="0" smtClean="0"/>
              <a:t>After a period of time (12-18 months), resurvey key customers to see if scores have improved. </a:t>
            </a:r>
          </a:p>
          <a:p>
            <a:r>
              <a:rPr lang="en-US" dirty="0" smtClean="0"/>
              <a:t>Customer needs and expectations change over time, so being in tune with changing needs and expectations is critical to long-term success.</a:t>
            </a:r>
          </a:p>
          <a:p>
            <a:endParaRPr lang="en-US" dirty="0" smtClean="0"/>
          </a:p>
          <a:p>
            <a:r>
              <a:rPr lang="en-US" b="1" dirty="0" smtClean="0"/>
              <a:t>10. Monitor CSF</a:t>
            </a:r>
          </a:p>
          <a:p>
            <a:r>
              <a:rPr lang="en-US" dirty="0" smtClean="0"/>
              <a:t>Monitor CSF monthly to ensure there is consistent progress toward goals.  </a:t>
            </a:r>
          </a:p>
          <a:p>
            <a:r>
              <a:rPr lang="en-US" dirty="0" smtClean="0"/>
              <a:t>For instance, if customer feedback alerts you that employees may need </a:t>
            </a:r>
            <a:r>
              <a:rPr lang="en-US" dirty="0" smtClean="0"/>
              <a:t>some service standard training</a:t>
            </a:r>
            <a:r>
              <a:rPr lang="en-US" dirty="0" smtClean="0"/>
              <a:t>, collect monthly data to see if scores improve after initiating refresher classes.</a:t>
            </a:r>
          </a:p>
          <a:p>
            <a:r>
              <a:rPr lang="en-US" dirty="0" smtClean="0"/>
              <a:t>This also allows for course correction should priorities and objectives change during the review period.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algn="just"/>
            <a:r>
              <a:rPr lang="en-US" sz="3000" b="1" dirty="0" smtClean="0"/>
              <a:t>11. Incorporate Satisfaction Data into Marketing Plans</a:t>
            </a:r>
          </a:p>
          <a:p>
            <a:pPr algn="just"/>
            <a:r>
              <a:rPr lang="en-US" sz="3000" dirty="0" smtClean="0"/>
              <a:t>Once you’ve achieved some positive results with your satisfaction data, use it as a marketing tool!</a:t>
            </a:r>
          </a:p>
          <a:p>
            <a:pPr algn="just"/>
            <a:r>
              <a:rPr lang="en-US" sz="3000" dirty="0" smtClean="0"/>
              <a:t>For instance, if you are trying to recruit top-tier employees, advertise your high employee satisfaction scores to demonstrate your commitment to employee satisfaction.</a:t>
            </a:r>
          </a:p>
          <a:p>
            <a:pPr algn="just"/>
            <a:r>
              <a:rPr lang="en-US" sz="3000" dirty="0" smtClean="0"/>
              <a:t>A lot of successful organizations miss the boat by not letting others know what they do well.  </a:t>
            </a:r>
          </a:p>
          <a:p>
            <a:pPr algn="just"/>
            <a:r>
              <a:rPr lang="en-US" sz="3000" dirty="0" smtClean="0"/>
              <a:t>Customers want to know how an organization’s internal processes work, especially if those processes help to deliver an outstanding product or service!</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pPr algn="just"/>
            <a:r>
              <a:rPr lang="en-US" b="1" dirty="0" smtClean="0"/>
              <a:t>12. Maintain Current Technology</a:t>
            </a:r>
          </a:p>
          <a:p>
            <a:pPr algn="just"/>
            <a:r>
              <a:rPr lang="en-US" dirty="0" smtClean="0"/>
              <a:t>Technology is how work gets done. Use technology to your advantage and commit to keeping up with changes.</a:t>
            </a:r>
          </a:p>
          <a:p>
            <a:pPr algn="just"/>
            <a:r>
              <a:rPr lang="en-US" dirty="0" smtClean="0"/>
              <a:t>Make sure technology is user-friendly and supports targeted improvements. </a:t>
            </a:r>
          </a:p>
          <a:p>
            <a:pPr algn="just"/>
            <a:r>
              <a:rPr lang="en-US" dirty="0" smtClean="0"/>
              <a:t>For example, a website should be easy to navigate, easy to find (SEO), and the content should be easy to understand.</a:t>
            </a:r>
          </a:p>
          <a:p>
            <a:pPr algn="just"/>
            <a:r>
              <a:rPr lang="en-US" b="1" dirty="0" smtClean="0"/>
              <a:t>Final Thoughts</a:t>
            </a:r>
          </a:p>
          <a:p>
            <a:pPr algn="just"/>
            <a:r>
              <a:rPr lang="en-US" dirty="0" smtClean="0"/>
              <a:t>Make sure employees understand the vision as well as their role in supporting it. </a:t>
            </a:r>
          </a:p>
          <a:p>
            <a:pPr algn="just"/>
            <a:r>
              <a:rPr lang="en-US" dirty="0" smtClean="0"/>
              <a:t>Look for ways to ensure that all internal processes are standardized and that employees receive the training to understand the standardization.</a:t>
            </a:r>
          </a:p>
          <a:p>
            <a:pPr algn="just"/>
            <a:r>
              <a:rPr lang="en-US" dirty="0" smtClean="0"/>
              <a:t>Successful quality initiatives require ongoing </a:t>
            </a:r>
            <a:r>
              <a:rPr lang="en-US" dirty="0" smtClean="0"/>
              <a:t>Senior leadership </a:t>
            </a:r>
            <a:r>
              <a:rPr lang="en-US" dirty="0" smtClean="0"/>
              <a:t>sponsorship and support through structure, process, and staff transitions. Designated resources are also critical in supporting these endeavors.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357166"/>
            <a:ext cx="10142696" cy="571504"/>
          </a:xfrm>
        </p:spPr>
        <p:txBody>
          <a:bodyPr>
            <a:noAutofit/>
          </a:bodyPr>
          <a:lstStyle/>
          <a:p>
            <a:r>
              <a:rPr lang="en-US" sz="2700" b="1" dirty="0" smtClean="0"/>
              <a:t>Benefits of TQM </a:t>
            </a:r>
            <a:br>
              <a:rPr lang="en-US" sz="2700" b="1" dirty="0" smtClean="0"/>
            </a:br>
            <a:endParaRPr lang="fr-FR" sz="2700" b="1" dirty="0"/>
          </a:p>
        </p:txBody>
      </p:sp>
      <p:sp>
        <p:nvSpPr>
          <p:cNvPr id="3" name="Espace réservé du contenu 2"/>
          <p:cNvSpPr>
            <a:spLocks noGrp="1"/>
          </p:cNvSpPr>
          <p:nvPr>
            <p:ph idx="1"/>
          </p:nvPr>
        </p:nvSpPr>
        <p:spPr>
          <a:xfrm>
            <a:off x="563485" y="785794"/>
            <a:ext cx="10072006" cy="5786478"/>
          </a:xfrm>
        </p:spPr>
        <p:txBody>
          <a:bodyPr>
            <a:normAutofit fontScale="25000" lnSpcReduction="20000"/>
          </a:bodyPr>
          <a:lstStyle/>
          <a:p>
            <a:pPr algn="just"/>
            <a:endParaRPr lang="en-US" dirty="0" smtClean="0"/>
          </a:p>
          <a:p>
            <a:pPr algn="just">
              <a:lnSpc>
                <a:spcPct val="170000"/>
              </a:lnSpc>
              <a:buNone/>
            </a:pPr>
            <a:r>
              <a:rPr lang="en-US" sz="6400" b="1" dirty="0" smtClean="0"/>
              <a:t>Various total quality management benefits are as follows: </a:t>
            </a:r>
          </a:p>
          <a:p>
            <a:pPr algn="just">
              <a:lnSpc>
                <a:spcPct val="170000"/>
              </a:lnSpc>
              <a:buNone/>
            </a:pPr>
            <a:r>
              <a:rPr lang="en-US" sz="6400" dirty="0" smtClean="0"/>
              <a:t>1. Reduction of defects because TQM promotes quality awareness and participation of all members of the organization, not just the QA or QC department. It means quality at the source. </a:t>
            </a:r>
          </a:p>
          <a:p>
            <a:pPr algn="just">
              <a:lnSpc>
                <a:spcPct val="170000"/>
              </a:lnSpc>
              <a:buNone/>
            </a:pPr>
            <a:r>
              <a:rPr lang="en-US" sz="6400" dirty="0" smtClean="0"/>
              <a:t>2. Total quality management system leads to ease of problem solving. Through measurements such as SPC and other techniques such as failure analysis, defects and failures (even potential failures) can be identified and addressed. </a:t>
            </a:r>
          </a:p>
          <a:p>
            <a:pPr algn="just">
              <a:lnSpc>
                <a:spcPct val="170000"/>
              </a:lnSpc>
              <a:buNone/>
            </a:pPr>
            <a:r>
              <a:rPr lang="en-US" sz="6400" dirty="0" smtClean="0"/>
              <a:t>3. TQM also leads to continuous improvement of processes and products. TQM system should also improve the efficiency of people and machine. </a:t>
            </a:r>
          </a:p>
          <a:p>
            <a:pPr algn="just">
              <a:lnSpc>
                <a:spcPct val="170000"/>
              </a:lnSpc>
              <a:buNone/>
            </a:pPr>
            <a:r>
              <a:rPr lang="en-US" sz="6400" dirty="0" smtClean="0"/>
              <a:t>4. TQM leads to quality products which leads to customer satisfaction. </a:t>
            </a:r>
          </a:p>
          <a:p>
            <a:pPr algn="just">
              <a:lnSpc>
                <a:spcPct val="170000"/>
              </a:lnSpc>
              <a:buNone/>
            </a:pPr>
            <a:r>
              <a:rPr lang="en-US" sz="6400" dirty="0" smtClean="0"/>
              <a:t>5. And finally, by reducing defects and improving machine and personnel efficiency, TQM should lead to cost savings and profitability improvement (bottom line). </a:t>
            </a:r>
          </a:p>
          <a:p>
            <a:pPr algn="just">
              <a:lnSpc>
                <a:spcPct val="170000"/>
              </a:lnSpc>
              <a:buNone/>
            </a:pPr>
            <a:r>
              <a:rPr lang="en-US" sz="6400" dirty="0" smtClean="0"/>
              <a:t>6. A philosophy that improves business from top to bottom. </a:t>
            </a:r>
          </a:p>
          <a:p>
            <a:pPr algn="just">
              <a:lnSpc>
                <a:spcPct val="170000"/>
              </a:lnSpc>
              <a:buNone/>
            </a:pPr>
            <a:r>
              <a:rPr lang="en-US" sz="6400" dirty="0" smtClean="0"/>
              <a:t>7. A focused, systematic and structured approach to enhancing customer’s satisfaction. </a:t>
            </a:r>
          </a:p>
          <a:p>
            <a:pPr algn="just">
              <a:lnSpc>
                <a:spcPct val="170000"/>
              </a:lnSpc>
              <a:buNone/>
            </a:pPr>
            <a:r>
              <a:rPr lang="en-US" sz="6400" dirty="0" smtClean="0"/>
              <a:t>8. Process improvement methods that reduce or eliminate problems i.e. non-conformance costs.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11156"/>
          </a:xfrm>
        </p:spPr>
        <p:txBody>
          <a:bodyPr>
            <a:normAutofit fontScale="90000"/>
          </a:bodyPr>
          <a:lstStyle/>
          <a:p>
            <a:pPr algn="r"/>
            <a:r>
              <a:rPr lang="fr-FR" dirty="0" err="1" smtClean="0"/>
              <a:t>Benefit</a:t>
            </a:r>
            <a:r>
              <a:rPr lang="fr-FR" dirty="0" smtClean="0"/>
              <a:t> TQM: </a:t>
            </a:r>
            <a:r>
              <a:rPr lang="fr-FR" dirty="0" err="1" smtClean="0"/>
              <a:t>follow</a:t>
            </a:r>
            <a:r>
              <a:rPr lang="fr-FR" dirty="0" smtClean="0"/>
              <a:t>-up</a:t>
            </a:r>
            <a:endParaRPr lang="fr-FR" dirty="0"/>
          </a:p>
        </p:txBody>
      </p:sp>
      <p:sp>
        <p:nvSpPr>
          <p:cNvPr id="3" name="Espace réservé du contenu 2"/>
          <p:cNvSpPr>
            <a:spLocks noGrp="1"/>
          </p:cNvSpPr>
          <p:nvPr>
            <p:ph idx="1"/>
          </p:nvPr>
        </p:nvSpPr>
        <p:spPr>
          <a:xfrm>
            <a:off x="563485" y="928670"/>
            <a:ext cx="10429196" cy="5197495"/>
          </a:xfrm>
        </p:spPr>
        <p:txBody>
          <a:bodyPr>
            <a:noAutofit/>
          </a:bodyPr>
          <a:lstStyle/>
          <a:p>
            <a:pPr>
              <a:lnSpc>
                <a:spcPct val="150000"/>
              </a:lnSpc>
            </a:pPr>
            <a:r>
              <a:rPr lang="en-US" sz="1900" dirty="0" smtClean="0"/>
              <a:t>9. Tools and techniques for improvement – quality operating system. </a:t>
            </a:r>
          </a:p>
          <a:p>
            <a:pPr>
              <a:lnSpc>
                <a:spcPct val="150000"/>
              </a:lnSpc>
            </a:pPr>
            <a:r>
              <a:rPr lang="en-US" sz="1900" dirty="0" smtClean="0"/>
              <a:t>10. Delivering what the customer wants in terms of service, product and the whole experience. </a:t>
            </a:r>
          </a:p>
          <a:p>
            <a:pPr>
              <a:lnSpc>
                <a:spcPct val="150000"/>
              </a:lnSpc>
            </a:pPr>
            <a:r>
              <a:rPr lang="en-US" sz="1900" dirty="0" smtClean="0"/>
              <a:t>11. Intrinsic motivation and improved attitudes throughout the workforce. </a:t>
            </a:r>
          </a:p>
          <a:p>
            <a:pPr>
              <a:lnSpc>
                <a:spcPct val="150000"/>
              </a:lnSpc>
            </a:pPr>
            <a:r>
              <a:rPr lang="en-US" sz="1900" dirty="0" smtClean="0"/>
              <a:t>12. Workforce is proactive – prevention-orientated. </a:t>
            </a:r>
          </a:p>
          <a:p>
            <a:pPr>
              <a:lnSpc>
                <a:spcPct val="150000"/>
              </a:lnSpc>
            </a:pPr>
            <a:r>
              <a:rPr lang="en-US" sz="1900" dirty="0" smtClean="0"/>
              <a:t>13. Enhanced communication. </a:t>
            </a:r>
          </a:p>
          <a:p>
            <a:pPr>
              <a:lnSpc>
                <a:spcPct val="150000"/>
              </a:lnSpc>
            </a:pPr>
            <a:r>
              <a:rPr lang="en-US" sz="1900" dirty="0" smtClean="0"/>
              <a:t>14. Reduction in waste and rework. </a:t>
            </a:r>
          </a:p>
          <a:p>
            <a:pPr>
              <a:lnSpc>
                <a:spcPct val="150000"/>
              </a:lnSpc>
            </a:pPr>
            <a:r>
              <a:rPr lang="en-US" sz="1900" dirty="0" smtClean="0"/>
              <a:t>15. Increase in process ownership – employee involvement and empowerment. </a:t>
            </a:r>
          </a:p>
          <a:p>
            <a:pPr>
              <a:lnSpc>
                <a:spcPct val="150000"/>
              </a:lnSpc>
            </a:pPr>
            <a:r>
              <a:rPr lang="en-US" sz="1900" dirty="0" smtClean="0"/>
              <a:t>16. Everyone from top to bottom educated. </a:t>
            </a:r>
          </a:p>
          <a:p>
            <a:pPr>
              <a:lnSpc>
                <a:spcPct val="150000"/>
              </a:lnSpc>
            </a:pPr>
            <a:r>
              <a:rPr lang="en-US" sz="1900" dirty="0" smtClean="0"/>
              <a:t>17. Improved customer/supplier relationships (internally &amp; externally). 18. Market competitiveness. </a:t>
            </a:r>
          </a:p>
          <a:p>
            <a:pPr>
              <a:lnSpc>
                <a:spcPct val="150000"/>
              </a:lnSpc>
            </a:pPr>
            <a:r>
              <a:rPr lang="en-US" sz="1900" dirty="0" smtClean="0"/>
              <a:t>19. Quality based management system for ISO 9001:2015 certification. </a:t>
            </a:r>
            <a:endParaRPr lang="fr-FR" sz="1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12 Steps to Implementing a Total Quality Management </a:t>
            </a:r>
            <a:r>
              <a:rPr lang="en-US" b="1" dirty="0" smtClean="0">
                <a:solidFill>
                  <a:srgbClr val="FF0000"/>
                </a:solidFill>
              </a:rPr>
              <a:t>System</a:t>
            </a:r>
            <a:endParaRPr lang="en-US" b="1" dirty="0">
              <a:solidFill>
                <a:srgbClr val="FF0000"/>
              </a:solidFill>
            </a:endParaRPr>
          </a:p>
        </p:txBody>
      </p:sp>
      <p:sp>
        <p:nvSpPr>
          <p:cNvPr id="3" name="Espace réservé du contenu 2"/>
          <p:cNvSpPr>
            <a:spLocks noGrp="1"/>
          </p:cNvSpPr>
          <p:nvPr>
            <p:ph idx="1"/>
          </p:nvPr>
        </p:nvSpPr>
        <p:spPr/>
        <p:txBody>
          <a:bodyPr>
            <a:normAutofit fontScale="92500"/>
          </a:bodyPr>
          <a:lstStyle/>
          <a:p>
            <a:r>
              <a:rPr lang="en-US" sz="2400" dirty="0" smtClean="0">
                <a:solidFill>
                  <a:srgbClr val="FF0000"/>
                </a:solidFill>
              </a:rPr>
              <a:t>Total Quality Management (TQM) is a management approach to long-term success through </a:t>
            </a:r>
            <a:r>
              <a:rPr lang="en-US" sz="2400" dirty="0" smtClean="0">
                <a:solidFill>
                  <a:srgbClr val="FF0000"/>
                </a:solidFill>
                <a:hlinkClick r:id="rId2"/>
              </a:rPr>
              <a:t>customer satisfaction</a:t>
            </a:r>
            <a:r>
              <a:rPr lang="en-US" sz="2400" dirty="0" smtClean="0">
                <a:solidFill>
                  <a:srgbClr val="FF0000"/>
                </a:solidFill>
              </a:rPr>
              <a:t>.  </a:t>
            </a:r>
          </a:p>
          <a:p>
            <a:endParaRPr lang="en-US" sz="2400" dirty="0" smtClean="0">
              <a:solidFill>
                <a:srgbClr val="FF0000"/>
              </a:solidFill>
            </a:endParaRPr>
          </a:p>
          <a:p>
            <a:r>
              <a:rPr lang="en-US" sz="2400" dirty="0" smtClean="0">
                <a:solidFill>
                  <a:srgbClr val="FF0000"/>
                </a:solidFill>
              </a:rPr>
              <a:t>TQM focuses on developing products and services that </a:t>
            </a:r>
            <a:r>
              <a:rPr lang="en-US" sz="2400" b="1" dirty="0" smtClean="0">
                <a:solidFill>
                  <a:srgbClr val="FF0000"/>
                </a:solidFill>
              </a:rPr>
              <a:t>meet the needs and exceed the expectations </a:t>
            </a:r>
            <a:r>
              <a:rPr lang="en-US" sz="2400" dirty="0" smtClean="0">
                <a:solidFill>
                  <a:srgbClr val="FF0000"/>
                </a:solidFill>
              </a:rPr>
              <a:t>of key customer groups.</a:t>
            </a:r>
          </a:p>
          <a:p>
            <a:endParaRPr lang="en-US" sz="2400" dirty="0" smtClean="0">
              <a:solidFill>
                <a:srgbClr val="FF0000"/>
              </a:solidFill>
            </a:endParaRPr>
          </a:p>
          <a:p>
            <a:r>
              <a:rPr lang="en-US" sz="2400" dirty="0" smtClean="0">
                <a:solidFill>
                  <a:srgbClr val="FF0000"/>
                </a:solidFill>
              </a:rPr>
              <a:t>This is accomplished by creating an integrated “system” that is </a:t>
            </a:r>
            <a:r>
              <a:rPr lang="en-US" sz="2400" b="1" dirty="0" smtClean="0">
                <a:solidFill>
                  <a:srgbClr val="FF0000"/>
                </a:solidFill>
              </a:rPr>
              <a:t>process-centered</a:t>
            </a:r>
            <a:r>
              <a:rPr lang="en-US" sz="2400" dirty="0" smtClean="0">
                <a:solidFill>
                  <a:srgbClr val="FF0000"/>
                </a:solidFill>
              </a:rPr>
              <a:t>, has </a:t>
            </a:r>
            <a:r>
              <a:rPr lang="en-US" sz="2400" b="1" dirty="0" smtClean="0">
                <a:solidFill>
                  <a:srgbClr val="FF0000"/>
                </a:solidFill>
              </a:rPr>
              <a:t>total employee involvement,</a:t>
            </a:r>
            <a:r>
              <a:rPr lang="en-US" sz="2400" dirty="0" smtClean="0">
                <a:solidFill>
                  <a:srgbClr val="FF0000"/>
                </a:solidFill>
              </a:rPr>
              <a:t> and is </a:t>
            </a:r>
            <a:r>
              <a:rPr lang="en-US" sz="2400" b="1" dirty="0" smtClean="0">
                <a:solidFill>
                  <a:srgbClr val="FF0000"/>
                </a:solidFill>
              </a:rPr>
              <a:t>completely customer-focused</a:t>
            </a:r>
            <a:r>
              <a:rPr lang="en-US" sz="2400" dirty="0" smtClean="0">
                <a:solidFill>
                  <a:srgbClr val="FF0000"/>
                </a:solidFill>
              </a:rPr>
              <a:t>.</a:t>
            </a:r>
          </a:p>
          <a:p>
            <a:r>
              <a:rPr lang="en-US" dirty="0" smtClean="0">
                <a:solidFill>
                  <a:srgbClr val="FF0000"/>
                </a:solidFill>
              </a:rPr>
              <a:t>Creating a customer-focused culture and collecting and studying data that supports efforts for the customer are critical components of the system.</a:t>
            </a:r>
            <a:endParaRPr lang="fr-FR"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en-US" sz="3000" b="1" dirty="0" smtClean="0">
                <a:solidFill>
                  <a:srgbClr val="FF0000"/>
                </a:solidFill>
              </a:rPr>
              <a:t>12 Steps to Implementing a Total Quality Management</a:t>
            </a:r>
            <a:endParaRPr lang="fr-FR" sz="3000" dirty="0">
              <a:solidFill>
                <a:srgbClr val="FF0000"/>
              </a:solidFill>
            </a:endParaRPr>
          </a:p>
        </p:txBody>
      </p:sp>
      <p:sp>
        <p:nvSpPr>
          <p:cNvPr id="3" name="Espace réservé du contenu 2"/>
          <p:cNvSpPr>
            <a:spLocks noGrp="1"/>
          </p:cNvSpPr>
          <p:nvPr>
            <p:ph idx="1"/>
          </p:nvPr>
        </p:nvSpPr>
        <p:spPr>
          <a:xfrm>
            <a:off x="563485" y="1643050"/>
            <a:ext cx="10142696" cy="4483115"/>
          </a:xfrm>
        </p:spPr>
        <p:txBody>
          <a:bodyPr>
            <a:normAutofit/>
          </a:bodyPr>
          <a:lstStyle/>
          <a:p>
            <a:r>
              <a:rPr lang="en-US" sz="2400" b="1" dirty="0" smtClean="0"/>
              <a:t>1. Clarify Vision, Mission, and Values</a:t>
            </a:r>
          </a:p>
          <a:p>
            <a:r>
              <a:rPr lang="en-US" sz="2400" dirty="0" smtClean="0"/>
              <a:t>Employees need to know how what they do is tied to </a:t>
            </a:r>
            <a:r>
              <a:rPr lang="en-US" sz="2400" dirty="0" smtClean="0">
                <a:hlinkClick r:id="rId2"/>
              </a:rPr>
              <a:t>organizational strategy</a:t>
            </a:r>
            <a:r>
              <a:rPr lang="en-US" sz="2400" dirty="0" smtClean="0"/>
              <a:t> and objectives.</a:t>
            </a:r>
          </a:p>
          <a:p>
            <a:r>
              <a:rPr lang="en-US" sz="2400" dirty="0" smtClean="0"/>
              <a:t>Employees should understand where the organization is headed (its vision), what it hopes to accomplish (mission), and the operational principles (values) that will steer its priorities and decision-making.</a:t>
            </a:r>
          </a:p>
          <a:p>
            <a:r>
              <a:rPr lang="en-US" sz="2400" dirty="0" smtClean="0"/>
              <a:t>Develop a process to educate employees during </a:t>
            </a:r>
            <a:r>
              <a:rPr lang="en-US" sz="2400" dirty="0" smtClean="0">
                <a:hlinkClick r:id="rId3"/>
              </a:rPr>
              <a:t>new employee orientation</a:t>
            </a:r>
            <a:r>
              <a:rPr lang="en-US" sz="2400" dirty="0" smtClean="0"/>
              <a:t> and communicate the </a:t>
            </a:r>
            <a:r>
              <a:rPr lang="en-US" sz="2400" dirty="0" smtClean="0">
                <a:hlinkClick r:id="rId4"/>
              </a:rPr>
              <a:t>mission, vision, and values</a:t>
            </a:r>
            <a:r>
              <a:rPr lang="en-US" sz="2400" dirty="0" smtClean="0"/>
              <a:t> as a first step.</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368280"/>
          </a:xfrm>
        </p:spPr>
        <p:txBody>
          <a:bodyPr>
            <a:normAutofit fontScale="90000"/>
          </a:bodyPr>
          <a:lstStyle/>
          <a:p>
            <a:endParaRPr lang="fr-FR" dirty="0"/>
          </a:p>
        </p:txBody>
      </p:sp>
      <p:sp>
        <p:nvSpPr>
          <p:cNvPr id="3" name="Espace réservé du contenu 2"/>
          <p:cNvSpPr>
            <a:spLocks noGrp="1"/>
          </p:cNvSpPr>
          <p:nvPr>
            <p:ph idx="1"/>
          </p:nvPr>
        </p:nvSpPr>
        <p:spPr>
          <a:xfrm>
            <a:off x="634171" y="928670"/>
            <a:ext cx="10142696" cy="5715040"/>
          </a:xfrm>
        </p:spPr>
        <p:txBody>
          <a:bodyPr>
            <a:noAutofit/>
          </a:bodyPr>
          <a:lstStyle/>
          <a:p>
            <a:r>
              <a:rPr lang="en-US" sz="2000" b="1" dirty="0" smtClean="0"/>
              <a:t>2. Identify Critical Success Factors (CSF)</a:t>
            </a:r>
          </a:p>
          <a:p>
            <a:r>
              <a:rPr lang="en-US" sz="2000" dirty="0" smtClean="0">
                <a:hlinkClick r:id="rId2"/>
              </a:rPr>
              <a:t>Critical success factors</a:t>
            </a:r>
            <a:r>
              <a:rPr lang="en-US" sz="2000" dirty="0" smtClean="0"/>
              <a:t> help an organization focus on those things that help it meet objectives and move a little closer to achieving its mission.</a:t>
            </a:r>
          </a:p>
          <a:p>
            <a:pPr>
              <a:buNone/>
            </a:pPr>
            <a:r>
              <a:rPr lang="en-US" sz="2000" dirty="0" smtClean="0"/>
              <a:t>These performance-based measures provide a gauge for determining how well the organization is meeting objectives.</a:t>
            </a:r>
          </a:p>
          <a:p>
            <a:pPr>
              <a:buNone/>
            </a:pPr>
            <a:r>
              <a:rPr lang="en-US" sz="2000" dirty="0" smtClean="0"/>
              <a:t>Some examples of CSF:</a:t>
            </a:r>
          </a:p>
          <a:p>
            <a:r>
              <a:rPr lang="en-US" sz="2000" dirty="0" smtClean="0"/>
              <a:t>Financial Performance</a:t>
            </a:r>
          </a:p>
          <a:p>
            <a:r>
              <a:rPr lang="en-US" sz="2000" dirty="0" smtClean="0"/>
              <a:t>Customer Satisfaction</a:t>
            </a:r>
          </a:p>
          <a:p>
            <a:r>
              <a:rPr lang="en-US" sz="2000" dirty="0" smtClean="0"/>
              <a:t>Process Improvement</a:t>
            </a:r>
          </a:p>
          <a:p>
            <a:r>
              <a:rPr lang="en-US" sz="2000" dirty="0" smtClean="0"/>
              <a:t>Market Share</a:t>
            </a:r>
          </a:p>
          <a:p>
            <a:r>
              <a:rPr lang="en-US" sz="2000" dirty="0" smtClean="0"/>
              <a:t>Employee Satisfaction</a:t>
            </a:r>
          </a:p>
          <a:p>
            <a:r>
              <a:rPr lang="en-US" sz="2000" dirty="0" smtClean="0"/>
              <a:t>Product Quality</a:t>
            </a:r>
          </a:p>
          <a:p>
            <a:r>
              <a:rPr lang="en-US" sz="2000" dirty="0" smtClean="0"/>
              <a:t>Every organization is different. Develop CSFs that influence the success of your business.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en-US" sz="2400" b="1" dirty="0" smtClean="0"/>
              <a:t>3. Develop Measures and Metrics to Track CSF Data</a:t>
            </a:r>
          </a:p>
          <a:p>
            <a:r>
              <a:rPr lang="en-US" sz="2400" dirty="0" smtClean="0"/>
              <a:t>Once critical success factors are identified, measurements must be put in place to monitor and track progress.</a:t>
            </a:r>
          </a:p>
          <a:p>
            <a:r>
              <a:rPr lang="en-US" sz="2400" dirty="0" smtClean="0"/>
              <a:t>This can be done through a reporting process that is used to collect specified data and share information with senior leaders.</a:t>
            </a:r>
          </a:p>
          <a:p>
            <a:r>
              <a:rPr lang="en-US" sz="2400" dirty="0" smtClean="0"/>
              <a:t>For example, if a goal is to increase</a:t>
            </a:r>
            <a:r>
              <a:rPr lang="en-US" sz="2400" dirty="0" smtClean="0">
                <a:hlinkClick r:id="rId2"/>
              </a:rPr>
              <a:t> customer satisfaction survey</a:t>
            </a:r>
            <a:r>
              <a:rPr lang="en-US" sz="2400" dirty="0" smtClean="0"/>
              <a:t> scores, there should be a goal and a measure to demonstrate the achievement of that goal.</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0000" lnSpcReduction="20000"/>
          </a:bodyPr>
          <a:lstStyle/>
          <a:p>
            <a:r>
              <a:rPr lang="en-US" b="1" dirty="0" smtClean="0"/>
              <a:t>4. Identify Key Customer Groups</a:t>
            </a:r>
          </a:p>
          <a:p>
            <a:r>
              <a:rPr lang="en-US" dirty="0" smtClean="0"/>
              <a:t>Every organization has customers. Those who understand the key customer groups can create products and services based on customer requirements.</a:t>
            </a:r>
          </a:p>
          <a:p>
            <a:r>
              <a:rPr lang="en-US" dirty="0" smtClean="0"/>
              <a:t>The mistake many organizations make is not acknowledging employees as a key customer group.</a:t>
            </a:r>
          </a:p>
          <a:p>
            <a:r>
              <a:rPr lang="en-US" b="1" dirty="0" smtClean="0"/>
              <a:t>Example Key Customer Groups:</a:t>
            </a:r>
          </a:p>
          <a:p>
            <a:r>
              <a:rPr lang="en-US" dirty="0" smtClean="0"/>
              <a:t>Employees</a:t>
            </a:r>
          </a:p>
          <a:p>
            <a:r>
              <a:rPr lang="en-US" dirty="0" smtClean="0"/>
              <a:t>Customers</a:t>
            </a:r>
          </a:p>
          <a:p>
            <a:r>
              <a:rPr lang="en-US" dirty="0" smtClean="0"/>
              <a:t>Suppliers</a:t>
            </a:r>
          </a:p>
          <a:p>
            <a:r>
              <a:rPr lang="en-US" dirty="0" smtClean="0"/>
              <a:t>Vendors</a:t>
            </a:r>
          </a:p>
          <a:p>
            <a:r>
              <a:rPr lang="en-US" dirty="0" smtClean="0"/>
              <a:t>Volunteers</a:t>
            </a:r>
          </a:p>
          <a:p>
            <a:r>
              <a:rPr lang="en-US" dirty="0" smtClean="0"/>
              <a:t>Get to know each customer group by identifying their needs and expectations.</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77500" lnSpcReduction="20000"/>
          </a:bodyPr>
          <a:lstStyle/>
          <a:p>
            <a:r>
              <a:rPr lang="en-US" b="1" dirty="0" smtClean="0"/>
              <a:t>5. Solicit Customer Feedback</a:t>
            </a:r>
          </a:p>
          <a:p>
            <a:r>
              <a:rPr lang="en-US" dirty="0" smtClean="0"/>
              <a:t>The only way for an organization to know how well they are meeting customer requirements is by simply asking the question.</a:t>
            </a:r>
          </a:p>
          <a:p>
            <a:r>
              <a:rPr lang="en-US" dirty="0" smtClean="0"/>
              <a:t>Create a structured process to solicit feedback from each customer group in an effort to identify what is important to them.</a:t>
            </a:r>
          </a:p>
          <a:p>
            <a:r>
              <a:rPr lang="en-US" dirty="0" smtClean="0"/>
              <a:t>Organizations often make the mistake of thinking they know what is important to customers and ask the wrong survey questions. </a:t>
            </a:r>
          </a:p>
          <a:p>
            <a:r>
              <a:rPr lang="en-US" dirty="0" smtClean="0"/>
              <a:t>The trick is to ask and not assume. Customer expectations are a moving target. </a:t>
            </a:r>
          </a:p>
          <a:p>
            <a:r>
              <a:rPr lang="en-US" dirty="0" smtClean="0"/>
              <a:t>Try to remember that what a customer expects today is very different from what was expected five years ago. And what a customer expects today is very different from what they will expect five years from now.</a:t>
            </a:r>
          </a:p>
          <a:p>
            <a:r>
              <a:rPr lang="en-US" dirty="0" smtClean="0"/>
              <a:t>Learn expectations by asking for feedback.</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1590</TotalTime>
  <Words>1099</Words>
  <Application>Microsoft Office PowerPoint</Application>
  <PresentationFormat>Personnalisé</PresentationFormat>
  <Paragraphs>108</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 Implementation (application) of TQM:  -Benefits of TQM  -Steps for TQM implementation   Course 05</vt:lpstr>
      <vt:lpstr>Benefits of TQM  </vt:lpstr>
      <vt:lpstr>Benefit TQM: follow-up</vt:lpstr>
      <vt:lpstr>12 Steps to Implementing a Total Quality Management System</vt:lpstr>
      <vt:lpstr>12 Steps to Implementing a Total Quality Management</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130</cp:revision>
  <dcterms:created xsi:type="dcterms:W3CDTF">2024-09-09T18:00:01Z</dcterms:created>
  <dcterms:modified xsi:type="dcterms:W3CDTF">2024-10-20T20:46:09Z</dcterms:modified>
</cp:coreProperties>
</file>