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8" r:id="rId1"/>
  </p:sldMasterIdLst>
  <p:notesMasterIdLst>
    <p:notesMasterId r:id="rId13"/>
  </p:notesMasterIdLst>
  <p:sldIdLst>
    <p:sldId id="256" r:id="rId2"/>
    <p:sldId id="257" r:id="rId3"/>
    <p:sldId id="258" r:id="rId4"/>
    <p:sldId id="259" r:id="rId5"/>
    <p:sldId id="260" r:id="rId6"/>
    <p:sldId id="261" r:id="rId7"/>
    <p:sldId id="266"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snapToGrid="0">
      <p:cViewPr varScale="1">
        <p:scale>
          <a:sx n="70" d="100"/>
          <a:sy n="70" d="100"/>
        </p:scale>
        <p:origin x="74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3943EC-9DC1-4626-B01F-92C2F9794B4C}" type="datetimeFigureOut">
              <a:rPr lang="en-US" smtClean="0"/>
              <a:t>2/11/2025</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B70AB-E1F6-4C12-8126-B4852C1E8427}" type="slidenum">
              <a:rPr lang="en-US" smtClean="0"/>
              <a:t>‹N°›</a:t>
            </a:fld>
            <a:endParaRPr lang="en-US"/>
          </a:p>
        </p:txBody>
      </p:sp>
    </p:spTree>
    <p:extLst>
      <p:ext uri="{BB962C8B-B14F-4D97-AF65-F5344CB8AC3E}">
        <p14:creationId xmlns:p14="http://schemas.microsoft.com/office/powerpoint/2010/main" val="3732684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3215596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763753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7231B-3DB3-49E3-BBE7-2281568860BC}" type="slidenum">
              <a:rPr lang="en-US" smtClean="0"/>
              <a:t>‹N°›</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02690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ADC17EB-43A3-4111-AEC0-7BB40314447B}"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1199238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ADC17EB-43A3-4111-AEC0-7BB40314447B}"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7231B-3DB3-49E3-BBE7-2281568860BC}" type="slidenum">
              <a:rPr lang="en-US" smtClean="0"/>
              <a:t>‹N°›</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03009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ADC17EB-43A3-4111-AEC0-7BB40314447B}"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495714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3370644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343955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2536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ADC17EB-43A3-4111-AEC0-7BB40314447B}"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211384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ADC17EB-43A3-4111-AEC0-7BB40314447B}"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191031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ADC17EB-43A3-4111-AEC0-7BB40314447B}"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3754176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ADC17EB-43A3-4111-AEC0-7BB40314447B}" type="datetimeFigureOut">
              <a:rPr lang="en-US" smtClean="0"/>
              <a:t>2/11/2025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385769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C17EB-43A3-4111-AEC0-7BB40314447B}" type="datetimeFigureOut">
              <a:rPr lang="en-US" smtClean="0"/>
              <a:t>2/11/2025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2065090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ADC17EB-43A3-4111-AEC0-7BB40314447B}"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4206939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ADC17EB-43A3-4111-AEC0-7BB40314447B}"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7231B-3DB3-49E3-BBE7-2281568860BC}" type="slidenum">
              <a:rPr lang="en-US" smtClean="0"/>
              <a:t>‹N°›</a:t>
            </a:fld>
            <a:endParaRPr lang="en-US"/>
          </a:p>
        </p:txBody>
      </p:sp>
    </p:spTree>
    <p:extLst>
      <p:ext uri="{BB962C8B-B14F-4D97-AF65-F5344CB8AC3E}">
        <p14:creationId xmlns:p14="http://schemas.microsoft.com/office/powerpoint/2010/main" val="344939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DC17EB-43A3-4111-AEC0-7BB40314447B}" type="datetimeFigureOut">
              <a:rPr lang="en-US" smtClean="0"/>
              <a:t>2/11/2025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37231B-3DB3-49E3-BBE7-2281568860BC}" type="slidenum">
              <a:rPr lang="en-US" smtClean="0"/>
              <a:t>‹N°›</a:t>
            </a:fld>
            <a:endParaRPr lang="en-US"/>
          </a:p>
        </p:txBody>
      </p:sp>
    </p:spTree>
    <p:extLst>
      <p:ext uri="{BB962C8B-B14F-4D97-AF65-F5344CB8AC3E}">
        <p14:creationId xmlns:p14="http://schemas.microsoft.com/office/powerpoint/2010/main" val="2341085659"/>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70395" y="773060"/>
            <a:ext cx="8915399" cy="2262781"/>
          </a:xfrm>
        </p:spPr>
        <p:txBody>
          <a:bodyPr/>
          <a:lstStyle/>
          <a:p>
            <a:pPr algn="ctr"/>
            <a:r>
              <a:rPr lang="fr-FR" dirty="0" smtClean="0">
                <a:solidFill>
                  <a:srgbClr val="0070C0"/>
                </a:solidFill>
              </a:rPr>
              <a:t>DANONE</a:t>
            </a:r>
            <a:r>
              <a:rPr lang="fr-FR" dirty="0" smtClean="0"/>
              <a:t> </a:t>
            </a:r>
            <a:r>
              <a:rPr lang="ar-DZ" dirty="0" smtClean="0"/>
              <a:t>دراسة حالة لشركة</a:t>
            </a:r>
            <a:endParaRPr lang="en-US" dirty="0"/>
          </a:p>
        </p:txBody>
      </p:sp>
      <p:sp>
        <p:nvSpPr>
          <p:cNvPr id="3" name="Sous-titre 2"/>
          <p:cNvSpPr>
            <a:spLocks noGrp="1"/>
          </p:cNvSpPr>
          <p:nvPr>
            <p:ph type="subTitle" idx="1"/>
          </p:nvPr>
        </p:nvSpPr>
        <p:spPr/>
        <p:txBody>
          <a:bodyPr>
            <a:noAutofit/>
          </a:bodyPr>
          <a:lstStyle/>
          <a:p>
            <a:pPr algn="r"/>
            <a:r>
              <a:rPr lang="ar-DZ" sz="1400" dirty="0" smtClean="0">
                <a:solidFill>
                  <a:schemeClr val="tx1"/>
                </a:solidFill>
              </a:rPr>
              <a:t>من اعداد الطلبة:</a:t>
            </a:r>
            <a:br>
              <a:rPr lang="ar-DZ" sz="1400" dirty="0" smtClean="0">
                <a:solidFill>
                  <a:schemeClr val="tx1"/>
                </a:solidFill>
              </a:rPr>
            </a:br>
            <a:r>
              <a:rPr lang="ar-DZ" sz="1400" dirty="0" smtClean="0">
                <a:solidFill>
                  <a:schemeClr val="tx1"/>
                </a:solidFill>
              </a:rPr>
              <a:t>شعير الصديق </a:t>
            </a:r>
          </a:p>
          <a:p>
            <a:pPr algn="r"/>
            <a:r>
              <a:rPr lang="ar-DZ" sz="1400" dirty="0" err="1" smtClean="0">
                <a:solidFill>
                  <a:schemeClr val="tx1"/>
                </a:solidFill>
              </a:rPr>
              <a:t>قيطون</a:t>
            </a:r>
            <a:r>
              <a:rPr lang="ar-DZ" sz="1400" dirty="0" smtClean="0">
                <a:solidFill>
                  <a:schemeClr val="tx1"/>
                </a:solidFill>
              </a:rPr>
              <a:t> إسحاق </a:t>
            </a:r>
          </a:p>
          <a:p>
            <a:pPr algn="r"/>
            <a:r>
              <a:rPr lang="ar-DZ" sz="1400" dirty="0" err="1" smtClean="0">
                <a:solidFill>
                  <a:schemeClr val="tx1"/>
                </a:solidFill>
              </a:rPr>
              <a:t>قليدة</a:t>
            </a:r>
            <a:r>
              <a:rPr lang="ar-DZ" sz="1400" dirty="0" smtClean="0">
                <a:solidFill>
                  <a:schemeClr val="tx1"/>
                </a:solidFill>
              </a:rPr>
              <a:t> صهيب </a:t>
            </a:r>
            <a:endParaRPr lang="en-US" sz="1400" dirty="0">
              <a:solidFill>
                <a:schemeClr val="tx1"/>
              </a:solidFill>
            </a:endParaRPr>
          </a:p>
        </p:txBody>
      </p:sp>
      <p:sp>
        <p:nvSpPr>
          <p:cNvPr id="5" name="ZoneTexte 4"/>
          <p:cNvSpPr txBox="1"/>
          <p:nvPr/>
        </p:nvSpPr>
        <p:spPr>
          <a:xfrm>
            <a:off x="4367284" y="150125"/>
            <a:ext cx="4121623" cy="1754326"/>
          </a:xfrm>
          <a:prstGeom prst="rect">
            <a:avLst/>
          </a:prstGeom>
          <a:noFill/>
        </p:spPr>
        <p:txBody>
          <a:bodyPr wrap="square" rtlCol="0">
            <a:spAutoFit/>
          </a:bodyPr>
          <a:lstStyle/>
          <a:p>
            <a:pPr algn="ctr"/>
            <a:r>
              <a:rPr lang="ar-DZ" i="1" dirty="0">
                <a:solidFill>
                  <a:srgbClr val="000000"/>
                </a:solidFill>
                <a:latin typeface="TimesNewRomanPSMT"/>
              </a:rPr>
              <a:t>جامعة محمد </a:t>
            </a:r>
            <a:r>
              <a:rPr lang="ar-DZ" i="1" dirty="0" err="1">
                <a:solidFill>
                  <a:srgbClr val="000000"/>
                </a:solidFill>
                <a:latin typeface="TimesNewRomanPSMT"/>
              </a:rPr>
              <a:t>خیضر</a:t>
            </a:r>
            <a:r>
              <a:rPr lang="ar-DZ" i="1" dirty="0">
                <a:solidFill>
                  <a:srgbClr val="000000"/>
                </a:solidFill>
                <a:latin typeface="TimesNewRomanPSMT"/>
              </a:rPr>
              <a:t> بسكرة</a:t>
            </a:r>
            <a:br>
              <a:rPr lang="ar-DZ" i="1" dirty="0">
                <a:solidFill>
                  <a:srgbClr val="000000"/>
                </a:solidFill>
                <a:latin typeface="TimesNewRomanPSMT"/>
              </a:rPr>
            </a:br>
            <a:r>
              <a:rPr lang="ar-DZ" i="1" dirty="0" err="1">
                <a:solidFill>
                  <a:srgbClr val="000000"/>
                </a:solidFill>
                <a:latin typeface="TimesNewRomanPSMT"/>
              </a:rPr>
              <a:t>كلیة</a:t>
            </a:r>
            <a:r>
              <a:rPr lang="ar-DZ" i="1" dirty="0">
                <a:solidFill>
                  <a:srgbClr val="000000"/>
                </a:solidFill>
                <a:latin typeface="TimesNewRomanPSMT"/>
              </a:rPr>
              <a:t> العلوم </a:t>
            </a:r>
            <a:r>
              <a:rPr lang="ar-DZ" i="1" dirty="0" err="1">
                <a:solidFill>
                  <a:srgbClr val="000000"/>
                </a:solidFill>
                <a:latin typeface="TimesNewRomanPSMT"/>
              </a:rPr>
              <a:t>الاقتصادیة</a:t>
            </a:r>
            <a:r>
              <a:rPr lang="ar-DZ" i="1" dirty="0">
                <a:solidFill>
                  <a:srgbClr val="000000"/>
                </a:solidFill>
                <a:latin typeface="TimesNewRomanPSMT"/>
              </a:rPr>
              <a:t> و </a:t>
            </a:r>
            <a:r>
              <a:rPr lang="ar-DZ" i="1" dirty="0" err="1">
                <a:solidFill>
                  <a:srgbClr val="000000"/>
                </a:solidFill>
                <a:latin typeface="TimesNewRomanPSMT"/>
              </a:rPr>
              <a:t>التجاریة</a:t>
            </a:r>
            <a:r>
              <a:rPr lang="ar-DZ" i="1" dirty="0">
                <a:solidFill>
                  <a:srgbClr val="000000"/>
                </a:solidFill>
                <a:latin typeface="TimesNewRomanPSMT"/>
              </a:rPr>
              <a:t> و علوم </a:t>
            </a:r>
            <a:r>
              <a:rPr lang="ar-DZ" i="1" dirty="0" err="1">
                <a:solidFill>
                  <a:srgbClr val="000000"/>
                </a:solidFill>
                <a:latin typeface="TimesNewRomanPSMT"/>
              </a:rPr>
              <a:t>التسییر</a:t>
            </a:r>
            <a:r>
              <a:rPr lang="ar-DZ" i="1" dirty="0">
                <a:solidFill>
                  <a:srgbClr val="000000"/>
                </a:solidFill>
                <a:latin typeface="TimesNewRomanPSMT"/>
              </a:rPr>
              <a:t/>
            </a:r>
            <a:br>
              <a:rPr lang="ar-DZ" i="1" dirty="0">
                <a:solidFill>
                  <a:srgbClr val="000000"/>
                </a:solidFill>
                <a:latin typeface="TimesNewRomanPSMT"/>
              </a:rPr>
            </a:br>
            <a:r>
              <a:rPr lang="ar-DZ" i="1" dirty="0">
                <a:solidFill>
                  <a:srgbClr val="000000"/>
                </a:solidFill>
                <a:latin typeface="TimesNewRomanPSMT"/>
              </a:rPr>
              <a:t>قسم العلوم </a:t>
            </a:r>
            <a:r>
              <a:rPr lang="ar-DZ" i="1" dirty="0" err="1">
                <a:solidFill>
                  <a:srgbClr val="000000"/>
                </a:solidFill>
                <a:latin typeface="TimesNewRomanPSMT"/>
              </a:rPr>
              <a:t>التجاریة</a:t>
            </a:r>
            <a:r>
              <a:rPr lang="ar-DZ" dirty="0"/>
              <a:t> </a:t>
            </a:r>
            <a:endParaRPr lang="ar-DZ" dirty="0" smtClean="0"/>
          </a:p>
          <a:p>
            <a:pPr algn="ctr"/>
            <a:r>
              <a:rPr lang="ar-DZ" dirty="0" smtClean="0"/>
              <a:t>تخصص تسويق</a:t>
            </a:r>
            <a:r>
              <a:rPr lang="ar-DZ" dirty="0"/>
              <a:t/>
            </a:r>
            <a:br>
              <a:rPr lang="ar-DZ" dirty="0"/>
            </a:br>
            <a:endParaRPr lang="en-US" dirty="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9213" y="3760537"/>
            <a:ext cx="5899694" cy="2143125"/>
          </a:xfrm>
          <a:prstGeom prst="rect">
            <a:avLst/>
          </a:prstGeom>
        </p:spPr>
      </p:pic>
    </p:spTree>
    <p:extLst>
      <p:ext uri="{BB962C8B-B14F-4D97-AF65-F5344CB8AC3E}">
        <p14:creationId xmlns:p14="http://schemas.microsoft.com/office/powerpoint/2010/main" val="3644929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786651" y="887104"/>
            <a:ext cx="5936776" cy="5724644"/>
          </a:xfrm>
          <a:prstGeom prst="rect">
            <a:avLst/>
          </a:prstGeom>
          <a:noFill/>
        </p:spPr>
        <p:txBody>
          <a:bodyPr wrap="square" rtlCol="0">
            <a:spAutoFit/>
          </a:bodyPr>
          <a:lstStyle/>
          <a:p>
            <a:pPr algn="r"/>
            <a:r>
              <a:rPr lang="ar-DZ" sz="2400" b="1" dirty="0">
                <a:solidFill>
                  <a:srgbClr val="00B0F0"/>
                </a:solidFill>
              </a:rPr>
              <a:t>الاستثمار </a:t>
            </a:r>
            <a:r>
              <a:rPr lang="ar-DZ" sz="2400" b="1" dirty="0" smtClean="0">
                <a:solidFill>
                  <a:srgbClr val="00B0F0"/>
                </a:solidFill>
              </a:rPr>
              <a:t>المباشر :</a:t>
            </a:r>
            <a:endParaRPr lang="en-US" sz="2400" b="1" dirty="0">
              <a:solidFill>
                <a:srgbClr val="00B0F0"/>
              </a:solidFill>
            </a:endParaRPr>
          </a:p>
          <a:p>
            <a:pPr algn="r"/>
            <a:r>
              <a:rPr lang="ar-DZ" dirty="0"/>
              <a:t>إلى جانب الشراكات، تقوم دانون أيضًا بالاستثمار المباشر في بعض الأسواق من خلال:</a:t>
            </a:r>
          </a:p>
          <a:p>
            <a:pPr algn="r"/>
            <a:endParaRPr lang="ar-DZ" dirty="0"/>
          </a:p>
          <a:p>
            <a:pPr algn="r"/>
            <a:r>
              <a:rPr lang="ar-DZ" dirty="0">
                <a:solidFill>
                  <a:srgbClr val="00B0F0"/>
                </a:solidFill>
              </a:rPr>
              <a:t>الاستحواذ على شركات محلية:</a:t>
            </a:r>
          </a:p>
          <a:p>
            <a:pPr algn="r"/>
            <a:endParaRPr lang="ar-DZ" dirty="0"/>
          </a:p>
          <a:p>
            <a:pPr algn="r"/>
            <a:r>
              <a:rPr lang="ar-DZ" dirty="0"/>
              <a:t>في عام 2017، استحوذت دانون على شركة </a:t>
            </a:r>
            <a:r>
              <a:rPr lang="ar-DZ" dirty="0" smtClean="0"/>
              <a:t>الأمريكية </a:t>
            </a:r>
            <a:r>
              <a:rPr lang="ar-DZ" dirty="0"/>
              <a:t>المتخصصة في المنتجات النباتية مقابل 12.5 مليار دولار لتعزيز حضورها في قطاع الأغذية الصحية.</a:t>
            </a:r>
          </a:p>
          <a:p>
            <a:pPr algn="r"/>
            <a:endParaRPr lang="ar-DZ" dirty="0"/>
          </a:p>
          <a:p>
            <a:pPr algn="r"/>
            <a:r>
              <a:rPr lang="ar-DZ" dirty="0"/>
              <a:t>في روسيا، قامت دانون بالاستثمار المباشر في قطاع الألبان من خلال الاستحواذ على </a:t>
            </a:r>
            <a:r>
              <a:rPr lang="ar-DZ" dirty="0" smtClean="0"/>
              <a:t>شركة</a:t>
            </a:r>
            <a:r>
              <a:rPr lang="en-US" dirty="0" smtClean="0"/>
              <a:t>، </a:t>
            </a:r>
            <a:r>
              <a:rPr lang="ar-DZ" dirty="0"/>
              <a:t>مما جعلها أكبر شركة للألبان في السوق الروسي.</a:t>
            </a:r>
          </a:p>
          <a:p>
            <a:pPr algn="r"/>
            <a:endParaRPr lang="ar-DZ" dirty="0"/>
          </a:p>
          <a:p>
            <a:pPr algn="r"/>
            <a:r>
              <a:rPr lang="ar-DZ" dirty="0">
                <a:solidFill>
                  <a:srgbClr val="00B0F0"/>
                </a:solidFill>
              </a:rPr>
              <a:t>بناء مصانع جديدة:</a:t>
            </a:r>
          </a:p>
          <a:p>
            <a:pPr algn="r"/>
            <a:endParaRPr lang="ar-DZ" dirty="0"/>
          </a:p>
          <a:p>
            <a:pPr algn="r"/>
            <a:r>
              <a:rPr lang="ar-DZ" dirty="0"/>
              <a:t>في إفريقيا، استثمرت دانون بشكل مباشر في مصانع إنتاج جديدة، مثل مصنعها في نيجيريا، لمواكبة الطلب المتزايد على منتجات الألبان.</a:t>
            </a:r>
          </a:p>
          <a:p>
            <a:pPr algn="r"/>
            <a:endParaRPr lang="ar-DZ" dirty="0"/>
          </a:p>
        </p:txBody>
      </p:sp>
    </p:spTree>
    <p:extLst>
      <p:ext uri="{BB962C8B-B14F-4D97-AF65-F5344CB8AC3E}">
        <p14:creationId xmlns:p14="http://schemas.microsoft.com/office/powerpoint/2010/main" val="1643990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800299" y="1050878"/>
            <a:ext cx="6018662" cy="3508653"/>
          </a:xfrm>
          <a:prstGeom prst="rect">
            <a:avLst/>
          </a:prstGeom>
          <a:noFill/>
        </p:spPr>
        <p:txBody>
          <a:bodyPr wrap="square" rtlCol="0">
            <a:spAutoFit/>
          </a:bodyPr>
          <a:lstStyle/>
          <a:p>
            <a:pPr algn="r"/>
            <a:r>
              <a:rPr lang="ar-DZ" sz="2400" b="1" dirty="0">
                <a:solidFill>
                  <a:srgbClr val="00B0F0"/>
                </a:solidFill>
              </a:rPr>
              <a:t>التحالفات </a:t>
            </a:r>
            <a:r>
              <a:rPr lang="ar-DZ" sz="2400" b="1" dirty="0" smtClean="0">
                <a:solidFill>
                  <a:srgbClr val="00B0F0"/>
                </a:solidFill>
              </a:rPr>
              <a:t>الاقتصادية :</a:t>
            </a:r>
            <a:endParaRPr lang="en-US" sz="2400" b="1" dirty="0">
              <a:solidFill>
                <a:srgbClr val="00B0F0"/>
              </a:solidFill>
            </a:endParaRPr>
          </a:p>
          <a:p>
            <a:pPr algn="r"/>
            <a:endParaRPr lang="en-US" dirty="0"/>
          </a:p>
          <a:p>
            <a:pPr algn="r"/>
            <a:r>
              <a:rPr lang="ar-DZ" dirty="0"/>
              <a:t>دانون تعتمد أيضًا على التحالفات الاقتصادية لتعزيز أعمالها، ومن أمثلتها:</a:t>
            </a:r>
          </a:p>
          <a:p>
            <a:pPr algn="r"/>
            <a:endParaRPr lang="ar-DZ" dirty="0"/>
          </a:p>
          <a:p>
            <a:pPr algn="r"/>
            <a:r>
              <a:rPr lang="ar-DZ" dirty="0">
                <a:solidFill>
                  <a:srgbClr val="00B0F0"/>
                </a:solidFill>
              </a:rPr>
              <a:t>التحالف مع شركات محلية:</a:t>
            </a:r>
          </a:p>
          <a:p>
            <a:pPr algn="r"/>
            <a:endParaRPr lang="ar-DZ" dirty="0"/>
          </a:p>
          <a:p>
            <a:pPr algn="r"/>
            <a:r>
              <a:rPr lang="ar-DZ" dirty="0"/>
              <a:t>في المغرب، دخلت دانون في تحالف </a:t>
            </a:r>
            <a:r>
              <a:rPr lang="ar-DZ" dirty="0" smtClean="0"/>
              <a:t>مع</a:t>
            </a:r>
            <a:r>
              <a:rPr lang="en-US" dirty="0" smtClean="0"/>
              <a:t>، </a:t>
            </a:r>
            <a:r>
              <a:rPr lang="ar-DZ" dirty="0"/>
              <a:t>مما سمح لها بالسيطرة على قطاع الألبان في البلاد.</a:t>
            </a:r>
          </a:p>
          <a:p>
            <a:pPr algn="r"/>
            <a:endParaRPr lang="ar-DZ" dirty="0"/>
          </a:p>
          <a:p>
            <a:pPr algn="r"/>
            <a:r>
              <a:rPr lang="ar-DZ" dirty="0"/>
              <a:t>في الصين، تحالفت دانون </a:t>
            </a:r>
            <a:r>
              <a:rPr lang="ar-DZ" dirty="0" smtClean="0"/>
              <a:t>مع شركة صينية</a:t>
            </a:r>
            <a:r>
              <a:rPr lang="en-US" dirty="0" smtClean="0"/>
              <a:t>، </a:t>
            </a:r>
            <a:r>
              <a:rPr lang="ar-DZ" dirty="0"/>
              <a:t>مما عزز نفوذها في السوق الصيني.</a:t>
            </a:r>
            <a:endParaRPr lang="en-US" dirty="0"/>
          </a:p>
        </p:txBody>
      </p:sp>
    </p:spTree>
    <p:extLst>
      <p:ext uri="{BB962C8B-B14F-4D97-AF65-F5344CB8AC3E}">
        <p14:creationId xmlns:p14="http://schemas.microsoft.com/office/powerpoint/2010/main" val="2993006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57099" y="819546"/>
            <a:ext cx="6878471" cy="890018"/>
          </a:xfrm>
        </p:spPr>
      </p:pic>
      <p:sp>
        <p:nvSpPr>
          <p:cNvPr id="5" name="ZoneTexte 4"/>
          <p:cNvSpPr txBox="1"/>
          <p:nvPr/>
        </p:nvSpPr>
        <p:spPr>
          <a:xfrm>
            <a:off x="4558352" y="1965278"/>
            <a:ext cx="7438030" cy="1754326"/>
          </a:xfrm>
          <a:prstGeom prst="rect">
            <a:avLst/>
          </a:prstGeom>
          <a:noFill/>
        </p:spPr>
        <p:txBody>
          <a:bodyPr wrap="square" rtlCol="0">
            <a:spAutoFit/>
          </a:bodyPr>
          <a:lstStyle/>
          <a:p>
            <a:pPr algn="r"/>
            <a:r>
              <a:rPr lang="ar-DZ" b="1" dirty="0" smtClean="0">
                <a:solidFill>
                  <a:srgbClr val="0070C0"/>
                </a:solidFill>
              </a:rPr>
              <a:t>التعريف بالشركة:</a:t>
            </a:r>
          </a:p>
          <a:p>
            <a:pPr algn="r"/>
            <a:endParaRPr lang="ar-DZ" dirty="0"/>
          </a:p>
          <a:p>
            <a:pPr algn="r"/>
            <a:r>
              <a:rPr lang="ar-DZ" dirty="0"/>
              <a:t>هي شركة فرنسية متعددة الجنسيات، تعتبر من أضخم شركات الصناعات الغذائية عبر العالم. يتمحور نشاطها حول ثلاث قطاعات أعمال: الحليب ومشتقاته، البسكويت، والمياه المعدنية. لها حضور في 90 بلد. اتجهت في الفترة الاخيرة لمجال ألبان </a:t>
            </a:r>
            <a:r>
              <a:rPr lang="ar-DZ" dirty="0" smtClean="0"/>
              <a:t>الأطفال.</a:t>
            </a:r>
            <a:endParaRPr lang="en-US" dirty="0"/>
          </a:p>
        </p:txBody>
      </p:sp>
      <p:sp>
        <p:nvSpPr>
          <p:cNvPr id="6" name="ZoneTexte 5"/>
          <p:cNvSpPr txBox="1"/>
          <p:nvPr/>
        </p:nvSpPr>
        <p:spPr>
          <a:xfrm>
            <a:off x="4885899" y="4053385"/>
            <a:ext cx="6974005" cy="1754326"/>
          </a:xfrm>
          <a:prstGeom prst="rect">
            <a:avLst/>
          </a:prstGeom>
          <a:noFill/>
        </p:spPr>
        <p:txBody>
          <a:bodyPr wrap="square" rtlCol="0">
            <a:spAutoFit/>
          </a:bodyPr>
          <a:lstStyle/>
          <a:p>
            <a:pPr algn="r"/>
            <a:r>
              <a:rPr lang="ar-DZ" b="1" dirty="0" err="1" smtClean="0">
                <a:solidFill>
                  <a:srgbClr val="0070C0"/>
                </a:solidFill>
              </a:rPr>
              <a:t>نشاة</a:t>
            </a:r>
            <a:r>
              <a:rPr lang="ar-DZ" b="1" dirty="0" smtClean="0">
                <a:solidFill>
                  <a:srgbClr val="0070C0"/>
                </a:solidFill>
              </a:rPr>
              <a:t> وتطور الشركة:</a:t>
            </a:r>
          </a:p>
          <a:p>
            <a:pPr algn="r"/>
            <a:r>
              <a:rPr lang="ar-DZ" dirty="0"/>
              <a:t>تأسست دانون من طرف إسحاق </a:t>
            </a:r>
            <a:r>
              <a:rPr lang="ar-DZ" dirty="0" err="1"/>
              <a:t>كاراسو</a:t>
            </a:r>
            <a:r>
              <a:rPr lang="ar-DZ" dirty="0"/>
              <a:t> طبيب من اليهود </a:t>
            </a:r>
            <a:r>
              <a:rPr lang="ar-DZ" dirty="0" err="1"/>
              <a:t>السفرديين</a:t>
            </a:r>
            <a:r>
              <a:rPr lang="ar-DZ" dirty="0"/>
              <a:t> الذي بدأ بإنتاج </a:t>
            </a:r>
            <a:r>
              <a:rPr lang="ar-DZ" dirty="0" err="1"/>
              <a:t>اليوغورت</a:t>
            </a:r>
            <a:r>
              <a:rPr lang="ar-DZ" dirty="0"/>
              <a:t> في برشلونة إسبانيا عام 1919. سمي المنتج باسم دانون تيمناً </a:t>
            </a:r>
            <a:r>
              <a:rPr lang="ar-DZ" dirty="0" err="1"/>
              <a:t>بإبنه</a:t>
            </a:r>
            <a:r>
              <a:rPr lang="ar-DZ" dirty="0"/>
              <a:t> </a:t>
            </a:r>
            <a:r>
              <a:rPr lang="ar-DZ" dirty="0" smtClean="0"/>
              <a:t>دانييل</a:t>
            </a:r>
          </a:p>
          <a:p>
            <a:pPr algn="r"/>
            <a:r>
              <a:rPr lang="ar-DZ" dirty="0" smtClean="0"/>
              <a:t>بعد الحرب العالمية الثانية انتقلت الشركة الى باريس لتوسيع نطاق نشاطها </a:t>
            </a:r>
            <a:r>
              <a:rPr lang="ar-DZ" dirty="0" err="1" smtClean="0"/>
              <a:t>باوروبا</a:t>
            </a:r>
            <a:r>
              <a:rPr lang="ar-DZ" dirty="0" smtClean="0"/>
              <a:t> حيث أصبحت علامة تجارية عالمية في اكثر من 90 دولة.</a:t>
            </a:r>
            <a:endParaRPr lang="en-US" dirty="0"/>
          </a:p>
        </p:txBody>
      </p:sp>
    </p:spTree>
    <p:extLst>
      <p:ext uri="{BB962C8B-B14F-4D97-AF65-F5344CB8AC3E}">
        <p14:creationId xmlns:p14="http://schemas.microsoft.com/office/powerpoint/2010/main" val="3451736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86400" y="100083"/>
            <a:ext cx="6550474" cy="3461983"/>
          </a:xfrm>
        </p:spPr>
        <p:txBody>
          <a:bodyPr>
            <a:normAutofit fontScale="70000" lnSpcReduction="20000"/>
          </a:bodyPr>
          <a:lstStyle/>
          <a:p>
            <a:pPr marL="0" indent="0" algn="r">
              <a:buNone/>
            </a:pPr>
            <a:r>
              <a:rPr lang="ar-DZ" sz="2600" dirty="0" smtClean="0">
                <a:solidFill>
                  <a:srgbClr val="FF0000"/>
                </a:solidFill>
              </a:rPr>
              <a:t>نقاط </a:t>
            </a:r>
            <a:r>
              <a:rPr lang="ar-DZ" sz="2600" dirty="0">
                <a:solidFill>
                  <a:srgbClr val="FF0000"/>
                </a:solidFill>
              </a:rPr>
              <a:t>القوة </a:t>
            </a:r>
            <a:r>
              <a:rPr lang="ar-DZ" sz="2600" dirty="0" smtClean="0">
                <a:solidFill>
                  <a:srgbClr val="FF0000"/>
                </a:solidFill>
              </a:rPr>
              <a:t>:</a:t>
            </a:r>
          </a:p>
          <a:p>
            <a:pPr marL="0" indent="0" algn="r">
              <a:buNone/>
            </a:pPr>
            <a:r>
              <a:rPr lang="ar-DZ" sz="2600" dirty="0" smtClean="0">
                <a:solidFill>
                  <a:schemeClr val="tx1"/>
                </a:solidFill>
              </a:rPr>
              <a:t>علامة </a:t>
            </a:r>
            <a:r>
              <a:rPr lang="ar-DZ" sz="2600" dirty="0">
                <a:solidFill>
                  <a:schemeClr val="tx1"/>
                </a:solidFill>
              </a:rPr>
              <a:t>تجارية عالمية قوية: </a:t>
            </a:r>
            <a:r>
              <a:rPr lang="ar-DZ" sz="2600" dirty="0" smtClean="0">
                <a:solidFill>
                  <a:schemeClr val="tx1"/>
                </a:solidFill>
              </a:rPr>
              <a:t>تتمتع </a:t>
            </a:r>
            <a:r>
              <a:rPr lang="ar-DZ" sz="2600" dirty="0">
                <a:solidFill>
                  <a:schemeClr val="tx1"/>
                </a:solidFill>
              </a:rPr>
              <a:t>دانون بسمعة عالمية مميزة في صناعة الأغذية والمشروبات، مما يعزز ثقة المستهلكين</a:t>
            </a:r>
            <a:r>
              <a:rPr lang="ar-DZ" sz="2600" dirty="0" smtClean="0">
                <a:solidFill>
                  <a:schemeClr val="tx1"/>
                </a:solidFill>
              </a:rPr>
              <a:t>.</a:t>
            </a:r>
            <a:endParaRPr lang="ar-DZ" sz="2600" dirty="0">
              <a:solidFill>
                <a:schemeClr val="tx1"/>
              </a:solidFill>
            </a:endParaRPr>
          </a:p>
          <a:p>
            <a:pPr marL="0" indent="0" algn="r">
              <a:buNone/>
            </a:pPr>
            <a:r>
              <a:rPr lang="ar-DZ" sz="2600" dirty="0">
                <a:solidFill>
                  <a:schemeClr val="tx1"/>
                </a:solidFill>
              </a:rPr>
              <a:t>تنوع المنتجات: تقدم دانون مجموعة واسعة من المنتجات (الألبان، المياه المعبأة، أغذية الأطفال، الأغذية الطبية)، مما يقلل من الاعتماد على قطاع واحد</a:t>
            </a:r>
            <a:r>
              <a:rPr lang="ar-DZ" sz="2600" dirty="0" smtClean="0">
                <a:solidFill>
                  <a:schemeClr val="tx1"/>
                </a:solidFill>
              </a:rPr>
              <a:t>.</a:t>
            </a:r>
            <a:endParaRPr lang="ar-DZ" sz="2600" dirty="0">
              <a:solidFill>
                <a:schemeClr val="tx1"/>
              </a:solidFill>
            </a:endParaRPr>
          </a:p>
          <a:p>
            <a:pPr marL="0" indent="0" algn="r">
              <a:buNone/>
            </a:pPr>
            <a:r>
              <a:rPr lang="ar-DZ" sz="2600" dirty="0">
                <a:solidFill>
                  <a:schemeClr val="tx1"/>
                </a:solidFill>
              </a:rPr>
              <a:t>الابتكار: تستثمر الشركة في البحث والتطوير لتقديم منتجات مبتكرة تلبي احتياجات الصحة والتغذية</a:t>
            </a:r>
            <a:r>
              <a:rPr lang="ar-DZ" sz="2600" dirty="0" smtClean="0">
                <a:solidFill>
                  <a:schemeClr val="tx1"/>
                </a:solidFill>
              </a:rPr>
              <a:t>.</a:t>
            </a:r>
            <a:endParaRPr lang="ar-DZ" sz="2600" dirty="0">
              <a:solidFill>
                <a:schemeClr val="tx1"/>
              </a:solidFill>
            </a:endParaRPr>
          </a:p>
          <a:p>
            <a:pPr marL="0" indent="0" algn="r">
              <a:buNone/>
            </a:pPr>
            <a:r>
              <a:rPr lang="ar-DZ" sz="2600" dirty="0">
                <a:solidFill>
                  <a:schemeClr val="tx1"/>
                </a:solidFill>
              </a:rPr>
              <a:t>الاستدامة: تلتزم دانون بالممارسات المستدامة، مما يلقى استحسانًا في الأسواق العالمية</a:t>
            </a:r>
            <a:r>
              <a:rPr lang="ar-DZ" sz="2600" dirty="0" smtClean="0">
                <a:solidFill>
                  <a:schemeClr val="tx1"/>
                </a:solidFill>
              </a:rPr>
              <a:t>.</a:t>
            </a:r>
            <a:endParaRPr lang="ar-DZ" sz="2600" dirty="0">
              <a:solidFill>
                <a:schemeClr val="tx1"/>
              </a:solidFill>
            </a:endParaRPr>
          </a:p>
          <a:p>
            <a:pPr marL="0" indent="0" algn="r">
              <a:buNone/>
            </a:pPr>
            <a:r>
              <a:rPr lang="ar-DZ" sz="2600" dirty="0">
                <a:solidFill>
                  <a:schemeClr val="tx1"/>
                </a:solidFill>
              </a:rPr>
              <a:t>انتشار عالمي: وجود قوي في الأسواق العالمية مع شبكة توزيع واسعة تغطي أكثر من 120 دولة.</a:t>
            </a:r>
            <a:endParaRPr lang="en-US" sz="2600" dirty="0">
              <a:solidFill>
                <a:schemeClr val="tx1"/>
              </a:solidFill>
            </a:endParaRPr>
          </a:p>
        </p:txBody>
      </p:sp>
      <p:sp>
        <p:nvSpPr>
          <p:cNvPr id="4" name="ZoneTexte 3"/>
          <p:cNvSpPr txBox="1"/>
          <p:nvPr/>
        </p:nvSpPr>
        <p:spPr>
          <a:xfrm>
            <a:off x="5486400" y="3875965"/>
            <a:ext cx="6550474" cy="2585323"/>
          </a:xfrm>
          <a:prstGeom prst="rect">
            <a:avLst/>
          </a:prstGeom>
          <a:noFill/>
        </p:spPr>
        <p:txBody>
          <a:bodyPr wrap="square" rtlCol="0">
            <a:spAutoFit/>
          </a:bodyPr>
          <a:lstStyle/>
          <a:p>
            <a:pPr algn="r"/>
            <a:r>
              <a:rPr lang="ar-DZ" dirty="0">
                <a:solidFill>
                  <a:srgbClr val="FF0000"/>
                </a:solidFill>
              </a:rPr>
              <a:t>نقاط </a:t>
            </a:r>
            <a:r>
              <a:rPr lang="ar-DZ" dirty="0" smtClean="0">
                <a:solidFill>
                  <a:srgbClr val="FF0000"/>
                </a:solidFill>
              </a:rPr>
              <a:t>الضعف :</a:t>
            </a:r>
          </a:p>
          <a:p>
            <a:pPr algn="r"/>
            <a:r>
              <a:rPr lang="ar-DZ" dirty="0" smtClean="0"/>
              <a:t>الاعتماد </a:t>
            </a:r>
            <a:r>
              <a:rPr lang="ar-DZ" dirty="0"/>
              <a:t>الكبير على أسواق معينة: رغم الانتشار العالمي، تعتمد دانون بشكل كبير على الأسواق الأوروبية</a:t>
            </a:r>
            <a:r>
              <a:rPr lang="ar-DZ" dirty="0" smtClean="0"/>
              <a:t>.</a:t>
            </a:r>
            <a:endParaRPr lang="ar-DZ" dirty="0"/>
          </a:p>
          <a:p>
            <a:pPr algn="r"/>
            <a:r>
              <a:rPr lang="ar-DZ" dirty="0"/>
              <a:t>التحديات اللوجستية: إدارة سلسلة التوريد على نطاق عالمي قد تواجه مشكلات تتعلق بالكفاءة والتكاليف</a:t>
            </a:r>
            <a:r>
              <a:rPr lang="ar-DZ" dirty="0" smtClean="0"/>
              <a:t>.</a:t>
            </a:r>
            <a:endParaRPr lang="ar-DZ" dirty="0"/>
          </a:p>
          <a:p>
            <a:pPr algn="r"/>
            <a:r>
              <a:rPr lang="ar-DZ" dirty="0"/>
              <a:t>التكاليف العالية: تكلفة إنتاج وتوزيع المنتجات الصحية والمستدامة أعلى من المنتجات التقليدية، مما يؤثر على هامش الربح</a:t>
            </a:r>
            <a:r>
              <a:rPr lang="ar-DZ" dirty="0" smtClean="0"/>
              <a:t>.</a:t>
            </a:r>
            <a:endParaRPr lang="ar-DZ" dirty="0"/>
          </a:p>
          <a:p>
            <a:pPr algn="r"/>
            <a:r>
              <a:rPr lang="ar-DZ" dirty="0"/>
              <a:t>التركيز على قطاعات محددة: محدودية التنوع خارج نطاق المنتجات الغذائية.</a:t>
            </a:r>
            <a:endParaRPr lang="en-US" dirty="0"/>
          </a:p>
        </p:txBody>
      </p:sp>
    </p:spTree>
    <p:extLst>
      <p:ext uri="{BB962C8B-B14F-4D97-AF65-F5344CB8AC3E}">
        <p14:creationId xmlns:p14="http://schemas.microsoft.com/office/powerpoint/2010/main" val="1442640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86400" y="245659"/>
            <a:ext cx="6537278" cy="3261815"/>
          </a:xfrm>
        </p:spPr>
        <p:txBody>
          <a:bodyPr>
            <a:noAutofit/>
          </a:bodyPr>
          <a:lstStyle/>
          <a:p>
            <a:pPr algn="r"/>
            <a:r>
              <a:rPr lang="ar-DZ" sz="2000" dirty="0">
                <a:solidFill>
                  <a:srgbClr val="FF0000"/>
                </a:solidFill>
              </a:rPr>
              <a:t>الفرص :</a:t>
            </a:r>
            <a:r>
              <a:rPr lang="en-US" sz="2000" dirty="0"/>
              <a:t/>
            </a:r>
            <a:br>
              <a:rPr lang="en-US" sz="2000" dirty="0"/>
            </a:br>
            <a:r>
              <a:rPr lang="ar-DZ" sz="2000" dirty="0"/>
              <a:t>ارتفاع الطلب على المنتجات الصحية: زيادة وعي المستهلكين بأهمية التغذية الصحية يوفر فرصة لدانون للتوسع في هذا المجال</a:t>
            </a:r>
            <a:r>
              <a:rPr lang="ar-DZ" sz="2000" dirty="0" smtClean="0"/>
              <a:t>.</a:t>
            </a:r>
            <a:r>
              <a:rPr lang="ar-DZ" sz="2000" dirty="0"/>
              <a:t/>
            </a:r>
            <a:br>
              <a:rPr lang="ar-DZ" sz="2000" dirty="0"/>
            </a:br>
            <a:r>
              <a:rPr lang="ar-DZ" sz="2000" dirty="0"/>
              <a:t>النمو في الأسواق الناشئة: الأسواق مثل آسيا وأفريقيا وأمريكا اللاتينية توفر فرصًا كبيرة للتوسع وزيادة الإيرادات</a:t>
            </a:r>
            <a:r>
              <a:rPr lang="ar-DZ" sz="2000" dirty="0" smtClean="0"/>
              <a:t>.</a:t>
            </a:r>
            <a:r>
              <a:rPr lang="ar-DZ" sz="2000" dirty="0"/>
              <a:t/>
            </a:r>
            <a:br>
              <a:rPr lang="ar-DZ" sz="2000" dirty="0"/>
            </a:br>
            <a:r>
              <a:rPr lang="ar-DZ" sz="2000" dirty="0"/>
              <a:t>التوسع في التجارة الإلكترونية: يمكن لدانون تحسين وصولها إلى المستهلكين عبر منصات البيع الرقمية</a:t>
            </a:r>
            <a:r>
              <a:rPr lang="ar-DZ" sz="2000" dirty="0" smtClean="0"/>
              <a:t>.</a:t>
            </a:r>
            <a:r>
              <a:rPr lang="ar-DZ" sz="2000" dirty="0"/>
              <a:t/>
            </a:r>
            <a:br>
              <a:rPr lang="ar-DZ" sz="2000" dirty="0"/>
            </a:br>
            <a:r>
              <a:rPr lang="ar-DZ" sz="2000" dirty="0"/>
              <a:t>الابتكار في المنتجات النباتية: الطلب المتزايد على البدائل النباتية يشكل فرصة للشركة لتعزيز حصتها السوقية.</a:t>
            </a:r>
            <a:endParaRPr lang="en-US" sz="2000" dirty="0"/>
          </a:p>
        </p:txBody>
      </p:sp>
      <p:sp>
        <p:nvSpPr>
          <p:cNvPr id="5" name="ZoneTexte 4"/>
          <p:cNvSpPr txBox="1"/>
          <p:nvPr/>
        </p:nvSpPr>
        <p:spPr>
          <a:xfrm>
            <a:off x="5486400" y="3507474"/>
            <a:ext cx="6537278" cy="2862322"/>
          </a:xfrm>
          <a:prstGeom prst="rect">
            <a:avLst/>
          </a:prstGeom>
          <a:noFill/>
        </p:spPr>
        <p:txBody>
          <a:bodyPr wrap="square" rtlCol="0">
            <a:spAutoFit/>
          </a:bodyPr>
          <a:lstStyle/>
          <a:p>
            <a:pPr algn="r"/>
            <a:r>
              <a:rPr lang="ar-DZ" sz="2000" dirty="0">
                <a:solidFill>
                  <a:srgbClr val="FF0000"/>
                </a:solidFill>
              </a:rPr>
              <a:t>التهديدات :</a:t>
            </a:r>
            <a:endParaRPr lang="en-US" sz="2000" dirty="0">
              <a:solidFill>
                <a:srgbClr val="FF0000"/>
              </a:solidFill>
            </a:endParaRPr>
          </a:p>
          <a:p>
            <a:pPr algn="r"/>
            <a:r>
              <a:rPr lang="ar-DZ" sz="2000" dirty="0"/>
              <a:t>المنافسة الشديدة: تواجه دانون منافسة قوية من شركات مثل نستله وبيبسيكو، ما يؤثر على حصتها السوقية</a:t>
            </a:r>
            <a:r>
              <a:rPr lang="ar-DZ" sz="2000" dirty="0" smtClean="0"/>
              <a:t>.</a:t>
            </a:r>
            <a:endParaRPr lang="ar-DZ" sz="2000" dirty="0"/>
          </a:p>
          <a:p>
            <a:pPr algn="r"/>
            <a:r>
              <a:rPr lang="ar-DZ" sz="2000" dirty="0"/>
              <a:t>التقلبات الاقتصادية: تغيرات أسعار المواد الخام والتحديات الاقتصادية العالمية قد تؤثر على التكاليف والأرباح</a:t>
            </a:r>
            <a:r>
              <a:rPr lang="ar-DZ" sz="2000" dirty="0" smtClean="0"/>
              <a:t>.</a:t>
            </a:r>
            <a:endParaRPr lang="ar-DZ" sz="2000" dirty="0"/>
          </a:p>
          <a:p>
            <a:pPr algn="r"/>
            <a:r>
              <a:rPr lang="ar-DZ" sz="2000" dirty="0"/>
              <a:t>اللوائح الصارمة: القوانين المتعلقة بالصحة، البيئة، والممارسات التجارية قد تفرض قيودًا إضافية على العمليات</a:t>
            </a:r>
            <a:r>
              <a:rPr lang="ar-DZ" sz="2000" dirty="0" smtClean="0"/>
              <a:t>.</a:t>
            </a:r>
            <a:endParaRPr lang="ar-DZ" sz="2000" dirty="0"/>
          </a:p>
          <a:p>
            <a:pPr algn="r"/>
            <a:r>
              <a:rPr lang="ar-DZ" sz="2000" dirty="0"/>
              <a:t>تغير سلوك المستهلك: تغير أنماط الاستهلاك بسبب الأزمات الصحية أو الاقتصادية قد يؤثر على الطلب.</a:t>
            </a:r>
            <a:endParaRPr lang="en-US" sz="2000" dirty="0"/>
          </a:p>
        </p:txBody>
      </p:sp>
    </p:spTree>
    <p:extLst>
      <p:ext uri="{BB962C8B-B14F-4D97-AF65-F5344CB8AC3E}">
        <p14:creationId xmlns:p14="http://schemas.microsoft.com/office/powerpoint/2010/main" val="266969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429301" y="163773"/>
            <a:ext cx="9594377" cy="6740307"/>
          </a:xfrm>
          <a:prstGeom prst="rect">
            <a:avLst/>
          </a:prstGeom>
          <a:noFill/>
        </p:spPr>
        <p:txBody>
          <a:bodyPr wrap="square" rtlCol="0">
            <a:spAutoFit/>
          </a:bodyPr>
          <a:lstStyle/>
          <a:p>
            <a:pPr algn="r"/>
            <a:r>
              <a:rPr lang="ar-DZ" dirty="0" smtClean="0"/>
              <a:t> </a:t>
            </a:r>
            <a:r>
              <a:rPr lang="ar-DZ" b="1" dirty="0" smtClean="0">
                <a:solidFill>
                  <a:srgbClr val="00B0F0"/>
                </a:solidFill>
              </a:rPr>
              <a:t>تحليل :</a:t>
            </a:r>
            <a:r>
              <a:rPr lang="en-US" b="1" dirty="0" smtClean="0">
                <a:solidFill>
                  <a:srgbClr val="00B0F0"/>
                </a:solidFill>
              </a:rPr>
              <a:t>PESTEL </a:t>
            </a:r>
            <a:endParaRPr lang="ar-DZ" b="1" dirty="0" smtClean="0">
              <a:solidFill>
                <a:srgbClr val="00B0F0"/>
              </a:solidFill>
            </a:endParaRPr>
          </a:p>
          <a:p>
            <a:pPr algn="r"/>
            <a:r>
              <a:rPr lang="ar-DZ" dirty="0" smtClean="0">
                <a:solidFill>
                  <a:srgbClr val="FF0000"/>
                </a:solidFill>
              </a:rPr>
              <a:t>1 العوامل السياسية</a:t>
            </a:r>
          </a:p>
          <a:p>
            <a:pPr marL="342900" indent="-342900" algn="r">
              <a:buAutoNum type="arabicPeriod"/>
            </a:pPr>
            <a:r>
              <a:rPr lang="ar-DZ" dirty="0" smtClean="0"/>
              <a:t>التنظيمات </a:t>
            </a:r>
            <a:r>
              <a:rPr lang="ar-DZ" dirty="0"/>
              <a:t>الصحية والغذائية: تواجه دانون قوانين صارمة في الاتحاد الأوروبي والولايات المتحدة بشأن سلامة الأغذية والتغذية. على سبيل المثال، لوائح الاتحاد الأوروبي حول الملصقات الغذائية تتطلب مستوى عالٍ من الشفافية بشأن المكونات</a:t>
            </a:r>
            <a:r>
              <a:rPr lang="ar-DZ" dirty="0" smtClean="0"/>
              <a:t>.</a:t>
            </a:r>
            <a:endParaRPr lang="ar-DZ" dirty="0"/>
          </a:p>
          <a:p>
            <a:pPr algn="r"/>
            <a:r>
              <a:rPr lang="ar-DZ" dirty="0"/>
              <a:t>الضغوط الحكومية بشأن الاستدامة: في فرنسا، حيث يقع مقر دانون الرئيسي، تدعم الحكومة تقليل استخدام البلاستيك. لذلك، أطلقت دانون مبادرات لتطوير عبوات قابلة لإعادة التدوير مثل عبوات "</a:t>
            </a:r>
            <a:r>
              <a:rPr lang="ar-DZ" dirty="0" err="1"/>
              <a:t>إيفيان</a:t>
            </a:r>
            <a:r>
              <a:rPr lang="ar-DZ" dirty="0"/>
              <a:t>" المصنوعة من البلاستيك المعاد تدويره</a:t>
            </a:r>
            <a:r>
              <a:rPr lang="ar-DZ" dirty="0" smtClean="0"/>
              <a:t>.</a:t>
            </a:r>
            <a:endParaRPr lang="ar-DZ" dirty="0"/>
          </a:p>
          <a:p>
            <a:pPr algn="r"/>
            <a:r>
              <a:rPr lang="ar-DZ" dirty="0"/>
              <a:t>التوترات الجيوسياسية: تؤثر النزاعات التجارية بين الدول (مثل الحرب التجارية بين الولايات المتحدة والصين) على تكاليف التصدير والتوريد لشركة دانون</a:t>
            </a:r>
            <a:r>
              <a:rPr lang="ar-DZ" dirty="0" smtClean="0"/>
              <a:t>.</a:t>
            </a:r>
          </a:p>
          <a:p>
            <a:pPr algn="r"/>
            <a:r>
              <a:rPr lang="ar-DZ" dirty="0" smtClean="0">
                <a:solidFill>
                  <a:srgbClr val="FF0000"/>
                </a:solidFill>
              </a:rPr>
              <a:t>2 العوامل الاقتصادية:</a:t>
            </a:r>
          </a:p>
          <a:p>
            <a:pPr algn="r"/>
            <a:r>
              <a:rPr lang="ar-DZ" dirty="0" smtClean="0"/>
              <a:t>التضخم</a:t>
            </a:r>
            <a:r>
              <a:rPr lang="ar-DZ" dirty="0"/>
              <a:t>: ارتفاع تكاليف المواد الخام مثل الحليب والسكر يؤثر على هامش ربح الشركة. على سبيل المثال، خلال أزمة التضخم العالمية في 2022، واجهت دانون ارتفاعًا كبيرًا في التكاليف التشغيلية</a:t>
            </a:r>
            <a:r>
              <a:rPr lang="ar-DZ" dirty="0" smtClean="0"/>
              <a:t>.</a:t>
            </a:r>
            <a:endParaRPr lang="ar-DZ" dirty="0"/>
          </a:p>
          <a:p>
            <a:pPr algn="r"/>
            <a:r>
              <a:rPr lang="ar-DZ" dirty="0"/>
              <a:t>التفاوت في القوة الشرائية: في الأسواق الناشئة مثل الهند والبرازيل، تعمل دانون على تقديم منتجات بأسعار تنافسية لتناسب الفئات المتوسطة والمنخفضة الدخل</a:t>
            </a:r>
            <a:r>
              <a:rPr lang="ar-DZ" dirty="0" smtClean="0"/>
              <a:t>.</a:t>
            </a:r>
            <a:endParaRPr lang="ar-DZ" dirty="0"/>
          </a:p>
          <a:p>
            <a:pPr algn="r"/>
            <a:r>
              <a:rPr lang="ar-DZ" dirty="0"/>
              <a:t>سعر الصرف: تتأثر دانون بتقلبات العملات عند تحويل الأرباح من الأسواق العالمية، خاصة في الدول ذات العملات غير المستقرة مثل الأرجنتين</a:t>
            </a:r>
            <a:r>
              <a:rPr lang="ar-DZ" dirty="0" smtClean="0"/>
              <a:t>.</a:t>
            </a:r>
            <a:endParaRPr lang="ar-DZ" dirty="0"/>
          </a:p>
          <a:p>
            <a:pPr algn="r"/>
            <a:r>
              <a:rPr lang="ar-DZ" dirty="0">
                <a:solidFill>
                  <a:srgbClr val="FF0000"/>
                </a:solidFill>
              </a:rPr>
              <a:t>3. العوامل </a:t>
            </a:r>
            <a:r>
              <a:rPr lang="ar-DZ" dirty="0" smtClean="0">
                <a:solidFill>
                  <a:srgbClr val="FF0000"/>
                </a:solidFill>
              </a:rPr>
              <a:t>الاجتماعية :</a:t>
            </a:r>
          </a:p>
          <a:p>
            <a:pPr algn="r"/>
            <a:r>
              <a:rPr lang="ar-DZ" dirty="0" smtClean="0"/>
              <a:t>زيادة </a:t>
            </a:r>
            <a:r>
              <a:rPr lang="ar-DZ" dirty="0"/>
              <a:t>الوعي الصحي: الطلب على المنتجات الصحية والمتوازنة غذائيًا يزداد، خاصة في الأسواق المتقدمة مثل أوروبا والولايات المتحدة. </a:t>
            </a:r>
            <a:endParaRPr lang="ar-DZ" dirty="0" smtClean="0"/>
          </a:p>
          <a:p>
            <a:pPr algn="r"/>
            <a:r>
              <a:rPr lang="ar-DZ" dirty="0" smtClean="0"/>
              <a:t>التغير </a:t>
            </a:r>
            <a:r>
              <a:rPr lang="ar-DZ" dirty="0"/>
              <a:t>في أنماط الاستهلاك: مع زيادة الوعي البيئي، يتجه المستهلكون نحو المنتجات النباتية. استجابة لذلك، أطلقت دانون علامات مثل "</a:t>
            </a:r>
            <a:r>
              <a:rPr lang="ar-DZ" dirty="0" err="1"/>
              <a:t>ألبروا</a:t>
            </a:r>
            <a:r>
              <a:rPr lang="ar-DZ" dirty="0"/>
              <a:t>" للمنتجات النباتية</a:t>
            </a:r>
            <a:r>
              <a:rPr lang="ar-DZ" dirty="0" smtClean="0"/>
              <a:t>.</a:t>
            </a:r>
            <a:endParaRPr lang="ar-DZ" dirty="0"/>
          </a:p>
          <a:p>
            <a:pPr algn="r"/>
            <a:r>
              <a:rPr lang="ar-DZ" dirty="0"/>
              <a:t>تأثير الجائحة: أدت جائحة كوفيد-19 إلى زيادة الطلب على المنتجات الغذائية الصحية والمعبأة، وهو ما استفادت منه دانون بزيادة إنتاجها في فئات معينة.</a:t>
            </a:r>
            <a:endParaRPr lang="en-US" dirty="0"/>
          </a:p>
        </p:txBody>
      </p:sp>
    </p:spTree>
    <p:extLst>
      <p:ext uri="{BB962C8B-B14F-4D97-AF65-F5344CB8AC3E}">
        <p14:creationId xmlns:p14="http://schemas.microsoft.com/office/powerpoint/2010/main" val="1669757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483893" y="177421"/>
            <a:ext cx="9539785" cy="6186309"/>
          </a:xfrm>
          <a:prstGeom prst="rect">
            <a:avLst/>
          </a:prstGeom>
          <a:noFill/>
        </p:spPr>
        <p:txBody>
          <a:bodyPr wrap="square" rtlCol="0">
            <a:spAutoFit/>
          </a:bodyPr>
          <a:lstStyle/>
          <a:p>
            <a:pPr algn="r"/>
            <a:r>
              <a:rPr lang="ar-DZ" dirty="0">
                <a:solidFill>
                  <a:srgbClr val="FF0000"/>
                </a:solidFill>
              </a:rPr>
              <a:t>العوامل التكنولوجية :</a:t>
            </a:r>
            <a:endParaRPr lang="en-US" dirty="0">
              <a:solidFill>
                <a:srgbClr val="FF0000"/>
              </a:solidFill>
            </a:endParaRPr>
          </a:p>
          <a:p>
            <a:pPr algn="r"/>
            <a:r>
              <a:rPr lang="ar-DZ" dirty="0"/>
              <a:t>الابتكار في الإنتاج: دانون تستثمر في التكنولوجيا لتحسين كفاءة الإنتاج وتقليل الهدر. مثال على ذلك استخدامها للذكاء الاصطناعي في تحسين إدارة سلسلة التوريد</a:t>
            </a:r>
            <a:r>
              <a:rPr lang="ar-DZ" dirty="0" smtClean="0"/>
              <a:t>.</a:t>
            </a:r>
            <a:endParaRPr lang="ar-DZ" dirty="0"/>
          </a:p>
          <a:p>
            <a:pPr algn="r"/>
            <a:r>
              <a:rPr lang="ar-DZ" dirty="0"/>
              <a:t>التحول الرقمي: توسعت دانون في التجارة الإلكترونية من خلال منصات مثل أمازون ومتاجرها الإلكترونية الخاصة، مما عزز وصولها إلى المستهلكين في فترة الجائحة</a:t>
            </a:r>
            <a:r>
              <a:rPr lang="ar-DZ" dirty="0" smtClean="0"/>
              <a:t>.</a:t>
            </a:r>
            <a:endParaRPr lang="ar-DZ" dirty="0"/>
          </a:p>
          <a:p>
            <a:pPr algn="r"/>
            <a:r>
              <a:rPr lang="ar-DZ" dirty="0"/>
              <a:t>تكنولوجيا التغليف: تطوير عبوات صديقة للبيئة باستخدام البلاستيك المعاد تدويره والمواد القابلة للتحلل</a:t>
            </a:r>
            <a:r>
              <a:rPr lang="ar-DZ" dirty="0" smtClean="0"/>
              <a:t>.</a:t>
            </a:r>
            <a:endParaRPr lang="ar-DZ" dirty="0"/>
          </a:p>
          <a:p>
            <a:pPr algn="r"/>
            <a:r>
              <a:rPr lang="ar-DZ" dirty="0" smtClean="0">
                <a:solidFill>
                  <a:srgbClr val="FF0000"/>
                </a:solidFill>
              </a:rPr>
              <a:t>العوامل البيئية:</a:t>
            </a:r>
          </a:p>
          <a:p>
            <a:pPr algn="r"/>
            <a:r>
              <a:rPr lang="ar-DZ" dirty="0" smtClean="0"/>
              <a:t>التغير </a:t>
            </a:r>
            <a:r>
              <a:rPr lang="ar-DZ" dirty="0"/>
              <a:t>المناخي: تواجه دانون تحديات مثل ندرة المياه وارتفاع درجات الحرارة، مما يؤثر على إنتاج المواد الخام. على سبيل المثال، تعاني مصادر المياه الطبيعية المستخدمة في إنتاج مياه "</a:t>
            </a:r>
            <a:r>
              <a:rPr lang="ar-DZ" dirty="0" err="1"/>
              <a:t>إيفيان</a:t>
            </a:r>
            <a:r>
              <a:rPr lang="ar-DZ" dirty="0"/>
              <a:t>" من ضغوط بيئية</a:t>
            </a:r>
            <a:r>
              <a:rPr lang="ar-DZ" dirty="0" smtClean="0"/>
              <a:t>.</a:t>
            </a:r>
            <a:endParaRPr lang="ar-DZ" dirty="0"/>
          </a:p>
          <a:p>
            <a:pPr algn="r"/>
            <a:r>
              <a:rPr lang="ar-DZ" dirty="0"/>
              <a:t>التزامات الاستدامة: التزمت دانون بأن تصبح شركة خالية من الكربون بحلول عام 2050، وبدأت باستخدام مصادر طاقة متجددة في مصانعها</a:t>
            </a:r>
            <a:r>
              <a:rPr lang="ar-DZ" dirty="0" smtClean="0"/>
              <a:t>.</a:t>
            </a:r>
            <a:endParaRPr lang="ar-DZ" dirty="0"/>
          </a:p>
          <a:p>
            <a:pPr algn="r"/>
            <a:r>
              <a:rPr lang="ar-DZ" dirty="0"/>
              <a:t>إدارة الموارد الزراعية: تركز دانون على تحسين ممارسات الزراعة المستدامة مع مورديها لدعم سلسلة توريد أكثر صداقة للبيئة</a:t>
            </a:r>
            <a:r>
              <a:rPr lang="ar-DZ" dirty="0" smtClean="0"/>
              <a:t>.</a:t>
            </a:r>
            <a:endParaRPr lang="ar-DZ" dirty="0"/>
          </a:p>
          <a:p>
            <a:pPr algn="r"/>
            <a:r>
              <a:rPr lang="ar-DZ" dirty="0" smtClean="0">
                <a:solidFill>
                  <a:srgbClr val="FF0000"/>
                </a:solidFill>
              </a:rPr>
              <a:t>العوامل القانونية:</a:t>
            </a:r>
          </a:p>
          <a:p>
            <a:pPr algn="r"/>
            <a:r>
              <a:rPr lang="ar-DZ" dirty="0" smtClean="0"/>
              <a:t>الالتزام </a:t>
            </a:r>
            <a:r>
              <a:rPr lang="ar-DZ" dirty="0"/>
              <a:t>بالقوانين الدولية: مثل قوانين حماية المستهلك في الاتحاد الأوروبي التي تطلب توفير معلومات واضحة عن المنتجات</a:t>
            </a:r>
            <a:r>
              <a:rPr lang="ar-DZ" dirty="0" smtClean="0"/>
              <a:t>.</a:t>
            </a:r>
            <a:endParaRPr lang="ar-DZ" dirty="0"/>
          </a:p>
          <a:p>
            <a:pPr algn="r"/>
            <a:r>
              <a:rPr lang="ar-DZ" dirty="0"/>
              <a:t>قضايا الاحتكار: تواجه دانون رقابة قانونية فيما يخص سيطرتها على بعض الأسواق، خاصة في الدول النامية</a:t>
            </a:r>
            <a:r>
              <a:rPr lang="ar-DZ" dirty="0" smtClean="0"/>
              <a:t>.</a:t>
            </a:r>
            <a:endParaRPr lang="ar-DZ" dirty="0"/>
          </a:p>
          <a:p>
            <a:pPr algn="r"/>
            <a:r>
              <a:rPr lang="ar-DZ" dirty="0"/>
              <a:t>التشريعات البيئية: القوانين التي تفرض تقليل انبعاثات الكربون وإدارة النفايات تلزم دانون باتخاذ إجراءات مكلفة لتحسين الاستدامة.</a:t>
            </a:r>
            <a:endParaRPr lang="en-US" dirty="0"/>
          </a:p>
        </p:txBody>
      </p:sp>
    </p:spTree>
    <p:extLst>
      <p:ext uri="{BB962C8B-B14F-4D97-AF65-F5344CB8AC3E}">
        <p14:creationId xmlns:p14="http://schemas.microsoft.com/office/powerpoint/2010/main" val="442345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702257" y="1937982"/>
            <a:ext cx="7369791" cy="1323439"/>
          </a:xfrm>
          <a:prstGeom prst="rect">
            <a:avLst/>
          </a:prstGeom>
          <a:noFill/>
        </p:spPr>
        <p:txBody>
          <a:bodyPr wrap="square" rtlCol="0">
            <a:spAutoFit/>
          </a:bodyPr>
          <a:lstStyle/>
          <a:p>
            <a:pPr algn="ctr"/>
            <a:r>
              <a:rPr lang="ar-DZ" sz="4000" b="1" dirty="0">
                <a:solidFill>
                  <a:srgbClr val="00B0F0"/>
                </a:solidFill>
              </a:rPr>
              <a:t>اشكال دخول شركة دانون للأسواق الدولية</a:t>
            </a:r>
          </a:p>
        </p:txBody>
      </p:sp>
    </p:spTree>
    <p:extLst>
      <p:ext uri="{BB962C8B-B14F-4D97-AF65-F5344CB8AC3E}">
        <p14:creationId xmlns:p14="http://schemas.microsoft.com/office/powerpoint/2010/main" val="110826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93326" y="518613"/>
            <a:ext cx="9034818" cy="3016210"/>
          </a:xfrm>
          <a:prstGeom prst="rect">
            <a:avLst/>
          </a:prstGeom>
          <a:noFill/>
        </p:spPr>
        <p:txBody>
          <a:bodyPr wrap="square" rtlCol="0">
            <a:spAutoFit/>
          </a:bodyPr>
          <a:lstStyle/>
          <a:p>
            <a:pPr algn="r"/>
            <a:r>
              <a:rPr lang="ar-DZ" sz="2800" b="1" dirty="0" smtClean="0">
                <a:solidFill>
                  <a:srgbClr val="00B0F0"/>
                </a:solidFill>
              </a:rPr>
              <a:t>التصدير:</a:t>
            </a:r>
            <a:endParaRPr lang="en-US" sz="2800" b="1" dirty="0">
              <a:solidFill>
                <a:srgbClr val="00B0F0"/>
              </a:solidFill>
            </a:endParaRPr>
          </a:p>
          <a:p>
            <a:pPr algn="r"/>
            <a:r>
              <a:rPr lang="ar-DZ" dirty="0"/>
              <a:t>التصدير هو أولى استراتيجيات التوسع الدولي وأقلها مخاطرة. يتم فيه تصنيع المنتجات في بلد المنشأ (فرنسا بـ النسبة </a:t>
            </a:r>
            <a:r>
              <a:rPr lang="ar-DZ" dirty="0" err="1"/>
              <a:t>لدالون</a:t>
            </a:r>
            <a:r>
              <a:rPr lang="ar-DZ" dirty="0"/>
              <a:t>) وتصديرها إلى أسواق أخرى قد يكون التصدير مباشرا بيع المنتجات مباشرة للعملاء) أو غير مباشر عبر وكلاء أو موزعين محليين).</a:t>
            </a:r>
          </a:p>
          <a:p>
            <a:pPr algn="r"/>
            <a:endParaRPr lang="ar-DZ" dirty="0"/>
          </a:p>
          <a:p>
            <a:pPr algn="r"/>
            <a:r>
              <a:rPr lang="ar-DZ" dirty="0">
                <a:solidFill>
                  <a:srgbClr val="00B0F0"/>
                </a:solidFill>
              </a:rPr>
              <a:t>أمثلة عن دانون:</a:t>
            </a:r>
          </a:p>
          <a:p>
            <a:pPr algn="r"/>
            <a:endParaRPr lang="ar-DZ" dirty="0"/>
          </a:p>
          <a:p>
            <a:pPr algn="r"/>
            <a:r>
              <a:rPr lang="ar-DZ" dirty="0"/>
              <a:t>التصدير إلى الشرق الأوسط بدأت دانون بتصدير منتجات الألبان مثل </a:t>
            </a:r>
            <a:r>
              <a:rPr lang="en-US" dirty="0" err="1"/>
              <a:t>Activia</a:t>
            </a:r>
            <a:r>
              <a:rPr lang="en-US" dirty="0"/>
              <a:t> </a:t>
            </a:r>
            <a:r>
              <a:rPr lang="ar-DZ" dirty="0"/>
              <a:t>و </a:t>
            </a:r>
            <a:r>
              <a:rPr lang="en-US" dirty="0" err="1"/>
              <a:t>Danette</a:t>
            </a:r>
            <a:r>
              <a:rPr lang="en-US" dirty="0"/>
              <a:t> </a:t>
            </a:r>
            <a:r>
              <a:rPr lang="ar-DZ" dirty="0"/>
              <a:t>إلى منطقة الخليج لا </a:t>
            </a:r>
            <a:r>
              <a:rPr lang="ar-DZ" dirty="0" err="1"/>
              <a:t>ختبار</a:t>
            </a:r>
            <a:r>
              <a:rPr lang="ar-DZ" dirty="0"/>
              <a:t> مدى قبول المستهلكين المحليين قبل تأسيس وحدات إنتاج محلية.</a:t>
            </a:r>
          </a:p>
          <a:p>
            <a:pPr algn="r"/>
            <a:endParaRPr lang="ar-DZ" dirty="0"/>
          </a:p>
        </p:txBody>
      </p:sp>
    </p:spTree>
    <p:extLst>
      <p:ext uri="{BB962C8B-B14F-4D97-AF65-F5344CB8AC3E}">
        <p14:creationId xmlns:p14="http://schemas.microsoft.com/office/powerpoint/2010/main" val="1483372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318913" y="914399"/>
            <a:ext cx="5418162" cy="5500049"/>
          </a:xfrm>
          <a:prstGeom prst="rect">
            <a:avLst/>
          </a:prstGeom>
          <a:noFill/>
        </p:spPr>
        <p:txBody>
          <a:bodyPr wrap="square" rtlCol="0">
            <a:spAutoFit/>
          </a:bodyPr>
          <a:lstStyle/>
          <a:p>
            <a:pPr algn="r"/>
            <a:r>
              <a:rPr lang="ar-DZ" sz="2800" dirty="0" smtClean="0">
                <a:solidFill>
                  <a:srgbClr val="00B0F0"/>
                </a:solidFill>
              </a:rPr>
              <a:t>التعاقدات الدولية:</a:t>
            </a:r>
          </a:p>
          <a:p>
            <a:pPr algn="r"/>
            <a:r>
              <a:rPr lang="ar-DZ" dirty="0" smtClean="0"/>
              <a:t>تعتمد </a:t>
            </a:r>
            <a:r>
              <a:rPr lang="ar-DZ" dirty="0"/>
              <a:t>شركة دانون على استراتيجية التعاقدات الدولية في الأسواق العالمية، حيث تستخدم عقود الشراكة والتحالفات الاستراتيجية مع الشركات المحلية في العديد من الدول لتوسيع وجودها دون الحاجة إلى إنشاء عمليات إنتاجية جديدة بالكامل.</a:t>
            </a:r>
          </a:p>
          <a:p>
            <a:pPr algn="r"/>
            <a:endParaRPr lang="ar-DZ" dirty="0"/>
          </a:p>
          <a:p>
            <a:pPr algn="r"/>
            <a:r>
              <a:rPr lang="ar-DZ" dirty="0">
                <a:solidFill>
                  <a:srgbClr val="00B0F0"/>
                </a:solidFill>
              </a:rPr>
              <a:t>أمثلة </a:t>
            </a:r>
            <a:r>
              <a:rPr lang="ar-DZ" dirty="0" smtClean="0">
                <a:solidFill>
                  <a:srgbClr val="00B0F0"/>
                </a:solidFill>
              </a:rPr>
              <a:t>دانون </a:t>
            </a:r>
            <a:r>
              <a:rPr lang="ar-DZ" dirty="0">
                <a:solidFill>
                  <a:srgbClr val="00B0F0"/>
                </a:solidFill>
              </a:rPr>
              <a:t>للتعاقدات الدولية:</a:t>
            </a:r>
          </a:p>
          <a:p>
            <a:pPr algn="r"/>
            <a:endParaRPr lang="ar-DZ" dirty="0">
              <a:solidFill>
                <a:srgbClr val="00B0F0"/>
              </a:solidFill>
            </a:endParaRPr>
          </a:p>
          <a:p>
            <a:pPr algn="r"/>
            <a:r>
              <a:rPr lang="ar-DZ" dirty="0"/>
              <a:t>1. الشراكات في الصين: دخلت دانون في شراكة مع </a:t>
            </a:r>
            <a:r>
              <a:rPr lang="ar-DZ" dirty="0" smtClean="0"/>
              <a:t>شركة الصينية</a:t>
            </a:r>
            <a:r>
              <a:rPr lang="ar-DZ" dirty="0"/>
              <a:t>، مما سمح لها  </a:t>
            </a:r>
            <a:r>
              <a:rPr lang="en-US" dirty="0" err="1"/>
              <a:t>Mengniu</a:t>
            </a:r>
            <a:r>
              <a:rPr lang="en-US" dirty="0"/>
              <a:t> Dairy </a:t>
            </a:r>
            <a:r>
              <a:rPr lang="ar-DZ" dirty="0" smtClean="0"/>
              <a:t>بالوصول </a:t>
            </a:r>
            <a:r>
              <a:rPr lang="ar-DZ" dirty="0"/>
              <a:t>إلى سوق الألبان الصيني دون الحاجة إلى بناء مصانع جديدة بالكامل.</a:t>
            </a:r>
          </a:p>
          <a:p>
            <a:pPr algn="r"/>
            <a:endParaRPr lang="ar-DZ" dirty="0"/>
          </a:p>
          <a:p>
            <a:pPr algn="r"/>
            <a:r>
              <a:rPr lang="ar-DZ" dirty="0"/>
              <a:t>2. التوسع في أفريقيا: اعتمدت دانون على عمليات الاستحواذ والشراكات، مثل شراكتها مع </a:t>
            </a:r>
            <a:r>
              <a:rPr lang="ar-DZ" dirty="0" smtClean="0"/>
              <a:t>شركة </a:t>
            </a:r>
            <a:r>
              <a:rPr lang="en-US" dirty="0" err="1" smtClean="0"/>
              <a:t>Centrale</a:t>
            </a:r>
            <a:r>
              <a:rPr lang="en-US" dirty="0" smtClean="0"/>
              <a:t> </a:t>
            </a:r>
            <a:r>
              <a:rPr lang="en-US" dirty="0" err="1" smtClean="0"/>
              <a:t>Danone</a:t>
            </a:r>
            <a:r>
              <a:rPr lang="en-US" dirty="0" smtClean="0"/>
              <a:t> </a:t>
            </a:r>
            <a:endParaRPr lang="ar-DZ" dirty="0" smtClean="0"/>
          </a:p>
          <a:p>
            <a:pPr algn="r"/>
            <a:r>
              <a:rPr lang="ar-DZ" dirty="0" smtClean="0"/>
              <a:t>في </a:t>
            </a:r>
            <a:r>
              <a:rPr lang="ar-DZ" dirty="0"/>
              <a:t>المغرب، لتعزيز وجودها </a:t>
            </a:r>
            <a:r>
              <a:rPr lang="ar-DZ" dirty="0" smtClean="0"/>
              <a:t>في </a:t>
            </a:r>
            <a:r>
              <a:rPr lang="ar-DZ" dirty="0"/>
              <a:t>السوق الإفريقي.</a:t>
            </a:r>
          </a:p>
          <a:p>
            <a:pPr algn="r"/>
            <a:endParaRPr lang="ar-DZ" dirty="0"/>
          </a:p>
        </p:txBody>
      </p:sp>
    </p:spTree>
    <p:extLst>
      <p:ext uri="{BB962C8B-B14F-4D97-AF65-F5344CB8AC3E}">
        <p14:creationId xmlns:p14="http://schemas.microsoft.com/office/powerpoint/2010/main" val="45384166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1787</TotalTime>
  <Words>1188</Words>
  <Application>Microsoft Office PowerPoint</Application>
  <PresentationFormat>Grand écran</PresentationFormat>
  <Paragraphs>91</Paragraphs>
  <Slides>11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Arial</vt:lpstr>
      <vt:lpstr>Calibri</vt:lpstr>
      <vt:lpstr>Century Gothic</vt:lpstr>
      <vt:lpstr>Tahoma</vt:lpstr>
      <vt:lpstr>TimesNewRomanPSMT</vt:lpstr>
      <vt:lpstr>Wingdings 3</vt:lpstr>
      <vt:lpstr>Brin</vt:lpstr>
      <vt:lpstr>DANONE دراسة حالة لشركة</vt:lpstr>
      <vt:lpstr>Présentation PowerPoint</vt:lpstr>
      <vt:lpstr>Présentation PowerPoint</vt:lpstr>
      <vt:lpstr>الفرص : ارتفاع الطلب على المنتجات الصحية: زيادة وعي المستهلكين بأهمية التغذية الصحية يوفر فرصة لدانون للتوسع في هذا المجال. النمو في الأسواق الناشئة: الأسواق مثل آسيا وأفريقيا وأمريكا اللاتينية توفر فرصًا كبيرة للتوسع وزيادة الإيرادات. التوسع في التجارة الإلكترونية: يمكن لدانون تحسين وصولها إلى المستهلكين عبر منصات البيع الرقمية. الابتكار في المنتجات النباتية: الطلب المتزايد على البدائل النباتية يشكل فرصة للشركة لتعزيز حصتها السوقية.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تسويق خدمات الاطعام</dc:title>
  <dc:creator>SMZ</dc:creator>
  <cp:lastModifiedBy>SMZ</cp:lastModifiedBy>
  <cp:revision>52</cp:revision>
  <dcterms:created xsi:type="dcterms:W3CDTF">2024-12-02T01:34:11Z</dcterms:created>
  <dcterms:modified xsi:type="dcterms:W3CDTF">2025-02-12T07:11:20Z</dcterms:modified>
</cp:coreProperties>
</file>