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73"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588" autoAdjust="0"/>
    <p:restoredTop sz="94624" autoAdjust="0"/>
  </p:normalViewPr>
  <p:slideViewPr>
    <p:cSldViewPr>
      <p:cViewPr varScale="1">
        <p:scale>
          <a:sx n="69" d="100"/>
          <a:sy n="69" d="100"/>
        </p:scale>
        <p:origin x="-1416"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15" name="Rectangle à coins arrondis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ectangle à coins arrondis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re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fr-FR" smtClean="0"/>
              <a:t>Cliquez pour modifier le style du titre</a:t>
            </a:r>
            <a:endParaRPr kumimoji="0" lang="en-US"/>
          </a:p>
        </p:txBody>
      </p:sp>
      <p:sp>
        <p:nvSpPr>
          <p:cNvPr id="20" name="Sous-titre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fr-FR" smtClean="0"/>
              <a:t>Cliquez pour modifier le style des sous-titres du masque</a:t>
            </a:r>
            <a:endParaRPr kumimoji="0" lang="en-US"/>
          </a:p>
        </p:txBody>
      </p:sp>
      <p:sp>
        <p:nvSpPr>
          <p:cNvPr id="19" name="Espace réservé de la date 18"/>
          <p:cNvSpPr>
            <a:spLocks noGrp="1"/>
          </p:cNvSpPr>
          <p:nvPr>
            <p:ph type="dt" sz="half" idx="10"/>
          </p:nvPr>
        </p:nvSpPr>
        <p:spPr/>
        <p:txBody>
          <a:bodyPr/>
          <a:lstStyle>
            <a:extLst/>
          </a:lstStyle>
          <a:p>
            <a:fld id="{CC15C805-E8EC-471B-B43F-CA1665BA4350}" type="datetimeFigureOut">
              <a:rPr lang="fr-FR" smtClean="0"/>
              <a:pPr/>
              <a:t>12/11/2024</a:t>
            </a:fld>
            <a:endParaRPr lang="fr-FR"/>
          </a:p>
        </p:txBody>
      </p:sp>
      <p:sp>
        <p:nvSpPr>
          <p:cNvPr id="8" name="Espace réservé du pied de page 7"/>
          <p:cNvSpPr>
            <a:spLocks noGrp="1"/>
          </p:cNvSpPr>
          <p:nvPr>
            <p:ph type="ftr" sz="quarter" idx="11"/>
          </p:nvPr>
        </p:nvSpPr>
        <p:spPr/>
        <p:txBody>
          <a:bodyPr/>
          <a:lstStyle>
            <a:extLst/>
          </a:lstStyle>
          <a:p>
            <a:endParaRPr lang="fr-FR"/>
          </a:p>
        </p:txBody>
      </p:sp>
      <p:sp>
        <p:nvSpPr>
          <p:cNvPr id="11" name="Espace réservé du numéro de diapositive 10"/>
          <p:cNvSpPr>
            <a:spLocks noGrp="1"/>
          </p:cNvSpPr>
          <p:nvPr>
            <p:ph type="sldNum" sz="quarter" idx="12"/>
          </p:nvPr>
        </p:nvSpPr>
        <p:spPr/>
        <p:txBody>
          <a:bodyPr/>
          <a:lstStyle>
            <a:extLst/>
          </a:lstStyle>
          <a:p>
            <a:fld id="{6121770E-743D-4514-BAA5-6F4E58F38645}"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a:xfrm>
            <a:off x="502920" y="4983480"/>
            <a:ext cx="8183880" cy="1051560"/>
          </a:xfrm>
        </p:spPr>
        <p:txBody>
          <a:bodyPr/>
          <a:lstStyle>
            <a:extLs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502920" y="530352"/>
            <a:ext cx="8183880" cy="4187952"/>
          </a:xfrm>
        </p:spPr>
        <p:txBody>
          <a:bodyPr vert="eaVert"/>
          <a:lstStyle>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extLst/>
          </a:lstStyle>
          <a:p>
            <a:fld id="{CC15C805-E8EC-471B-B43F-CA1665BA4350}" type="datetimeFigureOut">
              <a:rPr lang="fr-FR" smtClean="0"/>
              <a:pPr/>
              <a:t>12/11/2024</a:t>
            </a:fld>
            <a:endParaRPr lang="fr-FR"/>
          </a:p>
        </p:txBody>
      </p:sp>
      <p:sp>
        <p:nvSpPr>
          <p:cNvPr id="5" name="Espace réservé du pied de page 4"/>
          <p:cNvSpPr>
            <a:spLocks noGrp="1"/>
          </p:cNvSpPr>
          <p:nvPr>
            <p:ph type="ftr" sz="quarter" idx="11"/>
          </p:nvPr>
        </p:nvSpPr>
        <p:spPr/>
        <p:txBody>
          <a:bodyPr/>
          <a:lstStyle>
            <a:extLst/>
          </a:lstStyle>
          <a:p>
            <a:endParaRPr lang="fr-FR"/>
          </a:p>
        </p:txBody>
      </p:sp>
      <p:sp>
        <p:nvSpPr>
          <p:cNvPr id="6" name="Espace réservé du numéro de diapositive 5"/>
          <p:cNvSpPr>
            <a:spLocks noGrp="1"/>
          </p:cNvSpPr>
          <p:nvPr>
            <p:ph type="sldNum" sz="quarter" idx="12"/>
          </p:nvPr>
        </p:nvSpPr>
        <p:spPr/>
        <p:txBody>
          <a:bodyPr/>
          <a:lstStyle>
            <a:extLst/>
          </a:lstStyle>
          <a:p>
            <a:fld id="{6121770E-743D-4514-BAA5-6F4E58F38645}"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533404"/>
            <a:ext cx="1981200" cy="5257799"/>
          </a:xfrm>
        </p:spPr>
        <p:txBody>
          <a:bodyPr vert="eaVert"/>
          <a:lstStyle>
            <a:extLs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533400" y="533402"/>
            <a:ext cx="5943600" cy="5257801"/>
          </a:xfrm>
        </p:spPr>
        <p:txBody>
          <a:bodyPr vert="eaVert"/>
          <a:lstStyle>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extLst/>
          </a:lstStyle>
          <a:p>
            <a:fld id="{CC15C805-E8EC-471B-B43F-CA1665BA4350}" type="datetimeFigureOut">
              <a:rPr lang="fr-FR" smtClean="0"/>
              <a:pPr/>
              <a:t>12/11/2024</a:t>
            </a:fld>
            <a:endParaRPr lang="fr-FR"/>
          </a:p>
        </p:txBody>
      </p:sp>
      <p:sp>
        <p:nvSpPr>
          <p:cNvPr id="5" name="Espace réservé du pied de page 4"/>
          <p:cNvSpPr>
            <a:spLocks noGrp="1"/>
          </p:cNvSpPr>
          <p:nvPr>
            <p:ph type="ftr" sz="quarter" idx="11"/>
          </p:nvPr>
        </p:nvSpPr>
        <p:spPr/>
        <p:txBody>
          <a:bodyPr/>
          <a:lstStyle>
            <a:extLst/>
          </a:lstStyle>
          <a:p>
            <a:endParaRPr lang="fr-FR"/>
          </a:p>
        </p:txBody>
      </p:sp>
      <p:sp>
        <p:nvSpPr>
          <p:cNvPr id="6" name="Espace réservé du numéro de diapositive 5"/>
          <p:cNvSpPr>
            <a:spLocks noGrp="1"/>
          </p:cNvSpPr>
          <p:nvPr>
            <p:ph type="sldNum" sz="quarter" idx="12"/>
          </p:nvPr>
        </p:nvSpPr>
        <p:spPr/>
        <p:txBody>
          <a:bodyPr/>
          <a:lstStyle>
            <a:extLst/>
          </a:lstStyle>
          <a:p>
            <a:fld id="{6121770E-743D-4514-BAA5-6F4E58F38645}"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502920" y="4983480"/>
            <a:ext cx="8183880" cy="1051560"/>
          </a:xfrm>
        </p:spPr>
        <p:txBody>
          <a:bodyPr/>
          <a:lstStyle>
            <a:extLst/>
          </a:lstStyle>
          <a:p>
            <a:r>
              <a:rPr kumimoji="0" lang="fr-FR" smtClean="0"/>
              <a:t>Cliquez pour modifier le style du titre</a:t>
            </a:r>
            <a:endParaRPr kumimoji="0" lang="en-US"/>
          </a:p>
        </p:txBody>
      </p:sp>
      <p:sp>
        <p:nvSpPr>
          <p:cNvPr id="3" name="Espace réservé du contenu 2"/>
          <p:cNvSpPr>
            <a:spLocks noGrp="1"/>
          </p:cNvSpPr>
          <p:nvPr>
            <p:ph idx="1"/>
          </p:nvPr>
        </p:nvSpPr>
        <p:spPr>
          <a:xfrm>
            <a:off x="502920" y="530352"/>
            <a:ext cx="8183880" cy="4187952"/>
          </a:xfrm>
        </p:spPr>
        <p:txBody>
          <a:bodyPr/>
          <a:lstStyle>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extLst/>
          </a:lstStyle>
          <a:p>
            <a:fld id="{CC15C805-E8EC-471B-B43F-CA1665BA4350}" type="datetimeFigureOut">
              <a:rPr lang="fr-FR" smtClean="0"/>
              <a:pPr/>
              <a:t>12/11/2024</a:t>
            </a:fld>
            <a:endParaRPr lang="fr-FR"/>
          </a:p>
        </p:txBody>
      </p:sp>
      <p:sp>
        <p:nvSpPr>
          <p:cNvPr id="5" name="Espace réservé du pied de page 4"/>
          <p:cNvSpPr>
            <a:spLocks noGrp="1"/>
          </p:cNvSpPr>
          <p:nvPr>
            <p:ph type="ftr" sz="quarter" idx="11"/>
          </p:nvPr>
        </p:nvSpPr>
        <p:spPr/>
        <p:txBody>
          <a:bodyPr/>
          <a:lstStyle>
            <a:extLst/>
          </a:lstStyle>
          <a:p>
            <a:endParaRPr lang="fr-FR"/>
          </a:p>
        </p:txBody>
      </p:sp>
      <p:sp>
        <p:nvSpPr>
          <p:cNvPr id="6" name="Espace réservé du numéro de diapositive 5"/>
          <p:cNvSpPr>
            <a:spLocks noGrp="1"/>
          </p:cNvSpPr>
          <p:nvPr>
            <p:ph type="sldNum" sz="quarter" idx="12"/>
          </p:nvPr>
        </p:nvSpPr>
        <p:spPr/>
        <p:txBody>
          <a:bodyPr/>
          <a:lstStyle>
            <a:extLst/>
          </a:lstStyle>
          <a:p>
            <a:fld id="{6121770E-743D-4514-BAA5-6F4E58F38645}"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sp>
        <p:nvSpPr>
          <p:cNvPr id="14" name="Rectangle à coins arrondis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à coins arrondis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re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fr-FR" smtClean="0"/>
              <a:t>Cliquez pour modifier les styles du texte du masque</a:t>
            </a:r>
          </a:p>
        </p:txBody>
      </p:sp>
      <p:sp>
        <p:nvSpPr>
          <p:cNvPr id="4" name="Espace réservé de la date 3"/>
          <p:cNvSpPr>
            <a:spLocks noGrp="1"/>
          </p:cNvSpPr>
          <p:nvPr>
            <p:ph type="dt" sz="half" idx="10"/>
          </p:nvPr>
        </p:nvSpPr>
        <p:spPr/>
        <p:txBody>
          <a:bodyPr/>
          <a:lstStyle>
            <a:extLst/>
          </a:lstStyle>
          <a:p>
            <a:fld id="{CC15C805-E8EC-471B-B43F-CA1665BA4350}" type="datetimeFigureOut">
              <a:rPr lang="fr-FR" smtClean="0"/>
              <a:pPr/>
              <a:t>12/11/2024</a:t>
            </a:fld>
            <a:endParaRPr lang="fr-FR"/>
          </a:p>
        </p:txBody>
      </p:sp>
      <p:sp>
        <p:nvSpPr>
          <p:cNvPr id="5" name="Espace réservé du pied de page 4"/>
          <p:cNvSpPr>
            <a:spLocks noGrp="1"/>
          </p:cNvSpPr>
          <p:nvPr>
            <p:ph type="ftr" sz="quarter" idx="11"/>
          </p:nvPr>
        </p:nvSpPr>
        <p:spPr/>
        <p:txBody>
          <a:bodyPr/>
          <a:lstStyle>
            <a:extLst/>
          </a:lstStyle>
          <a:p>
            <a:endParaRPr lang="fr-FR"/>
          </a:p>
        </p:txBody>
      </p:sp>
      <p:sp>
        <p:nvSpPr>
          <p:cNvPr id="6" name="Espace réservé du numéro de diapositive 5"/>
          <p:cNvSpPr>
            <a:spLocks noGrp="1"/>
          </p:cNvSpPr>
          <p:nvPr>
            <p:ph type="sldNum" sz="quarter" idx="12"/>
          </p:nvPr>
        </p:nvSpPr>
        <p:spPr/>
        <p:txBody>
          <a:bodyPr/>
          <a:lstStyle>
            <a:extLst/>
          </a:lstStyle>
          <a:p>
            <a:fld id="{6121770E-743D-4514-BAA5-6F4E58F38645}"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extLst/>
          </a:lstStyle>
          <a:p>
            <a:r>
              <a:rPr kumimoji="0" lang="fr-FR" smtClean="0"/>
              <a:t>Cliquez pour modifier le style du titre</a:t>
            </a:r>
            <a:endParaRPr kumimoji="0" lang="en-US"/>
          </a:p>
        </p:txBody>
      </p:sp>
      <p:sp>
        <p:nvSpPr>
          <p:cNvPr id="3" name="Espace réservé du contenu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u contenu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extLst/>
          </a:lstStyle>
          <a:p>
            <a:fld id="{CC15C805-E8EC-471B-B43F-CA1665BA4350}" type="datetimeFigureOut">
              <a:rPr lang="fr-FR" smtClean="0"/>
              <a:pPr/>
              <a:t>12/11/2024</a:t>
            </a:fld>
            <a:endParaRPr lang="fr-FR"/>
          </a:p>
        </p:txBody>
      </p:sp>
      <p:sp>
        <p:nvSpPr>
          <p:cNvPr id="6" name="Espace réservé du pied de page 5"/>
          <p:cNvSpPr>
            <a:spLocks noGrp="1"/>
          </p:cNvSpPr>
          <p:nvPr>
            <p:ph type="ftr" sz="quarter" idx="11"/>
          </p:nvPr>
        </p:nvSpPr>
        <p:spPr/>
        <p:txBody>
          <a:bodyPr/>
          <a:lstStyle>
            <a:extLst/>
          </a:lstStyle>
          <a:p>
            <a:endParaRPr lang="fr-FR"/>
          </a:p>
        </p:txBody>
      </p:sp>
      <p:sp>
        <p:nvSpPr>
          <p:cNvPr id="7" name="Espace réservé du numéro de diapositive 6"/>
          <p:cNvSpPr>
            <a:spLocks noGrp="1"/>
          </p:cNvSpPr>
          <p:nvPr>
            <p:ph type="sldNum" sz="quarter" idx="12"/>
          </p:nvPr>
        </p:nvSpPr>
        <p:spPr/>
        <p:txBody>
          <a:bodyPr/>
          <a:lstStyle>
            <a:extLst/>
          </a:lstStyle>
          <a:p>
            <a:fld id="{6121770E-743D-4514-BAA5-6F4E58F38645}"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502920" y="4983480"/>
            <a:ext cx="8183880" cy="1051560"/>
          </a:xfrm>
        </p:spPr>
        <p:txBody>
          <a:bodyPr anchor="b"/>
          <a:lstStyle>
            <a:lvl1pPr>
              <a:defRPr b="1"/>
            </a:lvl1pPr>
            <a:extLst/>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fr-FR" smtClean="0"/>
              <a:t>Cliquez pour modifier les styles du texte du masque</a:t>
            </a:r>
          </a:p>
        </p:txBody>
      </p:sp>
      <p:sp>
        <p:nvSpPr>
          <p:cNvPr id="4" name="Espace réservé du texte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fr-FR" smtClean="0"/>
              <a:t>Cliquez pour modifier les styles du texte du masque</a:t>
            </a:r>
          </a:p>
        </p:txBody>
      </p:sp>
      <p:sp>
        <p:nvSpPr>
          <p:cNvPr id="5" name="Espace réservé du contenu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6" name="Espace réservé du contenu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0"/>
          </p:nvPr>
        </p:nvSpPr>
        <p:spPr/>
        <p:txBody>
          <a:bodyPr/>
          <a:lstStyle>
            <a:extLst/>
          </a:lstStyle>
          <a:p>
            <a:fld id="{CC15C805-E8EC-471B-B43F-CA1665BA4350}" type="datetimeFigureOut">
              <a:rPr lang="fr-FR" smtClean="0"/>
              <a:pPr/>
              <a:t>12/11/2024</a:t>
            </a:fld>
            <a:endParaRPr lang="fr-FR"/>
          </a:p>
        </p:txBody>
      </p:sp>
      <p:sp>
        <p:nvSpPr>
          <p:cNvPr id="8" name="Espace réservé du pied de page 7"/>
          <p:cNvSpPr>
            <a:spLocks noGrp="1"/>
          </p:cNvSpPr>
          <p:nvPr>
            <p:ph type="ftr" sz="quarter" idx="11"/>
          </p:nvPr>
        </p:nvSpPr>
        <p:spPr/>
        <p:txBody>
          <a:bodyPr/>
          <a:lstStyle>
            <a:extLst/>
          </a:lstStyle>
          <a:p>
            <a:endParaRPr lang="fr-FR"/>
          </a:p>
        </p:txBody>
      </p:sp>
      <p:sp>
        <p:nvSpPr>
          <p:cNvPr id="9" name="Espace réservé du numéro de diapositive 8"/>
          <p:cNvSpPr>
            <a:spLocks noGrp="1"/>
          </p:cNvSpPr>
          <p:nvPr>
            <p:ph type="sldNum" sz="quarter" idx="12"/>
          </p:nvPr>
        </p:nvSpPr>
        <p:spPr/>
        <p:txBody>
          <a:bodyPr/>
          <a:lstStyle>
            <a:extLst/>
          </a:lstStyle>
          <a:p>
            <a:fld id="{6121770E-743D-4514-BAA5-6F4E58F38645}"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extLst/>
          </a:lstStyle>
          <a:p>
            <a:r>
              <a:rPr kumimoji="0" lang="fr-FR" smtClean="0"/>
              <a:t>Cliquez pour modifier le style du titre</a:t>
            </a:r>
            <a:endParaRPr kumimoji="0" lang="en-US"/>
          </a:p>
        </p:txBody>
      </p:sp>
      <p:sp>
        <p:nvSpPr>
          <p:cNvPr id="3" name="Espace réservé de la date 2"/>
          <p:cNvSpPr>
            <a:spLocks noGrp="1"/>
          </p:cNvSpPr>
          <p:nvPr>
            <p:ph type="dt" sz="half" idx="10"/>
          </p:nvPr>
        </p:nvSpPr>
        <p:spPr/>
        <p:txBody>
          <a:bodyPr/>
          <a:lstStyle>
            <a:extLst/>
          </a:lstStyle>
          <a:p>
            <a:fld id="{CC15C805-E8EC-471B-B43F-CA1665BA4350}" type="datetimeFigureOut">
              <a:rPr lang="fr-FR" smtClean="0"/>
              <a:pPr/>
              <a:t>12/11/2024</a:t>
            </a:fld>
            <a:endParaRPr lang="fr-FR"/>
          </a:p>
        </p:txBody>
      </p:sp>
      <p:sp>
        <p:nvSpPr>
          <p:cNvPr id="4" name="Espace réservé du pied de page 3"/>
          <p:cNvSpPr>
            <a:spLocks noGrp="1"/>
          </p:cNvSpPr>
          <p:nvPr>
            <p:ph type="ftr" sz="quarter" idx="11"/>
          </p:nvPr>
        </p:nvSpPr>
        <p:spPr/>
        <p:txBody>
          <a:bodyPr/>
          <a:lstStyle>
            <a:extLst/>
          </a:lstStyle>
          <a:p>
            <a:endParaRPr lang="fr-FR"/>
          </a:p>
        </p:txBody>
      </p:sp>
      <p:sp>
        <p:nvSpPr>
          <p:cNvPr id="5" name="Espace réservé du numéro de diapositive 4"/>
          <p:cNvSpPr>
            <a:spLocks noGrp="1"/>
          </p:cNvSpPr>
          <p:nvPr>
            <p:ph type="sldNum" sz="quarter" idx="12"/>
          </p:nvPr>
        </p:nvSpPr>
        <p:spPr/>
        <p:txBody>
          <a:bodyPr/>
          <a:lstStyle>
            <a:extLst/>
          </a:lstStyle>
          <a:p>
            <a:fld id="{6121770E-743D-4514-BAA5-6F4E58F38645}"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7" name="Rectangle à coins arrondis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Espace réservé de la date 1"/>
          <p:cNvSpPr>
            <a:spLocks noGrp="1"/>
          </p:cNvSpPr>
          <p:nvPr>
            <p:ph type="dt" sz="half" idx="10"/>
          </p:nvPr>
        </p:nvSpPr>
        <p:spPr/>
        <p:txBody>
          <a:bodyPr/>
          <a:lstStyle>
            <a:extLst/>
          </a:lstStyle>
          <a:p>
            <a:fld id="{CC15C805-E8EC-471B-B43F-CA1665BA4350}" type="datetimeFigureOut">
              <a:rPr lang="fr-FR" smtClean="0"/>
              <a:pPr/>
              <a:t>12/11/2024</a:t>
            </a:fld>
            <a:endParaRPr lang="fr-FR"/>
          </a:p>
        </p:txBody>
      </p:sp>
      <p:sp>
        <p:nvSpPr>
          <p:cNvPr id="3" name="Espace réservé du pied de page 2"/>
          <p:cNvSpPr>
            <a:spLocks noGrp="1"/>
          </p:cNvSpPr>
          <p:nvPr>
            <p:ph type="ftr" sz="quarter" idx="11"/>
          </p:nvPr>
        </p:nvSpPr>
        <p:spPr/>
        <p:txBody>
          <a:bodyPr/>
          <a:lstStyle>
            <a:extLst/>
          </a:lstStyle>
          <a:p>
            <a:endParaRPr lang="fr-FR"/>
          </a:p>
        </p:txBody>
      </p:sp>
      <p:sp>
        <p:nvSpPr>
          <p:cNvPr id="4" name="Espace réservé du numéro de diapositive 3"/>
          <p:cNvSpPr>
            <a:spLocks noGrp="1"/>
          </p:cNvSpPr>
          <p:nvPr>
            <p:ph type="sldNum" sz="quarter" idx="12"/>
          </p:nvPr>
        </p:nvSpPr>
        <p:spPr/>
        <p:txBody>
          <a:bodyPr/>
          <a:lstStyle>
            <a:extLst/>
          </a:lstStyle>
          <a:p>
            <a:fld id="{6121770E-743D-4514-BAA5-6F4E58F38645}"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u contenu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extLst/>
          </a:lstStyle>
          <a:p>
            <a:fld id="{CC15C805-E8EC-471B-B43F-CA1665BA4350}" type="datetimeFigureOut">
              <a:rPr lang="fr-FR" smtClean="0"/>
              <a:pPr/>
              <a:t>12/11/2024</a:t>
            </a:fld>
            <a:endParaRPr lang="fr-FR"/>
          </a:p>
        </p:txBody>
      </p:sp>
      <p:sp>
        <p:nvSpPr>
          <p:cNvPr id="6" name="Espace réservé du pied de page 5"/>
          <p:cNvSpPr>
            <a:spLocks noGrp="1"/>
          </p:cNvSpPr>
          <p:nvPr>
            <p:ph type="ftr" sz="quarter" idx="11"/>
          </p:nvPr>
        </p:nvSpPr>
        <p:spPr/>
        <p:txBody>
          <a:bodyPr/>
          <a:lstStyle>
            <a:extLst/>
          </a:lstStyle>
          <a:p>
            <a:endParaRPr lang="fr-FR"/>
          </a:p>
        </p:txBody>
      </p:sp>
      <p:sp>
        <p:nvSpPr>
          <p:cNvPr id="7" name="Espace réservé du numéro de diapositive 6"/>
          <p:cNvSpPr>
            <a:spLocks noGrp="1"/>
          </p:cNvSpPr>
          <p:nvPr>
            <p:ph type="sldNum" sz="quarter" idx="12"/>
          </p:nvPr>
        </p:nvSpPr>
        <p:spPr/>
        <p:txBody>
          <a:bodyPr/>
          <a:lstStyle>
            <a:extLst/>
          </a:lstStyle>
          <a:p>
            <a:fld id="{6121770E-743D-4514-BAA5-6F4E58F38645}"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15" name="Rectangle à coins arrondis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Arrondir un rectangle à un seul coin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re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fr-FR" smtClean="0"/>
              <a:t>Cliquez pour modifier le style du titre</a:t>
            </a:r>
            <a:endParaRPr kumimoji="0" lang="en-US"/>
          </a:p>
        </p:txBody>
      </p:sp>
      <p:sp>
        <p:nvSpPr>
          <p:cNvPr id="4" name="Espace réservé du texte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extLst/>
          </a:lstStyle>
          <a:p>
            <a:fld id="{CC15C805-E8EC-471B-B43F-CA1665BA4350}" type="datetimeFigureOut">
              <a:rPr lang="fr-FR" smtClean="0"/>
              <a:pPr/>
              <a:t>12/11/2024</a:t>
            </a:fld>
            <a:endParaRPr lang="fr-FR"/>
          </a:p>
        </p:txBody>
      </p:sp>
      <p:sp>
        <p:nvSpPr>
          <p:cNvPr id="6" name="Espace réservé du pied de page 5"/>
          <p:cNvSpPr>
            <a:spLocks noGrp="1"/>
          </p:cNvSpPr>
          <p:nvPr>
            <p:ph type="ftr" sz="quarter" idx="11"/>
          </p:nvPr>
        </p:nvSpPr>
        <p:spPr/>
        <p:txBody>
          <a:bodyPr/>
          <a:lstStyle>
            <a:extLst/>
          </a:lstStyle>
          <a:p>
            <a:endParaRPr lang="fr-FR"/>
          </a:p>
        </p:txBody>
      </p:sp>
      <p:sp>
        <p:nvSpPr>
          <p:cNvPr id="7" name="Espace réservé du numéro de diapositive 6"/>
          <p:cNvSpPr>
            <a:spLocks noGrp="1"/>
          </p:cNvSpPr>
          <p:nvPr>
            <p:ph type="sldNum" sz="quarter" idx="12"/>
          </p:nvPr>
        </p:nvSpPr>
        <p:spPr/>
        <p:txBody>
          <a:bodyPr/>
          <a:lstStyle>
            <a:extLst/>
          </a:lstStyle>
          <a:p>
            <a:fld id="{6121770E-743D-4514-BAA5-6F4E58F38645}" type="slidenum">
              <a:rPr lang="fr-FR" smtClean="0"/>
              <a:pPr/>
              <a:t>‹N°›</a:t>
            </a:fld>
            <a:endParaRPr lang="fr-FR"/>
          </a:p>
        </p:txBody>
      </p:sp>
      <p:sp>
        <p:nvSpPr>
          <p:cNvPr id="3" name="Espace réservé pour une image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fr-FR" smtClean="0"/>
              <a:t>Cliquez sur l'icône pour ajouter une image</a:t>
            </a:r>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à coins arrondis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ectangle à coins arrondis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Espace réservé du titre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fr-FR" smtClean="0"/>
              <a:t>Cliquez pour modifier le style du titre</a:t>
            </a:r>
            <a:endParaRPr kumimoji="0" lang="en-US"/>
          </a:p>
        </p:txBody>
      </p:sp>
      <p:sp>
        <p:nvSpPr>
          <p:cNvPr id="4" name="Espace réservé du texte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25" name="Espace réservé de la date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CC15C805-E8EC-471B-B43F-CA1665BA4350}" type="datetimeFigureOut">
              <a:rPr lang="fr-FR" smtClean="0"/>
              <a:pPr/>
              <a:t>12/11/2024</a:t>
            </a:fld>
            <a:endParaRPr lang="fr-FR"/>
          </a:p>
        </p:txBody>
      </p:sp>
      <p:sp>
        <p:nvSpPr>
          <p:cNvPr id="18" name="Espace réservé du pied de page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fr-FR"/>
          </a:p>
        </p:txBody>
      </p:sp>
      <p:sp>
        <p:nvSpPr>
          <p:cNvPr id="5" name="Espace réservé du numéro de diapositive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6121770E-743D-4514-BAA5-6F4E58F38645}"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14348" y="571480"/>
            <a:ext cx="7715304" cy="2071702"/>
          </a:xfrm>
          <a:prstGeom prst="rect">
            <a:avLst/>
          </a:prstGeom>
          <a:solidFill>
            <a:schemeClr val="tx2">
              <a:lumMod val="10000"/>
              <a:lumOff val="90000"/>
            </a:schemeClr>
          </a:solidFill>
          <a:ln>
            <a:solidFill>
              <a:schemeClr val="tx2">
                <a:lumMod val="10000"/>
                <a:lumOff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66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شركة </a:t>
            </a:r>
            <a:r>
              <a:rPr lang="fr-FR" sz="66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MICHLIN</a:t>
            </a:r>
            <a:endParaRPr lang="fr-FR" sz="6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5" name="Image 4"/>
          <p:cNvPicPr/>
          <p:nvPr/>
        </p:nvPicPr>
        <p:blipFill>
          <a:blip r:embed="rId2"/>
          <a:srcRect/>
          <a:stretch>
            <a:fillRect/>
          </a:stretch>
        </p:blipFill>
        <p:spPr bwMode="auto">
          <a:xfrm>
            <a:off x="428596" y="3500438"/>
            <a:ext cx="8286808" cy="292895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èche courbée vers la gauche 3"/>
          <p:cNvSpPr/>
          <p:nvPr/>
        </p:nvSpPr>
        <p:spPr>
          <a:xfrm>
            <a:off x="8358214" y="785794"/>
            <a:ext cx="285752" cy="71438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5" name="Flèche courbée vers la gauche 4"/>
          <p:cNvSpPr/>
          <p:nvPr/>
        </p:nvSpPr>
        <p:spPr>
          <a:xfrm>
            <a:off x="8358214" y="2000240"/>
            <a:ext cx="285752" cy="71438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6" name="Rectangle 5"/>
          <p:cNvSpPr/>
          <p:nvPr/>
        </p:nvSpPr>
        <p:spPr>
          <a:xfrm>
            <a:off x="500034" y="571480"/>
            <a:ext cx="7643866" cy="107157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lvl="0" algn="r" rtl="1" fontAlgn="base">
              <a:spcBef>
                <a:spcPct val="0"/>
              </a:spcBef>
              <a:spcAft>
                <a:spcPct val="0"/>
              </a:spcAft>
            </a:pPr>
            <a:r>
              <a:rPr lang="ar-SA" sz="2400" b="1" dirty="0" smtClean="0">
                <a:solidFill>
                  <a:schemeClr val="tx1"/>
                </a:solidFill>
                <a:latin typeface="Calibri" pitchFamily="34" charset="0"/>
                <a:ea typeface="Times New Roman" pitchFamily="18" charset="0"/>
                <a:cs typeface="Arial" pitchFamily="34" charset="0"/>
              </a:rPr>
              <a:t>التركيز على الجودة</a:t>
            </a:r>
            <a:r>
              <a:rPr lang="fr-FR" sz="2400" b="1" dirty="0" smtClean="0">
                <a:solidFill>
                  <a:schemeClr val="tx1"/>
                </a:solidFill>
                <a:latin typeface="Calibri" pitchFamily="34" charset="0"/>
                <a:ea typeface="Times New Roman" pitchFamily="18" charset="0"/>
                <a:cs typeface="Arial" pitchFamily="34" charset="0"/>
              </a:rPr>
              <a:t>:</a:t>
            </a:r>
            <a:r>
              <a:rPr lang="fr-FR" sz="2400" dirty="0" smtClean="0">
                <a:solidFill>
                  <a:schemeClr val="tx1"/>
                </a:solidFill>
                <a:latin typeface="Calibri" pitchFamily="34" charset="0"/>
                <a:ea typeface="Times New Roman" pitchFamily="18" charset="0"/>
                <a:cs typeface="Arial" pitchFamily="34" charset="0"/>
              </a:rPr>
              <a:t> </a:t>
            </a:r>
            <a:r>
              <a:rPr lang="ar-SA" sz="2400" dirty="0" smtClean="0">
                <a:solidFill>
                  <a:schemeClr val="tx1"/>
                </a:solidFill>
                <a:latin typeface="Calibri" pitchFamily="34" charset="0"/>
                <a:ea typeface="Times New Roman" pitchFamily="18" charset="0"/>
                <a:cs typeface="Arial" pitchFamily="34" charset="0"/>
              </a:rPr>
              <a:t>تلتزم </a:t>
            </a:r>
            <a:r>
              <a:rPr lang="ar-SA" sz="2400" dirty="0" err="1" smtClean="0">
                <a:solidFill>
                  <a:schemeClr val="tx1"/>
                </a:solidFill>
                <a:latin typeface="Calibri" pitchFamily="34" charset="0"/>
                <a:ea typeface="Times New Roman" pitchFamily="18" charset="0"/>
                <a:cs typeface="Arial" pitchFamily="34" charset="0"/>
              </a:rPr>
              <a:t>ميشلان</a:t>
            </a:r>
            <a:r>
              <a:rPr lang="ar-SA" sz="2400" dirty="0" smtClean="0">
                <a:solidFill>
                  <a:schemeClr val="tx1"/>
                </a:solidFill>
                <a:latin typeface="Calibri" pitchFamily="34" charset="0"/>
                <a:ea typeface="Times New Roman" pitchFamily="18" charset="0"/>
                <a:cs typeface="Arial" pitchFamily="34" charset="0"/>
              </a:rPr>
              <a:t> بتقديم منتجات عالية الجودة تلبي احتياجات العملاء وتتجاوز توقعاتهم</a:t>
            </a:r>
            <a:r>
              <a:rPr lang="fr-FR" sz="2400" dirty="0" smtClean="0">
                <a:solidFill>
                  <a:schemeClr val="tx1"/>
                </a:solidFill>
                <a:latin typeface="Calibri" pitchFamily="34" charset="0"/>
                <a:ea typeface="Times New Roman" pitchFamily="18" charset="0"/>
                <a:cs typeface="Arial" pitchFamily="34" charset="0"/>
              </a:rPr>
              <a:t>. </a:t>
            </a:r>
            <a:endParaRPr lang="fr-FR" sz="3600" dirty="0" smtClean="0">
              <a:solidFill>
                <a:schemeClr val="tx1"/>
              </a:solidFill>
              <a:latin typeface="Arial" pitchFamily="34" charset="0"/>
              <a:cs typeface="Arial" pitchFamily="34" charset="0"/>
            </a:endParaRPr>
          </a:p>
        </p:txBody>
      </p:sp>
      <p:sp>
        <p:nvSpPr>
          <p:cNvPr id="7" name="Rectangle 6"/>
          <p:cNvSpPr/>
          <p:nvPr/>
        </p:nvSpPr>
        <p:spPr>
          <a:xfrm>
            <a:off x="500034" y="1785926"/>
            <a:ext cx="7643866" cy="107157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rtl="1"/>
            <a:r>
              <a:rPr lang="ar-SA" b="1" dirty="0" smtClean="0"/>
              <a:t>الاستدامة البيئية</a:t>
            </a:r>
            <a:r>
              <a:rPr lang="fr-FR" b="1" dirty="0" smtClean="0"/>
              <a:t>:</a:t>
            </a:r>
            <a:r>
              <a:rPr lang="fr-FR" dirty="0" smtClean="0"/>
              <a:t> </a:t>
            </a:r>
            <a:r>
              <a:rPr lang="ar-SA" dirty="0" smtClean="0"/>
              <a:t>تدرك </a:t>
            </a:r>
            <a:r>
              <a:rPr lang="ar-SA" dirty="0" err="1" smtClean="0"/>
              <a:t>ميشلان</a:t>
            </a:r>
            <a:r>
              <a:rPr lang="ar-SA" dirty="0" smtClean="0"/>
              <a:t> أهمية حماية البيئة </a:t>
            </a:r>
            <a:r>
              <a:rPr lang="ar-SA" dirty="0" err="1" smtClean="0"/>
              <a:t>و</a:t>
            </a:r>
            <a:r>
              <a:rPr lang="ar-SA" dirty="0" smtClean="0"/>
              <a:t> القوانين الذي تفرضها الدول ، وتعمل على تقليل تأثير عملياتها على البيئة من خلال استخدام مواد صديقة للبيئة وتقنيات إنتاج أكثر كفاءة</a:t>
            </a:r>
            <a:r>
              <a:rPr lang="fr-FR" dirty="0" smtClean="0"/>
              <a:t>. </a:t>
            </a:r>
            <a:endParaRPr lang="fr-FR"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9" name="Rectangle 8"/>
          <p:cNvSpPr/>
          <p:nvPr/>
        </p:nvSpPr>
        <p:spPr>
          <a:xfrm>
            <a:off x="500034" y="3000372"/>
            <a:ext cx="7643866" cy="107157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rtl="1"/>
            <a:r>
              <a:rPr lang="ar-SA" b="1" dirty="0" smtClean="0"/>
              <a:t>النمو المستدام</a:t>
            </a:r>
            <a:r>
              <a:rPr lang="fr-FR" b="1" dirty="0" smtClean="0"/>
              <a:t>:</a:t>
            </a:r>
            <a:r>
              <a:rPr lang="fr-FR" dirty="0" smtClean="0"/>
              <a:t> </a:t>
            </a:r>
            <a:r>
              <a:rPr lang="ar-SA" dirty="0" smtClean="0"/>
              <a:t>تسعى </a:t>
            </a:r>
            <a:r>
              <a:rPr lang="ar-SA" dirty="0" err="1" smtClean="0"/>
              <a:t>ميشلان</a:t>
            </a:r>
            <a:r>
              <a:rPr lang="ar-SA" dirty="0" smtClean="0"/>
              <a:t> إلى تحقيق نمو مستدام على المدى الطويل، من خلال توسيع نطاق أعمالها والوصول إلى أسواق جديدة مثل أفريقيا والهند والشرق الأوسط .</a:t>
            </a:r>
            <a:endParaRPr lang="fr-FR"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0" name="Rectangle 9"/>
          <p:cNvSpPr/>
          <p:nvPr/>
        </p:nvSpPr>
        <p:spPr>
          <a:xfrm>
            <a:off x="500034" y="4214818"/>
            <a:ext cx="7643866" cy="157163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lvl="0" algn="r" rtl="1" fontAlgn="base">
              <a:spcBef>
                <a:spcPct val="0"/>
              </a:spcBef>
              <a:spcAft>
                <a:spcPct val="0"/>
              </a:spcAft>
            </a:pPr>
            <a:r>
              <a:rPr lang="fr-FR" dirty="0" smtClean="0">
                <a:solidFill>
                  <a:schemeClr val="tx1"/>
                </a:solidFill>
                <a:latin typeface="Calibri"/>
                <a:ea typeface="Times New Roman" pitchFamily="18" charset="0"/>
                <a:cs typeface="Times New Roman" pitchFamily="18" charset="0"/>
              </a:rPr>
              <a:t>·</a:t>
            </a:r>
            <a:r>
              <a:rPr lang="fr-FR" dirty="0" smtClean="0">
                <a:solidFill>
                  <a:schemeClr val="tx1"/>
                </a:solidFill>
                <a:latin typeface="Calibri" pitchFamily="34" charset="0"/>
                <a:ea typeface="Times New Roman" pitchFamily="18" charset="0"/>
                <a:cs typeface="Arial" pitchFamily="34" charset="0"/>
              </a:rPr>
              <a:t>  </a:t>
            </a:r>
            <a:r>
              <a:rPr lang="ar-SA" sz="2400" b="1" dirty="0" err="1" smtClean="0">
                <a:solidFill>
                  <a:schemeClr val="tx1"/>
                </a:solidFill>
                <a:latin typeface="Calibri" pitchFamily="34" charset="0"/>
                <a:ea typeface="Times New Roman" pitchFamily="18" charset="0"/>
                <a:cs typeface="Arial" pitchFamily="34" charset="0"/>
              </a:rPr>
              <a:t>الريادة</a:t>
            </a:r>
            <a:r>
              <a:rPr lang="ar-SA" sz="2400" b="1" dirty="0" smtClean="0">
                <a:solidFill>
                  <a:schemeClr val="tx1"/>
                </a:solidFill>
                <a:latin typeface="Calibri" pitchFamily="34" charset="0"/>
                <a:ea typeface="Times New Roman" pitchFamily="18" charset="0"/>
                <a:cs typeface="Arial" pitchFamily="34" charset="0"/>
              </a:rPr>
              <a:t> في الصناعة</a:t>
            </a:r>
            <a:r>
              <a:rPr lang="fr-FR" sz="2400" b="1" dirty="0" smtClean="0">
                <a:solidFill>
                  <a:schemeClr val="tx1"/>
                </a:solidFill>
                <a:latin typeface="Calibri" pitchFamily="34" charset="0"/>
                <a:ea typeface="Times New Roman" pitchFamily="18" charset="0"/>
                <a:cs typeface="Arial" pitchFamily="34" charset="0"/>
              </a:rPr>
              <a:t>: </a:t>
            </a:r>
            <a:r>
              <a:rPr lang="ar-SA" b="1" dirty="0" smtClean="0">
                <a:solidFill>
                  <a:schemeClr val="tx1"/>
                </a:solidFill>
                <a:latin typeface="Calibri" pitchFamily="34" charset="0"/>
                <a:ea typeface="Times New Roman" pitchFamily="18" charset="0"/>
                <a:cs typeface="Arial" pitchFamily="34" charset="0"/>
              </a:rPr>
              <a:t>تسعى </a:t>
            </a:r>
            <a:r>
              <a:rPr lang="ar-SA" b="1" dirty="0" err="1" smtClean="0">
                <a:solidFill>
                  <a:schemeClr val="tx1"/>
                </a:solidFill>
                <a:latin typeface="Calibri" pitchFamily="34" charset="0"/>
                <a:ea typeface="Times New Roman" pitchFamily="18" charset="0"/>
                <a:cs typeface="Arial" pitchFamily="34" charset="0"/>
              </a:rPr>
              <a:t>ميشلان</a:t>
            </a:r>
            <a:r>
              <a:rPr lang="ar-SA" b="1" dirty="0" smtClean="0">
                <a:solidFill>
                  <a:schemeClr val="tx1"/>
                </a:solidFill>
                <a:latin typeface="Calibri" pitchFamily="34" charset="0"/>
                <a:ea typeface="Times New Roman" pitchFamily="18" charset="0"/>
                <a:cs typeface="Arial" pitchFamily="34" charset="0"/>
              </a:rPr>
              <a:t> إلى الحفاظ على مكانتها كشركة رائدة في صناعة الإطارات، من خلال تقديم منتجات وخدمات مبتكرة تلبي احتياجات العملاء المتطورة</a:t>
            </a:r>
            <a:r>
              <a:rPr lang="fr-FR" b="1" dirty="0" smtClean="0">
                <a:solidFill>
                  <a:schemeClr val="tx1"/>
                </a:solidFill>
                <a:latin typeface="Calibri" pitchFamily="34" charset="0"/>
                <a:ea typeface="Times New Roman" pitchFamily="18" charset="0"/>
                <a:cs typeface="Arial" pitchFamily="34" charset="0"/>
              </a:rPr>
              <a:t>. </a:t>
            </a:r>
            <a:endParaRPr lang="fr-FR" sz="1050" b="1" dirty="0" smtClean="0">
              <a:solidFill>
                <a:schemeClr val="tx1"/>
              </a:solidFill>
              <a:latin typeface="Arial" pitchFamily="34" charset="0"/>
              <a:cs typeface="Arial" pitchFamily="34" charset="0"/>
            </a:endParaRPr>
          </a:p>
          <a:p>
            <a:pPr lvl="0" algn="r" rtl="1" eaLnBrk="0" fontAlgn="base" hangingPunct="0">
              <a:spcBef>
                <a:spcPct val="0"/>
              </a:spcBef>
              <a:spcAft>
                <a:spcPct val="0"/>
              </a:spcAft>
            </a:pPr>
            <a:r>
              <a:rPr lang="fr-FR" dirty="0" smtClean="0">
                <a:solidFill>
                  <a:schemeClr val="tx1"/>
                </a:solidFill>
                <a:latin typeface="Calibri"/>
                <a:ea typeface="Times New Roman" pitchFamily="18" charset="0"/>
                <a:cs typeface="Times New Roman" pitchFamily="18" charset="0"/>
              </a:rPr>
              <a:t>·</a:t>
            </a:r>
            <a:r>
              <a:rPr lang="fr-FR" dirty="0" smtClean="0">
                <a:solidFill>
                  <a:schemeClr val="tx1"/>
                </a:solidFill>
                <a:latin typeface="Calibri" pitchFamily="34" charset="0"/>
                <a:ea typeface="Times New Roman" pitchFamily="18" charset="0"/>
                <a:cs typeface="Arial" pitchFamily="34" charset="0"/>
              </a:rPr>
              <a:t>  </a:t>
            </a:r>
            <a:r>
              <a:rPr lang="ar-SA" sz="2400" b="1" dirty="0" smtClean="0">
                <a:solidFill>
                  <a:schemeClr val="tx1"/>
                </a:solidFill>
                <a:latin typeface="Calibri" pitchFamily="34" charset="0"/>
                <a:ea typeface="Times New Roman" pitchFamily="18" charset="0"/>
                <a:cs typeface="Arial" pitchFamily="34" charset="0"/>
              </a:rPr>
              <a:t>المسؤولية الاجتماعية</a:t>
            </a:r>
            <a:r>
              <a:rPr lang="fr-FR" sz="2400" b="1" dirty="0" smtClean="0">
                <a:solidFill>
                  <a:schemeClr val="tx1"/>
                </a:solidFill>
                <a:latin typeface="Calibri" pitchFamily="34" charset="0"/>
                <a:ea typeface="Times New Roman" pitchFamily="18" charset="0"/>
                <a:cs typeface="Arial" pitchFamily="34" charset="0"/>
              </a:rPr>
              <a:t>: </a:t>
            </a:r>
            <a:r>
              <a:rPr lang="ar-SA" b="1" dirty="0" smtClean="0">
                <a:solidFill>
                  <a:schemeClr val="tx1"/>
                </a:solidFill>
                <a:latin typeface="Calibri" pitchFamily="34" charset="0"/>
                <a:ea typeface="Times New Roman" pitchFamily="18" charset="0"/>
                <a:cs typeface="Arial" pitchFamily="34" charset="0"/>
              </a:rPr>
              <a:t>تلتزم </a:t>
            </a:r>
            <a:r>
              <a:rPr lang="ar-SA" b="1" dirty="0" err="1" smtClean="0">
                <a:solidFill>
                  <a:schemeClr val="tx1"/>
                </a:solidFill>
                <a:latin typeface="Calibri" pitchFamily="34" charset="0"/>
                <a:ea typeface="Times New Roman" pitchFamily="18" charset="0"/>
                <a:cs typeface="Arial" pitchFamily="34" charset="0"/>
              </a:rPr>
              <a:t>ميشلان</a:t>
            </a:r>
            <a:r>
              <a:rPr lang="ar-SA" b="1" dirty="0" smtClean="0">
                <a:solidFill>
                  <a:schemeClr val="tx1"/>
                </a:solidFill>
                <a:latin typeface="Calibri" pitchFamily="34" charset="0"/>
                <a:ea typeface="Times New Roman" pitchFamily="18" charset="0"/>
                <a:cs typeface="Arial" pitchFamily="34" charset="0"/>
              </a:rPr>
              <a:t> بالمسؤولية الاجتماعية، وتساهم في تطوير المجتمعات المحلية من خلال دعم المشاريع التعليمية والصحية</a:t>
            </a:r>
            <a:r>
              <a:rPr lang="fr-FR" b="1" dirty="0" smtClean="0">
                <a:solidFill>
                  <a:schemeClr val="tx1"/>
                </a:solidFill>
                <a:latin typeface="Calibri" pitchFamily="34" charset="0"/>
                <a:ea typeface="Times New Roman" pitchFamily="18" charset="0"/>
                <a:cs typeface="Arial" pitchFamily="34" charset="0"/>
              </a:rPr>
              <a:t>.</a:t>
            </a:r>
            <a:endParaRPr lang="fr-FR" sz="2800" b="1" dirty="0" smtClean="0">
              <a:solidFill>
                <a:schemeClr val="tx1"/>
              </a:solidFill>
              <a:latin typeface="Arial" pitchFamily="34" charset="0"/>
              <a:cs typeface="Arial" pitchFamily="34" charset="0"/>
            </a:endParaRPr>
          </a:p>
        </p:txBody>
      </p:sp>
      <p:sp>
        <p:nvSpPr>
          <p:cNvPr id="11" name="Flèche courbée vers la gauche 10"/>
          <p:cNvSpPr/>
          <p:nvPr/>
        </p:nvSpPr>
        <p:spPr>
          <a:xfrm>
            <a:off x="8358214" y="3214686"/>
            <a:ext cx="285752" cy="71438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2" name="Flèche courbée vers la gauche 11"/>
          <p:cNvSpPr/>
          <p:nvPr/>
        </p:nvSpPr>
        <p:spPr>
          <a:xfrm>
            <a:off x="8358214" y="4643446"/>
            <a:ext cx="285752" cy="71438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à coins arrondis 3"/>
          <p:cNvSpPr/>
          <p:nvPr/>
        </p:nvSpPr>
        <p:spPr>
          <a:xfrm>
            <a:off x="1357290" y="571480"/>
            <a:ext cx="6500858" cy="1071570"/>
          </a:xfrm>
          <a:prstGeom prst="roundRect">
            <a:avLst/>
          </a:prstGeom>
          <a:solidFill>
            <a:schemeClr val="tx2">
              <a:lumMod val="10000"/>
              <a:lumOff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منافسين شركة </a:t>
            </a:r>
            <a:r>
              <a:rPr lang="ar-SA" sz="3600" b="1" dirty="0" err="1"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ميشلان</a:t>
            </a:r>
            <a:r>
              <a:rPr lang="ar-SA"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 </a:t>
            </a:r>
            <a:endParaRPr lang="fr-FR"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pic>
        <p:nvPicPr>
          <p:cNvPr id="5" name="Image 4"/>
          <p:cNvPicPr/>
          <p:nvPr/>
        </p:nvPicPr>
        <p:blipFill>
          <a:blip r:embed="rId2"/>
          <a:srcRect/>
          <a:stretch>
            <a:fillRect/>
          </a:stretch>
        </p:blipFill>
        <p:spPr bwMode="auto">
          <a:xfrm>
            <a:off x="571473" y="1857364"/>
            <a:ext cx="8001056" cy="3857652"/>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14348" y="1071546"/>
            <a:ext cx="7715304" cy="4286280"/>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r" rtl="1" fontAlgn="base">
              <a:spcBef>
                <a:spcPct val="0"/>
              </a:spcBef>
              <a:spcAft>
                <a:spcPct val="0"/>
              </a:spcAft>
            </a:pPr>
            <a:r>
              <a:rPr lang="ar-SA" sz="3200" b="1" dirty="0" smtClean="0">
                <a:solidFill>
                  <a:schemeClr val="tx1"/>
                </a:solidFill>
                <a:latin typeface="Calibri" pitchFamily="34" charset="0"/>
                <a:ea typeface="Calibri" pitchFamily="34" charset="0"/>
                <a:cs typeface="Arial" pitchFamily="34" charset="0"/>
              </a:rPr>
              <a:t>و لكن </a:t>
            </a:r>
            <a:r>
              <a:rPr lang="ar-SA" sz="3200" b="1" dirty="0" smtClean="0">
                <a:solidFill>
                  <a:schemeClr val="tx1"/>
                </a:solidFill>
                <a:latin typeface="Calibri" pitchFamily="34" charset="0"/>
                <a:ea typeface="Calibri" pitchFamily="34" charset="0"/>
                <a:cs typeface="Arial" pitchFamily="34" charset="0"/>
              </a:rPr>
              <a:t>يعتبر</a:t>
            </a:r>
            <a:r>
              <a:rPr lang="ar-DZ" sz="3200" b="1" dirty="0" smtClean="0">
                <a:solidFill>
                  <a:schemeClr val="tx1"/>
                </a:solidFill>
                <a:latin typeface="Calibri" pitchFamily="34" charset="0"/>
                <a:ea typeface="Calibri" pitchFamily="34" charset="0"/>
                <a:cs typeface="Arial" pitchFamily="34" charset="0"/>
              </a:rPr>
              <a:t> </a:t>
            </a:r>
            <a:r>
              <a:rPr lang="ar-SA" sz="3200" b="1" dirty="0" smtClean="0">
                <a:solidFill>
                  <a:schemeClr val="tx1"/>
                </a:solidFill>
                <a:latin typeface="Calibri" pitchFamily="34" charset="0"/>
                <a:ea typeface="Calibri" pitchFamily="34" charset="0"/>
                <a:cs typeface="Arial" pitchFamily="34" charset="0"/>
              </a:rPr>
              <a:t>المنافسون </a:t>
            </a:r>
            <a:r>
              <a:rPr lang="ar-SA" sz="3200" b="1" dirty="0" smtClean="0">
                <a:solidFill>
                  <a:schemeClr val="tx1"/>
                </a:solidFill>
                <a:latin typeface="Calibri" pitchFamily="34" charset="0"/>
                <a:ea typeface="Calibri" pitchFamily="34" charset="0"/>
                <a:cs typeface="Arial" pitchFamily="34" charset="0"/>
              </a:rPr>
              <a:t>الرئيسيون </a:t>
            </a:r>
            <a:r>
              <a:rPr lang="ar-SA" sz="3200" b="1" dirty="0" err="1" smtClean="0">
                <a:solidFill>
                  <a:schemeClr val="tx1"/>
                </a:solidFill>
                <a:latin typeface="Calibri" pitchFamily="34" charset="0"/>
                <a:ea typeface="Calibri" pitchFamily="34" charset="0"/>
                <a:cs typeface="Arial" pitchFamily="34" charset="0"/>
              </a:rPr>
              <a:t>لميشلان</a:t>
            </a:r>
            <a:r>
              <a:rPr lang="ar-SA" sz="3200" b="1" dirty="0" smtClean="0">
                <a:solidFill>
                  <a:schemeClr val="tx1"/>
                </a:solidFill>
                <a:latin typeface="Calibri" pitchFamily="34" charset="0"/>
                <a:ea typeface="Calibri" pitchFamily="34" charset="0"/>
                <a:cs typeface="Arial" pitchFamily="34" charset="0"/>
              </a:rPr>
              <a:t> في سوق الإطارات العالمية هم :</a:t>
            </a:r>
            <a:endParaRPr lang="fr-FR" sz="1200" b="1" dirty="0" smtClean="0">
              <a:solidFill>
                <a:schemeClr val="tx1"/>
              </a:solidFill>
              <a:latin typeface="Arial" pitchFamily="34" charset="0"/>
              <a:cs typeface="Arial" pitchFamily="34" charset="0"/>
            </a:endParaRPr>
          </a:p>
          <a:p>
            <a:pPr lvl="0" algn="r" rtl="1" eaLnBrk="0" fontAlgn="base" hangingPunct="0">
              <a:spcBef>
                <a:spcPct val="0"/>
              </a:spcBef>
              <a:spcAft>
                <a:spcPct val="0"/>
              </a:spcAft>
            </a:pPr>
            <a:r>
              <a:rPr lang="ar-SA" sz="3200" b="1" dirty="0" smtClean="0">
                <a:solidFill>
                  <a:schemeClr val="tx1"/>
                </a:solidFill>
                <a:latin typeface="Calibri" pitchFamily="34" charset="0"/>
                <a:ea typeface="Calibri" pitchFamily="34" charset="0"/>
                <a:cs typeface="Arial" pitchFamily="34" charset="0"/>
              </a:rPr>
              <a:t> </a:t>
            </a:r>
            <a:r>
              <a:rPr lang="ar-SA" sz="3200" b="1" dirty="0" err="1" smtClean="0">
                <a:solidFill>
                  <a:schemeClr val="tx1"/>
                </a:solidFill>
                <a:latin typeface="Calibri" pitchFamily="34" charset="0"/>
                <a:ea typeface="Calibri" pitchFamily="34" charset="0"/>
                <a:cs typeface="Arial" pitchFamily="34" charset="0"/>
              </a:rPr>
              <a:t>بريدجستون</a:t>
            </a:r>
            <a:r>
              <a:rPr lang="ar-SA" sz="3200" b="1" dirty="0" smtClean="0">
                <a:solidFill>
                  <a:schemeClr val="tx1"/>
                </a:solidFill>
                <a:latin typeface="Calibri" pitchFamily="34" charset="0"/>
                <a:ea typeface="Calibri" pitchFamily="34" charset="0"/>
                <a:cs typeface="Arial" pitchFamily="34" charset="0"/>
              </a:rPr>
              <a:t>، </a:t>
            </a:r>
            <a:r>
              <a:rPr lang="ar-SA" sz="3200" b="1" dirty="0" err="1" smtClean="0">
                <a:solidFill>
                  <a:schemeClr val="tx1"/>
                </a:solidFill>
                <a:latin typeface="Calibri" pitchFamily="34" charset="0"/>
                <a:ea typeface="Calibri" pitchFamily="34" charset="0"/>
                <a:cs typeface="Arial" pitchFamily="34" charset="0"/>
              </a:rPr>
              <a:t>كونتيننتال</a:t>
            </a:r>
            <a:r>
              <a:rPr lang="ar-SA" sz="3200" b="1" dirty="0" smtClean="0">
                <a:solidFill>
                  <a:schemeClr val="tx1"/>
                </a:solidFill>
                <a:latin typeface="Calibri" pitchFamily="34" charset="0"/>
                <a:ea typeface="Calibri" pitchFamily="34" charset="0"/>
                <a:cs typeface="Arial" pitchFamily="34" charset="0"/>
              </a:rPr>
              <a:t>، </a:t>
            </a:r>
            <a:r>
              <a:rPr lang="ar-SA" sz="3200" b="1" dirty="0" err="1" smtClean="0">
                <a:solidFill>
                  <a:schemeClr val="tx1"/>
                </a:solidFill>
                <a:latin typeface="Calibri" pitchFamily="34" charset="0"/>
                <a:ea typeface="Calibri" pitchFamily="34" charset="0"/>
                <a:cs typeface="Arial" pitchFamily="34" charset="0"/>
              </a:rPr>
              <a:t>جوديير</a:t>
            </a:r>
            <a:r>
              <a:rPr lang="ar-SA" sz="3200" b="1" dirty="0" smtClean="0">
                <a:solidFill>
                  <a:schemeClr val="tx1"/>
                </a:solidFill>
                <a:latin typeface="Calibri" pitchFamily="34" charset="0"/>
                <a:ea typeface="Calibri" pitchFamily="34" charset="0"/>
                <a:cs typeface="Arial" pitchFamily="34" charset="0"/>
              </a:rPr>
              <a:t>، </a:t>
            </a:r>
            <a:r>
              <a:rPr lang="ar-SA" sz="3200" b="1" dirty="0" err="1" smtClean="0">
                <a:solidFill>
                  <a:schemeClr val="tx1"/>
                </a:solidFill>
                <a:latin typeface="Calibri" pitchFamily="34" charset="0"/>
                <a:ea typeface="Calibri" pitchFamily="34" charset="0"/>
                <a:cs typeface="Arial" pitchFamily="34" charset="0"/>
              </a:rPr>
              <a:t>وبيريللي</a:t>
            </a:r>
            <a:r>
              <a:rPr lang="ar-SA" sz="3200" b="1" dirty="0" smtClean="0">
                <a:solidFill>
                  <a:schemeClr val="tx1"/>
                </a:solidFill>
                <a:latin typeface="Calibri" pitchFamily="34" charset="0"/>
                <a:ea typeface="Calibri" pitchFamily="34" charset="0"/>
                <a:cs typeface="Arial" pitchFamily="34" charset="0"/>
              </a:rPr>
              <a:t> و تُعرف هذه الشركات أيضًا باسم "الأربعة الكبار" في صناعة الإطارات. إنهم يتنافسون مع </a:t>
            </a:r>
            <a:r>
              <a:rPr lang="ar-SA" sz="3200" b="1" dirty="0" err="1" smtClean="0">
                <a:solidFill>
                  <a:schemeClr val="tx1"/>
                </a:solidFill>
                <a:latin typeface="Calibri" pitchFamily="34" charset="0"/>
                <a:ea typeface="Calibri" pitchFamily="34" charset="0"/>
                <a:cs typeface="Arial" pitchFamily="34" charset="0"/>
              </a:rPr>
              <a:t>ميشلان</a:t>
            </a:r>
            <a:r>
              <a:rPr lang="ar-SA" sz="3200" b="1" dirty="0" smtClean="0">
                <a:solidFill>
                  <a:schemeClr val="tx1"/>
                </a:solidFill>
                <a:latin typeface="Calibri" pitchFamily="34" charset="0"/>
                <a:ea typeface="Calibri" pitchFamily="34" charset="0"/>
                <a:cs typeface="Arial" pitchFamily="34" charset="0"/>
              </a:rPr>
              <a:t> من حيث ابتكار المنتجات والجودة والسعر والحصة السوقية. هناك أيضًا شركات أخرى أصغر تنتج الإطارات، لكن هذه الشركات الأربع تعتبر اللاعبين الرئيسيين في السوق</a:t>
            </a:r>
            <a:r>
              <a:rPr lang="fr-FR" sz="3200" b="1" dirty="0" smtClean="0">
                <a:solidFill>
                  <a:schemeClr val="tx1"/>
                </a:solidFill>
                <a:latin typeface="Calibri" pitchFamily="34" charset="0"/>
                <a:ea typeface="Calibri" pitchFamily="34" charset="0"/>
                <a:cs typeface="Arial" pitchFamily="34" charset="0"/>
              </a:rPr>
              <a:t>.</a:t>
            </a:r>
            <a:endParaRPr lang="fr-FR" sz="3600" b="1" dirty="0" smtClean="0">
              <a:solidFill>
                <a:schemeClr val="tx1"/>
              </a:solidFill>
              <a:latin typeface="Arial" pitchFamily="34" charset="0"/>
              <a:cs typeface="Arial"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à coins arrondis 3"/>
          <p:cNvSpPr/>
          <p:nvPr/>
        </p:nvSpPr>
        <p:spPr>
          <a:xfrm>
            <a:off x="1142976" y="571480"/>
            <a:ext cx="6929486" cy="1357322"/>
          </a:xfrm>
          <a:prstGeom prst="roundRect">
            <a:avLst/>
          </a:prstGeom>
          <a:solidFill>
            <a:schemeClr val="tx2">
              <a:lumMod val="25000"/>
              <a:lumOff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36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النظرة </a:t>
            </a:r>
            <a:r>
              <a:rPr lang="ar-DZ" sz="3600" b="1" dirty="0" err="1"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المسقبلية</a:t>
            </a:r>
            <a:r>
              <a:rPr lang="ar-DZ" sz="36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 لشركة </a:t>
            </a:r>
            <a:r>
              <a:rPr lang="ar-DZ" sz="3600" b="1" dirty="0" err="1"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ميشلان</a:t>
            </a:r>
            <a:r>
              <a:rPr lang="ar-DZ" sz="36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 </a:t>
            </a:r>
            <a:endParaRPr lang="fr-FR" sz="36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
        <p:nvSpPr>
          <p:cNvPr id="5" name="Rectangle 4"/>
          <p:cNvSpPr/>
          <p:nvPr/>
        </p:nvSpPr>
        <p:spPr>
          <a:xfrm>
            <a:off x="4572000" y="2071678"/>
            <a:ext cx="4000528" cy="3714776"/>
          </a:xfrm>
          <a:prstGeom prst="rect">
            <a:avLst/>
          </a:prstGeom>
          <a:solidFill>
            <a:schemeClr val="tx2">
              <a:lumMod val="10000"/>
              <a:lumOff val="90000"/>
            </a:schemeClr>
          </a:solidFill>
        </p:spPr>
        <p:style>
          <a:lnRef idx="2">
            <a:schemeClr val="accent6"/>
          </a:lnRef>
          <a:fillRef idx="1">
            <a:schemeClr val="lt1"/>
          </a:fillRef>
          <a:effectRef idx="0">
            <a:schemeClr val="accent6"/>
          </a:effectRef>
          <a:fontRef idx="minor">
            <a:schemeClr val="dk1"/>
          </a:fontRef>
        </p:style>
        <p:txBody>
          <a:bodyPr rtlCol="0" anchor="ctr"/>
          <a:lstStyle/>
          <a:p>
            <a:pPr lvl="0" algn="r" rtl="1" fontAlgn="base">
              <a:spcBef>
                <a:spcPct val="0"/>
              </a:spcBef>
              <a:spcAft>
                <a:spcPct val="0"/>
              </a:spcAft>
            </a:pPr>
            <a:r>
              <a:rPr lang="ar-SA" sz="2000" b="1" dirty="0" smtClean="0">
                <a:solidFill>
                  <a:schemeClr val="tx1"/>
                </a:solidFill>
                <a:latin typeface="Calibri" pitchFamily="34" charset="0"/>
                <a:ea typeface="Calibri" pitchFamily="34" charset="0"/>
                <a:cs typeface="Arial" pitchFamily="34" charset="0"/>
              </a:rPr>
              <a:t>تستعد شركة “</a:t>
            </a:r>
            <a:r>
              <a:rPr lang="ar-SA" sz="2000" b="1" dirty="0" err="1" smtClean="0">
                <a:solidFill>
                  <a:schemeClr val="tx1"/>
                </a:solidFill>
                <a:latin typeface="Calibri" pitchFamily="34" charset="0"/>
                <a:ea typeface="Calibri" pitchFamily="34" charset="0"/>
                <a:cs typeface="Arial" pitchFamily="34" charset="0"/>
              </a:rPr>
              <a:t>ميشلان</a:t>
            </a:r>
            <a:r>
              <a:rPr lang="ar-SA" sz="2000" b="1" dirty="0" smtClean="0">
                <a:solidFill>
                  <a:schemeClr val="tx1"/>
                </a:solidFill>
                <a:latin typeface="Calibri" pitchFamily="34" charset="0"/>
                <a:ea typeface="Calibri" pitchFamily="34" charset="0"/>
                <a:cs typeface="Arial" pitchFamily="34" charset="0"/>
              </a:rPr>
              <a:t>” لاقتحام سوق الإطارات الخالية من الهواء والتي سيتم تصميمها وبيعها على الجيل القادم من سيارات “</a:t>
            </a:r>
            <a:r>
              <a:rPr lang="ar-SA" sz="2000" b="1" dirty="0" err="1" smtClean="0">
                <a:solidFill>
                  <a:schemeClr val="tx1"/>
                </a:solidFill>
                <a:latin typeface="Calibri" pitchFamily="34" charset="0"/>
                <a:ea typeface="Calibri" pitchFamily="34" charset="0"/>
                <a:cs typeface="Arial" pitchFamily="34" charset="0"/>
              </a:rPr>
              <a:t>شيفروليه</a:t>
            </a:r>
            <a:r>
              <a:rPr lang="ar-SA" sz="2000" b="1" dirty="0" smtClean="0">
                <a:solidFill>
                  <a:schemeClr val="tx1"/>
                </a:solidFill>
                <a:latin typeface="Calibri" pitchFamily="34" charset="0"/>
                <a:ea typeface="Calibri" pitchFamily="34" charset="0"/>
                <a:cs typeface="Arial" pitchFamily="34" charset="0"/>
              </a:rPr>
              <a:t> </a:t>
            </a:r>
            <a:r>
              <a:rPr lang="ar-SA" sz="2000" b="1" dirty="0" err="1" smtClean="0">
                <a:solidFill>
                  <a:schemeClr val="tx1"/>
                </a:solidFill>
                <a:latin typeface="Calibri" pitchFamily="34" charset="0"/>
                <a:ea typeface="Calibri" pitchFamily="34" charset="0"/>
                <a:cs typeface="Arial" pitchFamily="34" charset="0"/>
              </a:rPr>
              <a:t>بولت</a:t>
            </a:r>
            <a:r>
              <a:rPr lang="ar-SA" sz="2000" b="1" dirty="0" smtClean="0">
                <a:solidFill>
                  <a:schemeClr val="tx1"/>
                </a:solidFill>
                <a:latin typeface="Calibri" pitchFamily="34" charset="0"/>
                <a:ea typeface="Calibri" pitchFamily="34" charset="0"/>
                <a:cs typeface="Arial" pitchFamily="34" charset="0"/>
              </a:rPr>
              <a:t>” الكهربائية في السنوات القادمة</a:t>
            </a:r>
            <a:r>
              <a:rPr lang="fr-FR" sz="2000" b="1" dirty="0" smtClean="0">
                <a:solidFill>
                  <a:schemeClr val="tx1"/>
                </a:solidFill>
                <a:latin typeface="Calibri" pitchFamily="34" charset="0"/>
                <a:ea typeface="Calibri" pitchFamily="34" charset="0"/>
                <a:cs typeface="Arial" pitchFamily="34" charset="0"/>
              </a:rPr>
              <a:t>.</a:t>
            </a:r>
            <a:endParaRPr lang="fr-FR" sz="1000" b="1" dirty="0" smtClean="0">
              <a:solidFill>
                <a:schemeClr val="tx1"/>
              </a:solidFill>
              <a:latin typeface="Arial" pitchFamily="34" charset="0"/>
              <a:cs typeface="Arial" pitchFamily="34" charset="0"/>
            </a:endParaRPr>
          </a:p>
          <a:p>
            <a:pPr lvl="0" algn="r" rtl="1" eaLnBrk="0" fontAlgn="base" hangingPunct="0">
              <a:spcBef>
                <a:spcPct val="0"/>
              </a:spcBef>
              <a:spcAft>
                <a:spcPct val="0"/>
              </a:spcAft>
            </a:pPr>
            <a:r>
              <a:rPr lang="ar-SA" sz="2000" b="1" dirty="0" smtClean="0">
                <a:solidFill>
                  <a:schemeClr val="tx1"/>
                </a:solidFill>
                <a:latin typeface="Calibri" pitchFamily="34" charset="0"/>
                <a:ea typeface="Calibri" pitchFamily="34" charset="0"/>
                <a:cs typeface="Arial" pitchFamily="34" charset="0"/>
              </a:rPr>
              <a:t>ويعتبر نظام </a:t>
            </a:r>
            <a:r>
              <a:rPr lang="fr-FR" sz="2000" b="1" dirty="0" err="1" smtClean="0">
                <a:solidFill>
                  <a:schemeClr val="tx1"/>
                </a:solidFill>
                <a:latin typeface="Calibri" pitchFamily="34" charset="0"/>
                <a:ea typeface="Calibri" pitchFamily="34" charset="0"/>
                <a:cs typeface="Arial" pitchFamily="34" charset="0"/>
              </a:rPr>
              <a:t>Uptis</a:t>
            </a:r>
            <a:r>
              <a:rPr lang="fr-FR" sz="2000" b="1" dirty="0" smtClean="0">
                <a:solidFill>
                  <a:schemeClr val="tx1"/>
                </a:solidFill>
                <a:latin typeface="Calibri" pitchFamily="34" charset="0"/>
                <a:ea typeface="Calibri" pitchFamily="34" charset="0"/>
                <a:cs typeface="Arial" pitchFamily="34" charset="0"/>
              </a:rPr>
              <a:t> </a:t>
            </a:r>
            <a:r>
              <a:rPr lang="ar-SA" sz="2000" b="1" dirty="0" smtClean="0">
                <a:solidFill>
                  <a:schemeClr val="tx1"/>
                </a:solidFill>
                <a:latin typeface="Calibri" pitchFamily="34" charset="0"/>
                <a:ea typeface="Calibri" pitchFamily="34" charset="0"/>
                <a:cs typeface="Arial" pitchFamily="34" charset="0"/>
              </a:rPr>
              <a:t>للإطارات الفريد المقاوم للثقب” من صانع الإطارات الفرنسي أن يمثل تراجعًا لأكثر من 130 عامًا من إعادة تعبئة الهواء بشكل تقليدي في إطارات السيارات العادية</a:t>
            </a:r>
            <a:r>
              <a:rPr lang="fr-FR" sz="2000" b="1" dirty="0" smtClean="0">
                <a:solidFill>
                  <a:schemeClr val="tx1"/>
                </a:solidFill>
                <a:latin typeface="Calibri" pitchFamily="34" charset="0"/>
                <a:ea typeface="Calibri" pitchFamily="34" charset="0"/>
                <a:cs typeface="Arial" pitchFamily="34" charset="0"/>
              </a:rPr>
              <a:t>.</a:t>
            </a:r>
            <a:endParaRPr lang="fr-FR" sz="2400" b="1" dirty="0" smtClean="0">
              <a:solidFill>
                <a:schemeClr val="tx1"/>
              </a:solidFill>
              <a:latin typeface="Arial" pitchFamily="34" charset="0"/>
              <a:cs typeface="Arial" pitchFamily="34" charset="0"/>
            </a:endParaRPr>
          </a:p>
        </p:txBody>
      </p:sp>
      <p:pic>
        <p:nvPicPr>
          <p:cNvPr id="7" name="Image 6"/>
          <p:cNvPicPr/>
          <p:nvPr/>
        </p:nvPicPr>
        <p:blipFill>
          <a:blip r:embed="rId2"/>
          <a:srcRect/>
          <a:stretch>
            <a:fillRect/>
          </a:stretch>
        </p:blipFill>
        <p:spPr bwMode="auto">
          <a:xfrm>
            <a:off x="642910" y="2071678"/>
            <a:ext cx="3786214" cy="3746055"/>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à coins arrondis 3"/>
          <p:cNvSpPr/>
          <p:nvPr/>
        </p:nvSpPr>
        <p:spPr>
          <a:xfrm>
            <a:off x="1142976" y="428604"/>
            <a:ext cx="6786610" cy="1071570"/>
          </a:xfrm>
          <a:prstGeom prst="roundRect">
            <a:avLst/>
          </a:prstGeom>
          <a:solidFill>
            <a:schemeClr val="tx2">
              <a:lumMod val="10000"/>
              <a:lumOff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2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المزيج التسويقي لشركة </a:t>
            </a:r>
            <a:r>
              <a:rPr lang="ar-SA" sz="3200" b="1" dirty="0" err="1"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ميشلان</a:t>
            </a:r>
            <a:r>
              <a:rPr lang="ar-SA" sz="32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 </a:t>
            </a:r>
            <a:endParaRPr lang="fr-FR" sz="32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
        <p:nvSpPr>
          <p:cNvPr id="6" name="Rectangle à coins arrondis 5"/>
          <p:cNvSpPr/>
          <p:nvPr/>
        </p:nvSpPr>
        <p:spPr>
          <a:xfrm>
            <a:off x="3143240" y="1785926"/>
            <a:ext cx="2500330" cy="714380"/>
          </a:xfrm>
          <a:prstGeom prst="roundRect">
            <a:avLst/>
          </a:prstGeom>
          <a:solidFill>
            <a:schemeClr val="bg1">
              <a:lumMod val="95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ar-SA" sz="4000" b="1" dirty="0" smtClean="0">
                <a:solidFill>
                  <a:schemeClr val="tx1"/>
                </a:solidFill>
              </a:rPr>
              <a:t> المنتج </a:t>
            </a:r>
            <a:endParaRPr lang="fr-FR" sz="4000" b="1" dirty="0">
              <a:solidFill>
                <a:schemeClr val="tx1"/>
              </a:solidFill>
            </a:endParaRPr>
          </a:p>
        </p:txBody>
      </p:sp>
      <p:sp>
        <p:nvSpPr>
          <p:cNvPr id="9" name="Rectangle 8"/>
          <p:cNvSpPr/>
          <p:nvPr/>
        </p:nvSpPr>
        <p:spPr>
          <a:xfrm>
            <a:off x="571472" y="3000372"/>
            <a:ext cx="7929618" cy="264320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ar-SA" sz="2400" b="1" dirty="0" smtClean="0"/>
              <a:t>تقد</a:t>
            </a:r>
            <a:r>
              <a:rPr lang="ar-SA" sz="2800" b="1" dirty="0" smtClean="0"/>
              <a:t>م </a:t>
            </a:r>
            <a:r>
              <a:rPr lang="ar-SA" sz="2800" b="1" dirty="0" err="1" smtClean="0"/>
              <a:t>ميشلان</a:t>
            </a:r>
            <a:r>
              <a:rPr lang="ar-SA" sz="2800" b="1" dirty="0" smtClean="0"/>
              <a:t> مجموعة واسعة من الإطارات المصممة خصيصًا لتناسب مختلف أنواع المركبات وظروف القيادة. من السيارات الصغيرة إلى الشاحنات الثقيلة، وحتى المركبات الزراعية والهندسية، تغطي </a:t>
            </a:r>
            <a:r>
              <a:rPr lang="ar-SA" sz="2800" b="1" dirty="0" err="1" smtClean="0"/>
              <a:t>ميشلان</a:t>
            </a:r>
            <a:r>
              <a:rPr lang="ar-SA" sz="2800" b="1" dirty="0" smtClean="0"/>
              <a:t> جميع القطاعات</a:t>
            </a:r>
            <a:endParaRPr lang="fr-FR" b="1"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357290" y="500042"/>
            <a:ext cx="6574237" cy="923330"/>
          </a:xfrm>
          <a:prstGeom prst="rect">
            <a:avLst/>
          </a:prstGeom>
          <a:noFill/>
        </p:spPr>
        <p:txBody>
          <a:bodyPr wrap="none" lIns="91440" tIns="45720" rIns="91440" bIns="45720">
            <a:spAutoFit/>
          </a:bodyPr>
          <a:lstStyle/>
          <a:p>
            <a:pPr algn="ctr"/>
            <a:r>
              <a:rPr lang="ar-SA"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أبرز منتجات </a:t>
            </a:r>
            <a:r>
              <a:rPr lang="ar-SA" sz="5400" b="1" cap="none" spc="0" dirty="0" err="1"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ميشلان</a:t>
            </a:r>
            <a:endParaRPr lang="fr-FR"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6" name="Rectangle 5"/>
          <p:cNvSpPr/>
          <p:nvPr/>
        </p:nvSpPr>
        <p:spPr>
          <a:xfrm>
            <a:off x="428596" y="1571612"/>
            <a:ext cx="8286808" cy="428628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7" name="Rectangle 6"/>
          <p:cNvSpPr/>
          <p:nvPr/>
        </p:nvSpPr>
        <p:spPr>
          <a:xfrm>
            <a:off x="4714876" y="1643050"/>
            <a:ext cx="3786214" cy="4071966"/>
          </a:xfrm>
          <a:prstGeom prst="rect">
            <a:avLst/>
          </a:prstGeom>
          <a:solidFill>
            <a:schemeClr val="bg1">
              <a:lumMod val="95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ar-DZ" sz="2400" b="1" dirty="0" smtClean="0">
                <a:solidFill>
                  <a:srgbClr val="C00000"/>
                </a:solidFill>
              </a:rPr>
              <a:t>إطارات السيارات</a:t>
            </a:r>
            <a:r>
              <a:rPr lang="ar-DZ" sz="2400" b="1" dirty="0" smtClean="0"/>
              <a:t>: </a:t>
            </a:r>
            <a:r>
              <a:rPr lang="ar-DZ" sz="2400" b="1" dirty="0" smtClean="0">
                <a:solidFill>
                  <a:schemeClr val="tx1"/>
                </a:solidFill>
              </a:rPr>
              <a:t>تشمل مجموعة واسعة من الإطارات الصيفية والشتوية والإطارات متعددة الفصول، مصممة لتوفير قبضة ممتازة على مختلف أنواع الأسطح، وتحسين كفاءة استهلاك الوقود، وتوفير راحة القيادة</a:t>
            </a:r>
            <a:endParaRPr lang="fr-FR" sz="2400" b="1" dirty="0">
              <a:solidFill>
                <a:schemeClr val="tx1"/>
              </a:solidFill>
            </a:endParaRPr>
          </a:p>
        </p:txBody>
      </p:sp>
      <p:pic>
        <p:nvPicPr>
          <p:cNvPr id="8" name="Image 7"/>
          <p:cNvPicPr/>
          <p:nvPr/>
        </p:nvPicPr>
        <p:blipFill>
          <a:blip r:embed="rId2"/>
          <a:srcRect/>
          <a:stretch>
            <a:fillRect/>
          </a:stretch>
        </p:blipFill>
        <p:spPr bwMode="auto">
          <a:xfrm>
            <a:off x="500034" y="1643050"/>
            <a:ext cx="4214842" cy="4214842"/>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4857752" y="1071546"/>
            <a:ext cx="3429024" cy="4357718"/>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sz="2800" b="1" dirty="0" smtClean="0">
                <a:solidFill>
                  <a:srgbClr val="C00000"/>
                </a:solidFill>
              </a:rPr>
              <a:t>إطارات </a:t>
            </a:r>
            <a:r>
              <a:rPr lang="ar-SA" sz="2800" b="1" dirty="0" smtClean="0">
                <a:solidFill>
                  <a:srgbClr val="C00000"/>
                </a:solidFill>
              </a:rPr>
              <a:t>الشاحنات</a:t>
            </a:r>
            <a:r>
              <a:rPr lang="ar-DZ" sz="2800" b="1" dirty="0" smtClean="0">
                <a:solidFill>
                  <a:srgbClr val="C00000"/>
                </a:solidFill>
              </a:rPr>
              <a:t>: </a:t>
            </a:r>
            <a:r>
              <a:rPr lang="ar-DZ" sz="2800" b="1" dirty="0" smtClean="0">
                <a:solidFill>
                  <a:schemeClr val="tx1">
                    <a:lumMod val="95000"/>
                    <a:lumOff val="5000"/>
                  </a:schemeClr>
                </a:solidFill>
              </a:rPr>
              <a:t>تتميز</a:t>
            </a:r>
            <a:r>
              <a:rPr lang="fr-FR" sz="2800" b="1" dirty="0" smtClean="0">
                <a:solidFill>
                  <a:schemeClr val="tx1">
                    <a:lumMod val="95000"/>
                    <a:lumOff val="5000"/>
                  </a:schemeClr>
                </a:solidFill>
              </a:rPr>
              <a:t> </a:t>
            </a:r>
            <a:r>
              <a:rPr lang="ar-SA" sz="2800" b="1" dirty="0" smtClean="0">
                <a:solidFill>
                  <a:schemeClr val="tx1">
                    <a:lumMod val="95000"/>
                    <a:lumOff val="5000"/>
                  </a:schemeClr>
                </a:solidFill>
              </a:rPr>
              <a:t>إطارات </a:t>
            </a:r>
            <a:r>
              <a:rPr lang="ar-SA" sz="2800" b="1" dirty="0" smtClean="0">
                <a:solidFill>
                  <a:schemeClr val="tx1">
                    <a:lumMod val="95000"/>
                    <a:lumOff val="5000"/>
                  </a:schemeClr>
                </a:solidFill>
              </a:rPr>
              <a:t>الشاحنات </a:t>
            </a:r>
            <a:r>
              <a:rPr lang="ar-SA" sz="2800" b="1" dirty="0" smtClean="0">
                <a:solidFill>
                  <a:schemeClr val="tx1">
                    <a:lumMod val="95000"/>
                    <a:lumOff val="5000"/>
                  </a:schemeClr>
                </a:solidFill>
              </a:rPr>
              <a:t>بقدرتها </a:t>
            </a:r>
            <a:r>
              <a:rPr lang="ar-SA" sz="2800" b="1" dirty="0" smtClean="0">
                <a:solidFill>
                  <a:schemeClr val="tx1">
                    <a:lumMod val="95000"/>
                    <a:lumOff val="5000"/>
                  </a:schemeClr>
                </a:solidFill>
              </a:rPr>
              <a:t>على تحمل الأحمال الثقيلة والمسافات الطويلة، وتوفير أقصى قدر من الأمان والاقتصادية</a:t>
            </a:r>
            <a:endParaRPr lang="fr-FR" sz="2800" b="1" dirty="0">
              <a:solidFill>
                <a:schemeClr val="tx1">
                  <a:lumMod val="95000"/>
                  <a:lumOff val="5000"/>
                </a:schemeClr>
              </a:solidFill>
            </a:endParaRPr>
          </a:p>
        </p:txBody>
      </p:sp>
      <p:pic>
        <p:nvPicPr>
          <p:cNvPr id="14" name="Image 13"/>
          <p:cNvPicPr/>
          <p:nvPr/>
        </p:nvPicPr>
        <p:blipFill>
          <a:blip r:embed="rId2"/>
          <a:srcRect/>
          <a:stretch>
            <a:fillRect/>
          </a:stretch>
        </p:blipFill>
        <p:spPr bwMode="auto">
          <a:xfrm>
            <a:off x="1142976" y="1571612"/>
            <a:ext cx="3214710" cy="3286148"/>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00100" y="785794"/>
            <a:ext cx="7143800" cy="1857388"/>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sz="2400" b="1" dirty="0" smtClean="0">
                <a:solidFill>
                  <a:srgbClr val="C00000"/>
                </a:solidFill>
              </a:rPr>
              <a:t>إطارات </a:t>
            </a:r>
            <a:r>
              <a:rPr lang="ar-SA" sz="2400" b="1" dirty="0" smtClean="0">
                <a:solidFill>
                  <a:srgbClr val="C00000"/>
                </a:solidFill>
              </a:rPr>
              <a:t>الدراجات</a:t>
            </a:r>
            <a:r>
              <a:rPr lang="fr-FR" sz="2400" b="1" dirty="0" smtClean="0">
                <a:solidFill>
                  <a:schemeClr val="tx1"/>
                </a:solidFill>
              </a:rPr>
              <a:t>: </a:t>
            </a:r>
            <a:r>
              <a:rPr lang="ar-SA" sz="2400" b="1" dirty="0" smtClean="0">
                <a:solidFill>
                  <a:schemeClr val="tx1"/>
                </a:solidFill>
              </a:rPr>
              <a:t>تقدم </a:t>
            </a:r>
            <a:r>
              <a:rPr lang="ar-SA" sz="2400" b="1" dirty="0" err="1" smtClean="0">
                <a:solidFill>
                  <a:schemeClr val="tx1"/>
                </a:solidFill>
              </a:rPr>
              <a:t>ميشلان</a:t>
            </a:r>
            <a:r>
              <a:rPr lang="ar-SA" sz="2400" b="1" dirty="0" smtClean="0">
                <a:solidFill>
                  <a:schemeClr val="tx1"/>
                </a:solidFill>
              </a:rPr>
              <a:t> مجموعة متنوعة من إطارات الدراجات ، بما في ذلك إطارات الدراجات الجبلية والدراجات </a:t>
            </a:r>
            <a:r>
              <a:rPr lang="ar-SA" sz="2400" b="1" dirty="0" err="1" smtClean="0">
                <a:solidFill>
                  <a:schemeClr val="tx1"/>
                </a:solidFill>
              </a:rPr>
              <a:t>الطرقية</a:t>
            </a:r>
            <a:r>
              <a:rPr lang="ar-SA" sz="2400" b="1" dirty="0" smtClean="0">
                <a:solidFill>
                  <a:schemeClr val="tx1"/>
                </a:solidFill>
              </a:rPr>
              <a:t>، مصممة لتوفير قبضة ممتازة على مختلف التضاريس</a:t>
            </a:r>
            <a:r>
              <a:rPr lang="fr-FR" sz="2400" b="1" dirty="0" smtClean="0">
                <a:solidFill>
                  <a:schemeClr val="tx1"/>
                </a:solidFill>
              </a:rPr>
              <a:t>.</a:t>
            </a:r>
            <a:endParaRPr lang="fr-FR" sz="2400" b="1" dirty="0">
              <a:solidFill>
                <a:schemeClr val="tx1"/>
              </a:solidFill>
            </a:endParaRPr>
          </a:p>
        </p:txBody>
      </p:sp>
      <p:pic>
        <p:nvPicPr>
          <p:cNvPr id="5" name="Image 4"/>
          <p:cNvPicPr/>
          <p:nvPr/>
        </p:nvPicPr>
        <p:blipFill>
          <a:blip r:embed="rId2"/>
          <a:srcRect/>
          <a:stretch>
            <a:fillRect/>
          </a:stretch>
        </p:blipFill>
        <p:spPr bwMode="auto">
          <a:xfrm>
            <a:off x="642910" y="3071810"/>
            <a:ext cx="7858180" cy="2643206"/>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42976" y="857232"/>
            <a:ext cx="6929486" cy="1785950"/>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sz="2000" b="1" dirty="0" smtClean="0">
                <a:solidFill>
                  <a:srgbClr val="C00000"/>
                </a:solidFill>
              </a:rPr>
              <a:t>إطارات المركبات الزراعية والهندسية</a:t>
            </a:r>
            <a:r>
              <a:rPr lang="fr-FR" sz="2000" b="1" dirty="0" smtClean="0">
                <a:solidFill>
                  <a:srgbClr val="C00000"/>
                </a:solidFill>
              </a:rPr>
              <a:t>: </a:t>
            </a:r>
            <a:r>
              <a:rPr lang="ar-SA" sz="2000" b="1" dirty="0" smtClean="0">
                <a:solidFill>
                  <a:schemeClr val="tx1"/>
                </a:solidFill>
              </a:rPr>
              <a:t>تتميز هذه الإطارات بقدرتها على العمل في الظروف القاسية، وتحمل الأحمال الثقيلة، وتوفير الجر اللازم على مختلف الأسطح</a:t>
            </a:r>
            <a:r>
              <a:rPr lang="fr-FR" sz="2000" b="1" dirty="0" smtClean="0">
                <a:solidFill>
                  <a:schemeClr val="tx1"/>
                </a:solidFill>
              </a:rPr>
              <a:t>.</a:t>
            </a:r>
            <a:endParaRPr lang="fr-FR" sz="2000" b="1" dirty="0">
              <a:solidFill>
                <a:schemeClr val="tx1"/>
              </a:solidFill>
            </a:endParaRPr>
          </a:p>
        </p:txBody>
      </p:sp>
      <p:pic>
        <p:nvPicPr>
          <p:cNvPr id="5" name="Image 4"/>
          <p:cNvPicPr/>
          <p:nvPr/>
        </p:nvPicPr>
        <p:blipFill>
          <a:blip r:embed="rId2"/>
          <a:srcRect/>
          <a:stretch>
            <a:fillRect/>
          </a:stretch>
        </p:blipFill>
        <p:spPr bwMode="auto">
          <a:xfrm>
            <a:off x="785786" y="3000372"/>
            <a:ext cx="7572428" cy="2644691"/>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à coins arrondis 3"/>
          <p:cNvSpPr/>
          <p:nvPr/>
        </p:nvSpPr>
        <p:spPr>
          <a:xfrm>
            <a:off x="3214678" y="571480"/>
            <a:ext cx="2571768" cy="714380"/>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200" b="1" dirty="0" smtClean="0">
                <a:solidFill>
                  <a:schemeClr val="tx1"/>
                </a:solidFill>
              </a:rPr>
              <a:t>السعر</a:t>
            </a:r>
            <a:endParaRPr lang="fr-FR" sz="2800" b="1" dirty="0">
              <a:solidFill>
                <a:schemeClr val="tx1"/>
              </a:solidFill>
            </a:endParaRPr>
          </a:p>
        </p:txBody>
      </p:sp>
      <p:sp>
        <p:nvSpPr>
          <p:cNvPr id="5" name="Rectangle à coins arrondis 4"/>
          <p:cNvSpPr/>
          <p:nvPr/>
        </p:nvSpPr>
        <p:spPr>
          <a:xfrm>
            <a:off x="714348" y="1428736"/>
            <a:ext cx="7715304" cy="4357718"/>
          </a:xfrm>
          <a:prstGeom prst="roundRect">
            <a:avLst/>
          </a:prstGeom>
          <a:solidFill>
            <a:schemeClr val="tx2">
              <a:lumMod val="10000"/>
              <a:lumOff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r" rtl="1" fontAlgn="base">
              <a:spcBef>
                <a:spcPct val="0"/>
              </a:spcBef>
              <a:spcAft>
                <a:spcPct val="0"/>
              </a:spcAft>
            </a:pPr>
            <a:r>
              <a:rPr lang="fr-FR" dirty="0" smtClean="0">
                <a:solidFill>
                  <a:schemeClr val="tx1"/>
                </a:solidFill>
                <a:latin typeface="Calibri" pitchFamily="34" charset="0"/>
                <a:ea typeface="Calibri" pitchFamily="34" charset="0"/>
                <a:cs typeface="Arial" pitchFamily="34" charset="0"/>
              </a:rPr>
              <a:t> </a:t>
            </a:r>
            <a:r>
              <a:rPr lang="ar-SA" sz="2000" b="1" dirty="0" smtClean="0">
                <a:solidFill>
                  <a:srgbClr val="C00000"/>
                </a:solidFill>
                <a:latin typeface="Calibri" pitchFamily="34" charset="0"/>
                <a:ea typeface="Calibri" pitchFamily="34" charset="0"/>
                <a:cs typeface="Arial" pitchFamily="34" charset="0"/>
              </a:rPr>
              <a:t>التسعير القائم على القيمة</a:t>
            </a:r>
            <a:r>
              <a:rPr lang="fr-FR" sz="2000" b="1" dirty="0" smtClean="0">
                <a:solidFill>
                  <a:srgbClr val="C00000"/>
                </a:solidFill>
                <a:latin typeface="Calibri" pitchFamily="34" charset="0"/>
                <a:ea typeface="Calibri" pitchFamily="34" charset="0"/>
                <a:cs typeface="Arial" pitchFamily="34" charset="0"/>
              </a:rPr>
              <a:t>: </a:t>
            </a:r>
            <a:r>
              <a:rPr lang="ar-DZ" sz="2000" b="1" dirty="0" smtClean="0">
                <a:solidFill>
                  <a:srgbClr val="C00000"/>
                </a:solidFill>
                <a:latin typeface="Calibri" pitchFamily="34" charset="0"/>
                <a:ea typeface="Calibri" pitchFamily="34" charset="0"/>
                <a:cs typeface="Arial" pitchFamily="34" charset="0"/>
              </a:rPr>
              <a:t> </a:t>
            </a:r>
            <a:r>
              <a:rPr lang="ar-SA" sz="2000" dirty="0" smtClean="0">
                <a:solidFill>
                  <a:schemeClr val="tx1"/>
                </a:solidFill>
                <a:latin typeface="Calibri" pitchFamily="34" charset="0"/>
                <a:ea typeface="Calibri" pitchFamily="34" charset="0"/>
                <a:cs typeface="Arial" pitchFamily="34" charset="0"/>
              </a:rPr>
              <a:t>تعتبر </a:t>
            </a:r>
            <a:r>
              <a:rPr lang="ar-SA" sz="2000" dirty="0" err="1" smtClean="0">
                <a:solidFill>
                  <a:schemeClr val="tx1"/>
                </a:solidFill>
                <a:latin typeface="Calibri" pitchFamily="34" charset="0"/>
                <a:ea typeface="Calibri" pitchFamily="34" charset="0"/>
                <a:cs typeface="Arial" pitchFamily="34" charset="0"/>
              </a:rPr>
              <a:t>ميشلان</a:t>
            </a:r>
            <a:r>
              <a:rPr lang="ar-SA" sz="2000" dirty="0" smtClean="0">
                <a:solidFill>
                  <a:schemeClr val="tx1"/>
                </a:solidFill>
                <a:latin typeface="Calibri" pitchFamily="34" charset="0"/>
                <a:ea typeface="Calibri" pitchFamily="34" charset="0"/>
                <a:cs typeface="Arial" pitchFamily="34" charset="0"/>
              </a:rPr>
              <a:t> أن منتجاتها تقدم قيمة مضافة للعملاء، سواء من حيث الأداء أو السلامة أو العمر الافتراضي. لذلك، تحدد أسعارها بناءً على هذه القيمة المضافة، مما يبرر السعر الأعلى مقارنة ببعض المنافسين</a:t>
            </a:r>
            <a:r>
              <a:rPr lang="fr-FR" sz="2000" dirty="0" smtClean="0">
                <a:solidFill>
                  <a:schemeClr val="tx1"/>
                </a:solidFill>
                <a:latin typeface="Calibri" pitchFamily="34" charset="0"/>
                <a:ea typeface="Calibri" pitchFamily="34" charset="0"/>
                <a:cs typeface="Arial" pitchFamily="34" charset="0"/>
              </a:rPr>
              <a:t>. </a:t>
            </a:r>
            <a:endParaRPr lang="fr-FR" sz="1000" dirty="0" smtClean="0">
              <a:solidFill>
                <a:schemeClr val="tx1"/>
              </a:solidFill>
              <a:latin typeface="Arial" pitchFamily="34" charset="0"/>
              <a:cs typeface="Arial" pitchFamily="34" charset="0"/>
            </a:endParaRPr>
          </a:p>
          <a:p>
            <a:pPr lvl="0" algn="r" rtl="1" eaLnBrk="0" fontAlgn="base" hangingPunct="0">
              <a:spcBef>
                <a:spcPct val="0"/>
              </a:spcBef>
              <a:spcAft>
                <a:spcPct val="0"/>
              </a:spcAft>
            </a:pPr>
            <a:r>
              <a:rPr lang="fr-FR" sz="2000" dirty="0" smtClean="0">
                <a:solidFill>
                  <a:schemeClr val="tx1"/>
                </a:solidFill>
                <a:latin typeface="Calibri" pitchFamily="34" charset="0"/>
                <a:ea typeface="Calibri" pitchFamily="34" charset="0"/>
                <a:cs typeface="Arial" pitchFamily="34" charset="0"/>
              </a:rPr>
              <a:t>  </a:t>
            </a:r>
            <a:r>
              <a:rPr lang="ar-SA" sz="2000" b="1" dirty="0" smtClean="0">
                <a:solidFill>
                  <a:srgbClr val="C00000"/>
                </a:solidFill>
                <a:latin typeface="Calibri" pitchFamily="34" charset="0"/>
                <a:ea typeface="Calibri" pitchFamily="34" charset="0"/>
                <a:cs typeface="Arial" pitchFamily="34" charset="0"/>
              </a:rPr>
              <a:t>التسعير </a:t>
            </a:r>
            <a:r>
              <a:rPr lang="ar-SA" sz="2000" b="1" dirty="0" smtClean="0">
                <a:solidFill>
                  <a:srgbClr val="C00000"/>
                </a:solidFill>
                <a:latin typeface="Calibri" pitchFamily="34" charset="0"/>
                <a:ea typeface="Calibri" pitchFamily="34" charset="0"/>
                <a:cs typeface="Arial" pitchFamily="34" charset="0"/>
              </a:rPr>
              <a:t>التفاضلي</a:t>
            </a:r>
            <a:r>
              <a:rPr lang="ar-DZ" sz="2000" b="1" dirty="0" smtClean="0">
                <a:solidFill>
                  <a:srgbClr val="C00000"/>
                </a:solidFill>
                <a:latin typeface="Calibri" pitchFamily="34" charset="0"/>
                <a:ea typeface="Calibri" pitchFamily="34" charset="0"/>
                <a:cs typeface="Arial" pitchFamily="34" charset="0"/>
              </a:rPr>
              <a:t> </a:t>
            </a:r>
            <a:r>
              <a:rPr lang="fr-FR" sz="2000" b="1" dirty="0" smtClean="0">
                <a:solidFill>
                  <a:srgbClr val="C00000"/>
                </a:solidFill>
                <a:latin typeface="Calibri" pitchFamily="34" charset="0"/>
                <a:ea typeface="Calibri" pitchFamily="34" charset="0"/>
                <a:cs typeface="Arial" pitchFamily="34" charset="0"/>
              </a:rPr>
              <a:t>: </a:t>
            </a:r>
            <a:r>
              <a:rPr lang="ar-SA" sz="2000" dirty="0" smtClean="0">
                <a:solidFill>
                  <a:schemeClr val="tx1"/>
                </a:solidFill>
                <a:latin typeface="Calibri" pitchFamily="34" charset="0"/>
                <a:ea typeface="Calibri" pitchFamily="34" charset="0"/>
                <a:cs typeface="Arial" pitchFamily="34" charset="0"/>
              </a:rPr>
              <a:t>تختلف أسعار إطارات </a:t>
            </a:r>
            <a:r>
              <a:rPr lang="ar-SA" sz="2000" dirty="0" err="1" smtClean="0">
                <a:solidFill>
                  <a:schemeClr val="tx1"/>
                </a:solidFill>
                <a:latin typeface="Calibri" pitchFamily="34" charset="0"/>
                <a:ea typeface="Calibri" pitchFamily="34" charset="0"/>
                <a:cs typeface="Arial" pitchFamily="34" charset="0"/>
              </a:rPr>
              <a:t>ميشلان</a:t>
            </a:r>
            <a:r>
              <a:rPr lang="ar-SA" sz="2000" dirty="0" smtClean="0">
                <a:solidFill>
                  <a:schemeClr val="tx1"/>
                </a:solidFill>
                <a:latin typeface="Calibri" pitchFamily="34" charset="0"/>
                <a:ea typeface="Calibri" pitchFamily="34" charset="0"/>
                <a:cs typeface="Arial" pitchFamily="34" charset="0"/>
              </a:rPr>
              <a:t> باختلاف الحجم والنوع والمواصفات. فالإطارات عالية الأداء المصممة للسيارات الرياضية، على سبيل المثال، تكون أغلى من الإطارات القياسية للسيارات العائلية</a:t>
            </a:r>
            <a:r>
              <a:rPr lang="fr-FR" sz="2000" dirty="0" smtClean="0">
                <a:solidFill>
                  <a:schemeClr val="tx1"/>
                </a:solidFill>
                <a:latin typeface="Calibri" pitchFamily="34" charset="0"/>
                <a:ea typeface="Calibri" pitchFamily="34" charset="0"/>
                <a:cs typeface="Arial" pitchFamily="34" charset="0"/>
              </a:rPr>
              <a:t>.</a:t>
            </a:r>
            <a:endParaRPr lang="fr-FR" sz="1000" dirty="0" smtClean="0">
              <a:solidFill>
                <a:schemeClr val="tx1"/>
              </a:solidFill>
              <a:latin typeface="Arial" pitchFamily="34" charset="0"/>
              <a:cs typeface="Arial" pitchFamily="34" charset="0"/>
            </a:endParaRPr>
          </a:p>
          <a:p>
            <a:pPr lvl="0" algn="r" rtl="1" eaLnBrk="0" fontAlgn="base" hangingPunct="0">
              <a:spcBef>
                <a:spcPct val="0"/>
              </a:spcBef>
              <a:spcAft>
                <a:spcPct val="0"/>
              </a:spcAft>
            </a:pPr>
            <a:r>
              <a:rPr lang="ar-SA" sz="2000" b="1" dirty="0" smtClean="0">
                <a:solidFill>
                  <a:srgbClr val="C00000"/>
                </a:solidFill>
                <a:latin typeface="Calibri" pitchFamily="34" charset="0"/>
                <a:ea typeface="Calibri" pitchFamily="34" charset="0"/>
                <a:cs typeface="Arial" pitchFamily="34" charset="0"/>
              </a:rPr>
              <a:t>التسعير الموسمي والعروض الترويجية</a:t>
            </a:r>
            <a:r>
              <a:rPr lang="fr-FR" sz="2000" b="1" dirty="0" smtClean="0">
                <a:solidFill>
                  <a:srgbClr val="C00000"/>
                </a:solidFill>
                <a:latin typeface="Calibri" pitchFamily="34" charset="0"/>
                <a:ea typeface="Calibri" pitchFamily="34" charset="0"/>
                <a:cs typeface="Arial" pitchFamily="34" charset="0"/>
              </a:rPr>
              <a:t>: </a:t>
            </a:r>
            <a:r>
              <a:rPr lang="ar-SA" sz="2000" dirty="0" smtClean="0">
                <a:solidFill>
                  <a:schemeClr val="tx1"/>
                </a:solidFill>
                <a:latin typeface="Calibri" pitchFamily="34" charset="0"/>
                <a:ea typeface="Calibri" pitchFamily="34" charset="0"/>
                <a:cs typeface="Arial" pitchFamily="34" charset="0"/>
              </a:rPr>
              <a:t>تقدم </a:t>
            </a:r>
            <a:r>
              <a:rPr lang="ar-SA" sz="2000" dirty="0" err="1" smtClean="0">
                <a:solidFill>
                  <a:schemeClr val="tx1"/>
                </a:solidFill>
                <a:latin typeface="Calibri" pitchFamily="34" charset="0"/>
                <a:ea typeface="Calibri" pitchFamily="34" charset="0"/>
                <a:cs typeface="Arial" pitchFamily="34" charset="0"/>
              </a:rPr>
              <a:t>ميشلان</a:t>
            </a:r>
            <a:r>
              <a:rPr lang="ar-SA" sz="2000" dirty="0" smtClean="0">
                <a:solidFill>
                  <a:schemeClr val="tx1"/>
                </a:solidFill>
                <a:latin typeface="Calibri" pitchFamily="34" charset="0"/>
                <a:ea typeface="Calibri" pitchFamily="34" charset="0"/>
                <a:cs typeface="Arial" pitchFamily="34" charset="0"/>
              </a:rPr>
              <a:t> عروضًا وتخفيضات خاصة في أوقات معينة من السنة، مثل المواسم السياحية أو فترات التصفية</a:t>
            </a:r>
            <a:r>
              <a:rPr lang="fr-FR" sz="2000" dirty="0" smtClean="0">
                <a:solidFill>
                  <a:schemeClr val="tx1"/>
                </a:solidFill>
                <a:latin typeface="Calibri" pitchFamily="34" charset="0"/>
                <a:ea typeface="Calibri" pitchFamily="34" charset="0"/>
                <a:cs typeface="Arial" pitchFamily="34" charset="0"/>
              </a:rPr>
              <a:t>.</a:t>
            </a:r>
            <a:endParaRPr lang="fr-FR" sz="1000" dirty="0" smtClean="0">
              <a:solidFill>
                <a:schemeClr val="tx1"/>
              </a:solidFill>
              <a:latin typeface="Arial" pitchFamily="34" charset="0"/>
              <a:cs typeface="Arial" pitchFamily="34" charset="0"/>
            </a:endParaRPr>
          </a:p>
          <a:p>
            <a:pPr lvl="0" algn="r" rtl="1" eaLnBrk="0" fontAlgn="base" hangingPunct="0">
              <a:spcBef>
                <a:spcPct val="0"/>
              </a:spcBef>
              <a:spcAft>
                <a:spcPct val="0"/>
              </a:spcAft>
            </a:pPr>
            <a:r>
              <a:rPr lang="ar-SA" sz="2000" b="1" dirty="0" smtClean="0">
                <a:solidFill>
                  <a:srgbClr val="C00000"/>
                </a:solidFill>
                <a:latin typeface="Calibri" pitchFamily="34" charset="0"/>
                <a:ea typeface="Calibri" pitchFamily="34" charset="0"/>
                <a:cs typeface="Arial" pitchFamily="34" charset="0"/>
              </a:rPr>
              <a:t>التسعير التنافسي</a:t>
            </a:r>
            <a:r>
              <a:rPr lang="fr-FR" sz="2000" b="1" dirty="0" smtClean="0">
                <a:solidFill>
                  <a:srgbClr val="C00000"/>
                </a:solidFill>
                <a:latin typeface="Calibri" pitchFamily="34" charset="0"/>
                <a:ea typeface="Calibri" pitchFamily="34" charset="0"/>
                <a:cs typeface="Arial" pitchFamily="34" charset="0"/>
              </a:rPr>
              <a:t>: </a:t>
            </a:r>
            <a:r>
              <a:rPr lang="ar-SA" sz="2000" dirty="0" smtClean="0">
                <a:solidFill>
                  <a:schemeClr val="tx1"/>
                </a:solidFill>
                <a:latin typeface="Calibri" pitchFamily="34" charset="0"/>
                <a:ea typeface="Calibri" pitchFamily="34" charset="0"/>
                <a:cs typeface="Arial" pitchFamily="34" charset="0"/>
              </a:rPr>
              <a:t>تأخذ </a:t>
            </a:r>
            <a:r>
              <a:rPr lang="ar-SA" sz="2000" dirty="0" err="1" smtClean="0">
                <a:solidFill>
                  <a:schemeClr val="tx1"/>
                </a:solidFill>
                <a:latin typeface="Calibri" pitchFamily="34" charset="0"/>
                <a:ea typeface="Calibri" pitchFamily="34" charset="0"/>
                <a:cs typeface="Arial" pitchFamily="34" charset="0"/>
              </a:rPr>
              <a:t>ميشلان</a:t>
            </a:r>
            <a:r>
              <a:rPr lang="ar-SA" sz="2000" dirty="0" smtClean="0">
                <a:solidFill>
                  <a:schemeClr val="tx1"/>
                </a:solidFill>
                <a:latin typeface="Calibri" pitchFamily="34" charset="0"/>
                <a:ea typeface="Calibri" pitchFamily="34" charset="0"/>
                <a:cs typeface="Arial" pitchFamily="34" charset="0"/>
              </a:rPr>
              <a:t> في الاعتبار أسعار المنافسين عند تحديد أسعار منتجاتها، ولكنها تحاول في نفس الوقت الحفاظ على هوية العلامة التجارية كعلامة تجارية فاخرة</a:t>
            </a:r>
            <a:r>
              <a:rPr lang="fr-FR" sz="2000" dirty="0" smtClean="0">
                <a:solidFill>
                  <a:schemeClr val="tx1"/>
                </a:solidFill>
                <a:latin typeface="Calibri" pitchFamily="34" charset="0"/>
                <a:ea typeface="Calibri" pitchFamily="34" charset="0"/>
                <a:cs typeface="Arial" pitchFamily="34" charset="0"/>
              </a:rPr>
              <a:t>.</a:t>
            </a:r>
            <a:endParaRPr lang="fr-FR" sz="20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57224" y="500042"/>
            <a:ext cx="7500990" cy="1214446"/>
          </a:xfrm>
          <a:prstGeom prst="rect">
            <a:avLst/>
          </a:prstGeom>
          <a:solidFill>
            <a:schemeClr val="tx2">
              <a:lumMod val="10000"/>
              <a:lumOff val="90000"/>
            </a:schemeClr>
          </a:solidFill>
          <a:ln>
            <a:solidFill>
              <a:schemeClr val="tx2">
                <a:lumMod val="10000"/>
                <a:lumOff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80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خطة البحث </a:t>
            </a:r>
            <a:endParaRPr lang="fr-FR" sz="8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24" name="Rectangle à coins arrondis 23"/>
          <p:cNvSpPr/>
          <p:nvPr/>
        </p:nvSpPr>
        <p:spPr>
          <a:xfrm>
            <a:off x="1000100" y="1785926"/>
            <a:ext cx="7143800" cy="4572032"/>
          </a:xfrm>
          <a:prstGeom prst="roundRect">
            <a:avLst/>
          </a:prstGeom>
          <a:solidFill>
            <a:schemeClr val="bg1">
              <a:lumMod val="75000"/>
            </a:schemeClr>
          </a:solidFill>
        </p:spPr>
        <p:style>
          <a:lnRef idx="2">
            <a:schemeClr val="dk1"/>
          </a:lnRef>
          <a:fillRef idx="1">
            <a:schemeClr val="lt1"/>
          </a:fillRef>
          <a:effectRef idx="0">
            <a:schemeClr val="dk1"/>
          </a:effectRef>
          <a:fontRef idx="minor">
            <a:schemeClr val="dk1"/>
          </a:fontRef>
        </p:style>
        <p:txBody>
          <a:bodyPr rtlCol="0" anchor="ctr"/>
          <a:lstStyle/>
          <a:p>
            <a:pPr lvl="0" algn="r" rtl="1" fontAlgn="base">
              <a:spcBef>
                <a:spcPct val="0"/>
              </a:spcBef>
              <a:spcAft>
                <a:spcPct val="0"/>
              </a:spcAft>
            </a:pPr>
            <a:endParaRPr lang="ar-SA" dirty="0">
              <a:solidFill>
                <a:schemeClr val="tx1"/>
              </a:solidFill>
              <a:latin typeface="Arial" pitchFamily="34" charset="0"/>
              <a:cs typeface="Arial" pitchFamily="34" charset="0"/>
            </a:endParaRPr>
          </a:p>
        </p:txBody>
      </p:sp>
      <p:sp>
        <p:nvSpPr>
          <p:cNvPr id="26" name="Flèche gauche 25"/>
          <p:cNvSpPr/>
          <p:nvPr/>
        </p:nvSpPr>
        <p:spPr>
          <a:xfrm>
            <a:off x="7215206" y="1928802"/>
            <a:ext cx="428628" cy="285752"/>
          </a:xfrm>
          <a:prstGeom prst="leftArrow">
            <a:avLst/>
          </a:prstGeom>
          <a:solidFill>
            <a:schemeClr val="bg2">
              <a:lumMod val="10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Flèche gauche 26"/>
          <p:cNvSpPr/>
          <p:nvPr/>
        </p:nvSpPr>
        <p:spPr>
          <a:xfrm>
            <a:off x="7215206" y="2357430"/>
            <a:ext cx="428628" cy="285752"/>
          </a:xfrm>
          <a:prstGeom prst="leftArrow">
            <a:avLst/>
          </a:prstGeom>
          <a:solidFill>
            <a:schemeClr val="bg2">
              <a:lumMod val="10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 name="Flèche gauche 27"/>
          <p:cNvSpPr/>
          <p:nvPr/>
        </p:nvSpPr>
        <p:spPr>
          <a:xfrm>
            <a:off x="7215206" y="2786058"/>
            <a:ext cx="428628" cy="285752"/>
          </a:xfrm>
          <a:prstGeom prst="leftArrow">
            <a:avLst/>
          </a:prstGeom>
          <a:solidFill>
            <a:schemeClr val="bg2">
              <a:lumMod val="10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Flèche gauche 28"/>
          <p:cNvSpPr/>
          <p:nvPr/>
        </p:nvSpPr>
        <p:spPr>
          <a:xfrm>
            <a:off x="7215206" y="3143248"/>
            <a:ext cx="428628" cy="285752"/>
          </a:xfrm>
          <a:prstGeom prst="leftArrow">
            <a:avLst/>
          </a:prstGeom>
          <a:solidFill>
            <a:schemeClr val="bg2">
              <a:lumMod val="10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 name="Flèche gauche 29"/>
          <p:cNvSpPr/>
          <p:nvPr/>
        </p:nvSpPr>
        <p:spPr>
          <a:xfrm>
            <a:off x="7215206" y="3571876"/>
            <a:ext cx="428628" cy="285752"/>
          </a:xfrm>
          <a:prstGeom prst="leftArrow">
            <a:avLst/>
          </a:prstGeom>
          <a:solidFill>
            <a:schemeClr val="bg2">
              <a:lumMod val="10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 name="Flèche gauche 30"/>
          <p:cNvSpPr/>
          <p:nvPr/>
        </p:nvSpPr>
        <p:spPr>
          <a:xfrm>
            <a:off x="7215206" y="3929066"/>
            <a:ext cx="428628" cy="285752"/>
          </a:xfrm>
          <a:prstGeom prst="leftArrow">
            <a:avLst/>
          </a:prstGeom>
          <a:solidFill>
            <a:schemeClr val="bg2">
              <a:lumMod val="10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 name="Flèche gauche 31"/>
          <p:cNvSpPr/>
          <p:nvPr/>
        </p:nvSpPr>
        <p:spPr>
          <a:xfrm>
            <a:off x="7215206" y="6000768"/>
            <a:ext cx="428628" cy="285752"/>
          </a:xfrm>
          <a:prstGeom prst="leftArrow">
            <a:avLst/>
          </a:prstGeom>
          <a:solidFill>
            <a:schemeClr val="bg2">
              <a:lumMod val="10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Flèche gauche 32"/>
          <p:cNvSpPr/>
          <p:nvPr/>
        </p:nvSpPr>
        <p:spPr>
          <a:xfrm>
            <a:off x="7215206" y="4357694"/>
            <a:ext cx="428628" cy="285752"/>
          </a:xfrm>
          <a:prstGeom prst="leftArrow">
            <a:avLst/>
          </a:prstGeom>
          <a:solidFill>
            <a:schemeClr val="bg2">
              <a:lumMod val="10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 name="Flèche gauche 33"/>
          <p:cNvSpPr/>
          <p:nvPr/>
        </p:nvSpPr>
        <p:spPr>
          <a:xfrm>
            <a:off x="7215206" y="4714884"/>
            <a:ext cx="428628" cy="285752"/>
          </a:xfrm>
          <a:prstGeom prst="leftArrow">
            <a:avLst/>
          </a:prstGeom>
          <a:solidFill>
            <a:schemeClr val="bg2">
              <a:lumMod val="10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Flèche gauche 34"/>
          <p:cNvSpPr/>
          <p:nvPr/>
        </p:nvSpPr>
        <p:spPr>
          <a:xfrm>
            <a:off x="7215206" y="5214950"/>
            <a:ext cx="428628" cy="285752"/>
          </a:xfrm>
          <a:prstGeom prst="leftArrow">
            <a:avLst/>
          </a:prstGeom>
          <a:solidFill>
            <a:schemeClr val="bg2">
              <a:lumMod val="10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6" name="Flèche gauche 35"/>
          <p:cNvSpPr/>
          <p:nvPr/>
        </p:nvSpPr>
        <p:spPr>
          <a:xfrm>
            <a:off x="7215206" y="5572140"/>
            <a:ext cx="428628" cy="285752"/>
          </a:xfrm>
          <a:prstGeom prst="leftArrow">
            <a:avLst/>
          </a:prstGeom>
          <a:solidFill>
            <a:schemeClr val="bg2">
              <a:lumMod val="10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7" name="Rectangle 36"/>
          <p:cNvSpPr/>
          <p:nvPr/>
        </p:nvSpPr>
        <p:spPr>
          <a:xfrm>
            <a:off x="1714480" y="1857364"/>
            <a:ext cx="5357850" cy="357190"/>
          </a:xfrm>
          <a:prstGeom prst="rect">
            <a:avLst/>
          </a:prstGeom>
          <a:solidFill>
            <a:schemeClr val="tx2">
              <a:lumMod val="25000"/>
              <a:lumOff val="75000"/>
            </a:schemeClr>
          </a:solidFill>
          <a:ln>
            <a:solidFill>
              <a:schemeClr val="tx2">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ar-DZ" sz="2000" b="1" dirty="0" smtClean="0">
                <a:solidFill>
                  <a:schemeClr val="tx1"/>
                </a:solidFill>
                <a:latin typeface="Calibri"/>
                <a:ea typeface="Calibri"/>
                <a:cs typeface="Arial"/>
              </a:rPr>
              <a:t>التعريف بشركة </a:t>
            </a:r>
            <a:r>
              <a:rPr lang="ar-DZ" sz="2000" b="1" dirty="0" err="1" smtClean="0">
                <a:solidFill>
                  <a:schemeClr val="tx1"/>
                </a:solidFill>
                <a:latin typeface="Calibri"/>
                <a:ea typeface="Calibri"/>
                <a:cs typeface="Arial"/>
              </a:rPr>
              <a:t>ميشلان</a:t>
            </a:r>
            <a:r>
              <a:rPr lang="ar-DZ" sz="2000" b="1" dirty="0" smtClean="0">
                <a:solidFill>
                  <a:schemeClr val="tx1"/>
                </a:solidFill>
                <a:latin typeface="Calibri"/>
                <a:ea typeface="Calibri"/>
                <a:cs typeface="Arial"/>
              </a:rPr>
              <a:t> </a:t>
            </a:r>
            <a:endParaRPr lang="fr-FR" sz="2000" dirty="0">
              <a:solidFill>
                <a:schemeClr val="tx1"/>
              </a:solidFill>
            </a:endParaRPr>
          </a:p>
        </p:txBody>
      </p:sp>
      <p:sp>
        <p:nvSpPr>
          <p:cNvPr id="38" name="Rectangle 37"/>
          <p:cNvSpPr/>
          <p:nvPr/>
        </p:nvSpPr>
        <p:spPr>
          <a:xfrm>
            <a:off x="1714480" y="2285992"/>
            <a:ext cx="5357850" cy="357190"/>
          </a:xfrm>
          <a:prstGeom prst="rect">
            <a:avLst/>
          </a:prstGeom>
          <a:solidFill>
            <a:schemeClr val="tx2">
              <a:lumMod val="25000"/>
              <a:lumOff val="75000"/>
            </a:schemeClr>
          </a:solidFill>
          <a:ln>
            <a:solidFill>
              <a:schemeClr val="tx2">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ar-SA" sz="2000" b="1" dirty="0">
                <a:solidFill>
                  <a:schemeClr val="tx1"/>
                </a:solidFill>
              </a:rPr>
              <a:t>تاريخ شركة </a:t>
            </a:r>
            <a:r>
              <a:rPr lang="ar-SA" sz="2000" b="1" dirty="0" err="1">
                <a:solidFill>
                  <a:schemeClr val="tx1"/>
                </a:solidFill>
              </a:rPr>
              <a:t>ميشلان</a:t>
            </a:r>
            <a:r>
              <a:rPr lang="ar-SA" sz="2000" b="1" dirty="0">
                <a:solidFill>
                  <a:schemeClr val="tx1"/>
                </a:solidFill>
              </a:rPr>
              <a:t> و تطورها </a:t>
            </a:r>
            <a:endParaRPr lang="fr-FR" sz="2000" dirty="0">
              <a:solidFill>
                <a:schemeClr val="tx1"/>
              </a:solidFill>
            </a:endParaRPr>
          </a:p>
        </p:txBody>
      </p:sp>
      <p:sp>
        <p:nvSpPr>
          <p:cNvPr id="39" name="Rectangle 38"/>
          <p:cNvSpPr/>
          <p:nvPr/>
        </p:nvSpPr>
        <p:spPr>
          <a:xfrm>
            <a:off x="1714480" y="2714620"/>
            <a:ext cx="5357850" cy="357190"/>
          </a:xfrm>
          <a:prstGeom prst="rect">
            <a:avLst/>
          </a:prstGeom>
          <a:solidFill>
            <a:schemeClr val="tx2">
              <a:lumMod val="25000"/>
              <a:lumOff val="75000"/>
            </a:schemeClr>
          </a:solidFill>
          <a:ln>
            <a:solidFill>
              <a:schemeClr val="tx2">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ar-SA" sz="2000" b="1" dirty="0">
                <a:solidFill>
                  <a:schemeClr val="tx1"/>
                </a:solidFill>
              </a:rPr>
              <a:t>شعار شركة </a:t>
            </a:r>
            <a:r>
              <a:rPr lang="ar-SA" sz="2000" b="1" dirty="0" err="1">
                <a:solidFill>
                  <a:schemeClr val="tx1"/>
                </a:solidFill>
              </a:rPr>
              <a:t>ميشلان</a:t>
            </a:r>
            <a:r>
              <a:rPr lang="ar-SA" sz="2000" b="1" dirty="0">
                <a:solidFill>
                  <a:schemeClr val="tx1"/>
                </a:solidFill>
              </a:rPr>
              <a:t> </a:t>
            </a:r>
            <a:endParaRPr lang="fr-FR" sz="2000" dirty="0">
              <a:solidFill>
                <a:schemeClr val="tx1"/>
              </a:solidFill>
            </a:endParaRPr>
          </a:p>
        </p:txBody>
      </p:sp>
      <p:sp>
        <p:nvSpPr>
          <p:cNvPr id="40" name="Rectangle 39"/>
          <p:cNvSpPr/>
          <p:nvPr/>
        </p:nvSpPr>
        <p:spPr>
          <a:xfrm>
            <a:off x="1714480" y="3143248"/>
            <a:ext cx="5357850" cy="285752"/>
          </a:xfrm>
          <a:prstGeom prst="rect">
            <a:avLst/>
          </a:prstGeom>
          <a:solidFill>
            <a:schemeClr val="tx2">
              <a:lumMod val="25000"/>
              <a:lumOff val="75000"/>
            </a:schemeClr>
          </a:solidFill>
          <a:ln>
            <a:solidFill>
              <a:schemeClr val="tx2">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ar-SA" sz="2000" b="1" dirty="0" err="1">
                <a:solidFill>
                  <a:schemeClr val="tx1"/>
                </a:solidFill>
              </a:rPr>
              <a:t>اهداف</a:t>
            </a:r>
            <a:r>
              <a:rPr lang="ar-SA" sz="2000" b="1" dirty="0">
                <a:solidFill>
                  <a:schemeClr val="tx1"/>
                </a:solidFill>
              </a:rPr>
              <a:t> شركة </a:t>
            </a:r>
            <a:r>
              <a:rPr lang="ar-SA" sz="2000" b="1" dirty="0" err="1">
                <a:solidFill>
                  <a:schemeClr val="tx1"/>
                </a:solidFill>
              </a:rPr>
              <a:t>ميشلان</a:t>
            </a:r>
            <a:r>
              <a:rPr lang="ar-SA" sz="2000" b="1" dirty="0">
                <a:solidFill>
                  <a:schemeClr val="tx1"/>
                </a:solidFill>
              </a:rPr>
              <a:t> </a:t>
            </a:r>
            <a:endParaRPr lang="fr-FR" sz="2000" dirty="0">
              <a:solidFill>
                <a:schemeClr val="tx1"/>
              </a:solidFill>
            </a:endParaRPr>
          </a:p>
        </p:txBody>
      </p:sp>
      <p:sp>
        <p:nvSpPr>
          <p:cNvPr id="41" name="Rectangle 40"/>
          <p:cNvSpPr/>
          <p:nvPr/>
        </p:nvSpPr>
        <p:spPr>
          <a:xfrm>
            <a:off x="1714480" y="3500438"/>
            <a:ext cx="5357850" cy="357190"/>
          </a:xfrm>
          <a:prstGeom prst="rect">
            <a:avLst/>
          </a:prstGeom>
          <a:solidFill>
            <a:schemeClr val="tx2">
              <a:lumMod val="25000"/>
              <a:lumOff val="75000"/>
            </a:schemeClr>
          </a:solidFill>
          <a:ln>
            <a:solidFill>
              <a:schemeClr val="tx2">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ar-SA" sz="2000" b="1" dirty="0">
                <a:solidFill>
                  <a:schemeClr val="tx1"/>
                </a:solidFill>
              </a:rPr>
              <a:t>منافسين شركة </a:t>
            </a:r>
            <a:r>
              <a:rPr lang="ar-SA" sz="2000" b="1" dirty="0" err="1">
                <a:solidFill>
                  <a:schemeClr val="tx1"/>
                </a:solidFill>
              </a:rPr>
              <a:t>ميشلان</a:t>
            </a:r>
            <a:r>
              <a:rPr lang="ar-SA" sz="2000" b="1" dirty="0">
                <a:solidFill>
                  <a:schemeClr val="tx1"/>
                </a:solidFill>
              </a:rPr>
              <a:t> </a:t>
            </a:r>
            <a:endParaRPr lang="fr-FR" sz="2000" dirty="0">
              <a:solidFill>
                <a:schemeClr val="tx1"/>
              </a:solidFill>
            </a:endParaRPr>
          </a:p>
        </p:txBody>
      </p:sp>
      <p:sp>
        <p:nvSpPr>
          <p:cNvPr id="42" name="Rectangle 41"/>
          <p:cNvSpPr/>
          <p:nvPr/>
        </p:nvSpPr>
        <p:spPr>
          <a:xfrm>
            <a:off x="1714480" y="3929066"/>
            <a:ext cx="5357850" cy="357190"/>
          </a:xfrm>
          <a:prstGeom prst="rect">
            <a:avLst/>
          </a:prstGeom>
          <a:solidFill>
            <a:schemeClr val="tx2">
              <a:lumMod val="25000"/>
              <a:lumOff val="75000"/>
            </a:schemeClr>
          </a:solidFill>
          <a:ln>
            <a:solidFill>
              <a:schemeClr val="tx2">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ar-DZ" sz="2000" b="1" dirty="0">
                <a:solidFill>
                  <a:schemeClr val="tx1"/>
                </a:solidFill>
              </a:rPr>
              <a:t>النظرة </a:t>
            </a:r>
            <a:r>
              <a:rPr lang="ar-DZ" sz="2000" b="1" dirty="0" err="1">
                <a:solidFill>
                  <a:schemeClr val="tx1"/>
                </a:solidFill>
              </a:rPr>
              <a:t>المسقبلية</a:t>
            </a:r>
            <a:r>
              <a:rPr lang="ar-DZ" sz="2000" b="1" dirty="0">
                <a:solidFill>
                  <a:schemeClr val="tx1"/>
                </a:solidFill>
              </a:rPr>
              <a:t> لشركة </a:t>
            </a:r>
            <a:r>
              <a:rPr lang="ar-DZ" sz="2000" b="1" dirty="0" err="1">
                <a:solidFill>
                  <a:schemeClr val="tx1"/>
                </a:solidFill>
              </a:rPr>
              <a:t>ميشلان</a:t>
            </a:r>
            <a:r>
              <a:rPr lang="ar-DZ" sz="2000" b="1" dirty="0">
                <a:solidFill>
                  <a:schemeClr val="tx1"/>
                </a:solidFill>
              </a:rPr>
              <a:t> </a:t>
            </a:r>
            <a:endParaRPr lang="fr-FR" sz="2000" b="1" dirty="0">
              <a:solidFill>
                <a:schemeClr val="tx1"/>
              </a:solidFill>
            </a:endParaRPr>
          </a:p>
        </p:txBody>
      </p:sp>
      <p:sp>
        <p:nvSpPr>
          <p:cNvPr id="43" name="Rectangle 42"/>
          <p:cNvSpPr/>
          <p:nvPr/>
        </p:nvSpPr>
        <p:spPr>
          <a:xfrm>
            <a:off x="1714480" y="4357694"/>
            <a:ext cx="5357850" cy="357190"/>
          </a:xfrm>
          <a:prstGeom prst="rect">
            <a:avLst/>
          </a:prstGeom>
          <a:solidFill>
            <a:schemeClr val="tx2">
              <a:lumMod val="25000"/>
              <a:lumOff val="75000"/>
            </a:schemeClr>
          </a:solidFill>
          <a:ln>
            <a:solidFill>
              <a:schemeClr val="tx2">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ar-SA" sz="2000" b="1" dirty="0">
                <a:solidFill>
                  <a:schemeClr val="tx1"/>
                </a:solidFill>
              </a:rPr>
              <a:t>المزيج التسويقي لشركة </a:t>
            </a:r>
            <a:r>
              <a:rPr lang="ar-SA" sz="2000" b="1" dirty="0" err="1">
                <a:solidFill>
                  <a:schemeClr val="tx1"/>
                </a:solidFill>
              </a:rPr>
              <a:t>ميشلان</a:t>
            </a:r>
            <a:endParaRPr lang="fr-FR" sz="2000" dirty="0">
              <a:solidFill>
                <a:schemeClr val="tx1"/>
              </a:solidFill>
            </a:endParaRPr>
          </a:p>
        </p:txBody>
      </p:sp>
      <p:sp>
        <p:nvSpPr>
          <p:cNvPr id="44" name="Rectangle 43"/>
          <p:cNvSpPr/>
          <p:nvPr/>
        </p:nvSpPr>
        <p:spPr>
          <a:xfrm>
            <a:off x="1714480" y="4786322"/>
            <a:ext cx="5357850" cy="285752"/>
          </a:xfrm>
          <a:prstGeom prst="rect">
            <a:avLst/>
          </a:prstGeom>
          <a:solidFill>
            <a:schemeClr val="tx2">
              <a:lumMod val="25000"/>
              <a:lumOff val="75000"/>
            </a:schemeClr>
          </a:solidFill>
          <a:ln>
            <a:solidFill>
              <a:schemeClr val="tx2">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ar-DZ" sz="2000" b="1" dirty="0">
                <a:solidFill>
                  <a:schemeClr val="tx1"/>
                </a:solidFill>
              </a:rPr>
              <a:t>تحليل </a:t>
            </a:r>
            <a:r>
              <a:rPr lang="ar-DZ" sz="2000" b="1" dirty="0" err="1">
                <a:solidFill>
                  <a:schemeClr val="tx1"/>
                </a:solidFill>
              </a:rPr>
              <a:t>سووت</a:t>
            </a:r>
            <a:r>
              <a:rPr lang="ar-DZ" sz="2000" b="1" dirty="0">
                <a:solidFill>
                  <a:schemeClr val="tx1"/>
                </a:solidFill>
              </a:rPr>
              <a:t> </a:t>
            </a:r>
            <a:endParaRPr lang="fr-FR" sz="2000" dirty="0">
              <a:solidFill>
                <a:schemeClr val="tx1"/>
              </a:solidFill>
            </a:endParaRPr>
          </a:p>
        </p:txBody>
      </p:sp>
      <p:sp>
        <p:nvSpPr>
          <p:cNvPr id="45" name="Rectangle 44"/>
          <p:cNvSpPr/>
          <p:nvPr/>
        </p:nvSpPr>
        <p:spPr>
          <a:xfrm>
            <a:off x="1714480" y="5143512"/>
            <a:ext cx="5357850" cy="357190"/>
          </a:xfrm>
          <a:prstGeom prst="rect">
            <a:avLst/>
          </a:prstGeom>
          <a:solidFill>
            <a:schemeClr val="tx2">
              <a:lumMod val="25000"/>
              <a:lumOff val="75000"/>
            </a:schemeClr>
          </a:solidFill>
          <a:ln>
            <a:solidFill>
              <a:schemeClr val="tx2">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ar-DZ" sz="2000" b="1" dirty="0" smtClean="0">
                <a:solidFill>
                  <a:schemeClr val="tx1"/>
                </a:solidFill>
              </a:rPr>
              <a:t>تحليل </a:t>
            </a:r>
            <a:r>
              <a:rPr lang="ar-DZ" sz="2000" b="1" dirty="0" err="1" smtClean="0">
                <a:solidFill>
                  <a:schemeClr val="tx1"/>
                </a:solidFill>
              </a:rPr>
              <a:t>بورتر</a:t>
            </a:r>
            <a:endParaRPr lang="fr-FR" sz="2000" b="1" dirty="0">
              <a:solidFill>
                <a:schemeClr val="tx1"/>
              </a:solidFill>
            </a:endParaRPr>
          </a:p>
        </p:txBody>
      </p:sp>
      <p:sp>
        <p:nvSpPr>
          <p:cNvPr id="46" name="Rectangle 45"/>
          <p:cNvSpPr/>
          <p:nvPr/>
        </p:nvSpPr>
        <p:spPr>
          <a:xfrm>
            <a:off x="1714480" y="5572140"/>
            <a:ext cx="5357850" cy="357190"/>
          </a:xfrm>
          <a:prstGeom prst="rect">
            <a:avLst/>
          </a:prstGeom>
          <a:solidFill>
            <a:schemeClr val="tx2">
              <a:lumMod val="25000"/>
              <a:lumOff val="75000"/>
            </a:schemeClr>
          </a:solidFill>
          <a:ln>
            <a:solidFill>
              <a:schemeClr val="tx2">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ar-DZ" sz="2000" b="1" dirty="0" smtClean="0">
                <a:solidFill>
                  <a:schemeClr val="tx1"/>
                </a:solidFill>
              </a:rPr>
              <a:t>تحليل </a:t>
            </a:r>
            <a:r>
              <a:rPr lang="ar-DZ" sz="2000" b="1" dirty="0" err="1" smtClean="0">
                <a:solidFill>
                  <a:schemeClr val="tx1"/>
                </a:solidFill>
              </a:rPr>
              <a:t>باستال</a:t>
            </a:r>
            <a:endParaRPr lang="fr-FR" sz="2000" b="1" dirty="0">
              <a:solidFill>
                <a:schemeClr val="tx1"/>
              </a:solidFill>
            </a:endParaRPr>
          </a:p>
        </p:txBody>
      </p:sp>
      <p:sp>
        <p:nvSpPr>
          <p:cNvPr id="47" name="Rectangle 46"/>
          <p:cNvSpPr/>
          <p:nvPr/>
        </p:nvSpPr>
        <p:spPr>
          <a:xfrm>
            <a:off x="1714480" y="6000768"/>
            <a:ext cx="5357850" cy="285752"/>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ar-DZ" sz="2000" b="1" dirty="0" smtClean="0">
                <a:solidFill>
                  <a:schemeClr val="tx1"/>
                </a:solidFill>
              </a:rPr>
              <a:t>خاتمة </a:t>
            </a:r>
            <a:endParaRPr lang="fr-FR" b="1" dirty="0">
              <a:solidFill>
                <a:schemeClr val="tx1"/>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428728" y="714356"/>
            <a:ext cx="6000792" cy="92869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rtl="1"/>
            <a:r>
              <a:rPr lang="ar-SA" sz="2400" b="1" dirty="0" smtClean="0"/>
              <a:t>العوامل التي تؤثر على تسعير منتجات </a:t>
            </a:r>
            <a:r>
              <a:rPr lang="ar-SA" sz="2400" b="1" dirty="0" err="1" smtClean="0"/>
              <a:t>ميشلان</a:t>
            </a:r>
            <a:r>
              <a:rPr lang="fr-FR" sz="2400" b="1" dirty="0" smtClean="0"/>
              <a:t>:</a:t>
            </a:r>
            <a:endParaRPr lang="fr-FR" sz="2400" dirty="0"/>
          </a:p>
        </p:txBody>
      </p:sp>
      <p:sp>
        <p:nvSpPr>
          <p:cNvPr id="7" name="Rectangle 6"/>
          <p:cNvSpPr/>
          <p:nvPr/>
        </p:nvSpPr>
        <p:spPr>
          <a:xfrm>
            <a:off x="928662" y="2000240"/>
            <a:ext cx="6858048" cy="3214710"/>
          </a:xfrm>
          <a:prstGeom prst="rect">
            <a:avLst/>
          </a:prstGeom>
          <a:solidFill>
            <a:schemeClr val="tx2">
              <a:lumMod val="10000"/>
              <a:lumOff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1" eaLnBrk="0" fontAlgn="base" hangingPunct="0">
              <a:spcBef>
                <a:spcPct val="0"/>
              </a:spcBef>
              <a:spcAft>
                <a:spcPct val="0"/>
              </a:spcAft>
              <a:buFontTx/>
              <a:buChar char="•"/>
            </a:pPr>
            <a:r>
              <a:rPr lang="ar-SA" sz="2400" b="1" dirty="0" smtClean="0">
                <a:solidFill>
                  <a:schemeClr val="tx1"/>
                </a:solidFill>
                <a:latin typeface="Calibri" pitchFamily="34" charset="0"/>
                <a:ea typeface="Calibri" pitchFamily="34" charset="0"/>
                <a:cs typeface="Arial" pitchFamily="34" charset="0"/>
              </a:rPr>
              <a:t>تكلفة الإنتاج</a:t>
            </a:r>
            <a:r>
              <a:rPr lang="fr-FR" sz="2400" b="1" dirty="0" smtClean="0">
                <a:solidFill>
                  <a:schemeClr val="tx1"/>
                </a:solidFill>
                <a:latin typeface="Calibri" pitchFamily="34" charset="0"/>
                <a:ea typeface="Calibri" pitchFamily="34" charset="0"/>
                <a:cs typeface="Arial" pitchFamily="34" charset="0"/>
              </a:rPr>
              <a:t>:</a:t>
            </a:r>
            <a:r>
              <a:rPr lang="fr-FR" sz="2400" dirty="0" smtClean="0">
                <a:solidFill>
                  <a:schemeClr val="tx1"/>
                </a:solidFill>
                <a:latin typeface="Calibri" pitchFamily="34" charset="0"/>
                <a:ea typeface="Calibri" pitchFamily="34" charset="0"/>
                <a:cs typeface="Arial" pitchFamily="34" charset="0"/>
              </a:rPr>
              <a:t> </a:t>
            </a:r>
            <a:r>
              <a:rPr lang="ar-SA" sz="2400" dirty="0" smtClean="0">
                <a:solidFill>
                  <a:schemeClr val="tx1"/>
                </a:solidFill>
                <a:latin typeface="Calibri" pitchFamily="34" charset="0"/>
                <a:ea typeface="Calibri" pitchFamily="34" charset="0"/>
                <a:cs typeface="Arial" pitchFamily="34" charset="0"/>
              </a:rPr>
              <a:t>تشمل تكلفة المواد الخام، وتكاليف التصنيع، وتكاليف التوزيع والتسويق</a:t>
            </a:r>
            <a:r>
              <a:rPr lang="fr-FR" sz="2400" dirty="0" smtClean="0">
                <a:solidFill>
                  <a:schemeClr val="tx1"/>
                </a:solidFill>
                <a:latin typeface="Calibri" pitchFamily="34" charset="0"/>
                <a:ea typeface="Calibri" pitchFamily="34" charset="0"/>
                <a:cs typeface="Arial" pitchFamily="34" charset="0"/>
              </a:rPr>
              <a:t>.</a:t>
            </a:r>
            <a:endParaRPr lang="fr-FR" sz="1600" dirty="0" smtClean="0">
              <a:solidFill>
                <a:schemeClr val="tx1"/>
              </a:solidFill>
              <a:latin typeface="Calibri" pitchFamily="34" charset="0"/>
              <a:ea typeface="Calibri" pitchFamily="34" charset="0"/>
              <a:cs typeface="Arial" pitchFamily="34" charset="0"/>
            </a:endParaRPr>
          </a:p>
          <a:p>
            <a:pPr lvl="0" algn="ctr" rtl="1" eaLnBrk="0" fontAlgn="base" hangingPunct="0">
              <a:spcBef>
                <a:spcPct val="0"/>
              </a:spcBef>
              <a:spcAft>
                <a:spcPct val="0"/>
              </a:spcAft>
              <a:buFontTx/>
              <a:buChar char="•"/>
            </a:pPr>
            <a:r>
              <a:rPr lang="ar-SA" sz="2400" b="1" dirty="0" smtClean="0">
                <a:solidFill>
                  <a:schemeClr val="tx1"/>
                </a:solidFill>
                <a:latin typeface="Calibri" pitchFamily="34" charset="0"/>
                <a:ea typeface="Calibri" pitchFamily="34" charset="0"/>
                <a:cs typeface="Arial" pitchFamily="34" charset="0"/>
              </a:rPr>
              <a:t>جودة المنتج</a:t>
            </a:r>
            <a:r>
              <a:rPr lang="fr-FR" sz="2400" b="1" dirty="0" smtClean="0">
                <a:solidFill>
                  <a:schemeClr val="tx1"/>
                </a:solidFill>
                <a:latin typeface="Calibri" pitchFamily="34" charset="0"/>
                <a:ea typeface="Calibri" pitchFamily="34" charset="0"/>
                <a:cs typeface="Arial" pitchFamily="34" charset="0"/>
              </a:rPr>
              <a:t>:</a:t>
            </a:r>
            <a:r>
              <a:rPr lang="fr-FR" sz="2400" dirty="0" smtClean="0">
                <a:solidFill>
                  <a:schemeClr val="tx1"/>
                </a:solidFill>
                <a:latin typeface="Calibri" pitchFamily="34" charset="0"/>
                <a:ea typeface="Calibri" pitchFamily="34" charset="0"/>
                <a:cs typeface="Arial" pitchFamily="34" charset="0"/>
              </a:rPr>
              <a:t> </a:t>
            </a:r>
            <a:r>
              <a:rPr lang="ar-SA" sz="2400" dirty="0" smtClean="0">
                <a:solidFill>
                  <a:schemeClr val="tx1"/>
                </a:solidFill>
                <a:latin typeface="Calibri" pitchFamily="34" charset="0"/>
                <a:ea typeface="Calibri" pitchFamily="34" charset="0"/>
                <a:cs typeface="Arial" pitchFamily="34" charset="0"/>
              </a:rPr>
              <a:t>كلما زادت جودة المنتج، زاد السعر</a:t>
            </a:r>
            <a:r>
              <a:rPr lang="fr-FR" sz="2400" dirty="0" smtClean="0">
                <a:solidFill>
                  <a:schemeClr val="tx1"/>
                </a:solidFill>
                <a:latin typeface="Calibri" pitchFamily="34" charset="0"/>
                <a:ea typeface="Calibri" pitchFamily="34" charset="0"/>
                <a:cs typeface="Arial" pitchFamily="34" charset="0"/>
              </a:rPr>
              <a:t>.</a:t>
            </a:r>
            <a:endParaRPr lang="fr-FR" sz="1600" dirty="0" smtClean="0">
              <a:solidFill>
                <a:schemeClr val="tx1"/>
              </a:solidFill>
              <a:latin typeface="Calibri" pitchFamily="34" charset="0"/>
              <a:ea typeface="Calibri" pitchFamily="34" charset="0"/>
              <a:cs typeface="Arial" pitchFamily="34" charset="0"/>
            </a:endParaRPr>
          </a:p>
          <a:p>
            <a:pPr lvl="0" algn="ctr" rtl="1" eaLnBrk="0" fontAlgn="base" hangingPunct="0">
              <a:spcBef>
                <a:spcPct val="0"/>
              </a:spcBef>
              <a:spcAft>
                <a:spcPct val="0"/>
              </a:spcAft>
              <a:buFontTx/>
              <a:buChar char="•"/>
            </a:pPr>
            <a:r>
              <a:rPr lang="ar-SA" sz="2400" b="1" dirty="0" smtClean="0">
                <a:solidFill>
                  <a:schemeClr val="tx1"/>
                </a:solidFill>
                <a:latin typeface="Calibri" pitchFamily="34" charset="0"/>
                <a:ea typeface="Calibri" pitchFamily="34" charset="0"/>
                <a:cs typeface="Arial" pitchFamily="34" charset="0"/>
              </a:rPr>
              <a:t>الماركة</a:t>
            </a:r>
            <a:r>
              <a:rPr lang="fr-FR" sz="2400" b="1" dirty="0" smtClean="0">
                <a:solidFill>
                  <a:schemeClr val="tx1"/>
                </a:solidFill>
                <a:latin typeface="Calibri" pitchFamily="34" charset="0"/>
                <a:ea typeface="Calibri" pitchFamily="34" charset="0"/>
                <a:cs typeface="Arial" pitchFamily="34" charset="0"/>
              </a:rPr>
              <a:t>:</a:t>
            </a:r>
            <a:r>
              <a:rPr lang="fr-FR" sz="2400" dirty="0" smtClean="0">
                <a:solidFill>
                  <a:schemeClr val="tx1"/>
                </a:solidFill>
                <a:latin typeface="Calibri" pitchFamily="34" charset="0"/>
                <a:ea typeface="Calibri" pitchFamily="34" charset="0"/>
                <a:cs typeface="Arial" pitchFamily="34" charset="0"/>
              </a:rPr>
              <a:t> </a:t>
            </a:r>
            <a:r>
              <a:rPr lang="ar-SA" sz="2400" dirty="0" smtClean="0">
                <a:solidFill>
                  <a:schemeClr val="tx1"/>
                </a:solidFill>
                <a:latin typeface="Calibri" pitchFamily="34" charset="0"/>
                <a:ea typeface="Calibri" pitchFamily="34" charset="0"/>
                <a:cs typeface="Arial" pitchFamily="34" charset="0"/>
              </a:rPr>
              <a:t>تحمل علامة </a:t>
            </a:r>
            <a:r>
              <a:rPr lang="ar-SA" sz="2400" dirty="0" err="1" smtClean="0">
                <a:solidFill>
                  <a:schemeClr val="tx1"/>
                </a:solidFill>
                <a:latin typeface="Calibri" pitchFamily="34" charset="0"/>
                <a:ea typeface="Calibri" pitchFamily="34" charset="0"/>
                <a:cs typeface="Arial" pitchFamily="34" charset="0"/>
              </a:rPr>
              <a:t>ميشلان</a:t>
            </a:r>
            <a:r>
              <a:rPr lang="ar-SA" sz="2400" dirty="0" smtClean="0">
                <a:solidFill>
                  <a:schemeClr val="tx1"/>
                </a:solidFill>
                <a:latin typeface="Calibri" pitchFamily="34" charset="0"/>
                <a:ea typeface="Calibri" pitchFamily="34" charset="0"/>
                <a:cs typeface="Arial" pitchFamily="34" charset="0"/>
              </a:rPr>
              <a:t> قيمة عالية لدى المستهلكين، مما يسمح للشركة بفرض أسعار أعلى</a:t>
            </a:r>
            <a:r>
              <a:rPr lang="fr-FR" sz="2400" dirty="0" smtClean="0">
                <a:solidFill>
                  <a:schemeClr val="tx1"/>
                </a:solidFill>
                <a:latin typeface="Calibri" pitchFamily="34" charset="0"/>
                <a:ea typeface="Calibri" pitchFamily="34" charset="0"/>
                <a:cs typeface="Arial" pitchFamily="34" charset="0"/>
              </a:rPr>
              <a:t>.</a:t>
            </a:r>
            <a:endParaRPr lang="fr-FR" sz="1600" dirty="0" smtClean="0">
              <a:solidFill>
                <a:schemeClr val="tx1"/>
              </a:solidFill>
              <a:latin typeface="Calibri" pitchFamily="34" charset="0"/>
              <a:ea typeface="Calibri" pitchFamily="34" charset="0"/>
              <a:cs typeface="Arial" pitchFamily="34" charset="0"/>
            </a:endParaRPr>
          </a:p>
          <a:p>
            <a:pPr lvl="0" algn="ctr" rtl="1" eaLnBrk="0" fontAlgn="base" hangingPunct="0">
              <a:spcBef>
                <a:spcPct val="0"/>
              </a:spcBef>
              <a:spcAft>
                <a:spcPct val="0"/>
              </a:spcAft>
              <a:buFontTx/>
              <a:buChar char="•"/>
            </a:pPr>
            <a:r>
              <a:rPr lang="ar-SA" sz="2400" b="1" dirty="0" smtClean="0">
                <a:solidFill>
                  <a:schemeClr val="tx1"/>
                </a:solidFill>
                <a:latin typeface="Calibri" pitchFamily="34" charset="0"/>
                <a:ea typeface="Calibri" pitchFamily="34" charset="0"/>
                <a:cs typeface="Arial" pitchFamily="34" charset="0"/>
              </a:rPr>
              <a:t>الطلب والعرض</a:t>
            </a:r>
            <a:r>
              <a:rPr lang="fr-FR" sz="2400" b="1" dirty="0" smtClean="0">
                <a:solidFill>
                  <a:schemeClr val="tx1"/>
                </a:solidFill>
                <a:latin typeface="Calibri" pitchFamily="34" charset="0"/>
                <a:ea typeface="Calibri" pitchFamily="34" charset="0"/>
                <a:cs typeface="Arial" pitchFamily="34" charset="0"/>
              </a:rPr>
              <a:t>:</a:t>
            </a:r>
            <a:r>
              <a:rPr lang="fr-FR" sz="2400" dirty="0" smtClean="0">
                <a:solidFill>
                  <a:schemeClr val="tx1"/>
                </a:solidFill>
                <a:latin typeface="Calibri" pitchFamily="34" charset="0"/>
                <a:ea typeface="Calibri" pitchFamily="34" charset="0"/>
                <a:cs typeface="Arial" pitchFamily="34" charset="0"/>
              </a:rPr>
              <a:t> </a:t>
            </a:r>
            <a:r>
              <a:rPr lang="ar-SA" sz="2400" dirty="0" smtClean="0">
                <a:solidFill>
                  <a:schemeClr val="tx1"/>
                </a:solidFill>
                <a:latin typeface="Calibri" pitchFamily="34" charset="0"/>
                <a:ea typeface="Calibri" pitchFamily="34" charset="0"/>
                <a:cs typeface="Arial" pitchFamily="34" charset="0"/>
              </a:rPr>
              <a:t>يتأثر سعر المنتج بالطلب والعرض في السوق</a:t>
            </a:r>
            <a:r>
              <a:rPr lang="fr-FR" sz="2400" dirty="0" smtClean="0">
                <a:solidFill>
                  <a:schemeClr val="tx1"/>
                </a:solidFill>
                <a:latin typeface="Calibri" pitchFamily="34" charset="0"/>
                <a:ea typeface="Calibri" pitchFamily="34" charset="0"/>
                <a:cs typeface="Arial" pitchFamily="34" charset="0"/>
              </a:rPr>
              <a:t>.</a:t>
            </a:r>
            <a:endParaRPr lang="fr-FR" sz="1600" dirty="0" smtClean="0">
              <a:solidFill>
                <a:schemeClr val="tx1"/>
              </a:solidFill>
              <a:latin typeface="Calibri" pitchFamily="34" charset="0"/>
              <a:ea typeface="Calibri" pitchFamily="34" charset="0"/>
              <a:cs typeface="Arial" pitchFamily="34" charset="0"/>
            </a:endParaRPr>
          </a:p>
          <a:p>
            <a:pPr lvl="0" algn="ctr" rtl="1" eaLnBrk="0" fontAlgn="base" hangingPunct="0">
              <a:spcBef>
                <a:spcPct val="0"/>
              </a:spcBef>
              <a:spcAft>
                <a:spcPct val="0"/>
              </a:spcAft>
              <a:buFontTx/>
              <a:buChar char="•"/>
            </a:pPr>
            <a:r>
              <a:rPr lang="ar-SA" sz="2400" b="1" dirty="0" smtClean="0">
                <a:solidFill>
                  <a:schemeClr val="tx1"/>
                </a:solidFill>
                <a:latin typeface="Calibri" pitchFamily="34" charset="0"/>
                <a:ea typeface="Calibri" pitchFamily="34" charset="0"/>
                <a:cs typeface="Arial" pitchFamily="34" charset="0"/>
              </a:rPr>
              <a:t>المنافسة</a:t>
            </a:r>
            <a:r>
              <a:rPr lang="fr-FR" sz="2400" b="1" dirty="0" smtClean="0">
                <a:solidFill>
                  <a:schemeClr val="tx1"/>
                </a:solidFill>
                <a:latin typeface="Calibri" pitchFamily="34" charset="0"/>
                <a:ea typeface="Calibri" pitchFamily="34" charset="0"/>
                <a:cs typeface="Arial" pitchFamily="34" charset="0"/>
              </a:rPr>
              <a:t>:</a:t>
            </a:r>
            <a:r>
              <a:rPr lang="fr-FR" sz="2400" dirty="0" smtClean="0">
                <a:solidFill>
                  <a:schemeClr val="tx1"/>
                </a:solidFill>
                <a:latin typeface="Calibri" pitchFamily="34" charset="0"/>
                <a:ea typeface="Calibri" pitchFamily="34" charset="0"/>
                <a:cs typeface="Arial" pitchFamily="34" charset="0"/>
              </a:rPr>
              <a:t> </a:t>
            </a:r>
            <a:r>
              <a:rPr lang="ar-SA" sz="2400" dirty="0" smtClean="0">
                <a:solidFill>
                  <a:schemeClr val="tx1"/>
                </a:solidFill>
                <a:latin typeface="Calibri" pitchFamily="34" charset="0"/>
                <a:ea typeface="Calibri" pitchFamily="34" charset="0"/>
                <a:cs typeface="Arial" pitchFamily="34" charset="0"/>
              </a:rPr>
              <a:t>تتابع </a:t>
            </a:r>
            <a:r>
              <a:rPr lang="ar-SA" sz="2400" dirty="0" err="1" smtClean="0">
                <a:solidFill>
                  <a:schemeClr val="tx1"/>
                </a:solidFill>
                <a:latin typeface="Calibri" pitchFamily="34" charset="0"/>
                <a:ea typeface="Calibri" pitchFamily="34" charset="0"/>
                <a:cs typeface="Arial" pitchFamily="34" charset="0"/>
              </a:rPr>
              <a:t>ميشلان</a:t>
            </a:r>
            <a:r>
              <a:rPr lang="ar-SA" sz="2400" dirty="0" smtClean="0">
                <a:solidFill>
                  <a:schemeClr val="tx1"/>
                </a:solidFill>
                <a:latin typeface="Calibri" pitchFamily="34" charset="0"/>
                <a:ea typeface="Calibri" pitchFamily="34" charset="0"/>
                <a:cs typeface="Arial" pitchFamily="34" charset="0"/>
              </a:rPr>
              <a:t> أسعار منافسيها وتعدل أسعارها وفقًا لذلك</a:t>
            </a:r>
            <a:r>
              <a:rPr lang="fr-FR" sz="2400" dirty="0" smtClean="0">
                <a:solidFill>
                  <a:schemeClr val="tx1"/>
                </a:solidFill>
                <a:latin typeface="Calibri" pitchFamily="34" charset="0"/>
                <a:ea typeface="Calibri" pitchFamily="34" charset="0"/>
                <a:cs typeface="Arial" pitchFamily="34" charset="0"/>
              </a:rPr>
              <a:t>.</a:t>
            </a:r>
            <a:endParaRPr lang="fr-FR" sz="1050" dirty="0" smtClean="0">
              <a:solidFill>
                <a:schemeClr val="tx1"/>
              </a:solidFill>
              <a:latin typeface="Arial" pitchFamily="34" charset="0"/>
              <a:cs typeface="Arial" pitchFamily="34" charset="0"/>
            </a:endParaRPr>
          </a:p>
          <a:p>
            <a:pPr algn="ctr"/>
            <a:endParaRPr lang="fr-FR" sz="24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à coins arrondis 3"/>
          <p:cNvSpPr/>
          <p:nvPr/>
        </p:nvSpPr>
        <p:spPr>
          <a:xfrm>
            <a:off x="3214678" y="500042"/>
            <a:ext cx="2786082" cy="714380"/>
          </a:xfrm>
          <a:prstGeom prst="roundRect">
            <a:avLst/>
          </a:prstGeom>
          <a:solidFill>
            <a:schemeClr val="tx2">
              <a:lumMod val="10000"/>
              <a:lumOff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sz="3200" b="1" dirty="0" smtClean="0">
                <a:solidFill>
                  <a:schemeClr val="tx1"/>
                </a:solidFill>
              </a:rPr>
              <a:t>التوزيع</a:t>
            </a:r>
            <a:endParaRPr lang="fr-FR" sz="3200" b="1" dirty="0">
              <a:solidFill>
                <a:schemeClr val="tx1"/>
              </a:solidFill>
            </a:endParaRPr>
          </a:p>
        </p:txBody>
      </p:sp>
      <p:sp>
        <p:nvSpPr>
          <p:cNvPr id="5" name="Rectangle 4"/>
          <p:cNvSpPr/>
          <p:nvPr/>
        </p:nvSpPr>
        <p:spPr>
          <a:xfrm>
            <a:off x="642910" y="1285860"/>
            <a:ext cx="7858180" cy="157163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ar-SA" b="1" dirty="0" smtClean="0">
                <a:solidFill>
                  <a:schemeClr val="tx1"/>
                </a:solidFill>
              </a:rPr>
              <a:t>تركز شركة </a:t>
            </a:r>
            <a:r>
              <a:rPr lang="ar-SA" b="1" dirty="0" err="1" smtClean="0">
                <a:solidFill>
                  <a:schemeClr val="tx1"/>
                </a:solidFill>
              </a:rPr>
              <a:t>ميشلان</a:t>
            </a:r>
            <a:r>
              <a:rPr lang="ar-SA" b="1" dirty="0" smtClean="0">
                <a:solidFill>
                  <a:schemeClr val="tx1"/>
                </a:solidFill>
              </a:rPr>
              <a:t> على توزيع منتجاتها في أكثر من 170 دولة حول العالم، مما يعكس حجم عملياتها ونجاحها في الوصول إلى مجموعة واسعة من العملاء. فيما يلي أهم عناصر </a:t>
            </a:r>
            <a:r>
              <a:rPr lang="ar-SA" b="1" dirty="0" err="1" smtClean="0">
                <a:solidFill>
                  <a:schemeClr val="tx1"/>
                </a:solidFill>
              </a:rPr>
              <a:t>استراتيجية</a:t>
            </a:r>
            <a:r>
              <a:rPr lang="ar-SA" b="1" dirty="0" smtClean="0">
                <a:solidFill>
                  <a:schemeClr val="tx1"/>
                </a:solidFill>
              </a:rPr>
              <a:t> التوزيع التي تعتمد عليها الشركة</a:t>
            </a:r>
            <a:endParaRPr lang="fr-FR" b="1" dirty="0">
              <a:solidFill>
                <a:schemeClr val="tx1"/>
              </a:solidFill>
            </a:endParaRPr>
          </a:p>
        </p:txBody>
      </p:sp>
      <p:sp>
        <p:nvSpPr>
          <p:cNvPr id="6" name="Rectangle 5"/>
          <p:cNvSpPr/>
          <p:nvPr/>
        </p:nvSpPr>
        <p:spPr>
          <a:xfrm>
            <a:off x="500034" y="2928934"/>
            <a:ext cx="8072494" cy="3143272"/>
          </a:xfrm>
          <a:prstGeom prst="rect">
            <a:avLst/>
          </a:prstGeom>
          <a:solidFill>
            <a:schemeClr val="tx2">
              <a:lumMod val="10000"/>
              <a:lumOff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r" rtl="1" fontAlgn="base">
              <a:spcBef>
                <a:spcPct val="0"/>
              </a:spcBef>
              <a:spcAft>
                <a:spcPct val="0"/>
              </a:spcAft>
            </a:pPr>
            <a:r>
              <a:rPr lang="ar-DZ" sz="2400" b="1" dirty="0" smtClean="0">
                <a:solidFill>
                  <a:srgbClr val="C00000"/>
                </a:solidFill>
                <a:latin typeface="Calibri" pitchFamily="34" charset="0"/>
                <a:ea typeface="Calibri" pitchFamily="34" charset="0"/>
                <a:cs typeface="Arial" pitchFamily="34" charset="0"/>
              </a:rPr>
              <a:t>1- </a:t>
            </a:r>
            <a:r>
              <a:rPr lang="ar-SA" sz="2400" b="1" dirty="0" smtClean="0">
                <a:solidFill>
                  <a:srgbClr val="C00000"/>
                </a:solidFill>
                <a:latin typeface="Calibri" pitchFamily="34" charset="0"/>
                <a:ea typeface="Calibri" pitchFamily="34" charset="0"/>
                <a:cs typeface="Arial" pitchFamily="34" charset="0"/>
              </a:rPr>
              <a:t>التوزيع </a:t>
            </a:r>
            <a:r>
              <a:rPr lang="ar-SA" sz="2400" b="1" dirty="0" smtClean="0">
                <a:solidFill>
                  <a:srgbClr val="C00000"/>
                </a:solidFill>
                <a:latin typeface="Calibri" pitchFamily="34" charset="0"/>
                <a:ea typeface="Calibri" pitchFamily="34" charset="0"/>
                <a:cs typeface="Arial" pitchFamily="34" charset="0"/>
              </a:rPr>
              <a:t>عبر القنوات المتعددة :</a:t>
            </a:r>
            <a:endParaRPr lang="fr-FR" sz="1050" dirty="0" smtClean="0">
              <a:solidFill>
                <a:srgbClr val="C00000"/>
              </a:solidFill>
              <a:latin typeface="Arial" pitchFamily="34" charset="0"/>
              <a:cs typeface="Arial" pitchFamily="34" charset="0"/>
            </a:endParaRPr>
          </a:p>
          <a:p>
            <a:pPr lvl="0" algn="r" rtl="1" eaLnBrk="0" fontAlgn="base" hangingPunct="0">
              <a:spcBef>
                <a:spcPct val="0"/>
              </a:spcBef>
              <a:spcAft>
                <a:spcPct val="0"/>
              </a:spcAft>
            </a:pPr>
            <a:r>
              <a:rPr lang="ar-SA" sz="2000" dirty="0" smtClean="0">
                <a:solidFill>
                  <a:schemeClr val="tx1"/>
                </a:solidFill>
                <a:latin typeface="Calibri" pitchFamily="34" charset="0"/>
                <a:ea typeface="Calibri" pitchFamily="34" charset="0"/>
                <a:cs typeface="Arial" pitchFamily="34" charset="0"/>
              </a:rPr>
              <a:t>شركة </a:t>
            </a:r>
            <a:r>
              <a:rPr lang="ar-SA" sz="2000" dirty="0" err="1" smtClean="0">
                <a:solidFill>
                  <a:schemeClr val="tx1"/>
                </a:solidFill>
                <a:latin typeface="Calibri" pitchFamily="34" charset="0"/>
                <a:ea typeface="Calibri" pitchFamily="34" charset="0"/>
                <a:cs typeface="Arial" pitchFamily="34" charset="0"/>
              </a:rPr>
              <a:t>ميشلان</a:t>
            </a:r>
            <a:r>
              <a:rPr lang="ar-SA" sz="2000" dirty="0" smtClean="0">
                <a:solidFill>
                  <a:schemeClr val="tx1"/>
                </a:solidFill>
                <a:latin typeface="Calibri" pitchFamily="34" charset="0"/>
                <a:ea typeface="Calibri" pitchFamily="34" charset="0"/>
                <a:cs typeface="Arial" pitchFamily="34" charset="0"/>
              </a:rPr>
              <a:t> تعتمد على شبكة واسعة من القنوات لتوزيع منتجاتها، التي تشمل</a:t>
            </a:r>
            <a:r>
              <a:rPr lang="fr-FR" dirty="0" smtClean="0">
                <a:solidFill>
                  <a:schemeClr val="tx1"/>
                </a:solidFill>
                <a:latin typeface="Calibri" pitchFamily="34" charset="0"/>
                <a:ea typeface="Calibri" pitchFamily="34" charset="0"/>
                <a:cs typeface="Arial" pitchFamily="34" charset="0"/>
              </a:rPr>
              <a:t>:</a:t>
            </a:r>
            <a:endParaRPr lang="fr-FR" sz="900" dirty="0" smtClean="0">
              <a:solidFill>
                <a:schemeClr val="tx1"/>
              </a:solidFill>
              <a:latin typeface="Arial" pitchFamily="34" charset="0"/>
              <a:cs typeface="Arial" pitchFamily="34" charset="0"/>
            </a:endParaRPr>
          </a:p>
          <a:p>
            <a:pPr lvl="0" algn="r" rtl="1" eaLnBrk="0" fontAlgn="base" hangingPunct="0">
              <a:spcBef>
                <a:spcPct val="0"/>
              </a:spcBef>
              <a:spcAft>
                <a:spcPct val="0"/>
              </a:spcAft>
              <a:buFontTx/>
              <a:buChar char="•"/>
            </a:pPr>
            <a:r>
              <a:rPr lang="ar-SA" sz="2000" b="1" dirty="0" smtClean="0">
                <a:solidFill>
                  <a:schemeClr val="tx1"/>
                </a:solidFill>
                <a:latin typeface="Calibri" pitchFamily="34" charset="0"/>
                <a:ea typeface="Calibri" pitchFamily="34" charset="0"/>
                <a:cs typeface="Arial" pitchFamily="34" charset="0"/>
              </a:rPr>
              <a:t>التوزيع المباشر</a:t>
            </a:r>
            <a:r>
              <a:rPr lang="fr-FR" dirty="0" smtClean="0">
                <a:solidFill>
                  <a:schemeClr val="tx1"/>
                </a:solidFill>
                <a:latin typeface="Calibri" pitchFamily="34" charset="0"/>
                <a:ea typeface="Calibri" pitchFamily="34" charset="0"/>
                <a:cs typeface="Arial" pitchFamily="34" charset="0"/>
              </a:rPr>
              <a:t>: </a:t>
            </a:r>
            <a:r>
              <a:rPr lang="ar-SA" sz="2000" dirty="0" smtClean="0">
                <a:solidFill>
                  <a:schemeClr val="tx1"/>
                </a:solidFill>
                <a:latin typeface="Calibri" pitchFamily="34" charset="0"/>
                <a:ea typeface="Calibri" pitchFamily="34" charset="0"/>
                <a:cs typeface="Arial" pitchFamily="34" charset="0"/>
              </a:rPr>
              <a:t>حيث تقوم الشركة ببيع الإطارات مباشرة للعملاء من خلال متاجرها الخاصة أو عبر شراكات مع الوكلاء المعتمدين</a:t>
            </a:r>
            <a:r>
              <a:rPr lang="fr-FR" sz="2000" dirty="0" smtClean="0">
                <a:solidFill>
                  <a:schemeClr val="tx1"/>
                </a:solidFill>
                <a:latin typeface="Calibri" pitchFamily="34" charset="0"/>
                <a:ea typeface="Calibri" pitchFamily="34" charset="0"/>
                <a:cs typeface="Arial" pitchFamily="34" charset="0"/>
              </a:rPr>
              <a:t>.</a:t>
            </a:r>
            <a:endParaRPr lang="fr-FR" sz="1200" dirty="0" smtClean="0">
              <a:solidFill>
                <a:schemeClr val="tx1"/>
              </a:solidFill>
              <a:latin typeface="Calibri" pitchFamily="34" charset="0"/>
              <a:ea typeface="Calibri" pitchFamily="34" charset="0"/>
              <a:cs typeface="Arial" pitchFamily="34" charset="0"/>
            </a:endParaRPr>
          </a:p>
          <a:p>
            <a:pPr lvl="0" algn="r" rtl="1" eaLnBrk="0" fontAlgn="base" hangingPunct="0">
              <a:spcBef>
                <a:spcPct val="0"/>
              </a:spcBef>
              <a:spcAft>
                <a:spcPct val="0"/>
              </a:spcAft>
              <a:buFontTx/>
              <a:buChar char="•"/>
            </a:pPr>
            <a:r>
              <a:rPr lang="ar-SA" sz="2000" b="1" dirty="0" smtClean="0">
                <a:solidFill>
                  <a:schemeClr val="tx1"/>
                </a:solidFill>
                <a:latin typeface="Calibri" pitchFamily="34" charset="0"/>
                <a:ea typeface="Calibri" pitchFamily="34" charset="0"/>
                <a:cs typeface="Arial" pitchFamily="34" charset="0"/>
              </a:rPr>
              <a:t>التوزيع عبر الوكلاء والموزعين</a:t>
            </a:r>
            <a:r>
              <a:rPr lang="fr-FR" sz="2000" dirty="0" smtClean="0">
                <a:solidFill>
                  <a:schemeClr val="tx1"/>
                </a:solidFill>
                <a:latin typeface="Calibri" pitchFamily="34" charset="0"/>
                <a:ea typeface="Calibri" pitchFamily="34" charset="0"/>
                <a:cs typeface="Arial" pitchFamily="34" charset="0"/>
              </a:rPr>
              <a:t>: </a:t>
            </a:r>
            <a:r>
              <a:rPr lang="ar-SA" sz="2000" dirty="0" smtClean="0">
                <a:solidFill>
                  <a:schemeClr val="tx1"/>
                </a:solidFill>
                <a:latin typeface="Calibri" pitchFamily="34" charset="0"/>
                <a:ea typeface="Calibri" pitchFamily="34" charset="0"/>
                <a:cs typeface="Arial" pitchFamily="34" charset="0"/>
              </a:rPr>
              <a:t>لدى </a:t>
            </a:r>
            <a:r>
              <a:rPr lang="ar-SA" sz="2000" dirty="0" err="1" smtClean="0">
                <a:solidFill>
                  <a:schemeClr val="tx1"/>
                </a:solidFill>
                <a:latin typeface="Calibri" pitchFamily="34" charset="0"/>
                <a:ea typeface="Calibri" pitchFamily="34" charset="0"/>
                <a:cs typeface="Arial" pitchFamily="34" charset="0"/>
              </a:rPr>
              <a:t>ميشلان</a:t>
            </a:r>
            <a:r>
              <a:rPr lang="ar-SA" sz="2000" dirty="0" smtClean="0">
                <a:solidFill>
                  <a:schemeClr val="tx1"/>
                </a:solidFill>
                <a:latin typeface="Calibri" pitchFamily="34" charset="0"/>
                <a:ea typeface="Calibri" pitchFamily="34" charset="0"/>
                <a:cs typeface="Arial" pitchFamily="34" charset="0"/>
              </a:rPr>
              <a:t> شبكة كبيرة من الوكلاء والموزعين في مختلف الأسواق، سواء على مستوى المحلات التجارية أو عبر الإنترنت</a:t>
            </a:r>
            <a:r>
              <a:rPr lang="fr-FR" sz="2000" dirty="0" smtClean="0">
                <a:solidFill>
                  <a:schemeClr val="tx1"/>
                </a:solidFill>
                <a:latin typeface="Calibri" pitchFamily="34" charset="0"/>
                <a:ea typeface="Calibri" pitchFamily="34" charset="0"/>
                <a:cs typeface="Arial" pitchFamily="34" charset="0"/>
              </a:rPr>
              <a:t>.</a:t>
            </a:r>
            <a:endParaRPr lang="fr-FR" sz="1000" dirty="0" smtClean="0">
              <a:solidFill>
                <a:schemeClr val="tx1"/>
              </a:solidFill>
              <a:latin typeface="Arial" pitchFamily="34" charset="0"/>
              <a:cs typeface="Arial" pitchFamily="34" charset="0"/>
            </a:endParaRPr>
          </a:p>
          <a:p>
            <a:pPr lvl="0" algn="r" rtl="1" eaLnBrk="0" fontAlgn="base" hangingPunct="0">
              <a:spcBef>
                <a:spcPct val="0"/>
              </a:spcBef>
              <a:spcAft>
                <a:spcPct val="0"/>
              </a:spcAft>
              <a:buFont typeface="Arial" pitchFamily="34" charset="0"/>
              <a:buChar char="•"/>
            </a:pPr>
            <a:r>
              <a:rPr lang="ar-SA" sz="2000" b="1" dirty="0" smtClean="0">
                <a:solidFill>
                  <a:schemeClr val="tx1"/>
                </a:solidFill>
                <a:latin typeface="Calibri" pitchFamily="34" charset="0"/>
                <a:ea typeface="Calibri" pitchFamily="34" charset="0"/>
                <a:cs typeface="Arial" pitchFamily="34" charset="0"/>
              </a:rPr>
              <a:t>التوزيع عبر الإنترنت</a:t>
            </a:r>
            <a:r>
              <a:rPr lang="fr-FR" sz="2000" dirty="0" smtClean="0">
                <a:solidFill>
                  <a:schemeClr val="tx1"/>
                </a:solidFill>
                <a:latin typeface="Arial" pitchFamily="34" charset="0"/>
                <a:ea typeface="Calibri" pitchFamily="34" charset="0"/>
                <a:cs typeface="Arial" pitchFamily="34" charset="0"/>
              </a:rPr>
              <a:t>: </a:t>
            </a:r>
            <a:r>
              <a:rPr lang="ar-SA" sz="2000" dirty="0" smtClean="0">
                <a:solidFill>
                  <a:schemeClr val="tx1"/>
                </a:solidFill>
                <a:latin typeface="Calibri" pitchFamily="34" charset="0"/>
                <a:ea typeface="Calibri" pitchFamily="34" charset="0"/>
                <a:cs typeface="Arial" pitchFamily="34" charset="0"/>
              </a:rPr>
              <a:t>مع نمو التجارة الإلكترونية، قدمت </a:t>
            </a:r>
            <a:r>
              <a:rPr lang="ar-SA" sz="2000" dirty="0" err="1" smtClean="0">
                <a:solidFill>
                  <a:schemeClr val="tx1"/>
                </a:solidFill>
                <a:latin typeface="Calibri" pitchFamily="34" charset="0"/>
                <a:ea typeface="Calibri" pitchFamily="34" charset="0"/>
                <a:cs typeface="Arial" pitchFamily="34" charset="0"/>
              </a:rPr>
              <a:t>ميشلان</a:t>
            </a:r>
            <a:r>
              <a:rPr lang="ar-SA" sz="2000" dirty="0" smtClean="0">
                <a:solidFill>
                  <a:schemeClr val="tx1"/>
                </a:solidFill>
                <a:latin typeface="Calibri" pitchFamily="34" charset="0"/>
                <a:ea typeface="Calibri" pitchFamily="34" charset="0"/>
                <a:cs typeface="Arial" pitchFamily="34" charset="0"/>
              </a:rPr>
              <a:t> حلولاً لتوزيع الإطارات عبر الإنترنت، ما يسهل على العملاء شراء الإطارات مباشرة من موقع الشركة أو عبر منصات التجارة الإلكترونية</a:t>
            </a:r>
            <a:r>
              <a:rPr lang="fr-FR" sz="2000" dirty="0" smtClean="0">
                <a:solidFill>
                  <a:schemeClr val="tx1"/>
                </a:solidFill>
                <a:latin typeface="Arial" pitchFamily="34" charset="0"/>
                <a:ea typeface="Calibri" pitchFamily="34" charset="0"/>
                <a:cs typeface="Arial" pitchFamily="34" charset="0"/>
              </a:rPr>
              <a:t>.</a:t>
            </a:r>
            <a:r>
              <a:rPr lang="fr-FR" sz="1000" dirty="0" smtClean="0">
                <a:solidFill>
                  <a:schemeClr val="tx1"/>
                </a:solidFill>
                <a:latin typeface="Arial" pitchFamily="34" charset="0"/>
                <a:cs typeface="Arial" pitchFamily="34" charset="0"/>
              </a:rPr>
              <a:t> </a:t>
            </a:r>
            <a:endParaRPr lang="fr-FR" sz="2400" dirty="0" smtClean="0">
              <a:solidFill>
                <a:schemeClr val="tx1"/>
              </a:solidFill>
              <a:latin typeface="Arial" pitchFamily="34" charset="0"/>
              <a:cs typeface="Arial"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à coins arrondis 3"/>
          <p:cNvSpPr/>
          <p:nvPr/>
        </p:nvSpPr>
        <p:spPr>
          <a:xfrm>
            <a:off x="928662" y="785794"/>
            <a:ext cx="7500990" cy="4643470"/>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r" rtl="1" fontAlgn="base">
              <a:spcBef>
                <a:spcPct val="0"/>
              </a:spcBef>
              <a:spcAft>
                <a:spcPct val="0"/>
              </a:spcAft>
            </a:pPr>
            <a:r>
              <a:rPr lang="ar-DZ" sz="2400" b="1" dirty="0" smtClean="0">
                <a:solidFill>
                  <a:srgbClr val="C00000"/>
                </a:solidFill>
                <a:latin typeface="Calibri" pitchFamily="34" charset="0"/>
                <a:ea typeface="Calibri" pitchFamily="34" charset="0"/>
                <a:cs typeface="Arial" pitchFamily="34" charset="0"/>
              </a:rPr>
              <a:t>2. </a:t>
            </a:r>
            <a:r>
              <a:rPr lang="ar-SA" sz="2400" b="1" dirty="0" smtClean="0">
                <a:solidFill>
                  <a:srgbClr val="C00000"/>
                </a:solidFill>
                <a:latin typeface="Calibri" pitchFamily="34" charset="0"/>
                <a:ea typeface="Calibri" pitchFamily="34" charset="0"/>
                <a:cs typeface="Arial" pitchFamily="34" charset="0"/>
              </a:rPr>
              <a:t>التركيز على الخدمات المتكاملة</a:t>
            </a:r>
            <a:r>
              <a:rPr lang="fr-FR" sz="2400" b="1" dirty="0" smtClean="0">
                <a:solidFill>
                  <a:srgbClr val="C00000"/>
                </a:solidFill>
                <a:latin typeface="Calibri" pitchFamily="34" charset="0"/>
                <a:ea typeface="Calibri" pitchFamily="34" charset="0"/>
                <a:cs typeface="Arial" pitchFamily="34" charset="0"/>
              </a:rPr>
              <a:t>: </a:t>
            </a:r>
            <a:r>
              <a:rPr lang="ar-SA" sz="2400" dirty="0" smtClean="0">
                <a:solidFill>
                  <a:schemeClr val="tx1"/>
                </a:solidFill>
                <a:latin typeface="Calibri" pitchFamily="34" charset="0"/>
                <a:ea typeface="Calibri" pitchFamily="34" charset="0"/>
                <a:cs typeface="Arial" pitchFamily="34" charset="0"/>
              </a:rPr>
              <a:t>من </a:t>
            </a:r>
            <a:r>
              <a:rPr lang="ar-SA" sz="2400" dirty="0" smtClean="0">
                <a:solidFill>
                  <a:schemeClr val="tx1"/>
                </a:solidFill>
                <a:latin typeface="Calibri" pitchFamily="34" charset="0"/>
                <a:ea typeface="Calibri" pitchFamily="34" charset="0"/>
                <a:cs typeface="Arial" pitchFamily="34" charset="0"/>
              </a:rPr>
              <a:t>خلال شبكة من الورش المتخصصة أو عبر شراكات مع محلات السيارات</a:t>
            </a:r>
            <a:r>
              <a:rPr lang="fr-FR" sz="2400" dirty="0" smtClean="0">
                <a:solidFill>
                  <a:schemeClr val="tx1"/>
                </a:solidFill>
                <a:latin typeface="Calibri" pitchFamily="34" charset="0"/>
                <a:ea typeface="Calibri" pitchFamily="34" charset="0"/>
                <a:cs typeface="Arial" pitchFamily="34" charset="0"/>
              </a:rPr>
              <a:t>.</a:t>
            </a:r>
            <a:endParaRPr lang="fr-FR" sz="1000" dirty="0" smtClean="0">
              <a:solidFill>
                <a:schemeClr val="tx1"/>
              </a:solidFill>
              <a:latin typeface="Arial" pitchFamily="34" charset="0"/>
              <a:cs typeface="Arial" pitchFamily="34" charset="0"/>
            </a:endParaRPr>
          </a:p>
          <a:p>
            <a:pPr lvl="0" algn="r" rtl="1" eaLnBrk="0" fontAlgn="base" hangingPunct="0">
              <a:spcBef>
                <a:spcPct val="0"/>
              </a:spcBef>
              <a:spcAft>
                <a:spcPct val="0"/>
              </a:spcAft>
            </a:pPr>
            <a:r>
              <a:rPr lang="ar-SA" sz="2400" dirty="0" smtClean="0">
                <a:solidFill>
                  <a:srgbClr val="C00000"/>
                </a:solidFill>
                <a:latin typeface="Calibri" pitchFamily="34" charset="0"/>
                <a:ea typeface="Calibri" pitchFamily="34" charset="0"/>
                <a:cs typeface="Arial" pitchFamily="34" charset="0"/>
              </a:rPr>
              <a:t>3</a:t>
            </a:r>
            <a:r>
              <a:rPr lang="fr-FR" sz="2400" b="1" dirty="0" smtClean="0">
                <a:solidFill>
                  <a:srgbClr val="C00000"/>
                </a:solidFill>
                <a:latin typeface="Calibri" pitchFamily="34" charset="0"/>
                <a:ea typeface="Calibri" pitchFamily="34" charset="0"/>
                <a:cs typeface="Arial" pitchFamily="34" charset="0"/>
              </a:rPr>
              <a:t>. </a:t>
            </a:r>
            <a:r>
              <a:rPr lang="ar-SA" sz="2400" b="1" dirty="0" smtClean="0">
                <a:solidFill>
                  <a:srgbClr val="C00000"/>
                </a:solidFill>
                <a:latin typeface="Calibri" pitchFamily="34" charset="0"/>
                <a:ea typeface="Calibri" pitchFamily="34" charset="0"/>
                <a:cs typeface="Arial" pitchFamily="34" charset="0"/>
              </a:rPr>
              <a:t>الشراكات </a:t>
            </a:r>
            <a:r>
              <a:rPr lang="ar-SA" sz="2400" b="1" dirty="0" err="1" smtClean="0">
                <a:solidFill>
                  <a:srgbClr val="C00000"/>
                </a:solidFill>
                <a:latin typeface="Calibri" pitchFamily="34" charset="0"/>
                <a:ea typeface="Calibri" pitchFamily="34" charset="0"/>
                <a:cs typeface="Arial" pitchFamily="34" charset="0"/>
              </a:rPr>
              <a:t>الاستراتيجية</a:t>
            </a:r>
            <a:r>
              <a:rPr lang="ar-SA" sz="2400" b="1" dirty="0" smtClean="0">
                <a:solidFill>
                  <a:srgbClr val="C00000"/>
                </a:solidFill>
                <a:latin typeface="Calibri" pitchFamily="34" charset="0"/>
                <a:ea typeface="Calibri" pitchFamily="34" charset="0"/>
                <a:cs typeface="Arial" pitchFamily="34" charset="0"/>
              </a:rPr>
              <a:t> والاتفاقيات مع الشركات الكبرى</a:t>
            </a:r>
            <a:r>
              <a:rPr lang="fr-FR" sz="2400" b="1" dirty="0" smtClean="0">
                <a:solidFill>
                  <a:srgbClr val="C00000"/>
                </a:solidFill>
                <a:latin typeface="Calibri" pitchFamily="34" charset="0"/>
                <a:ea typeface="Calibri" pitchFamily="34" charset="0"/>
                <a:cs typeface="Arial" pitchFamily="34" charset="0"/>
              </a:rPr>
              <a:t>:</a:t>
            </a:r>
            <a:r>
              <a:rPr lang="ar-SA" sz="2400" dirty="0" smtClean="0">
                <a:solidFill>
                  <a:schemeClr val="tx1"/>
                </a:solidFill>
                <a:latin typeface="Calibri" pitchFamily="34" charset="0"/>
                <a:ea typeface="Calibri" pitchFamily="34" charset="0"/>
                <a:cs typeface="Arial" pitchFamily="34" charset="0"/>
              </a:rPr>
              <a:t> </a:t>
            </a:r>
            <a:r>
              <a:rPr lang="ar-SA" sz="2400" dirty="0" smtClean="0">
                <a:solidFill>
                  <a:schemeClr val="tx1"/>
                </a:solidFill>
                <a:latin typeface="Calibri" pitchFamily="34" charset="0"/>
                <a:ea typeface="Calibri" pitchFamily="34" charset="0"/>
                <a:cs typeface="Arial" pitchFamily="34" charset="0"/>
              </a:rPr>
              <a:t>تقوم بتأسيس شراكات مع شركات تصنيع السيارات العالمية مثل </a:t>
            </a:r>
            <a:r>
              <a:rPr lang="ar-SA" sz="2400" b="1" dirty="0" smtClean="0">
                <a:solidFill>
                  <a:schemeClr val="tx1"/>
                </a:solidFill>
                <a:latin typeface="Calibri" pitchFamily="34" charset="0"/>
                <a:ea typeface="Calibri" pitchFamily="34" charset="0"/>
                <a:cs typeface="Arial" pitchFamily="34" charset="0"/>
              </a:rPr>
              <a:t>فورد</a:t>
            </a:r>
            <a:r>
              <a:rPr lang="ar-SA" sz="2400" dirty="0" smtClean="0">
                <a:solidFill>
                  <a:schemeClr val="tx1"/>
                </a:solidFill>
                <a:latin typeface="Calibri" pitchFamily="34" charset="0"/>
                <a:ea typeface="Calibri" pitchFamily="34" charset="0"/>
                <a:cs typeface="Arial" pitchFamily="34" charset="0"/>
              </a:rPr>
              <a:t>، </a:t>
            </a:r>
            <a:r>
              <a:rPr lang="ar-SA" sz="2400" b="1" dirty="0" err="1" smtClean="0">
                <a:solidFill>
                  <a:schemeClr val="tx1"/>
                </a:solidFill>
                <a:latin typeface="Calibri" pitchFamily="34" charset="0"/>
                <a:ea typeface="Calibri" pitchFamily="34" charset="0"/>
                <a:cs typeface="Arial" pitchFamily="34" charset="0"/>
              </a:rPr>
              <a:t>تويوتا</a:t>
            </a:r>
            <a:r>
              <a:rPr lang="ar-SA" sz="2400" dirty="0" smtClean="0">
                <a:solidFill>
                  <a:schemeClr val="tx1"/>
                </a:solidFill>
                <a:latin typeface="Calibri" pitchFamily="34" charset="0"/>
                <a:ea typeface="Calibri" pitchFamily="34" charset="0"/>
                <a:cs typeface="Arial" pitchFamily="34" charset="0"/>
              </a:rPr>
              <a:t>، </a:t>
            </a:r>
            <a:r>
              <a:rPr lang="ar-SA" sz="2400" b="1" dirty="0" smtClean="0">
                <a:solidFill>
                  <a:schemeClr val="tx1"/>
                </a:solidFill>
                <a:latin typeface="Calibri" pitchFamily="34" charset="0"/>
                <a:ea typeface="Calibri" pitchFamily="34" charset="0"/>
                <a:cs typeface="Arial" pitchFamily="34" charset="0"/>
              </a:rPr>
              <a:t>مرسيدس </a:t>
            </a:r>
            <a:r>
              <a:rPr lang="ar-SA" sz="2400" b="1" dirty="0" err="1" smtClean="0">
                <a:solidFill>
                  <a:schemeClr val="tx1"/>
                </a:solidFill>
                <a:latin typeface="Calibri" pitchFamily="34" charset="0"/>
                <a:ea typeface="Calibri" pitchFamily="34" charset="0"/>
                <a:cs typeface="Arial" pitchFamily="34" charset="0"/>
              </a:rPr>
              <a:t>بنز</a:t>
            </a:r>
            <a:r>
              <a:rPr lang="ar-SA" sz="2400" dirty="0" smtClean="0">
                <a:solidFill>
                  <a:schemeClr val="tx1"/>
                </a:solidFill>
                <a:latin typeface="Calibri" pitchFamily="34" charset="0"/>
                <a:ea typeface="Calibri" pitchFamily="34" charset="0"/>
                <a:cs typeface="Arial" pitchFamily="34" charset="0"/>
              </a:rPr>
              <a:t>، وغيرها. هذه الشراكات تتيح لشركة </a:t>
            </a:r>
            <a:r>
              <a:rPr lang="ar-SA" sz="2400" dirty="0" err="1" smtClean="0">
                <a:solidFill>
                  <a:schemeClr val="tx1"/>
                </a:solidFill>
                <a:latin typeface="Calibri" pitchFamily="34" charset="0"/>
                <a:ea typeface="Calibri" pitchFamily="34" charset="0"/>
                <a:cs typeface="Arial" pitchFamily="34" charset="0"/>
              </a:rPr>
              <a:t>ميشلان</a:t>
            </a:r>
            <a:r>
              <a:rPr lang="ar-SA" sz="2400" dirty="0" smtClean="0">
                <a:solidFill>
                  <a:schemeClr val="tx1"/>
                </a:solidFill>
                <a:latin typeface="Calibri" pitchFamily="34" charset="0"/>
                <a:ea typeface="Calibri" pitchFamily="34" charset="0"/>
                <a:cs typeface="Arial" pitchFamily="34" charset="0"/>
              </a:rPr>
              <a:t> توزيع إطاراتها مباشرة مع السيارات الجديدة (التجهيز الأصلي) مما يضمن لها قاعدة عملاء واسعة</a:t>
            </a:r>
            <a:r>
              <a:rPr lang="fr-FR" sz="2400" dirty="0" smtClean="0">
                <a:solidFill>
                  <a:schemeClr val="tx1"/>
                </a:solidFill>
                <a:latin typeface="Calibri" pitchFamily="34" charset="0"/>
                <a:ea typeface="Calibri" pitchFamily="34" charset="0"/>
                <a:cs typeface="Arial" pitchFamily="34" charset="0"/>
              </a:rPr>
              <a:t>.</a:t>
            </a:r>
            <a:endParaRPr lang="fr-FR" sz="1050" dirty="0" smtClean="0">
              <a:solidFill>
                <a:schemeClr val="tx1"/>
              </a:solidFill>
              <a:latin typeface="Arial" pitchFamily="34" charset="0"/>
              <a:cs typeface="Arial" pitchFamily="34" charset="0"/>
            </a:endParaRPr>
          </a:p>
          <a:p>
            <a:pPr lvl="0" algn="r" rtl="1" eaLnBrk="0" fontAlgn="base" hangingPunct="0">
              <a:spcBef>
                <a:spcPct val="0"/>
              </a:spcBef>
              <a:spcAft>
                <a:spcPct val="0"/>
              </a:spcAft>
            </a:pPr>
            <a:r>
              <a:rPr lang="ar-SA" sz="2400" b="1" dirty="0" smtClean="0">
                <a:solidFill>
                  <a:srgbClr val="C00000"/>
                </a:solidFill>
                <a:latin typeface="Calibri" pitchFamily="34" charset="0"/>
                <a:ea typeface="Calibri" pitchFamily="34" charset="0"/>
                <a:cs typeface="Arial" pitchFamily="34" charset="0"/>
              </a:rPr>
              <a:t>4</a:t>
            </a:r>
            <a:r>
              <a:rPr lang="fr-FR" sz="2400" b="1" dirty="0" smtClean="0">
                <a:solidFill>
                  <a:srgbClr val="C00000"/>
                </a:solidFill>
                <a:latin typeface="Calibri" pitchFamily="34" charset="0"/>
                <a:ea typeface="Calibri" pitchFamily="34" charset="0"/>
                <a:cs typeface="Arial" pitchFamily="34" charset="0"/>
              </a:rPr>
              <a:t>. </a:t>
            </a:r>
            <a:r>
              <a:rPr lang="ar-SA" sz="2400" b="1" dirty="0" smtClean="0">
                <a:solidFill>
                  <a:srgbClr val="C00000"/>
                </a:solidFill>
                <a:latin typeface="Calibri" pitchFamily="34" charset="0"/>
                <a:ea typeface="Calibri" pitchFamily="34" charset="0"/>
                <a:cs typeface="Arial" pitchFamily="34" charset="0"/>
              </a:rPr>
              <a:t>التوزيع عبر نقاط البيع </a:t>
            </a:r>
            <a:r>
              <a:rPr lang="ar-SA" sz="2400" b="1" dirty="0" smtClean="0">
                <a:solidFill>
                  <a:srgbClr val="C00000"/>
                </a:solidFill>
                <a:latin typeface="Calibri" pitchFamily="34" charset="0"/>
                <a:ea typeface="Calibri" pitchFamily="34" charset="0"/>
                <a:cs typeface="Arial" pitchFamily="34" charset="0"/>
              </a:rPr>
              <a:t>المتخصصة</a:t>
            </a:r>
            <a:r>
              <a:rPr lang="fr-FR" sz="2400" b="1" dirty="0" smtClean="0">
                <a:solidFill>
                  <a:srgbClr val="C00000"/>
                </a:solidFill>
                <a:latin typeface="Calibri" pitchFamily="34" charset="0"/>
                <a:ea typeface="Calibri" pitchFamily="34" charset="0"/>
                <a:cs typeface="Arial" pitchFamily="34" charset="0"/>
              </a:rPr>
              <a:t>:</a:t>
            </a:r>
            <a:r>
              <a:rPr lang="ar-DZ" sz="2400" b="1" dirty="0" smtClean="0">
                <a:solidFill>
                  <a:srgbClr val="C00000"/>
                </a:solidFill>
                <a:latin typeface="Calibri" pitchFamily="34" charset="0"/>
                <a:ea typeface="Calibri" pitchFamily="34" charset="0"/>
                <a:cs typeface="Arial" pitchFamily="34" charset="0"/>
              </a:rPr>
              <a:t> </a:t>
            </a:r>
            <a:r>
              <a:rPr lang="ar-SA" sz="2400" dirty="0" smtClean="0">
                <a:solidFill>
                  <a:schemeClr val="tx1"/>
                </a:solidFill>
                <a:latin typeface="Calibri" pitchFamily="34" charset="0"/>
                <a:ea typeface="Calibri" pitchFamily="34" charset="0"/>
                <a:cs typeface="Arial" pitchFamily="34" charset="0"/>
              </a:rPr>
              <a:t>بالإضافة </a:t>
            </a:r>
            <a:r>
              <a:rPr lang="ar-SA" sz="2400" dirty="0" smtClean="0">
                <a:solidFill>
                  <a:schemeClr val="tx1"/>
                </a:solidFill>
                <a:latin typeface="Calibri" pitchFamily="34" charset="0"/>
                <a:ea typeface="Calibri" pitchFamily="34" charset="0"/>
                <a:cs typeface="Arial" pitchFamily="34" charset="0"/>
              </a:rPr>
              <a:t>إلى الأسواق التقليدية، تمثل نقاط البيع المتخصصة مثل محلات بيع الإطارات ومحلات بيع قطع غيار السيارات جزءًا أساسيًا من </a:t>
            </a:r>
            <a:r>
              <a:rPr lang="ar-SA" sz="2400" dirty="0" err="1" smtClean="0">
                <a:solidFill>
                  <a:schemeClr val="tx1"/>
                </a:solidFill>
                <a:latin typeface="Calibri" pitchFamily="34" charset="0"/>
                <a:ea typeface="Calibri" pitchFamily="34" charset="0"/>
                <a:cs typeface="Arial" pitchFamily="34" charset="0"/>
              </a:rPr>
              <a:t>استراتيجية</a:t>
            </a:r>
            <a:r>
              <a:rPr lang="ar-SA" sz="2400" dirty="0" smtClean="0">
                <a:solidFill>
                  <a:schemeClr val="tx1"/>
                </a:solidFill>
                <a:latin typeface="Calibri" pitchFamily="34" charset="0"/>
                <a:ea typeface="Calibri" pitchFamily="34" charset="0"/>
                <a:cs typeface="Arial" pitchFamily="34" charset="0"/>
              </a:rPr>
              <a:t> التوزيع</a:t>
            </a:r>
            <a:r>
              <a:rPr lang="fr-FR" sz="1050" dirty="0" smtClean="0">
                <a:solidFill>
                  <a:schemeClr val="tx1"/>
                </a:solidFill>
                <a:latin typeface="Arial" pitchFamily="34" charset="0"/>
                <a:cs typeface="Arial" pitchFamily="34" charset="0"/>
              </a:rPr>
              <a:t> </a:t>
            </a:r>
            <a:endParaRPr lang="fr-FR" sz="2000" dirty="0" smtClean="0">
              <a:solidFill>
                <a:schemeClr val="tx1"/>
              </a:solidFill>
              <a:latin typeface="Arial" pitchFamily="34" charset="0"/>
              <a:cs typeface="Arial"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à coins arrondis 3"/>
          <p:cNvSpPr/>
          <p:nvPr/>
        </p:nvSpPr>
        <p:spPr>
          <a:xfrm>
            <a:off x="3000364" y="571480"/>
            <a:ext cx="3214710" cy="928694"/>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4400" b="1" dirty="0" smtClean="0">
                <a:solidFill>
                  <a:schemeClr val="tx1"/>
                </a:solidFill>
              </a:rPr>
              <a:t>الترويج</a:t>
            </a:r>
            <a:endParaRPr lang="fr-FR" sz="4400" b="1" dirty="0">
              <a:solidFill>
                <a:schemeClr val="tx1"/>
              </a:solidFill>
            </a:endParaRPr>
          </a:p>
        </p:txBody>
      </p:sp>
      <p:sp>
        <p:nvSpPr>
          <p:cNvPr id="5" name="Rectangle à coins arrondis 4"/>
          <p:cNvSpPr/>
          <p:nvPr/>
        </p:nvSpPr>
        <p:spPr>
          <a:xfrm>
            <a:off x="857224" y="1571612"/>
            <a:ext cx="7429552" cy="142876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rtl="1"/>
            <a:r>
              <a:rPr lang="ar-SA" dirty="0" smtClean="0"/>
              <a:t>استراتيجيات الترويج لشركة </a:t>
            </a:r>
            <a:r>
              <a:rPr lang="ar-SA" dirty="0" err="1" smtClean="0"/>
              <a:t>ميشلان</a:t>
            </a:r>
            <a:r>
              <a:rPr lang="ar-SA" dirty="0" smtClean="0"/>
              <a:t> تركز بشكل أساسي على تعزيز الصورة العلامة التجارية للشركة كمزود موثوق ومبتكر للإطارات. </a:t>
            </a:r>
            <a:r>
              <a:rPr lang="ar-SA" dirty="0" err="1" smtClean="0"/>
              <a:t>ميشلان</a:t>
            </a:r>
            <a:r>
              <a:rPr lang="ar-SA" dirty="0" smtClean="0"/>
              <a:t> تستخدم مجموعة متنوعة من أدوات الترويج لتحقيق أهدافها التسويقية على المستويين المحلي والدولي</a:t>
            </a:r>
            <a:endParaRPr lang="fr-FR" dirty="0"/>
          </a:p>
        </p:txBody>
      </p:sp>
      <p:sp>
        <p:nvSpPr>
          <p:cNvPr id="8" name="Rectangle à coins arrondis 7"/>
          <p:cNvSpPr/>
          <p:nvPr/>
        </p:nvSpPr>
        <p:spPr>
          <a:xfrm>
            <a:off x="4786314" y="3143248"/>
            <a:ext cx="3786214" cy="3143272"/>
          </a:xfrm>
          <a:prstGeom prst="roundRect">
            <a:avLst/>
          </a:prstGeom>
          <a:solidFill>
            <a:schemeClr val="tx2">
              <a:lumMod val="10000"/>
              <a:lumOff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r" rtl="1" fontAlgn="base">
              <a:spcBef>
                <a:spcPct val="0"/>
              </a:spcBef>
              <a:spcAft>
                <a:spcPct val="0"/>
              </a:spcAft>
            </a:pPr>
            <a:r>
              <a:rPr lang="ar-DZ" sz="2400" b="1" dirty="0" smtClean="0">
                <a:solidFill>
                  <a:schemeClr val="tx1"/>
                </a:solidFill>
                <a:latin typeface="Calibri" pitchFamily="34" charset="0"/>
                <a:ea typeface="Calibri" pitchFamily="34" charset="0"/>
                <a:cs typeface="Arial" pitchFamily="34" charset="0"/>
              </a:rPr>
              <a:t>1-</a:t>
            </a:r>
            <a:r>
              <a:rPr lang="fr-FR" sz="2400" b="1" dirty="0" smtClean="0">
                <a:solidFill>
                  <a:schemeClr val="tx1"/>
                </a:solidFill>
                <a:latin typeface="Calibri" pitchFamily="34" charset="0"/>
                <a:ea typeface="Calibri" pitchFamily="34" charset="0"/>
                <a:cs typeface="Arial" pitchFamily="34" charset="0"/>
              </a:rPr>
              <a:t> </a:t>
            </a:r>
            <a:r>
              <a:rPr lang="ar-SA" sz="2400" b="1" dirty="0" smtClean="0">
                <a:solidFill>
                  <a:schemeClr val="tx1"/>
                </a:solidFill>
                <a:latin typeface="Calibri" pitchFamily="34" charset="0"/>
                <a:ea typeface="Calibri" pitchFamily="34" charset="0"/>
                <a:cs typeface="Arial" pitchFamily="34" charset="0"/>
              </a:rPr>
              <a:t>التركيز على الجودة والابتكار</a:t>
            </a:r>
            <a:endParaRPr lang="fr-FR" sz="1050" dirty="0" smtClean="0">
              <a:solidFill>
                <a:schemeClr val="tx1"/>
              </a:solidFill>
              <a:latin typeface="Arial" pitchFamily="34" charset="0"/>
              <a:cs typeface="Arial" pitchFamily="34" charset="0"/>
            </a:endParaRPr>
          </a:p>
          <a:p>
            <a:pPr lvl="0" algn="r" rtl="1" eaLnBrk="0" fontAlgn="base" hangingPunct="0">
              <a:spcBef>
                <a:spcPct val="0"/>
              </a:spcBef>
              <a:spcAft>
                <a:spcPct val="0"/>
              </a:spcAft>
            </a:pPr>
            <a:r>
              <a:rPr lang="ar-DZ" sz="2400" b="1" dirty="0" smtClean="0">
                <a:solidFill>
                  <a:schemeClr val="tx1"/>
                </a:solidFill>
                <a:latin typeface="Calibri" pitchFamily="34" charset="0"/>
                <a:ea typeface="Calibri" pitchFamily="34" charset="0"/>
                <a:cs typeface="Arial" pitchFamily="34" charset="0"/>
              </a:rPr>
              <a:t>2- </a:t>
            </a:r>
            <a:r>
              <a:rPr lang="ar-SA" sz="2400" b="1" dirty="0" smtClean="0">
                <a:solidFill>
                  <a:schemeClr val="tx1"/>
                </a:solidFill>
                <a:latin typeface="Calibri" pitchFamily="34" charset="0"/>
                <a:ea typeface="Calibri" pitchFamily="34" charset="0"/>
                <a:cs typeface="Arial" pitchFamily="34" charset="0"/>
              </a:rPr>
              <a:t>الرعاية </a:t>
            </a:r>
            <a:r>
              <a:rPr lang="ar-SA" sz="2400" b="1" dirty="0" smtClean="0">
                <a:solidFill>
                  <a:schemeClr val="tx1"/>
                </a:solidFill>
                <a:latin typeface="Calibri" pitchFamily="34" charset="0"/>
                <a:ea typeface="Calibri" pitchFamily="34" charset="0"/>
                <a:cs typeface="Arial" pitchFamily="34" charset="0"/>
              </a:rPr>
              <a:t>الرياضية والأنشطة الترويجية</a:t>
            </a:r>
            <a:r>
              <a:rPr lang="fr-FR" sz="2400" b="1" dirty="0" smtClean="0">
                <a:solidFill>
                  <a:schemeClr val="tx1"/>
                </a:solidFill>
                <a:latin typeface="Calibri" pitchFamily="34" charset="0"/>
                <a:ea typeface="Calibri" pitchFamily="34" charset="0"/>
                <a:cs typeface="Arial" pitchFamily="34" charset="0"/>
              </a:rPr>
              <a:t>:</a:t>
            </a:r>
            <a:endParaRPr lang="fr-FR" sz="1050" dirty="0" smtClean="0">
              <a:solidFill>
                <a:schemeClr val="tx1"/>
              </a:solidFill>
              <a:latin typeface="Arial" pitchFamily="34" charset="0"/>
              <a:cs typeface="Arial" pitchFamily="34" charset="0"/>
            </a:endParaRPr>
          </a:p>
          <a:p>
            <a:pPr lvl="0" algn="r" rtl="1" eaLnBrk="0" fontAlgn="base" hangingPunct="0">
              <a:spcBef>
                <a:spcPct val="0"/>
              </a:spcBef>
              <a:spcAft>
                <a:spcPct val="0"/>
              </a:spcAft>
              <a:buFontTx/>
              <a:buChar char="•"/>
            </a:pPr>
            <a:r>
              <a:rPr lang="ar-SA" sz="2400" b="1" dirty="0" smtClean="0">
                <a:solidFill>
                  <a:schemeClr val="tx1"/>
                </a:solidFill>
                <a:latin typeface="Calibri" pitchFamily="34" charset="0"/>
                <a:ea typeface="Calibri" pitchFamily="34" charset="0"/>
                <a:cs typeface="Arial" pitchFamily="34" charset="0"/>
              </a:rPr>
              <a:t>رعاية الأحداث الرياضية الكبرى</a:t>
            </a:r>
            <a:endParaRPr lang="fr-FR" sz="1600" dirty="0" smtClean="0">
              <a:solidFill>
                <a:schemeClr val="tx1"/>
              </a:solidFill>
              <a:latin typeface="Calibri" pitchFamily="34" charset="0"/>
              <a:ea typeface="Calibri" pitchFamily="34" charset="0"/>
              <a:cs typeface="Arial" pitchFamily="34" charset="0"/>
            </a:endParaRPr>
          </a:p>
          <a:p>
            <a:pPr lvl="0" algn="r" rtl="1" eaLnBrk="0" fontAlgn="base" hangingPunct="0">
              <a:spcBef>
                <a:spcPct val="0"/>
              </a:spcBef>
              <a:spcAft>
                <a:spcPct val="0"/>
              </a:spcAft>
              <a:buFontTx/>
              <a:buChar char="•"/>
            </a:pPr>
            <a:r>
              <a:rPr lang="ar-SA" sz="2400" b="1" dirty="0" smtClean="0">
                <a:solidFill>
                  <a:schemeClr val="tx1"/>
                </a:solidFill>
                <a:latin typeface="Calibri" pitchFamily="34" charset="0"/>
                <a:ea typeface="Calibri" pitchFamily="34" charset="0"/>
                <a:cs typeface="Arial" pitchFamily="34" charset="0"/>
              </a:rPr>
              <a:t>العروض الترويجية والأنشطة</a:t>
            </a:r>
            <a:endParaRPr lang="fr-FR" sz="1600" dirty="0" smtClean="0">
              <a:solidFill>
                <a:schemeClr val="tx1"/>
              </a:solidFill>
              <a:latin typeface="Calibri" pitchFamily="34" charset="0"/>
              <a:ea typeface="Calibri" pitchFamily="34" charset="0"/>
              <a:cs typeface="Arial" pitchFamily="34" charset="0"/>
            </a:endParaRPr>
          </a:p>
          <a:p>
            <a:pPr lvl="0" algn="r" rtl="1" eaLnBrk="0" fontAlgn="base" hangingPunct="0">
              <a:spcBef>
                <a:spcPct val="0"/>
              </a:spcBef>
              <a:spcAft>
                <a:spcPct val="0"/>
              </a:spcAft>
            </a:pPr>
            <a:endParaRPr lang="fr-FR" sz="2000" dirty="0" smtClean="0">
              <a:solidFill>
                <a:schemeClr val="tx1"/>
              </a:solidFill>
              <a:latin typeface="Arial" pitchFamily="34" charset="0"/>
              <a:cs typeface="Arial" pitchFamily="34" charset="0"/>
            </a:endParaRPr>
          </a:p>
        </p:txBody>
      </p:sp>
      <p:sp>
        <p:nvSpPr>
          <p:cNvPr id="9" name="Rectangle à coins arrondis 8"/>
          <p:cNvSpPr/>
          <p:nvPr/>
        </p:nvSpPr>
        <p:spPr>
          <a:xfrm>
            <a:off x="500034" y="3143248"/>
            <a:ext cx="4071966" cy="3071834"/>
          </a:xfrm>
          <a:prstGeom prst="roundRect">
            <a:avLst/>
          </a:prstGeom>
          <a:solidFill>
            <a:schemeClr val="tx2">
              <a:lumMod val="10000"/>
              <a:lumOff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fontAlgn="base">
              <a:spcBef>
                <a:spcPct val="0"/>
              </a:spcBef>
              <a:spcAft>
                <a:spcPct val="0"/>
              </a:spcAft>
            </a:pPr>
            <a:endParaRPr lang="fr-FR" sz="2400" dirty="0" smtClean="0">
              <a:solidFill>
                <a:schemeClr val="tx1"/>
              </a:solidFill>
              <a:latin typeface="Arial" pitchFamily="34" charset="0"/>
              <a:cs typeface="Arial" pitchFamily="34" charset="0"/>
            </a:endParaRPr>
          </a:p>
          <a:p>
            <a:pPr lvl="0" algn="r" rtl="1" eaLnBrk="0" fontAlgn="base" hangingPunct="0">
              <a:spcBef>
                <a:spcPct val="0"/>
              </a:spcBef>
              <a:spcAft>
                <a:spcPct val="0"/>
              </a:spcAft>
            </a:pPr>
            <a:r>
              <a:rPr lang="ar-SA" b="1" dirty="0" smtClean="0">
                <a:solidFill>
                  <a:schemeClr val="tx1"/>
                </a:solidFill>
                <a:latin typeface="Calibri" pitchFamily="34" charset="0"/>
                <a:ea typeface="Calibri" pitchFamily="34" charset="0"/>
                <a:cs typeface="Arial" pitchFamily="34" charset="0"/>
              </a:rPr>
              <a:t>4</a:t>
            </a:r>
            <a:r>
              <a:rPr lang="ar-DZ" sz="2000" b="1" dirty="0" smtClean="0">
                <a:solidFill>
                  <a:schemeClr val="tx1"/>
                </a:solidFill>
                <a:latin typeface="Calibri" pitchFamily="34" charset="0"/>
                <a:ea typeface="Calibri" pitchFamily="34" charset="0"/>
                <a:cs typeface="Arial" pitchFamily="34" charset="0"/>
              </a:rPr>
              <a:t>- </a:t>
            </a:r>
            <a:r>
              <a:rPr lang="ar-SA" sz="2000" b="1" dirty="0" smtClean="0">
                <a:solidFill>
                  <a:schemeClr val="tx1"/>
                </a:solidFill>
                <a:latin typeface="Calibri" pitchFamily="34" charset="0"/>
                <a:ea typeface="Calibri" pitchFamily="34" charset="0"/>
                <a:cs typeface="Arial" pitchFamily="34" charset="0"/>
              </a:rPr>
              <a:t>لتسويق </a:t>
            </a:r>
            <a:r>
              <a:rPr lang="ar-SA" sz="2000" b="1" dirty="0" smtClean="0">
                <a:solidFill>
                  <a:schemeClr val="tx1"/>
                </a:solidFill>
                <a:latin typeface="Calibri" pitchFamily="34" charset="0"/>
                <a:ea typeface="Calibri" pitchFamily="34" charset="0"/>
                <a:cs typeface="Arial" pitchFamily="34" charset="0"/>
              </a:rPr>
              <a:t>عبر وسائل الإعلام والإعلانات</a:t>
            </a:r>
            <a:r>
              <a:rPr lang="fr-FR" sz="2000" b="1" dirty="0" smtClean="0">
                <a:solidFill>
                  <a:schemeClr val="tx1"/>
                </a:solidFill>
                <a:latin typeface="Calibri" pitchFamily="34" charset="0"/>
                <a:ea typeface="Calibri" pitchFamily="34" charset="0"/>
                <a:cs typeface="Arial" pitchFamily="34" charset="0"/>
              </a:rPr>
              <a:t>:</a:t>
            </a:r>
            <a:endParaRPr lang="fr-FR" sz="1000" dirty="0" smtClean="0">
              <a:solidFill>
                <a:schemeClr val="tx1"/>
              </a:solidFill>
              <a:latin typeface="Arial" pitchFamily="34" charset="0"/>
              <a:cs typeface="Arial" pitchFamily="34" charset="0"/>
            </a:endParaRPr>
          </a:p>
          <a:p>
            <a:pPr lvl="0" algn="r" rtl="1" eaLnBrk="0" fontAlgn="base" hangingPunct="0">
              <a:spcBef>
                <a:spcPct val="0"/>
              </a:spcBef>
              <a:spcAft>
                <a:spcPct val="0"/>
              </a:spcAft>
              <a:buFontTx/>
              <a:buChar char="•"/>
            </a:pPr>
            <a:r>
              <a:rPr lang="ar-SA" sz="2000" b="1" dirty="0" smtClean="0">
                <a:solidFill>
                  <a:schemeClr val="tx1"/>
                </a:solidFill>
                <a:latin typeface="Calibri" pitchFamily="34" charset="0"/>
                <a:ea typeface="Calibri" pitchFamily="34" charset="0"/>
                <a:cs typeface="Arial" pitchFamily="34" charset="0"/>
              </a:rPr>
              <a:t>الإعلانات التلفزيونية والراديو</a:t>
            </a:r>
            <a:r>
              <a:rPr lang="fr-FR" sz="2000" dirty="0" smtClean="0">
                <a:solidFill>
                  <a:schemeClr val="tx1"/>
                </a:solidFill>
                <a:latin typeface="Calibri" pitchFamily="34" charset="0"/>
                <a:ea typeface="Calibri" pitchFamily="34" charset="0"/>
                <a:cs typeface="Arial" pitchFamily="34" charset="0"/>
              </a:rPr>
              <a:t>.</a:t>
            </a:r>
            <a:endParaRPr lang="fr-FR" sz="1400" dirty="0" smtClean="0">
              <a:solidFill>
                <a:schemeClr val="tx1"/>
              </a:solidFill>
              <a:latin typeface="Calibri" pitchFamily="34" charset="0"/>
              <a:ea typeface="Calibri" pitchFamily="34" charset="0"/>
              <a:cs typeface="Arial" pitchFamily="34" charset="0"/>
            </a:endParaRPr>
          </a:p>
          <a:p>
            <a:pPr lvl="0" algn="r" rtl="1" eaLnBrk="0" fontAlgn="base" hangingPunct="0">
              <a:spcBef>
                <a:spcPct val="0"/>
              </a:spcBef>
              <a:spcAft>
                <a:spcPct val="0"/>
              </a:spcAft>
              <a:buFontTx/>
              <a:buChar char="•"/>
            </a:pPr>
            <a:r>
              <a:rPr lang="ar-SA" sz="2000" b="1" dirty="0" smtClean="0">
                <a:solidFill>
                  <a:schemeClr val="tx1"/>
                </a:solidFill>
                <a:latin typeface="Calibri" pitchFamily="34" charset="0"/>
                <a:ea typeface="Calibri" pitchFamily="34" charset="0"/>
                <a:cs typeface="Arial" pitchFamily="34" charset="0"/>
              </a:rPr>
              <a:t>الإعلانات الرقمية ووسائل التواصل الاجتماعي</a:t>
            </a:r>
            <a:endParaRPr lang="fr-FR" sz="1400" dirty="0" smtClean="0">
              <a:solidFill>
                <a:schemeClr val="tx1"/>
              </a:solidFill>
              <a:latin typeface="Calibri" pitchFamily="34" charset="0"/>
              <a:ea typeface="Calibri" pitchFamily="34" charset="0"/>
              <a:cs typeface="Arial" pitchFamily="34" charset="0"/>
            </a:endParaRPr>
          </a:p>
          <a:p>
            <a:pPr lvl="0" algn="r" rtl="1" eaLnBrk="0" fontAlgn="base" hangingPunct="0">
              <a:spcBef>
                <a:spcPct val="0"/>
              </a:spcBef>
              <a:spcAft>
                <a:spcPct val="0"/>
              </a:spcAft>
            </a:pPr>
            <a:r>
              <a:rPr lang="ar-SA" sz="2000" b="1" dirty="0" smtClean="0">
                <a:solidFill>
                  <a:schemeClr val="tx1"/>
                </a:solidFill>
                <a:latin typeface="Calibri" pitchFamily="34" charset="0"/>
                <a:ea typeface="Calibri" pitchFamily="34" charset="0"/>
                <a:cs typeface="Arial" pitchFamily="34" charset="0"/>
              </a:rPr>
              <a:t>5</a:t>
            </a:r>
            <a:r>
              <a:rPr lang="ar-DZ" sz="2000" b="1" dirty="0" smtClean="0">
                <a:solidFill>
                  <a:schemeClr val="tx1"/>
                </a:solidFill>
                <a:latin typeface="Calibri" pitchFamily="34" charset="0"/>
                <a:ea typeface="Calibri" pitchFamily="34" charset="0"/>
                <a:cs typeface="Arial" pitchFamily="34" charset="0"/>
              </a:rPr>
              <a:t>- </a:t>
            </a:r>
            <a:r>
              <a:rPr lang="ar-SA" sz="2000" b="1" dirty="0" smtClean="0">
                <a:solidFill>
                  <a:schemeClr val="tx1"/>
                </a:solidFill>
                <a:latin typeface="Calibri" pitchFamily="34" charset="0"/>
                <a:ea typeface="Calibri" pitchFamily="34" charset="0"/>
                <a:cs typeface="Arial" pitchFamily="34" charset="0"/>
              </a:rPr>
              <a:t>العروض </a:t>
            </a:r>
            <a:r>
              <a:rPr lang="ar-SA" sz="2000" b="1" dirty="0" smtClean="0">
                <a:solidFill>
                  <a:schemeClr val="tx1"/>
                </a:solidFill>
                <a:latin typeface="Calibri" pitchFamily="34" charset="0"/>
                <a:ea typeface="Calibri" pitchFamily="34" charset="0"/>
                <a:cs typeface="Arial" pitchFamily="34" charset="0"/>
              </a:rPr>
              <a:t>الترويجية والخصومات</a:t>
            </a:r>
            <a:r>
              <a:rPr lang="fr-FR" sz="2000" b="1" dirty="0" smtClean="0">
                <a:solidFill>
                  <a:schemeClr val="tx1"/>
                </a:solidFill>
                <a:latin typeface="Calibri" pitchFamily="34" charset="0"/>
                <a:ea typeface="Calibri" pitchFamily="34" charset="0"/>
                <a:cs typeface="Arial" pitchFamily="34" charset="0"/>
              </a:rPr>
              <a:t>:</a:t>
            </a:r>
            <a:endParaRPr lang="fr-FR" sz="1000" dirty="0" smtClean="0">
              <a:solidFill>
                <a:schemeClr val="tx1"/>
              </a:solidFill>
              <a:latin typeface="Arial" pitchFamily="34" charset="0"/>
              <a:cs typeface="Arial" pitchFamily="34" charset="0"/>
            </a:endParaRPr>
          </a:p>
          <a:p>
            <a:pPr lvl="0" algn="r" rtl="1" eaLnBrk="0" fontAlgn="base" hangingPunct="0">
              <a:spcBef>
                <a:spcPct val="0"/>
              </a:spcBef>
              <a:spcAft>
                <a:spcPct val="0"/>
              </a:spcAft>
              <a:buFontTx/>
              <a:buChar char="•"/>
            </a:pPr>
            <a:r>
              <a:rPr lang="ar-SA" sz="2000" b="1" dirty="0" smtClean="0">
                <a:solidFill>
                  <a:schemeClr val="tx1"/>
                </a:solidFill>
                <a:latin typeface="Calibri" pitchFamily="34" charset="0"/>
                <a:ea typeface="Calibri" pitchFamily="34" charset="0"/>
                <a:cs typeface="Arial" pitchFamily="34" charset="0"/>
              </a:rPr>
              <a:t>العروض الموسمية</a:t>
            </a:r>
            <a:r>
              <a:rPr lang="fr-FR" sz="2000" dirty="0" smtClean="0">
                <a:solidFill>
                  <a:schemeClr val="tx1"/>
                </a:solidFill>
                <a:latin typeface="Calibri" pitchFamily="34" charset="0"/>
                <a:ea typeface="Calibri" pitchFamily="34" charset="0"/>
                <a:cs typeface="Arial" pitchFamily="34" charset="0"/>
              </a:rPr>
              <a:t>: </a:t>
            </a:r>
            <a:r>
              <a:rPr lang="ar-SA" sz="2000" dirty="0" err="1" smtClean="0">
                <a:solidFill>
                  <a:schemeClr val="tx1"/>
                </a:solidFill>
                <a:latin typeface="Calibri" pitchFamily="34" charset="0"/>
                <a:ea typeface="Calibri" pitchFamily="34" charset="0"/>
                <a:cs typeface="Arial" pitchFamily="34" charset="0"/>
              </a:rPr>
              <a:t>ميشلان</a:t>
            </a:r>
            <a:r>
              <a:rPr lang="ar-SA" sz="2000" dirty="0" smtClean="0">
                <a:solidFill>
                  <a:schemeClr val="tx1"/>
                </a:solidFill>
                <a:latin typeface="Calibri" pitchFamily="34" charset="0"/>
                <a:ea typeface="Calibri" pitchFamily="34" charset="0"/>
                <a:cs typeface="Arial" pitchFamily="34" charset="0"/>
              </a:rPr>
              <a:t> تقدم عروضًا موسمية تشمل خصومات على مجموعة من الإطارات في فترات معينة مثل الصيف أو الشتاء</a:t>
            </a:r>
            <a:endParaRPr lang="fr-FR" sz="2000" dirty="0" smtClean="0">
              <a:solidFill>
                <a:schemeClr val="tx1"/>
              </a:solidFill>
              <a:latin typeface="Arial" pitchFamily="34" charset="0"/>
              <a:cs typeface="Arial" pitchFamily="34" charset="0"/>
            </a:endParaRPr>
          </a:p>
        </p:txBody>
      </p:sp>
      <p:sp>
        <p:nvSpPr>
          <p:cNvPr id="36867" name="Rectangle 3"/>
          <p:cNvSpPr>
            <a:spLocks noChangeArrowheads="1"/>
          </p:cNvSpPr>
          <p:nvPr/>
        </p:nvSpPr>
        <p:spPr bwMode="auto">
          <a:xfrm>
            <a:off x="0" y="0"/>
            <a:ext cx="9144000" cy="61555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ar-SA" sz="16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 </a:t>
            </a:r>
            <a:endParaRPr kumimoji="0" lang="fr-FR"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214414" y="428604"/>
            <a:ext cx="7215238" cy="923330"/>
          </a:xfrm>
          <a:prstGeom prst="rect">
            <a:avLst/>
          </a:prstGeom>
          <a:noFill/>
        </p:spPr>
        <p:txBody>
          <a:bodyPr wrap="square" lIns="91440" tIns="45720" rIns="91440" bIns="45720">
            <a:spAutoFit/>
          </a:bodyPr>
          <a:lstStyle/>
          <a:p>
            <a:pPr algn="ctr"/>
            <a:r>
              <a:rPr lang="ar-DZ"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تحليل </a:t>
            </a:r>
            <a:r>
              <a:rPr lang="ar-DZ" sz="5400" b="1" cap="none" spc="0" dirty="0" err="1"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سووت</a:t>
            </a:r>
            <a:r>
              <a:rPr lang="ar-DZ"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a:t>
            </a:r>
            <a:endParaRPr lang="fr-FR"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7" name="Rectangle 6"/>
          <p:cNvSpPr/>
          <p:nvPr/>
        </p:nvSpPr>
        <p:spPr>
          <a:xfrm>
            <a:off x="4714876" y="1291224"/>
            <a:ext cx="3857772" cy="923330"/>
          </a:xfrm>
          <a:prstGeom prst="rect">
            <a:avLst/>
          </a:prstGeom>
          <a:noFill/>
        </p:spPr>
        <p:txBody>
          <a:bodyPr wrap="square" lIns="91440" tIns="45720" rIns="91440" bIns="45720">
            <a:spAutoFit/>
          </a:bodyPr>
          <a:lstStyle/>
          <a:p>
            <a:pPr algn="ctr"/>
            <a:r>
              <a:rPr lang="ar-SA" sz="54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نقاط القوة</a:t>
            </a:r>
            <a:endParaRPr lang="fr-FR" sz="54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
        <p:nvSpPr>
          <p:cNvPr id="13" name="Rectangle à coins arrondis 12"/>
          <p:cNvSpPr/>
          <p:nvPr/>
        </p:nvSpPr>
        <p:spPr>
          <a:xfrm>
            <a:off x="642910" y="2214554"/>
            <a:ext cx="7786742" cy="4143404"/>
          </a:xfrm>
          <a:prstGeom prst="roundRect">
            <a:avLst/>
          </a:prstGeom>
          <a:solidFill>
            <a:schemeClr val="bg1"/>
          </a:solidFill>
        </p:spPr>
        <p:style>
          <a:lnRef idx="2">
            <a:schemeClr val="accent6"/>
          </a:lnRef>
          <a:fillRef idx="1">
            <a:schemeClr val="lt1"/>
          </a:fillRef>
          <a:effectRef idx="0">
            <a:schemeClr val="accent6"/>
          </a:effectRef>
          <a:fontRef idx="minor">
            <a:schemeClr val="dk1"/>
          </a:fontRef>
        </p:style>
        <p:txBody>
          <a:bodyPr rtlCol="0" anchor="ctr"/>
          <a:lstStyle/>
          <a:p>
            <a:pPr lvl="0" algn="r" rtl="1" eaLnBrk="0" fontAlgn="base" hangingPunct="0">
              <a:spcBef>
                <a:spcPct val="0"/>
              </a:spcBef>
              <a:spcAft>
                <a:spcPct val="0"/>
              </a:spcAft>
              <a:buFontTx/>
              <a:buChar char="•"/>
            </a:pPr>
            <a:r>
              <a:rPr lang="ar-SA" sz="2400" b="1" dirty="0" smtClean="0">
                <a:solidFill>
                  <a:srgbClr val="C00000"/>
                </a:solidFill>
                <a:latin typeface="Calibri" pitchFamily="34" charset="0"/>
                <a:ea typeface="Calibri" pitchFamily="34" charset="0"/>
                <a:cs typeface="Arial" pitchFamily="34" charset="0"/>
              </a:rPr>
              <a:t>علامة تجارية قوية وسمعة ممتازة</a:t>
            </a:r>
            <a:r>
              <a:rPr lang="fr-FR" sz="2400" b="1" dirty="0" smtClean="0">
                <a:solidFill>
                  <a:srgbClr val="C00000"/>
                </a:solidFill>
                <a:latin typeface="Calibri" pitchFamily="34" charset="0"/>
                <a:ea typeface="Calibri" pitchFamily="34" charset="0"/>
                <a:cs typeface="Arial" pitchFamily="34" charset="0"/>
              </a:rPr>
              <a:t>: </a:t>
            </a:r>
            <a:r>
              <a:rPr lang="ar-SA" sz="2000" dirty="0" err="1" smtClean="0">
                <a:solidFill>
                  <a:schemeClr val="tx1"/>
                </a:solidFill>
                <a:latin typeface="Calibri" pitchFamily="34" charset="0"/>
                <a:ea typeface="Calibri" pitchFamily="34" charset="0"/>
                <a:cs typeface="Arial" pitchFamily="34" charset="0"/>
              </a:rPr>
              <a:t>ميشلان</a:t>
            </a:r>
            <a:r>
              <a:rPr lang="ar-SA" sz="2000" dirty="0" smtClean="0">
                <a:solidFill>
                  <a:schemeClr val="tx1"/>
                </a:solidFill>
                <a:latin typeface="Calibri" pitchFamily="34" charset="0"/>
                <a:ea typeface="Calibri" pitchFamily="34" charset="0"/>
                <a:cs typeface="Arial" pitchFamily="34" charset="0"/>
              </a:rPr>
              <a:t> هي واحدة من أكبر وأقدم شركات </a:t>
            </a:r>
            <a:r>
              <a:rPr lang="ar-SA" sz="2000" dirty="0" err="1" smtClean="0">
                <a:solidFill>
                  <a:schemeClr val="tx1"/>
                </a:solidFill>
                <a:latin typeface="Calibri" pitchFamily="34" charset="0"/>
                <a:ea typeface="Calibri" pitchFamily="34" charset="0"/>
                <a:cs typeface="Arial" pitchFamily="34" charset="0"/>
              </a:rPr>
              <a:t>و</a:t>
            </a:r>
            <a:r>
              <a:rPr lang="ar-SA" sz="2000" dirty="0" smtClean="0">
                <a:solidFill>
                  <a:schemeClr val="tx1"/>
                </a:solidFill>
                <a:latin typeface="Calibri" pitchFamily="34" charset="0"/>
                <a:ea typeface="Calibri" pitchFamily="34" charset="0"/>
                <a:cs typeface="Arial" pitchFamily="34" charset="0"/>
              </a:rPr>
              <a:t> يعتبر شعار "</a:t>
            </a:r>
            <a:r>
              <a:rPr lang="ar-SA" sz="2000" dirty="0" err="1" smtClean="0">
                <a:solidFill>
                  <a:schemeClr val="tx1"/>
                </a:solidFill>
                <a:latin typeface="Calibri" pitchFamily="34" charset="0"/>
                <a:ea typeface="Calibri" pitchFamily="34" charset="0"/>
                <a:cs typeface="Arial" pitchFamily="34" charset="0"/>
              </a:rPr>
              <a:t>ميشلان</a:t>
            </a:r>
            <a:r>
              <a:rPr lang="ar-SA" sz="2000" dirty="0" smtClean="0">
                <a:solidFill>
                  <a:schemeClr val="tx1"/>
                </a:solidFill>
                <a:latin typeface="Calibri" pitchFamily="34" charset="0"/>
                <a:ea typeface="Calibri" pitchFamily="34" charset="0"/>
                <a:cs typeface="Arial" pitchFamily="34" charset="0"/>
              </a:rPr>
              <a:t>" رمزًا للجودة </a:t>
            </a:r>
            <a:r>
              <a:rPr lang="ar-SA" sz="2000" dirty="0" err="1" smtClean="0">
                <a:solidFill>
                  <a:schemeClr val="tx1"/>
                </a:solidFill>
                <a:latin typeface="Calibri" pitchFamily="34" charset="0"/>
                <a:ea typeface="Calibri" pitchFamily="34" charset="0"/>
                <a:cs typeface="Arial" pitchFamily="34" charset="0"/>
              </a:rPr>
              <a:t>والموثوقية</a:t>
            </a:r>
            <a:r>
              <a:rPr lang="ar-SA" sz="2000" dirty="0" smtClean="0">
                <a:solidFill>
                  <a:schemeClr val="tx1"/>
                </a:solidFill>
                <a:latin typeface="Calibri" pitchFamily="34" charset="0"/>
                <a:ea typeface="Calibri" pitchFamily="34" charset="0"/>
                <a:cs typeface="Arial" pitchFamily="34" charset="0"/>
              </a:rPr>
              <a:t> في السوق</a:t>
            </a:r>
            <a:r>
              <a:rPr lang="fr-FR" sz="2000" dirty="0" smtClean="0">
                <a:solidFill>
                  <a:schemeClr val="tx1"/>
                </a:solidFill>
                <a:latin typeface="Calibri" pitchFamily="34" charset="0"/>
                <a:ea typeface="Calibri" pitchFamily="34" charset="0"/>
                <a:cs typeface="Arial" pitchFamily="34" charset="0"/>
              </a:rPr>
              <a:t>.</a:t>
            </a:r>
            <a:endParaRPr lang="fr-FR" sz="1400" dirty="0" smtClean="0">
              <a:solidFill>
                <a:schemeClr val="tx1"/>
              </a:solidFill>
              <a:latin typeface="Calibri" pitchFamily="34" charset="0"/>
              <a:ea typeface="Calibri" pitchFamily="34" charset="0"/>
              <a:cs typeface="Arial" pitchFamily="34" charset="0"/>
            </a:endParaRPr>
          </a:p>
          <a:p>
            <a:pPr lvl="0" algn="r" rtl="1" eaLnBrk="0" fontAlgn="base" hangingPunct="0">
              <a:spcBef>
                <a:spcPct val="0"/>
              </a:spcBef>
              <a:spcAft>
                <a:spcPct val="0"/>
              </a:spcAft>
              <a:buFontTx/>
              <a:buChar char="•"/>
            </a:pPr>
            <a:r>
              <a:rPr lang="ar-SA" sz="2400" b="1" dirty="0" smtClean="0">
                <a:solidFill>
                  <a:srgbClr val="C00000"/>
                </a:solidFill>
                <a:latin typeface="Calibri" pitchFamily="34" charset="0"/>
                <a:ea typeface="Calibri" pitchFamily="34" charset="0"/>
                <a:cs typeface="Arial" pitchFamily="34" charset="0"/>
              </a:rPr>
              <a:t>الابتكار والتكنولوجيا</a:t>
            </a:r>
            <a:r>
              <a:rPr lang="fr-FR" sz="2000" dirty="0" smtClean="0">
                <a:solidFill>
                  <a:schemeClr val="tx1"/>
                </a:solidFill>
                <a:latin typeface="Calibri" pitchFamily="34" charset="0"/>
                <a:ea typeface="Calibri" pitchFamily="34" charset="0"/>
                <a:cs typeface="Arial" pitchFamily="34" charset="0"/>
              </a:rPr>
              <a:t>: </a:t>
            </a:r>
            <a:r>
              <a:rPr lang="ar-SA" sz="2000" dirty="0" smtClean="0">
                <a:solidFill>
                  <a:schemeClr val="tx1"/>
                </a:solidFill>
                <a:latin typeface="Calibri" pitchFamily="34" charset="0"/>
                <a:ea typeface="Calibri" pitchFamily="34" charset="0"/>
                <a:cs typeface="Arial" pitchFamily="34" charset="0"/>
              </a:rPr>
              <a:t>تشتهر </a:t>
            </a:r>
            <a:r>
              <a:rPr lang="ar-SA" sz="2000" dirty="0" err="1" smtClean="0">
                <a:solidFill>
                  <a:schemeClr val="tx1"/>
                </a:solidFill>
                <a:latin typeface="Calibri" pitchFamily="34" charset="0"/>
                <a:ea typeface="Calibri" pitchFamily="34" charset="0"/>
                <a:cs typeface="Arial" pitchFamily="34" charset="0"/>
              </a:rPr>
              <a:t>ميشلان</a:t>
            </a:r>
            <a:r>
              <a:rPr lang="ar-SA" sz="2000" dirty="0" smtClean="0">
                <a:solidFill>
                  <a:schemeClr val="tx1"/>
                </a:solidFill>
                <a:latin typeface="Calibri" pitchFamily="34" charset="0"/>
                <a:ea typeface="Calibri" pitchFamily="34" charset="0"/>
                <a:cs typeface="Arial" pitchFamily="34" charset="0"/>
              </a:rPr>
              <a:t> بتقديم تقنيات مبتكرة في صناعة الإطارات، مثل الإطارات الموفر للطاقة، الإطارات المستدامة</a:t>
            </a:r>
            <a:endParaRPr lang="fr-FR" sz="1400" dirty="0" smtClean="0">
              <a:solidFill>
                <a:schemeClr val="tx1"/>
              </a:solidFill>
              <a:latin typeface="Calibri" pitchFamily="34" charset="0"/>
              <a:ea typeface="Calibri" pitchFamily="34" charset="0"/>
              <a:cs typeface="Arial" pitchFamily="34" charset="0"/>
            </a:endParaRPr>
          </a:p>
          <a:p>
            <a:pPr lvl="0" algn="r" rtl="1" eaLnBrk="0" fontAlgn="base" hangingPunct="0">
              <a:spcBef>
                <a:spcPct val="0"/>
              </a:spcBef>
              <a:spcAft>
                <a:spcPct val="0"/>
              </a:spcAft>
              <a:buFontTx/>
              <a:buChar char="•"/>
            </a:pPr>
            <a:r>
              <a:rPr lang="ar-SA" sz="2000" b="1" dirty="0" smtClean="0">
                <a:solidFill>
                  <a:srgbClr val="C00000"/>
                </a:solidFill>
                <a:latin typeface="Calibri" pitchFamily="34" charset="0"/>
                <a:ea typeface="Calibri" pitchFamily="34" charset="0"/>
                <a:cs typeface="Arial" pitchFamily="34" charset="0"/>
              </a:rPr>
              <a:t>التوزيع العالمي والشبكة الواسعة</a:t>
            </a:r>
            <a:r>
              <a:rPr lang="fr-FR" sz="2000" dirty="0" smtClean="0">
                <a:solidFill>
                  <a:schemeClr val="tx1"/>
                </a:solidFill>
                <a:latin typeface="Calibri" pitchFamily="34" charset="0"/>
                <a:ea typeface="Calibri" pitchFamily="34" charset="0"/>
                <a:cs typeface="Arial" pitchFamily="34" charset="0"/>
              </a:rPr>
              <a:t>: </a:t>
            </a:r>
            <a:r>
              <a:rPr lang="ar-SA" sz="2000" dirty="0" smtClean="0">
                <a:solidFill>
                  <a:schemeClr val="tx1"/>
                </a:solidFill>
                <a:latin typeface="Calibri" pitchFamily="34" charset="0"/>
                <a:ea typeface="Calibri" pitchFamily="34" charset="0"/>
                <a:cs typeface="Arial" pitchFamily="34" charset="0"/>
              </a:rPr>
              <a:t>لدى </a:t>
            </a:r>
            <a:r>
              <a:rPr lang="ar-SA" sz="2000" dirty="0" err="1" smtClean="0">
                <a:solidFill>
                  <a:schemeClr val="tx1"/>
                </a:solidFill>
                <a:latin typeface="Calibri" pitchFamily="34" charset="0"/>
                <a:ea typeface="Calibri" pitchFamily="34" charset="0"/>
                <a:cs typeface="Arial" pitchFamily="34" charset="0"/>
              </a:rPr>
              <a:t>ميشلان</a:t>
            </a:r>
            <a:r>
              <a:rPr lang="ar-SA" sz="2000" dirty="0" smtClean="0">
                <a:solidFill>
                  <a:schemeClr val="tx1"/>
                </a:solidFill>
                <a:latin typeface="Calibri" pitchFamily="34" charset="0"/>
                <a:ea typeface="Calibri" pitchFamily="34" charset="0"/>
                <a:cs typeface="Arial" pitchFamily="34" charset="0"/>
              </a:rPr>
              <a:t> شبكة توزيع كبيرة تمتد لأكثر من 170 دولة حول العالم، مما يعزز من قدرتها على الوصول إلى مختلف الأسواق. </a:t>
            </a:r>
            <a:endParaRPr lang="fr-FR" sz="1400" dirty="0" smtClean="0">
              <a:solidFill>
                <a:schemeClr val="tx1"/>
              </a:solidFill>
              <a:latin typeface="Calibri" pitchFamily="34" charset="0"/>
              <a:ea typeface="Calibri" pitchFamily="34" charset="0"/>
              <a:cs typeface="Arial" pitchFamily="34" charset="0"/>
            </a:endParaRPr>
          </a:p>
          <a:p>
            <a:pPr lvl="0" algn="r" rtl="1" eaLnBrk="0" fontAlgn="base" hangingPunct="0">
              <a:spcBef>
                <a:spcPct val="0"/>
              </a:spcBef>
              <a:spcAft>
                <a:spcPct val="0"/>
              </a:spcAft>
              <a:buFontTx/>
              <a:buChar char="•"/>
            </a:pPr>
            <a:r>
              <a:rPr lang="ar-SA" sz="2000" b="1" dirty="0" smtClean="0">
                <a:solidFill>
                  <a:srgbClr val="C00000"/>
                </a:solidFill>
                <a:latin typeface="Calibri" pitchFamily="34" charset="0"/>
                <a:ea typeface="Calibri" pitchFamily="34" charset="0"/>
                <a:cs typeface="Arial" pitchFamily="34" charset="0"/>
              </a:rPr>
              <a:t>التواجد في أسواق السيارات الفاخرة وسباقات السيارات</a:t>
            </a:r>
            <a:r>
              <a:rPr lang="fr-FR" sz="2000" dirty="0" smtClean="0">
                <a:solidFill>
                  <a:schemeClr val="tx1"/>
                </a:solidFill>
                <a:latin typeface="Calibri" pitchFamily="34" charset="0"/>
                <a:ea typeface="Calibri" pitchFamily="34" charset="0"/>
                <a:cs typeface="Arial" pitchFamily="34" charset="0"/>
              </a:rPr>
              <a:t>: </a:t>
            </a:r>
            <a:r>
              <a:rPr lang="ar-SA" sz="2000" dirty="0" err="1" smtClean="0">
                <a:solidFill>
                  <a:schemeClr val="tx1"/>
                </a:solidFill>
                <a:latin typeface="Calibri" pitchFamily="34" charset="0"/>
                <a:ea typeface="Calibri" pitchFamily="34" charset="0"/>
                <a:cs typeface="Arial" pitchFamily="34" charset="0"/>
              </a:rPr>
              <a:t>ميشلان</a:t>
            </a:r>
            <a:r>
              <a:rPr lang="ar-SA" sz="2000" dirty="0" smtClean="0">
                <a:solidFill>
                  <a:schemeClr val="tx1"/>
                </a:solidFill>
                <a:latin typeface="Calibri" pitchFamily="34" charset="0"/>
                <a:ea typeface="Calibri" pitchFamily="34" charset="0"/>
                <a:cs typeface="Arial" pitchFamily="34" charset="0"/>
              </a:rPr>
              <a:t> لها شراكات </a:t>
            </a:r>
            <a:r>
              <a:rPr lang="ar-SA" sz="2000" dirty="0" err="1" smtClean="0">
                <a:solidFill>
                  <a:schemeClr val="tx1"/>
                </a:solidFill>
                <a:latin typeface="Calibri" pitchFamily="34" charset="0"/>
                <a:ea typeface="Calibri" pitchFamily="34" charset="0"/>
                <a:cs typeface="Arial" pitchFamily="34" charset="0"/>
              </a:rPr>
              <a:t>استراتيجية</a:t>
            </a:r>
            <a:r>
              <a:rPr lang="ar-SA" sz="2000" dirty="0" smtClean="0">
                <a:solidFill>
                  <a:schemeClr val="tx1"/>
                </a:solidFill>
                <a:latin typeface="Calibri" pitchFamily="34" charset="0"/>
                <a:ea typeface="Calibri" pitchFamily="34" charset="0"/>
                <a:cs typeface="Arial" pitchFamily="34" charset="0"/>
              </a:rPr>
              <a:t> مع كبار مصنعي السيارات وتشارك في سباقات السيارات الكبرى مثل </a:t>
            </a:r>
            <a:r>
              <a:rPr lang="ar-SA" sz="2000" dirty="0" err="1" smtClean="0">
                <a:solidFill>
                  <a:schemeClr val="tx1"/>
                </a:solidFill>
                <a:latin typeface="Calibri" pitchFamily="34" charset="0"/>
                <a:ea typeface="Calibri" pitchFamily="34" charset="0"/>
                <a:cs typeface="Arial" pitchFamily="34" charset="0"/>
              </a:rPr>
              <a:t>فورمولا</a:t>
            </a:r>
            <a:r>
              <a:rPr lang="ar-SA" sz="2000" dirty="0" smtClean="0">
                <a:solidFill>
                  <a:schemeClr val="tx1"/>
                </a:solidFill>
                <a:latin typeface="Calibri" pitchFamily="34" charset="0"/>
                <a:ea typeface="Calibri" pitchFamily="34" charset="0"/>
                <a:cs typeface="Arial" pitchFamily="34" charset="0"/>
              </a:rPr>
              <a:t> 1 </a:t>
            </a:r>
            <a:r>
              <a:rPr lang="ar-SA" sz="2000" dirty="0" err="1" smtClean="0">
                <a:solidFill>
                  <a:schemeClr val="tx1"/>
                </a:solidFill>
                <a:latin typeface="Calibri" pitchFamily="34" charset="0"/>
                <a:ea typeface="Calibri" pitchFamily="34" charset="0"/>
                <a:cs typeface="Arial" pitchFamily="34" charset="0"/>
              </a:rPr>
              <a:t>و</a:t>
            </a:r>
            <a:r>
              <a:rPr lang="ar-SA" sz="2000" dirty="0" smtClean="0">
                <a:solidFill>
                  <a:schemeClr val="tx1"/>
                </a:solidFill>
                <a:latin typeface="Calibri" pitchFamily="34" charset="0"/>
                <a:ea typeface="Calibri" pitchFamily="34" charset="0"/>
                <a:cs typeface="Arial" pitchFamily="34" charset="0"/>
              </a:rPr>
              <a:t> سباقات لو </a:t>
            </a:r>
            <a:r>
              <a:rPr lang="ar-SA" sz="2000" dirty="0" err="1" smtClean="0">
                <a:solidFill>
                  <a:schemeClr val="tx1"/>
                </a:solidFill>
                <a:latin typeface="Calibri" pitchFamily="34" charset="0"/>
                <a:ea typeface="Calibri" pitchFamily="34" charset="0"/>
                <a:cs typeface="Arial" pitchFamily="34" charset="0"/>
              </a:rPr>
              <a:t>مان</a:t>
            </a:r>
            <a:r>
              <a:rPr lang="ar-SA" sz="2000" dirty="0" smtClean="0">
                <a:solidFill>
                  <a:schemeClr val="tx1"/>
                </a:solidFill>
                <a:latin typeface="Calibri" pitchFamily="34" charset="0"/>
                <a:ea typeface="Calibri" pitchFamily="34" charset="0"/>
                <a:cs typeface="Arial" pitchFamily="34" charset="0"/>
              </a:rPr>
              <a:t> </a:t>
            </a:r>
            <a:endParaRPr lang="fr-FR" sz="1000" dirty="0" smtClean="0">
              <a:solidFill>
                <a:schemeClr val="tx1"/>
              </a:solidFill>
              <a:latin typeface="Arial" pitchFamily="34" charset="0"/>
              <a:cs typeface="Arial" pitchFamily="34" charset="0"/>
            </a:endParaRPr>
          </a:p>
          <a:p>
            <a:pPr lvl="0" algn="r" rtl="1" eaLnBrk="0" fontAlgn="base" hangingPunct="0">
              <a:spcBef>
                <a:spcPct val="0"/>
              </a:spcBef>
              <a:spcAft>
                <a:spcPct val="0"/>
              </a:spcAft>
              <a:buFont typeface="Arial" pitchFamily="34" charset="0"/>
              <a:buChar char="•"/>
            </a:pPr>
            <a:r>
              <a:rPr lang="ar-SA" sz="2000" b="1" dirty="0" smtClean="0">
                <a:solidFill>
                  <a:srgbClr val="C00000"/>
                </a:solidFill>
                <a:latin typeface="Calibri" pitchFamily="34" charset="0"/>
                <a:ea typeface="Calibri" pitchFamily="34" charset="0"/>
                <a:cs typeface="Arial" pitchFamily="34" charset="0"/>
              </a:rPr>
              <a:t>الاستدامة والممارسات البيئية</a:t>
            </a:r>
            <a:r>
              <a:rPr lang="fr-FR" sz="2000" b="1" dirty="0" smtClean="0">
                <a:solidFill>
                  <a:srgbClr val="C00000"/>
                </a:solidFill>
                <a:latin typeface="Arial" pitchFamily="34" charset="0"/>
                <a:ea typeface="Calibri" pitchFamily="34" charset="0"/>
                <a:cs typeface="Arial" pitchFamily="34" charset="0"/>
              </a:rPr>
              <a:t>: </a:t>
            </a:r>
            <a:r>
              <a:rPr lang="ar-SA" sz="2000" dirty="0" err="1" smtClean="0">
                <a:solidFill>
                  <a:schemeClr val="tx1"/>
                </a:solidFill>
                <a:latin typeface="Calibri" pitchFamily="34" charset="0"/>
                <a:ea typeface="Calibri" pitchFamily="34" charset="0"/>
                <a:cs typeface="Arial" pitchFamily="34" charset="0"/>
              </a:rPr>
              <a:t>ميشلان</a:t>
            </a:r>
            <a:r>
              <a:rPr lang="ar-SA" sz="2000" dirty="0" smtClean="0">
                <a:solidFill>
                  <a:schemeClr val="tx1"/>
                </a:solidFill>
                <a:latin typeface="Calibri" pitchFamily="34" charset="0"/>
                <a:ea typeface="Calibri" pitchFamily="34" charset="0"/>
                <a:cs typeface="Arial" pitchFamily="34" charset="0"/>
              </a:rPr>
              <a:t> تركز على تطوير إطارات صديقة للبيئة، مثل الإطارات التي تساهم في تحسين استهلاك الوقود وتقليل </a:t>
            </a:r>
            <a:r>
              <a:rPr lang="ar-SA" sz="2000" dirty="0" err="1" smtClean="0">
                <a:solidFill>
                  <a:schemeClr val="tx1"/>
                </a:solidFill>
                <a:latin typeface="Calibri" pitchFamily="34" charset="0"/>
                <a:ea typeface="Calibri" pitchFamily="34" charset="0"/>
                <a:cs typeface="Arial" pitchFamily="34" charset="0"/>
              </a:rPr>
              <a:t>انبعاثات</a:t>
            </a:r>
            <a:r>
              <a:rPr lang="ar-SA" sz="2000" dirty="0" smtClean="0">
                <a:solidFill>
                  <a:schemeClr val="tx1"/>
                </a:solidFill>
                <a:latin typeface="Calibri" pitchFamily="34" charset="0"/>
                <a:ea typeface="Calibri" pitchFamily="34" charset="0"/>
                <a:cs typeface="Arial" pitchFamily="34" charset="0"/>
              </a:rPr>
              <a:t> الكربون</a:t>
            </a:r>
            <a:endParaRPr lang="fr-FR" sz="2000" dirty="0"/>
          </a:p>
        </p:txBody>
      </p:sp>
      <p:sp>
        <p:nvSpPr>
          <p:cNvPr id="37889" name="Rectangle 1"/>
          <p:cNvSpPr>
            <a:spLocks noChangeArrowheads="1"/>
          </p:cNvSpPr>
          <p:nvPr/>
        </p:nvSpPr>
        <p:spPr bwMode="auto">
          <a:xfrm>
            <a:off x="0" y="1000108"/>
            <a:ext cx="9144000" cy="61555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1" eaLnBrk="0" fontAlgn="base" latinLnBrk="0" hangingPunct="0">
              <a:lnSpc>
                <a:spcPct val="100000"/>
              </a:lnSpc>
              <a:spcBef>
                <a:spcPct val="0"/>
              </a:spcBef>
              <a:spcAft>
                <a:spcPct val="0"/>
              </a:spcAft>
              <a:buClrTx/>
              <a:buSzTx/>
              <a:buFontTx/>
              <a:buChar char="•"/>
              <a:tabLst/>
            </a:pPr>
            <a:r>
              <a:rPr kumimoji="0" lang="fr-FR" sz="1600" b="0" i="0" u="none" strike="noStrike" cap="none" normalizeH="0" baseline="0" dirty="0" smtClean="0">
                <a:ln>
                  <a:noFill/>
                </a:ln>
                <a:solidFill>
                  <a:schemeClr val="tx1"/>
                </a:solidFill>
                <a:effectLst/>
                <a:latin typeface="Calibri" pitchFamily="34" charset="0"/>
                <a:ea typeface="Calibri" pitchFamily="34" charset="0"/>
                <a:cs typeface="Arial" pitchFamily="34" charset="0"/>
              </a:rPr>
              <a:t>.</a:t>
            </a:r>
            <a:r>
              <a:rPr kumimoji="0" lang="fr-FR" sz="1600" b="1"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214810" y="357166"/>
            <a:ext cx="4786346" cy="923330"/>
          </a:xfrm>
          <a:prstGeom prst="rect">
            <a:avLst/>
          </a:prstGeom>
          <a:noFill/>
        </p:spPr>
        <p:txBody>
          <a:bodyPr wrap="square" lIns="91440" tIns="45720" rIns="91440" bIns="45720">
            <a:spAutoFit/>
          </a:bodyPr>
          <a:lstStyle/>
          <a:p>
            <a:pPr algn="ctr"/>
            <a:r>
              <a:rPr lang="ar-SA" sz="54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نقاط </a:t>
            </a:r>
            <a:r>
              <a:rPr lang="ar-SA" sz="5400" b="1" dirty="0" err="1"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ال</a:t>
            </a:r>
            <a:r>
              <a:rPr lang="ar-DZ" sz="54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ضعف</a:t>
            </a:r>
            <a:endParaRPr lang="fr-FR" sz="54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
        <p:nvSpPr>
          <p:cNvPr id="5" name="Rectangle à coins arrondis 4"/>
          <p:cNvSpPr/>
          <p:nvPr/>
        </p:nvSpPr>
        <p:spPr>
          <a:xfrm>
            <a:off x="500034" y="1214422"/>
            <a:ext cx="8143932" cy="514353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lvl="0" algn="r" rtl="1" eaLnBrk="0" fontAlgn="base" hangingPunct="0">
              <a:spcBef>
                <a:spcPct val="0"/>
              </a:spcBef>
              <a:spcAft>
                <a:spcPct val="0"/>
              </a:spcAft>
              <a:buFontTx/>
              <a:buChar char="•"/>
            </a:pPr>
            <a:r>
              <a:rPr lang="ar-SA" sz="2800" b="1" dirty="0" smtClean="0">
                <a:solidFill>
                  <a:schemeClr val="tx1"/>
                </a:solidFill>
                <a:latin typeface="Calibri" pitchFamily="34" charset="0"/>
                <a:ea typeface="Calibri" pitchFamily="34" charset="0"/>
                <a:cs typeface="Arial" pitchFamily="34" charset="0"/>
              </a:rPr>
              <a:t>التكلفة المرتفعة للإطارات</a:t>
            </a:r>
            <a:r>
              <a:rPr lang="fr-FR" sz="2800" dirty="0" smtClean="0">
                <a:solidFill>
                  <a:schemeClr val="tx1"/>
                </a:solidFill>
                <a:latin typeface="Calibri" pitchFamily="34" charset="0"/>
                <a:ea typeface="Calibri" pitchFamily="34" charset="0"/>
                <a:cs typeface="Arial" pitchFamily="34" charset="0"/>
              </a:rPr>
              <a:t>: </a:t>
            </a:r>
            <a:r>
              <a:rPr lang="ar-SA" sz="2800" dirty="0" smtClean="0">
                <a:solidFill>
                  <a:schemeClr val="tx1"/>
                </a:solidFill>
                <a:latin typeface="Calibri" pitchFamily="34" charset="0"/>
                <a:ea typeface="Calibri" pitchFamily="34" charset="0"/>
                <a:cs typeface="Arial" pitchFamily="34" charset="0"/>
              </a:rPr>
              <a:t>إطارات </a:t>
            </a:r>
            <a:r>
              <a:rPr lang="ar-SA" sz="2800" dirty="0" err="1" smtClean="0">
                <a:solidFill>
                  <a:schemeClr val="tx1"/>
                </a:solidFill>
                <a:latin typeface="Calibri" pitchFamily="34" charset="0"/>
                <a:ea typeface="Calibri" pitchFamily="34" charset="0"/>
                <a:cs typeface="Arial" pitchFamily="34" charset="0"/>
              </a:rPr>
              <a:t>ميشلان</a:t>
            </a:r>
            <a:r>
              <a:rPr lang="ar-SA" sz="2800" dirty="0" smtClean="0">
                <a:solidFill>
                  <a:schemeClr val="tx1"/>
                </a:solidFill>
                <a:latin typeface="Calibri" pitchFamily="34" charset="0"/>
                <a:ea typeface="Calibri" pitchFamily="34" charset="0"/>
                <a:cs typeface="Arial" pitchFamily="34" charset="0"/>
              </a:rPr>
              <a:t> غالبًا ما تكون أغلى من بعض المنافسين في السوق، مما قد يجعلها أقل جذبًا لبعض فئات العملاء الذين يبحثون عن بدائل </a:t>
            </a:r>
            <a:r>
              <a:rPr lang="ar-SA" sz="2800" dirty="0" smtClean="0">
                <a:solidFill>
                  <a:schemeClr val="tx1"/>
                </a:solidFill>
                <a:latin typeface="Calibri" pitchFamily="34" charset="0"/>
                <a:ea typeface="Calibri" pitchFamily="34" charset="0"/>
                <a:cs typeface="Arial" pitchFamily="34" charset="0"/>
              </a:rPr>
              <a:t>أرخص</a:t>
            </a:r>
            <a:r>
              <a:rPr lang="ar-DZ" sz="2800" dirty="0" smtClean="0">
                <a:solidFill>
                  <a:schemeClr val="tx1"/>
                </a:solidFill>
                <a:latin typeface="Calibri" pitchFamily="34" charset="0"/>
                <a:ea typeface="Calibri" pitchFamily="34" charset="0"/>
                <a:cs typeface="Arial" pitchFamily="34" charset="0"/>
              </a:rPr>
              <a:t>.</a:t>
            </a:r>
            <a:endParaRPr lang="fr-FR" dirty="0" smtClean="0">
              <a:solidFill>
                <a:schemeClr val="tx1"/>
              </a:solidFill>
              <a:latin typeface="Calibri" pitchFamily="34" charset="0"/>
              <a:ea typeface="Calibri" pitchFamily="34" charset="0"/>
              <a:cs typeface="Arial" pitchFamily="34" charset="0"/>
            </a:endParaRPr>
          </a:p>
          <a:p>
            <a:pPr lvl="0" algn="r" rtl="1" eaLnBrk="0" fontAlgn="base" hangingPunct="0">
              <a:spcBef>
                <a:spcPct val="0"/>
              </a:spcBef>
              <a:spcAft>
                <a:spcPct val="0"/>
              </a:spcAft>
              <a:buFontTx/>
              <a:buChar char="•"/>
            </a:pPr>
            <a:r>
              <a:rPr lang="ar-SA" sz="2800" b="1" dirty="0" smtClean="0">
                <a:solidFill>
                  <a:schemeClr val="tx1"/>
                </a:solidFill>
                <a:latin typeface="Calibri" pitchFamily="34" charset="0"/>
                <a:ea typeface="Calibri" pitchFamily="34" charset="0"/>
                <a:cs typeface="Arial" pitchFamily="34" charset="0"/>
              </a:rPr>
              <a:t>الاعتماد الكبير على سوق السيارات</a:t>
            </a:r>
            <a:r>
              <a:rPr lang="fr-FR" sz="2800" dirty="0" smtClean="0">
                <a:solidFill>
                  <a:schemeClr val="tx1"/>
                </a:solidFill>
                <a:latin typeface="Calibri" pitchFamily="34" charset="0"/>
                <a:ea typeface="Calibri" pitchFamily="34" charset="0"/>
                <a:cs typeface="Arial" pitchFamily="34" charset="0"/>
              </a:rPr>
              <a:t>: </a:t>
            </a:r>
            <a:r>
              <a:rPr lang="ar-SA" sz="2800" dirty="0" smtClean="0">
                <a:solidFill>
                  <a:schemeClr val="tx1"/>
                </a:solidFill>
                <a:latin typeface="Calibri" pitchFamily="34" charset="0"/>
                <a:ea typeface="Calibri" pitchFamily="34" charset="0"/>
                <a:cs typeface="Arial" pitchFamily="34" charset="0"/>
              </a:rPr>
              <a:t>بينما تعتبر </a:t>
            </a:r>
            <a:r>
              <a:rPr lang="ar-SA" sz="2800" dirty="0" err="1" smtClean="0">
                <a:solidFill>
                  <a:schemeClr val="tx1"/>
                </a:solidFill>
                <a:latin typeface="Calibri" pitchFamily="34" charset="0"/>
                <a:ea typeface="Calibri" pitchFamily="34" charset="0"/>
                <a:cs typeface="Arial" pitchFamily="34" charset="0"/>
              </a:rPr>
              <a:t>ميشلان</a:t>
            </a:r>
            <a:r>
              <a:rPr lang="ar-SA" sz="2800" dirty="0" smtClean="0">
                <a:solidFill>
                  <a:schemeClr val="tx1"/>
                </a:solidFill>
                <a:latin typeface="Calibri" pitchFamily="34" charset="0"/>
                <a:ea typeface="Calibri" pitchFamily="34" charset="0"/>
                <a:cs typeface="Arial" pitchFamily="34" charset="0"/>
              </a:rPr>
              <a:t> رائدة في سوق الإطارات، إلا أن نجاحها يعتمد بشكل كبير على سوق السيارات، سواء كانت سيارات ركاب أو شاحنات. أي تراجع في الطلب على السيارات قد يؤثر سلبًا على مبيعات الإطارات</a:t>
            </a:r>
            <a:r>
              <a:rPr lang="fr-FR" sz="2800" dirty="0" smtClean="0">
                <a:solidFill>
                  <a:schemeClr val="tx1"/>
                </a:solidFill>
                <a:latin typeface="Calibri" pitchFamily="34" charset="0"/>
                <a:ea typeface="Calibri" pitchFamily="34" charset="0"/>
                <a:cs typeface="Arial" pitchFamily="34" charset="0"/>
              </a:rPr>
              <a:t>.</a:t>
            </a:r>
            <a:endParaRPr lang="fr-FR" dirty="0" smtClean="0">
              <a:solidFill>
                <a:schemeClr val="tx1"/>
              </a:solidFill>
              <a:latin typeface="Calibri" pitchFamily="34" charset="0"/>
              <a:ea typeface="Calibri" pitchFamily="34" charset="0"/>
              <a:cs typeface="Arial" pitchFamily="34" charset="0"/>
            </a:endParaRPr>
          </a:p>
          <a:p>
            <a:pPr lvl="0" algn="r" rtl="1" eaLnBrk="0" fontAlgn="base" hangingPunct="0">
              <a:spcBef>
                <a:spcPct val="0"/>
              </a:spcBef>
              <a:spcAft>
                <a:spcPct val="0"/>
              </a:spcAft>
              <a:buFontTx/>
              <a:buChar char="•"/>
            </a:pPr>
            <a:r>
              <a:rPr lang="ar-SA" sz="2800" b="1" dirty="0" smtClean="0">
                <a:solidFill>
                  <a:schemeClr val="tx1"/>
                </a:solidFill>
                <a:latin typeface="Calibri" pitchFamily="34" charset="0"/>
                <a:ea typeface="Calibri" pitchFamily="34" charset="0"/>
                <a:cs typeface="Arial" pitchFamily="34" charset="0"/>
              </a:rPr>
              <a:t>التحديات في السوق الناشئة</a:t>
            </a:r>
            <a:r>
              <a:rPr lang="fr-FR" sz="2800" dirty="0" smtClean="0">
                <a:solidFill>
                  <a:schemeClr val="tx1"/>
                </a:solidFill>
                <a:latin typeface="Calibri" pitchFamily="34" charset="0"/>
                <a:ea typeface="Calibri" pitchFamily="34" charset="0"/>
                <a:cs typeface="Arial" pitchFamily="34" charset="0"/>
              </a:rPr>
              <a:t>: </a:t>
            </a:r>
            <a:r>
              <a:rPr lang="ar-SA" sz="2800" dirty="0" smtClean="0">
                <a:solidFill>
                  <a:schemeClr val="tx1"/>
                </a:solidFill>
                <a:latin typeface="Calibri" pitchFamily="34" charset="0"/>
                <a:ea typeface="Calibri" pitchFamily="34" charset="0"/>
                <a:cs typeface="Arial" pitchFamily="34" charset="0"/>
              </a:rPr>
              <a:t>بالرغم من وجود </a:t>
            </a:r>
            <a:r>
              <a:rPr lang="ar-SA" sz="2800" dirty="0" err="1" smtClean="0">
                <a:solidFill>
                  <a:schemeClr val="tx1"/>
                </a:solidFill>
                <a:latin typeface="Calibri" pitchFamily="34" charset="0"/>
                <a:ea typeface="Calibri" pitchFamily="34" charset="0"/>
                <a:cs typeface="Arial" pitchFamily="34" charset="0"/>
              </a:rPr>
              <a:t>ميشلان</a:t>
            </a:r>
            <a:r>
              <a:rPr lang="ar-SA" sz="2800" dirty="0" smtClean="0">
                <a:solidFill>
                  <a:schemeClr val="tx1"/>
                </a:solidFill>
                <a:latin typeface="Calibri" pitchFamily="34" charset="0"/>
                <a:ea typeface="Calibri" pitchFamily="34" charset="0"/>
                <a:cs typeface="Arial" pitchFamily="34" charset="0"/>
              </a:rPr>
              <a:t> في العديد من الأسواق الناشئة، إلا أنها قد تواجه تحديات في التوسع في بعض الأسواق التي تسيطر عليها العلامات التجارية المحلية أو التي تتسم بارتفاع التكاليف أو القيود </a:t>
            </a:r>
            <a:r>
              <a:rPr lang="ar-SA" sz="2800" dirty="0" err="1" smtClean="0">
                <a:solidFill>
                  <a:schemeClr val="tx1"/>
                </a:solidFill>
                <a:latin typeface="Calibri" pitchFamily="34" charset="0"/>
                <a:ea typeface="Calibri" pitchFamily="34" charset="0"/>
                <a:cs typeface="Arial" pitchFamily="34" charset="0"/>
              </a:rPr>
              <a:t>اللوجستية</a:t>
            </a:r>
            <a:r>
              <a:rPr lang="fr-FR" sz="2800" dirty="0" smtClean="0">
                <a:solidFill>
                  <a:schemeClr val="tx1"/>
                </a:solidFill>
                <a:latin typeface="Calibri" pitchFamily="34" charset="0"/>
                <a:ea typeface="Calibri" pitchFamily="34" charset="0"/>
                <a:cs typeface="Arial" pitchFamily="34" charset="0"/>
              </a:rPr>
              <a:t>.</a:t>
            </a:r>
            <a:endParaRPr lang="fr-FR" sz="1100" dirty="0" smtClean="0">
              <a:solidFill>
                <a:schemeClr val="tx1"/>
              </a:solidFill>
              <a:latin typeface="Arial" pitchFamily="34" charset="0"/>
              <a:cs typeface="Arial" pitchFamily="34" charset="0"/>
            </a:endParaRPr>
          </a:p>
          <a:p>
            <a:pPr lvl="0" eaLnBrk="0" fontAlgn="base" hangingPunct="0">
              <a:spcBef>
                <a:spcPct val="0"/>
              </a:spcBef>
              <a:spcAft>
                <a:spcPct val="0"/>
              </a:spcAft>
            </a:pPr>
            <a:endParaRPr lang="fr-FR" sz="2000" dirty="0" smtClean="0">
              <a:solidFill>
                <a:schemeClr val="tx1"/>
              </a:solidFill>
              <a:latin typeface="Arial" pitchFamily="34" charset="0"/>
              <a:cs typeface="Arial" pitchFamily="34"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072066" y="357166"/>
            <a:ext cx="4786346" cy="923330"/>
          </a:xfrm>
          <a:prstGeom prst="rect">
            <a:avLst/>
          </a:prstGeom>
          <a:noFill/>
        </p:spPr>
        <p:txBody>
          <a:bodyPr wrap="square" lIns="91440" tIns="45720" rIns="91440" bIns="45720">
            <a:spAutoFit/>
          </a:bodyPr>
          <a:lstStyle/>
          <a:p>
            <a:pPr algn="ctr" rtl="1"/>
            <a:r>
              <a:rPr lang="ar-SA" sz="54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الفرص</a:t>
            </a:r>
            <a:endParaRPr lang="fr-FR" sz="54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
        <p:nvSpPr>
          <p:cNvPr id="5" name="Rectangle à coins arrondis 4"/>
          <p:cNvSpPr/>
          <p:nvPr/>
        </p:nvSpPr>
        <p:spPr>
          <a:xfrm>
            <a:off x="571472" y="1428736"/>
            <a:ext cx="8072494" cy="485778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lvl="0" algn="r" rtl="1" eaLnBrk="0" fontAlgn="base" hangingPunct="0">
              <a:spcBef>
                <a:spcPct val="0"/>
              </a:spcBef>
              <a:spcAft>
                <a:spcPct val="0"/>
              </a:spcAft>
              <a:buFontTx/>
              <a:buChar char="•"/>
            </a:pPr>
            <a:r>
              <a:rPr lang="ar-SA" sz="2400" b="1" dirty="0" smtClean="0">
                <a:solidFill>
                  <a:schemeClr val="tx1"/>
                </a:solidFill>
                <a:latin typeface="Calibri" pitchFamily="34" charset="0"/>
                <a:ea typeface="Calibri" pitchFamily="34" charset="0"/>
                <a:cs typeface="Arial" pitchFamily="34" charset="0"/>
              </a:rPr>
              <a:t>التوسع في الأسواق الناشئة</a:t>
            </a:r>
            <a:r>
              <a:rPr lang="fr-FR" sz="2400" dirty="0" smtClean="0">
                <a:solidFill>
                  <a:schemeClr val="tx1"/>
                </a:solidFill>
                <a:latin typeface="Calibri" pitchFamily="34" charset="0"/>
                <a:ea typeface="Calibri" pitchFamily="34" charset="0"/>
                <a:cs typeface="Arial" pitchFamily="34" charset="0"/>
              </a:rPr>
              <a:t>: </a:t>
            </a:r>
            <a:r>
              <a:rPr lang="ar-SA" sz="2400" dirty="0" smtClean="0">
                <a:solidFill>
                  <a:schemeClr val="tx1"/>
                </a:solidFill>
                <a:latin typeface="Calibri" pitchFamily="34" charset="0"/>
                <a:ea typeface="Calibri" pitchFamily="34" charset="0"/>
                <a:cs typeface="Arial" pitchFamily="34" charset="0"/>
              </a:rPr>
              <a:t>مع النمو </a:t>
            </a:r>
            <a:r>
              <a:rPr lang="ar-SA" sz="2400" dirty="0" err="1" smtClean="0">
                <a:solidFill>
                  <a:schemeClr val="tx1"/>
                </a:solidFill>
                <a:latin typeface="Calibri" pitchFamily="34" charset="0"/>
                <a:ea typeface="Calibri" pitchFamily="34" charset="0"/>
                <a:cs typeface="Arial" pitchFamily="34" charset="0"/>
              </a:rPr>
              <a:t>المتسارع</a:t>
            </a:r>
            <a:r>
              <a:rPr lang="ar-SA" sz="2400" dirty="0" smtClean="0">
                <a:solidFill>
                  <a:schemeClr val="tx1"/>
                </a:solidFill>
                <a:latin typeface="Calibri" pitchFamily="34" charset="0"/>
                <a:ea typeface="Calibri" pitchFamily="34" charset="0"/>
                <a:cs typeface="Arial" pitchFamily="34" charset="0"/>
              </a:rPr>
              <a:t> في الأسواق الناشئة، خاصة في آسيا وأفريقيا وأمريكا اللاتينية، يمكن </a:t>
            </a:r>
            <a:r>
              <a:rPr lang="ar-SA" sz="2400" dirty="0" err="1" smtClean="0">
                <a:solidFill>
                  <a:schemeClr val="tx1"/>
                </a:solidFill>
                <a:latin typeface="Calibri" pitchFamily="34" charset="0"/>
                <a:ea typeface="Calibri" pitchFamily="34" charset="0"/>
                <a:cs typeface="Arial" pitchFamily="34" charset="0"/>
              </a:rPr>
              <a:t>لميشلان</a:t>
            </a:r>
            <a:r>
              <a:rPr lang="ar-SA" sz="2400" dirty="0" smtClean="0">
                <a:solidFill>
                  <a:schemeClr val="tx1"/>
                </a:solidFill>
                <a:latin typeface="Calibri" pitchFamily="34" charset="0"/>
                <a:ea typeface="Calibri" pitchFamily="34" charset="0"/>
                <a:cs typeface="Arial" pitchFamily="34" charset="0"/>
              </a:rPr>
              <a:t> أن تستفيد من زيادة الطلب على السيارات، ما يعني مزيدًا من الفرص لبيع الإطارات</a:t>
            </a:r>
            <a:r>
              <a:rPr lang="fr-FR" sz="2400" dirty="0" smtClean="0">
                <a:solidFill>
                  <a:schemeClr val="tx1"/>
                </a:solidFill>
                <a:latin typeface="Calibri" pitchFamily="34" charset="0"/>
                <a:ea typeface="Calibri" pitchFamily="34" charset="0"/>
                <a:cs typeface="Arial" pitchFamily="34" charset="0"/>
              </a:rPr>
              <a:t>.</a:t>
            </a:r>
            <a:endParaRPr lang="fr-FR" sz="1600" dirty="0" smtClean="0">
              <a:solidFill>
                <a:schemeClr val="tx1"/>
              </a:solidFill>
              <a:latin typeface="Calibri" pitchFamily="34" charset="0"/>
              <a:ea typeface="Calibri" pitchFamily="34" charset="0"/>
              <a:cs typeface="Arial" pitchFamily="34" charset="0"/>
            </a:endParaRPr>
          </a:p>
          <a:p>
            <a:pPr lvl="0" algn="r" rtl="1" eaLnBrk="0" fontAlgn="base" hangingPunct="0">
              <a:spcBef>
                <a:spcPct val="0"/>
              </a:spcBef>
              <a:spcAft>
                <a:spcPct val="0"/>
              </a:spcAft>
              <a:buFontTx/>
              <a:buChar char="•"/>
            </a:pPr>
            <a:r>
              <a:rPr lang="ar-SA" sz="2400" b="1" dirty="0" smtClean="0">
                <a:solidFill>
                  <a:schemeClr val="tx1"/>
                </a:solidFill>
                <a:latin typeface="Calibri" pitchFamily="34" charset="0"/>
                <a:ea typeface="Calibri" pitchFamily="34" charset="0"/>
                <a:cs typeface="Arial" pitchFamily="34" charset="0"/>
              </a:rPr>
              <a:t>الابتكار في الإطارات المستدامة</a:t>
            </a:r>
            <a:r>
              <a:rPr lang="fr-FR" sz="2400" dirty="0" smtClean="0">
                <a:solidFill>
                  <a:schemeClr val="tx1"/>
                </a:solidFill>
                <a:latin typeface="Calibri" pitchFamily="34" charset="0"/>
                <a:ea typeface="Calibri" pitchFamily="34" charset="0"/>
                <a:cs typeface="Arial" pitchFamily="34" charset="0"/>
              </a:rPr>
              <a:t>: </a:t>
            </a:r>
            <a:r>
              <a:rPr lang="ar-SA" sz="2400" dirty="0" smtClean="0">
                <a:solidFill>
                  <a:schemeClr val="tx1"/>
                </a:solidFill>
                <a:latin typeface="Calibri" pitchFamily="34" charset="0"/>
                <a:ea typeface="Calibri" pitchFamily="34" charset="0"/>
                <a:cs typeface="Arial" pitchFamily="34" charset="0"/>
              </a:rPr>
              <a:t>هناك اهتمام متزايد في جميع أنحاء العالم بالإطارات ذات الأداء البيئي المحسن (مثل تقليل استهلاك الوقود وتقليل التأثير البيئي). يمكن </a:t>
            </a:r>
            <a:r>
              <a:rPr lang="ar-SA" sz="2400" dirty="0" err="1" smtClean="0">
                <a:solidFill>
                  <a:schemeClr val="tx1"/>
                </a:solidFill>
                <a:latin typeface="Calibri" pitchFamily="34" charset="0"/>
                <a:ea typeface="Calibri" pitchFamily="34" charset="0"/>
                <a:cs typeface="Arial" pitchFamily="34" charset="0"/>
              </a:rPr>
              <a:t>لميشلان</a:t>
            </a:r>
            <a:r>
              <a:rPr lang="ar-SA" sz="2400" dirty="0" smtClean="0">
                <a:solidFill>
                  <a:schemeClr val="tx1"/>
                </a:solidFill>
                <a:latin typeface="Calibri" pitchFamily="34" charset="0"/>
                <a:ea typeface="Calibri" pitchFamily="34" charset="0"/>
                <a:cs typeface="Arial" pitchFamily="34" charset="0"/>
              </a:rPr>
              <a:t> توسيع عروضها في هذا المجال والاستفادة من الاتجاهات البيئية العالمية</a:t>
            </a:r>
            <a:r>
              <a:rPr lang="fr-FR" sz="2400" dirty="0" smtClean="0">
                <a:solidFill>
                  <a:schemeClr val="tx1"/>
                </a:solidFill>
                <a:latin typeface="Calibri" pitchFamily="34" charset="0"/>
                <a:ea typeface="Calibri" pitchFamily="34" charset="0"/>
                <a:cs typeface="Arial" pitchFamily="34" charset="0"/>
              </a:rPr>
              <a:t>.</a:t>
            </a:r>
            <a:endParaRPr lang="fr-FR" sz="1600" dirty="0" smtClean="0">
              <a:solidFill>
                <a:schemeClr val="tx1"/>
              </a:solidFill>
              <a:latin typeface="Calibri" pitchFamily="34" charset="0"/>
              <a:ea typeface="Calibri" pitchFamily="34" charset="0"/>
              <a:cs typeface="Arial" pitchFamily="34" charset="0"/>
            </a:endParaRPr>
          </a:p>
          <a:p>
            <a:pPr lvl="0" algn="r" rtl="1" eaLnBrk="0" fontAlgn="base" hangingPunct="0">
              <a:spcBef>
                <a:spcPct val="0"/>
              </a:spcBef>
              <a:spcAft>
                <a:spcPct val="0"/>
              </a:spcAft>
              <a:buFontTx/>
              <a:buChar char="•"/>
            </a:pPr>
            <a:r>
              <a:rPr lang="ar-SA" sz="2400" b="1" dirty="0" smtClean="0">
                <a:solidFill>
                  <a:schemeClr val="tx1"/>
                </a:solidFill>
                <a:latin typeface="Calibri" pitchFamily="34" charset="0"/>
                <a:ea typeface="Calibri" pitchFamily="34" charset="0"/>
                <a:cs typeface="Arial" pitchFamily="34" charset="0"/>
              </a:rPr>
              <a:t>التوسع في حلول النقل الذكية</a:t>
            </a:r>
            <a:r>
              <a:rPr lang="fr-FR" sz="2400" dirty="0" smtClean="0">
                <a:solidFill>
                  <a:schemeClr val="tx1"/>
                </a:solidFill>
                <a:latin typeface="Calibri" pitchFamily="34" charset="0"/>
                <a:ea typeface="Calibri" pitchFamily="34" charset="0"/>
                <a:cs typeface="Arial" pitchFamily="34" charset="0"/>
              </a:rPr>
              <a:t>: </a:t>
            </a:r>
            <a:r>
              <a:rPr lang="ar-SA" sz="2400" dirty="0" smtClean="0">
                <a:solidFill>
                  <a:schemeClr val="tx1"/>
                </a:solidFill>
                <a:latin typeface="Calibri" pitchFamily="34" charset="0"/>
                <a:ea typeface="Calibri" pitchFamily="34" charset="0"/>
                <a:cs typeface="Arial" pitchFamily="34" charset="0"/>
              </a:rPr>
              <a:t>مع تطور تكنولوجيا السيارات الذاتية القيادة والنقل الذكي، يمكن </a:t>
            </a:r>
            <a:r>
              <a:rPr lang="ar-SA" sz="2400" dirty="0" err="1" smtClean="0">
                <a:solidFill>
                  <a:schemeClr val="tx1"/>
                </a:solidFill>
                <a:latin typeface="Calibri" pitchFamily="34" charset="0"/>
                <a:ea typeface="Calibri" pitchFamily="34" charset="0"/>
                <a:cs typeface="Arial" pitchFamily="34" charset="0"/>
              </a:rPr>
              <a:t>لميشلان</a:t>
            </a:r>
            <a:r>
              <a:rPr lang="ar-SA" sz="2400" dirty="0" smtClean="0">
                <a:solidFill>
                  <a:schemeClr val="tx1"/>
                </a:solidFill>
                <a:latin typeface="Calibri" pitchFamily="34" charset="0"/>
                <a:ea typeface="Calibri" pitchFamily="34" charset="0"/>
                <a:cs typeface="Arial" pitchFamily="34" charset="0"/>
              </a:rPr>
              <a:t> أن تتوسع في تقديم حلول مبتكرة تتعلق بإطارات السيارات المستقبلية. الشراكات مع شركات السيارات لتطوير حلول متكاملة لهذه السيارات تمثل فرصة كبيرة</a:t>
            </a:r>
            <a:r>
              <a:rPr lang="fr-FR" sz="2400" dirty="0" smtClean="0">
                <a:solidFill>
                  <a:schemeClr val="tx1"/>
                </a:solidFill>
                <a:latin typeface="Calibri" pitchFamily="34" charset="0"/>
                <a:ea typeface="Calibri" pitchFamily="34" charset="0"/>
                <a:cs typeface="Arial" pitchFamily="34" charset="0"/>
              </a:rPr>
              <a:t>.</a:t>
            </a:r>
            <a:endParaRPr lang="fr-FR" sz="1050" dirty="0" smtClean="0">
              <a:solidFill>
                <a:schemeClr val="tx1"/>
              </a:solidFill>
              <a:latin typeface="Arial" pitchFamily="34" charset="0"/>
              <a:cs typeface="Arial" pitchFamily="34" charset="0"/>
            </a:endParaRPr>
          </a:p>
          <a:p>
            <a:pPr lvl="0" algn="r" eaLnBrk="0" fontAlgn="base" hangingPunct="0">
              <a:spcBef>
                <a:spcPct val="0"/>
              </a:spcBef>
              <a:spcAft>
                <a:spcPct val="0"/>
              </a:spcAft>
            </a:pPr>
            <a:endParaRPr lang="fr-FR" sz="2800" dirty="0" smtClean="0">
              <a:solidFill>
                <a:schemeClr val="tx1"/>
              </a:solidFill>
              <a:latin typeface="Arial" pitchFamily="34" charset="0"/>
              <a:cs typeface="Arial" pitchFamily="34"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714876" y="357166"/>
            <a:ext cx="4786346" cy="923330"/>
          </a:xfrm>
          <a:prstGeom prst="rect">
            <a:avLst/>
          </a:prstGeom>
          <a:noFill/>
        </p:spPr>
        <p:txBody>
          <a:bodyPr wrap="square" lIns="91440" tIns="45720" rIns="91440" bIns="45720">
            <a:spAutoFit/>
          </a:bodyPr>
          <a:lstStyle/>
          <a:p>
            <a:pPr algn="ctr" rtl="1"/>
            <a:r>
              <a:rPr lang="ar-SA" sz="54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التهديدات </a:t>
            </a:r>
            <a:endParaRPr lang="fr-FR" sz="54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
        <p:nvSpPr>
          <p:cNvPr id="5" name="Rectangle à coins arrondis 4"/>
          <p:cNvSpPr/>
          <p:nvPr/>
        </p:nvSpPr>
        <p:spPr>
          <a:xfrm>
            <a:off x="642910" y="1285860"/>
            <a:ext cx="8001056" cy="464347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lvl="0" algn="r" rtl="1" eaLnBrk="0" fontAlgn="base" hangingPunct="0">
              <a:spcBef>
                <a:spcPct val="0"/>
              </a:spcBef>
              <a:spcAft>
                <a:spcPct val="0"/>
              </a:spcAft>
              <a:buFontTx/>
              <a:buChar char="•"/>
            </a:pPr>
            <a:r>
              <a:rPr lang="ar-SA" sz="2800" b="1" dirty="0" smtClean="0">
                <a:solidFill>
                  <a:schemeClr val="tx1"/>
                </a:solidFill>
                <a:latin typeface="Calibri" pitchFamily="34" charset="0"/>
                <a:ea typeface="Calibri" pitchFamily="34" charset="0"/>
                <a:cs typeface="Arial" pitchFamily="34" charset="0"/>
              </a:rPr>
              <a:t>المنافسة الشديدة</a:t>
            </a:r>
            <a:r>
              <a:rPr lang="fr-FR" sz="2800" dirty="0" smtClean="0">
                <a:solidFill>
                  <a:schemeClr val="tx1"/>
                </a:solidFill>
                <a:latin typeface="Calibri" pitchFamily="34" charset="0"/>
                <a:ea typeface="Calibri" pitchFamily="34" charset="0"/>
                <a:cs typeface="Arial" pitchFamily="34" charset="0"/>
              </a:rPr>
              <a:t>: </a:t>
            </a:r>
            <a:r>
              <a:rPr lang="ar-SA" sz="2800" dirty="0" smtClean="0">
                <a:solidFill>
                  <a:schemeClr val="tx1"/>
                </a:solidFill>
                <a:latin typeface="Calibri" pitchFamily="34" charset="0"/>
                <a:ea typeface="Calibri" pitchFamily="34" charset="0"/>
                <a:cs typeface="Arial" pitchFamily="34" charset="0"/>
              </a:rPr>
              <a:t>صناعة الإطارات تشهد منافسة قوية من شركات أخرى </a:t>
            </a:r>
            <a:endParaRPr lang="fr-FR" dirty="0" smtClean="0">
              <a:solidFill>
                <a:schemeClr val="tx1"/>
              </a:solidFill>
              <a:latin typeface="Calibri" pitchFamily="34" charset="0"/>
              <a:ea typeface="Calibri" pitchFamily="34" charset="0"/>
              <a:cs typeface="Arial" pitchFamily="34" charset="0"/>
            </a:endParaRPr>
          </a:p>
          <a:p>
            <a:pPr lvl="0" algn="r" rtl="1" eaLnBrk="0" fontAlgn="base" hangingPunct="0">
              <a:spcBef>
                <a:spcPct val="0"/>
              </a:spcBef>
              <a:spcAft>
                <a:spcPct val="0"/>
              </a:spcAft>
              <a:buFontTx/>
              <a:buChar char="•"/>
            </a:pPr>
            <a:r>
              <a:rPr lang="ar-SA" sz="2800" b="1" dirty="0" smtClean="0">
                <a:solidFill>
                  <a:schemeClr val="tx1"/>
                </a:solidFill>
                <a:latin typeface="Calibri" pitchFamily="34" charset="0"/>
                <a:ea typeface="Calibri" pitchFamily="34" charset="0"/>
                <a:cs typeface="Arial" pitchFamily="34" charset="0"/>
              </a:rPr>
              <a:t>التقلبات في أسعار المواد الخام</a:t>
            </a:r>
            <a:r>
              <a:rPr lang="fr-FR" sz="2800" dirty="0" smtClean="0">
                <a:solidFill>
                  <a:schemeClr val="tx1"/>
                </a:solidFill>
                <a:latin typeface="Calibri" pitchFamily="34" charset="0"/>
                <a:ea typeface="Calibri" pitchFamily="34" charset="0"/>
                <a:cs typeface="Arial" pitchFamily="34" charset="0"/>
              </a:rPr>
              <a:t>:. </a:t>
            </a:r>
            <a:r>
              <a:rPr lang="ar-SA" sz="2800" dirty="0" smtClean="0">
                <a:solidFill>
                  <a:schemeClr val="tx1"/>
                </a:solidFill>
                <a:latin typeface="Calibri" pitchFamily="34" charset="0"/>
                <a:ea typeface="Calibri" pitchFamily="34" charset="0"/>
                <a:cs typeface="Arial" pitchFamily="34" charset="0"/>
              </a:rPr>
              <a:t>تقلبات أسعار هذه المواد الخام يمكن أن تؤثر بشكل سلبي على هوامش الربح لشركة </a:t>
            </a:r>
            <a:r>
              <a:rPr lang="ar-SA" sz="2800" dirty="0" err="1" smtClean="0">
                <a:solidFill>
                  <a:schemeClr val="tx1"/>
                </a:solidFill>
                <a:latin typeface="Calibri" pitchFamily="34" charset="0"/>
                <a:ea typeface="Calibri" pitchFamily="34" charset="0"/>
                <a:cs typeface="Arial" pitchFamily="34" charset="0"/>
              </a:rPr>
              <a:t>ميشلان</a:t>
            </a:r>
            <a:r>
              <a:rPr lang="fr-FR" sz="2800" dirty="0" smtClean="0">
                <a:solidFill>
                  <a:schemeClr val="tx1"/>
                </a:solidFill>
                <a:latin typeface="Calibri" pitchFamily="34" charset="0"/>
                <a:ea typeface="Calibri" pitchFamily="34" charset="0"/>
                <a:cs typeface="Arial" pitchFamily="34" charset="0"/>
              </a:rPr>
              <a:t>.</a:t>
            </a:r>
            <a:endParaRPr lang="fr-FR" dirty="0" smtClean="0">
              <a:solidFill>
                <a:schemeClr val="tx1"/>
              </a:solidFill>
              <a:latin typeface="Calibri" pitchFamily="34" charset="0"/>
              <a:ea typeface="Calibri" pitchFamily="34" charset="0"/>
              <a:cs typeface="Arial" pitchFamily="34" charset="0"/>
            </a:endParaRPr>
          </a:p>
          <a:p>
            <a:pPr lvl="0" algn="r" rtl="1" eaLnBrk="0" fontAlgn="base" hangingPunct="0">
              <a:spcBef>
                <a:spcPct val="0"/>
              </a:spcBef>
              <a:spcAft>
                <a:spcPct val="0"/>
              </a:spcAft>
              <a:buFontTx/>
              <a:buChar char="•"/>
            </a:pPr>
            <a:r>
              <a:rPr lang="ar-SA" sz="2800" b="1" dirty="0" smtClean="0">
                <a:solidFill>
                  <a:schemeClr val="tx1"/>
                </a:solidFill>
                <a:latin typeface="Calibri" pitchFamily="34" charset="0"/>
                <a:ea typeface="Calibri" pitchFamily="34" charset="0"/>
                <a:cs typeface="Arial" pitchFamily="34" charset="0"/>
              </a:rPr>
              <a:t>التهديدات الاقتصادية</a:t>
            </a:r>
            <a:r>
              <a:rPr lang="fr-FR" sz="2800" dirty="0" smtClean="0">
                <a:solidFill>
                  <a:schemeClr val="tx1"/>
                </a:solidFill>
                <a:latin typeface="Calibri" pitchFamily="34" charset="0"/>
                <a:ea typeface="Calibri" pitchFamily="34" charset="0"/>
                <a:cs typeface="Arial" pitchFamily="34" charset="0"/>
              </a:rPr>
              <a:t>: </a:t>
            </a:r>
            <a:r>
              <a:rPr lang="ar-SA" sz="2800" dirty="0" smtClean="0">
                <a:solidFill>
                  <a:schemeClr val="tx1"/>
                </a:solidFill>
                <a:latin typeface="Calibri" pitchFamily="34" charset="0"/>
                <a:ea typeface="Calibri" pitchFamily="34" charset="0"/>
                <a:cs typeface="Arial" pitchFamily="34" charset="0"/>
              </a:rPr>
              <a:t>الأزمات الاقتصادية العالمية أو الانكماش الاقتصادي في بعض الأسواق يمكن أن يؤثر على طلب السيارات وبالتالي على طلب الإطارات. </a:t>
            </a:r>
            <a:endParaRPr lang="fr-FR" dirty="0" smtClean="0">
              <a:solidFill>
                <a:schemeClr val="tx1"/>
              </a:solidFill>
              <a:latin typeface="Calibri" pitchFamily="34" charset="0"/>
              <a:ea typeface="Calibri" pitchFamily="34" charset="0"/>
              <a:cs typeface="Arial" pitchFamily="34" charset="0"/>
            </a:endParaRPr>
          </a:p>
          <a:p>
            <a:pPr lvl="0" algn="r" rtl="1" eaLnBrk="0" fontAlgn="base" hangingPunct="0">
              <a:spcBef>
                <a:spcPct val="0"/>
              </a:spcBef>
              <a:spcAft>
                <a:spcPct val="0"/>
              </a:spcAft>
              <a:buFontTx/>
              <a:buChar char="•"/>
            </a:pPr>
            <a:r>
              <a:rPr lang="ar-SA" sz="2800" b="1" dirty="0" smtClean="0">
                <a:solidFill>
                  <a:schemeClr val="tx1"/>
                </a:solidFill>
                <a:latin typeface="Calibri" pitchFamily="34" charset="0"/>
                <a:ea typeface="Calibri" pitchFamily="34" charset="0"/>
                <a:cs typeface="Arial" pitchFamily="34" charset="0"/>
              </a:rPr>
              <a:t>التغيرات في </a:t>
            </a:r>
            <a:r>
              <a:rPr lang="ar-SA" sz="2800" b="1" dirty="0" err="1" smtClean="0">
                <a:solidFill>
                  <a:schemeClr val="tx1"/>
                </a:solidFill>
                <a:latin typeface="Calibri" pitchFamily="34" charset="0"/>
                <a:ea typeface="Calibri" pitchFamily="34" charset="0"/>
                <a:cs typeface="Arial" pitchFamily="34" charset="0"/>
              </a:rPr>
              <a:t>تفضيلات</a:t>
            </a:r>
            <a:r>
              <a:rPr lang="ar-SA" sz="2800" b="1" dirty="0" smtClean="0">
                <a:solidFill>
                  <a:schemeClr val="tx1"/>
                </a:solidFill>
                <a:latin typeface="Calibri" pitchFamily="34" charset="0"/>
                <a:ea typeface="Calibri" pitchFamily="34" charset="0"/>
                <a:cs typeface="Arial" pitchFamily="34" charset="0"/>
              </a:rPr>
              <a:t> المستهلكين</a:t>
            </a:r>
            <a:r>
              <a:rPr lang="fr-FR" sz="2800" dirty="0" smtClean="0">
                <a:solidFill>
                  <a:schemeClr val="tx1"/>
                </a:solidFill>
                <a:latin typeface="Calibri" pitchFamily="34" charset="0"/>
                <a:ea typeface="Calibri" pitchFamily="34" charset="0"/>
                <a:cs typeface="Arial" pitchFamily="34" charset="0"/>
              </a:rPr>
              <a:t>: </a:t>
            </a:r>
            <a:r>
              <a:rPr lang="ar-SA" sz="2800" dirty="0" smtClean="0">
                <a:solidFill>
                  <a:schemeClr val="tx1"/>
                </a:solidFill>
                <a:latin typeface="Calibri" pitchFamily="34" charset="0"/>
                <a:ea typeface="Calibri" pitchFamily="34" charset="0"/>
                <a:cs typeface="Arial" pitchFamily="34" charset="0"/>
              </a:rPr>
              <a:t>التغيرات في </a:t>
            </a:r>
            <a:r>
              <a:rPr lang="ar-SA" sz="2800" dirty="0" err="1" smtClean="0">
                <a:solidFill>
                  <a:schemeClr val="tx1"/>
                </a:solidFill>
                <a:latin typeface="Calibri" pitchFamily="34" charset="0"/>
                <a:ea typeface="Calibri" pitchFamily="34" charset="0"/>
                <a:cs typeface="Arial" pitchFamily="34" charset="0"/>
              </a:rPr>
              <a:t>تفضيلات</a:t>
            </a:r>
            <a:r>
              <a:rPr lang="ar-SA" sz="2800" dirty="0" smtClean="0">
                <a:solidFill>
                  <a:schemeClr val="tx1"/>
                </a:solidFill>
                <a:latin typeface="Calibri" pitchFamily="34" charset="0"/>
                <a:ea typeface="Calibri" pitchFamily="34" charset="0"/>
                <a:cs typeface="Arial" pitchFamily="34" charset="0"/>
              </a:rPr>
              <a:t> المستهلكين نحو إطارات أقل تكلفة أو إطارات من علامات تجارية جديدة قد تشكل تهديدًا لشركة </a:t>
            </a:r>
            <a:r>
              <a:rPr lang="ar-SA" sz="2800" dirty="0" err="1" smtClean="0">
                <a:solidFill>
                  <a:schemeClr val="tx1"/>
                </a:solidFill>
                <a:latin typeface="Calibri" pitchFamily="34" charset="0"/>
                <a:ea typeface="Calibri" pitchFamily="34" charset="0"/>
                <a:cs typeface="Arial" pitchFamily="34" charset="0"/>
              </a:rPr>
              <a:t>ميشلان</a:t>
            </a:r>
            <a:endParaRPr lang="fr-FR" sz="1100" dirty="0" smtClean="0">
              <a:solidFill>
                <a:schemeClr val="tx1"/>
              </a:solidFill>
              <a:latin typeface="Arial" pitchFamily="34" charset="0"/>
              <a:cs typeface="Arial" pitchFamily="34" charset="0"/>
            </a:endParaRPr>
          </a:p>
          <a:p>
            <a:pPr lvl="0" eaLnBrk="0" fontAlgn="base" hangingPunct="0">
              <a:spcBef>
                <a:spcPct val="0"/>
              </a:spcBef>
              <a:spcAft>
                <a:spcPct val="0"/>
              </a:spcAft>
            </a:pPr>
            <a:endParaRPr lang="fr-FR" sz="2000" dirty="0" smtClean="0">
              <a:solidFill>
                <a:schemeClr val="tx1"/>
              </a:solidFill>
              <a:latin typeface="Arial" pitchFamily="34" charset="0"/>
              <a:cs typeface="Arial" pitchFamily="34"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214414" y="357166"/>
            <a:ext cx="7215238" cy="923330"/>
          </a:xfrm>
          <a:prstGeom prst="rect">
            <a:avLst/>
          </a:prstGeom>
          <a:noFill/>
        </p:spPr>
        <p:txBody>
          <a:bodyPr wrap="square" lIns="91440" tIns="45720" rIns="91440" bIns="45720">
            <a:spAutoFit/>
          </a:bodyPr>
          <a:lstStyle/>
          <a:p>
            <a:pPr algn="ctr"/>
            <a:r>
              <a:rPr lang="ar-DZ"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تحليل </a:t>
            </a:r>
            <a:r>
              <a:rPr lang="ar-DZ" sz="5400" b="1" dirty="0" err="1"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باستال</a:t>
            </a:r>
            <a:r>
              <a:rPr lang="ar-DZ" sz="5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a:t>
            </a:r>
            <a:r>
              <a:rPr lang="ar-DZ"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a:t>
            </a:r>
            <a:endParaRPr lang="fr-FR"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6" name="Rectangle à coins arrondis 5"/>
          <p:cNvSpPr/>
          <p:nvPr/>
        </p:nvSpPr>
        <p:spPr>
          <a:xfrm>
            <a:off x="500034" y="1357298"/>
            <a:ext cx="8215370" cy="464347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lvl="0" algn="r" rtl="1" fontAlgn="base">
              <a:spcBef>
                <a:spcPct val="0"/>
              </a:spcBef>
              <a:spcAft>
                <a:spcPct val="0"/>
              </a:spcAft>
            </a:pPr>
            <a:r>
              <a:rPr lang="ar-SA" sz="2400" b="1" dirty="0" smtClean="0">
                <a:solidFill>
                  <a:schemeClr val="tx1"/>
                </a:solidFill>
                <a:latin typeface="Calibri" pitchFamily="34" charset="0"/>
                <a:ea typeface="Calibri" pitchFamily="34" charset="0"/>
                <a:cs typeface="Arial" pitchFamily="34" charset="0"/>
              </a:rPr>
              <a:t>يُستخدم تحليل</a:t>
            </a:r>
            <a:r>
              <a:rPr lang="fr-FR" sz="2400" b="1" dirty="0" smtClean="0">
                <a:solidFill>
                  <a:schemeClr val="tx1"/>
                </a:solidFill>
                <a:latin typeface="Calibri" pitchFamily="34" charset="0"/>
                <a:ea typeface="Calibri" pitchFamily="34" charset="0"/>
                <a:cs typeface="Arial" pitchFamily="34" charset="0"/>
              </a:rPr>
              <a:t> PESTEL </a:t>
            </a:r>
            <a:r>
              <a:rPr lang="ar-SA" sz="2400" b="1" dirty="0" smtClean="0">
                <a:solidFill>
                  <a:schemeClr val="tx1"/>
                </a:solidFill>
                <a:latin typeface="Calibri" pitchFamily="34" charset="0"/>
                <a:ea typeface="Calibri" pitchFamily="34" charset="0"/>
                <a:cs typeface="Arial" pitchFamily="34" charset="0"/>
              </a:rPr>
              <a:t>لتقييم العوامل الخارجية التي تؤثر على الشركة</a:t>
            </a:r>
            <a:endParaRPr lang="fr-FR" sz="1050" b="1" dirty="0" smtClean="0">
              <a:solidFill>
                <a:schemeClr val="tx1"/>
              </a:solidFill>
              <a:latin typeface="Arial" pitchFamily="34" charset="0"/>
              <a:cs typeface="Arial" pitchFamily="34" charset="0"/>
            </a:endParaRPr>
          </a:p>
          <a:p>
            <a:pPr lvl="0" algn="r" rtl="1" eaLnBrk="0" fontAlgn="base" hangingPunct="0">
              <a:spcBef>
                <a:spcPct val="0"/>
              </a:spcBef>
              <a:spcAft>
                <a:spcPct val="0"/>
              </a:spcAft>
            </a:pPr>
            <a:r>
              <a:rPr lang="ar-SA" dirty="0" smtClean="0">
                <a:solidFill>
                  <a:schemeClr val="tx1"/>
                </a:solidFill>
                <a:latin typeface="Calibri" pitchFamily="34" charset="0"/>
                <a:ea typeface="Calibri" pitchFamily="34" charset="0"/>
                <a:cs typeface="Arial" pitchFamily="34" charset="0"/>
              </a:rPr>
              <a:t> </a:t>
            </a:r>
            <a:r>
              <a:rPr lang="ar-SA" sz="2800" b="1" dirty="0" smtClean="0">
                <a:solidFill>
                  <a:srgbClr val="C00000"/>
                </a:solidFill>
                <a:latin typeface="Calibri" pitchFamily="34" charset="0"/>
                <a:ea typeface="Calibri" pitchFamily="34" charset="0"/>
                <a:cs typeface="Arial" pitchFamily="34" charset="0"/>
              </a:rPr>
              <a:t>1- العوامل السياسية :</a:t>
            </a:r>
            <a:endParaRPr lang="fr-FR" sz="900" b="1" dirty="0" smtClean="0">
              <a:solidFill>
                <a:srgbClr val="C00000"/>
              </a:solidFill>
              <a:latin typeface="Arial" pitchFamily="34" charset="0"/>
              <a:cs typeface="Arial" pitchFamily="34" charset="0"/>
            </a:endParaRPr>
          </a:p>
          <a:p>
            <a:pPr lvl="0" algn="r" rtl="1" eaLnBrk="0" fontAlgn="base" hangingPunct="0">
              <a:spcBef>
                <a:spcPct val="0"/>
              </a:spcBef>
              <a:spcAft>
                <a:spcPct val="0"/>
              </a:spcAft>
              <a:buFontTx/>
              <a:buChar char="•"/>
            </a:pPr>
            <a:r>
              <a:rPr lang="ar-SA" sz="2000" b="1" dirty="0" smtClean="0">
                <a:solidFill>
                  <a:schemeClr val="tx1"/>
                </a:solidFill>
                <a:latin typeface="Calibri" pitchFamily="34" charset="0"/>
                <a:ea typeface="Calibri" pitchFamily="34" charset="0"/>
                <a:cs typeface="Arial" pitchFamily="34" charset="0"/>
              </a:rPr>
              <a:t>التشريعات البيئية: تواجه </a:t>
            </a:r>
            <a:r>
              <a:rPr lang="ar-SA" sz="2000" b="1" dirty="0" err="1" smtClean="0">
                <a:solidFill>
                  <a:schemeClr val="tx1"/>
                </a:solidFill>
                <a:latin typeface="Calibri" pitchFamily="34" charset="0"/>
                <a:ea typeface="Calibri" pitchFamily="34" charset="0"/>
                <a:cs typeface="Arial" pitchFamily="34" charset="0"/>
              </a:rPr>
              <a:t>ميشلان</a:t>
            </a:r>
            <a:r>
              <a:rPr lang="ar-SA" sz="2000" b="1" dirty="0" smtClean="0">
                <a:solidFill>
                  <a:schemeClr val="tx1"/>
                </a:solidFill>
                <a:latin typeface="Calibri" pitchFamily="34" charset="0"/>
                <a:ea typeface="Calibri" pitchFamily="34" charset="0"/>
                <a:cs typeface="Arial" pitchFamily="34" charset="0"/>
              </a:rPr>
              <a:t> قوانين بيئية صارمة تتعلق </a:t>
            </a:r>
            <a:r>
              <a:rPr lang="ar-SA" sz="2000" b="1" dirty="0" err="1" smtClean="0">
                <a:solidFill>
                  <a:schemeClr val="tx1"/>
                </a:solidFill>
                <a:latin typeface="Calibri" pitchFamily="34" charset="0"/>
                <a:ea typeface="Calibri" pitchFamily="34" charset="0"/>
                <a:cs typeface="Arial" pitchFamily="34" charset="0"/>
              </a:rPr>
              <a:t>بالانبعاثات</a:t>
            </a:r>
            <a:r>
              <a:rPr lang="ar-SA" sz="2000" b="1" dirty="0" smtClean="0">
                <a:solidFill>
                  <a:schemeClr val="tx1"/>
                </a:solidFill>
                <a:latin typeface="Calibri" pitchFamily="34" charset="0"/>
                <a:ea typeface="Calibri" pitchFamily="34" charset="0"/>
                <a:cs typeface="Arial" pitchFamily="34" charset="0"/>
              </a:rPr>
              <a:t> والتخلص من الإطارات المستعملة</a:t>
            </a:r>
            <a:r>
              <a:rPr lang="fr-FR" sz="2000" b="1" dirty="0" smtClean="0">
                <a:solidFill>
                  <a:schemeClr val="tx1"/>
                </a:solidFill>
                <a:latin typeface="Calibri" pitchFamily="34" charset="0"/>
                <a:ea typeface="Calibri" pitchFamily="34" charset="0"/>
                <a:cs typeface="Arial" pitchFamily="34" charset="0"/>
              </a:rPr>
              <a:t>.</a:t>
            </a:r>
            <a:endParaRPr lang="fr-FR" sz="1000" b="1" dirty="0" smtClean="0">
              <a:solidFill>
                <a:schemeClr val="tx1"/>
              </a:solidFill>
              <a:latin typeface="Arial" pitchFamily="34" charset="0"/>
              <a:cs typeface="Arial" pitchFamily="34" charset="0"/>
            </a:endParaRPr>
          </a:p>
          <a:p>
            <a:pPr lvl="0" algn="r" rtl="1" eaLnBrk="0" fontAlgn="base" hangingPunct="0">
              <a:spcBef>
                <a:spcPct val="0"/>
              </a:spcBef>
              <a:spcAft>
                <a:spcPct val="0"/>
              </a:spcAft>
              <a:buFontTx/>
              <a:buChar char="•"/>
            </a:pPr>
            <a:r>
              <a:rPr lang="ar-SA" sz="2000" b="1" dirty="0" smtClean="0">
                <a:solidFill>
                  <a:schemeClr val="tx1"/>
                </a:solidFill>
                <a:latin typeface="Calibri" pitchFamily="34" charset="0"/>
                <a:ea typeface="Calibri" pitchFamily="34" charset="0"/>
                <a:cs typeface="Arial" pitchFamily="34" charset="0"/>
              </a:rPr>
              <a:t>السياسات التجارية: التغيرات في التعريفات الجمركية والاتفاقيات التجارية تؤثر على عمليات </a:t>
            </a:r>
            <a:r>
              <a:rPr lang="ar-SA" sz="2000" b="1" dirty="0" err="1" smtClean="0">
                <a:solidFill>
                  <a:schemeClr val="tx1"/>
                </a:solidFill>
                <a:latin typeface="Calibri" pitchFamily="34" charset="0"/>
                <a:ea typeface="Calibri" pitchFamily="34" charset="0"/>
                <a:cs typeface="Arial" pitchFamily="34" charset="0"/>
              </a:rPr>
              <a:t>ميشلان</a:t>
            </a:r>
            <a:r>
              <a:rPr lang="ar-SA" sz="2000" b="1" dirty="0" smtClean="0">
                <a:solidFill>
                  <a:schemeClr val="tx1"/>
                </a:solidFill>
                <a:latin typeface="Calibri" pitchFamily="34" charset="0"/>
                <a:ea typeface="Calibri" pitchFamily="34" charset="0"/>
                <a:cs typeface="Arial" pitchFamily="34" charset="0"/>
              </a:rPr>
              <a:t> العالمية</a:t>
            </a:r>
            <a:r>
              <a:rPr lang="fr-FR" sz="2000" b="1" dirty="0" smtClean="0">
                <a:solidFill>
                  <a:schemeClr val="tx1"/>
                </a:solidFill>
                <a:latin typeface="Calibri" pitchFamily="34" charset="0"/>
                <a:ea typeface="Calibri" pitchFamily="34" charset="0"/>
                <a:cs typeface="Arial" pitchFamily="34" charset="0"/>
              </a:rPr>
              <a:t>.</a:t>
            </a:r>
            <a:endParaRPr lang="fr-FR" sz="1000" b="1" dirty="0" smtClean="0">
              <a:solidFill>
                <a:schemeClr val="tx1"/>
              </a:solidFill>
              <a:latin typeface="Arial" pitchFamily="34" charset="0"/>
              <a:cs typeface="Arial" pitchFamily="34" charset="0"/>
            </a:endParaRPr>
          </a:p>
          <a:p>
            <a:pPr lvl="0" algn="r" rtl="1" eaLnBrk="0" fontAlgn="base" hangingPunct="0">
              <a:spcBef>
                <a:spcPct val="0"/>
              </a:spcBef>
              <a:spcAft>
                <a:spcPct val="0"/>
              </a:spcAft>
            </a:pPr>
            <a:r>
              <a:rPr lang="ar-SA" sz="2400" b="1" dirty="0" smtClean="0">
                <a:solidFill>
                  <a:srgbClr val="C00000"/>
                </a:solidFill>
                <a:latin typeface="Calibri" pitchFamily="34" charset="0"/>
                <a:ea typeface="Calibri" pitchFamily="34" charset="0"/>
                <a:cs typeface="Arial" pitchFamily="34" charset="0"/>
              </a:rPr>
              <a:t> </a:t>
            </a:r>
            <a:r>
              <a:rPr lang="ar-SA" sz="2800" b="1" dirty="0" smtClean="0">
                <a:solidFill>
                  <a:srgbClr val="C00000"/>
                </a:solidFill>
                <a:latin typeface="Calibri" pitchFamily="34" charset="0"/>
                <a:ea typeface="Calibri" pitchFamily="34" charset="0"/>
                <a:cs typeface="Arial" pitchFamily="34" charset="0"/>
              </a:rPr>
              <a:t>2- العوامل الاقتصادية</a:t>
            </a:r>
            <a:r>
              <a:rPr lang="fr-FR" sz="2800" b="1" dirty="0" smtClean="0">
                <a:solidFill>
                  <a:srgbClr val="C00000"/>
                </a:solidFill>
                <a:latin typeface="Calibri" pitchFamily="34" charset="0"/>
                <a:ea typeface="Calibri" pitchFamily="34" charset="0"/>
                <a:cs typeface="Arial" pitchFamily="34" charset="0"/>
              </a:rPr>
              <a:t>: </a:t>
            </a:r>
            <a:endParaRPr lang="fr-FR" sz="1050" b="1" dirty="0" smtClean="0">
              <a:solidFill>
                <a:srgbClr val="C00000"/>
              </a:solidFill>
              <a:latin typeface="Arial" pitchFamily="34" charset="0"/>
              <a:cs typeface="Arial" pitchFamily="34" charset="0"/>
            </a:endParaRPr>
          </a:p>
          <a:p>
            <a:pPr lvl="0" algn="r" rtl="1" eaLnBrk="0" fontAlgn="base" hangingPunct="0">
              <a:spcBef>
                <a:spcPct val="0"/>
              </a:spcBef>
              <a:spcAft>
                <a:spcPct val="0"/>
              </a:spcAft>
              <a:buFontTx/>
              <a:buChar char="•"/>
            </a:pPr>
            <a:r>
              <a:rPr lang="ar-SA" sz="2000" b="1" dirty="0" smtClean="0">
                <a:solidFill>
                  <a:schemeClr val="tx1"/>
                </a:solidFill>
                <a:latin typeface="Calibri" pitchFamily="34" charset="0"/>
                <a:ea typeface="Calibri" pitchFamily="34" charset="0"/>
                <a:cs typeface="Arial" pitchFamily="34" charset="0"/>
              </a:rPr>
              <a:t>تقلبات أسعار المواد الخام: مثل المطاط، تؤثر على تكاليف الإنتاج</a:t>
            </a:r>
            <a:endParaRPr lang="fr-FR" sz="1000" b="1" dirty="0" smtClean="0">
              <a:solidFill>
                <a:schemeClr val="tx1"/>
              </a:solidFill>
              <a:latin typeface="Arial" pitchFamily="34" charset="0"/>
              <a:cs typeface="Arial" pitchFamily="34" charset="0"/>
            </a:endParaRPr>
          </a:p>
          <a:p>
            <a:pPr lvl="0" algn="r" rtl="1" eaLnBrk="0" fontAlgn="base" hangingPunct="0">
              <a:spcBef>
                <a:spcPct val="0"/>
              </a:spcBef>
              <a:spcAft>
                <a:spcPct val="0"/>
              </a:spcAft>
              <a:buFontTx/>
              <a:buChar char="•"/>
            </a:pPr>
            <a:r>
              <a:rPr lang="ar-SA" sz="2000" b="1" dirty="0" smtClean="0">
                <a:solidFill>
                  <a:schemeClr val="tx1"/>
                </a:solidFill>
                <a:latin typeface="Calibri" pitchFamily="34" charset="0"/>
                <a:ea typeface="Calibri" pitchFamily="34" charset="0"/>
                <a:cs typeface="Arial" pitchFamily="34" charset="0"/>
              </a:rPr>
              <a:t>الظروف الاقتصادية العالمية: الركود أو النمو الاقتصادي يؤثر على الطلب على السيارات وبالتالي على الإطارات</a:t>
            </a:r>
            <a:r>
              <a:rPr lang="fr-FR" sz="2000" b="1" dirty="0" smtClean="0">
                <a:solidFill>
                  <a:schemeClr val="tx1"/>
                </a:solidFill>
                <a:latin typeface="Calibri" pitchFamily="34" charset="0"/>
                <a:ea typeface="Calibri" pitchFamily="34" charset="0"/>
                <a:cs typeface="Arial" pitchFamily="34" charset="0"/>
              </a:rPr>
              <a:t>. </a:t>
            </a:r>
            <a:endParaRPr lang="fr-FR" sz="1000" b="1" dirty="0" smtClean="0">
              <a:solidFill>
                <a:schemeClr val="tx1"/>
              </a:solidFill>
              <a:latin typeface="Arial" pitchFamily="34" charset="0"/>
              <a:cs typeface="Arial" pitchFamily="34"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à coins arrondis 3"/>
          <p:cNvSpPr/>
          <p:nvPr/>
        </p:nvSpPr>
        <p:spPr>
          <a:xfrm>
            <a:off x="500034" y="642918"/>
            <a:ext cx="7929618" cy="507209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lvl="0" algn="r" rtl="1" eaLnBrk="0" fontAlgn="base" hangingPunct="0">
              <a:spcBef>
                <a:spcPct val="0"/>
              </a:spcBef>
              <a:spcAft>
                <a:spcPct val="0"/>
              </a:spcAft>
            </a:pPr>
            <a:r>
              <a:rPr lang="ar-SA" sz="2400" dirty="0" smtClean="0">
                <a:solidFill>
                  <a:srgbClr val="C00000"/>
                </a:solidFill>
                <a:latin typeface="Calibri" pitchFamily="34" charset="0"/>
                <a:ea typeface="Calibri" pitchFamily="34" charset="0"/>
                <a:cs typeface="Arial" pitchFamily="34" charset="0"/>
              </a:rPr>
              <a:t>3</a:t>
            </a:r>
            <a:r>
              <a:rPr lang="ar-SA" sz="2800" b="1" dirty="0" smtClean="0">
                <a:solidFill>
                  <a:srgbClr val="C00000"/>
                </a:solidFill>
                <a:latin typeface="Calibri" pitchFamily="34" charset="0"/>
                <a:ea typeface="Calibri" pitchFamily="34" charset="0"/>
                <a:cs typeface="Arial" pitchFamily="34" charset="0"/>
              </a:rPr>
              <a:t>-</a:t>
            </a:r>
            <a:r>
              <a:rPr lang="ar-SA" sz="2400" b="1" dirty="0" smtClean="0">
                <a:solidFill>
                  <a:srgbClr val="C00000"/>
                </a:solidFill>
                <a:latin typeface="Calibri" pitchFamily="34" charset="0"/>
                <a:ea typeface="Calibri" pitchFamily="34" charset="0"/>
                <a:cs typeface="Arial" pitchFamily="34" charset="0"/>
              </a:rPr>
              <a:t>  العوامل الاجتماعية</a:t>
            </a:r>
            <a:r>
              <a:rPr lang="fr-FR" sz="2400" b="1" dirty="0" smtClean="0">
                <a:solidFill>
                  <a:schemeClr val="tx1"/>
                </a:solidFill>
                <a:latin typeface="Calibri" pitchFamily="34" charset="0"/>
                <a:ea typeface="Calibri" pitchFamily="34" charset="0"/>
                <a:cs typeface="Arial" pitchFamily="34" charset="0"/>
              </a:rPr>
              <a:t>: </a:t>
            </a:r>
            <a:endParaRPr lang="fr-FR" sz="1050" b="1" dirty="0" smtClean="0">
              <a:solidFill>
                <a:schemeClr val="tx1"/>
              </a:solidFill>
              <a:latin typeface="Arial" pitchFamily="34" charset="0"/>
              <a:cs typeface="Arial" pitchFamily="34" charset="0"/>
            </a:endParaRPr>
          </a:p>
          <a:p>
            <a:pPr lvl="0" algn="r" rtl="1" eaLnBrk="0" fontAlgn="base" hangingPunct="0">
              <a:spcBef>
                <a:spcPct val="0"/>
              </a:spcBef>
              <a:spcAft>
                <a:spcPct val="0"/>
              </a:spcAft>
              <a:buFontTx/>
              <a:buChar char="•"/>
            </a:pPr>
            <a:r>
              <a:rPr lang="ar-SA" sz="2000" b="1" dirty="0" smtClean="0">
                <a:solidFill>
                  <a:schemeClr val="tx1"/>
                </a:solidFill>
                <a:latin typeface="Calibri" pitchFamily="34" charset="0"/>
                <a:ea typeface="Calibri" pitchFamily="34" charset="0"/>
                <a:cs typeface="Arial" pitchFamily="34" charset="0"/>
              </a:rPr>
              <a:t>تغير </a:t>
            </a:r>
            <a:r>
              <a:rPr lang="ar-SA" sz="2000" b="1" dirty="0" err="1" smtClean="0">
                <a:solidFill>
                  <a:schemeClr val="tx1"/>
                </a:solidFill>
                <a:latin typeface="Calibri" pitchFamily="34" charset="0"/>
                <a:ea typeface="Calibri" pitchFamily="34" charset="0"/>
                <a:cs typeface="Arial" pitchFamily="34" charset="0"/>
              </a:rPr>
              <a:t>تفضيلات</a:t>
            </a:r>
            <a:r>
              <a:rPr lang="ar-SA" sz="2000" b="1" dirty="0" smtClean="0">
                <a:solidFill>
                  <a:schemeClr val="tx1"/>
                </a:solidFill>
                <a:latin typeface="Calibri" pitchFamily="34" charset="0"/>
                <a:ea typeface="Calibri" pitchFamily="34" charset="0"/>
                <a:cs typeface="Arial" pitchFamily="34" charset="0"/>
              </a:rPr>
              <a:t> المستهلكين: زيادة الوعي بالبيئة تدفع المستهلكين نحو المنتجات الصديقة للبيئة</a:t>
            </a:r>
            <a:r>
              <a:rPr lang="fr-FR" sz="2000" b="1" dirty="0" smtClean="0">
                <a:solidFill>
                  <a:schemeClr val="tx1"/>
                </a:solidFill>
                <a:latin typeface="Calibri" pitchFamily="34" charset="0"/>
                <a:ea typeface="Calibri" pitchFamily="34" charset="0"/>
                <a:cs typeface="Arial" pitchFamily="34" charset="0"/>
              </a:rPr>
              <a:t>.</a:t>
            </a:r>
            <a:endParaRPr lang="fr-FR" sz="1000" b="1" dirty="0" smtClean="0">
              <a:solidFill>
                <a:schemeClr val="tx1"/>
              </a:solidFill>
              <a:latin typeface="Arial" pitchFamily="34" charset="0"/>
              <a:cs typeface="Arial" pitchFamily="34" charset="0"/>
            </a:endParaRPr>
          </a:p>
          <a:p>
            <a:pPr lvl="0" algn="r" rtl="1" eaLnBrk="0" fontAlgn="base" hangingPunct="0">
              <a:spcBef>
                <a:spcPct val="0"/>
              </a:spcBef>
              <a:spcAft>
                <a:spcPct val="0"/>
              </a:spcAft>
              <a:buFontTx/>
              <a:buChar char="•"/>
            </a:pPr>
            <a:r>
              <a:rPr lang="ar-SA" sz="2000" b="1" dirty="0" smtClean="0">
                <a:solidFill>
                  <a:schemeClr val="tx1"/>
                </a:solidFill>
                <a:latin typeface="Calibri" pitchFamily="34" charset="0"/>
                <a:ea typeface="Calibri" pitchFamily="34" charset="0"/>
                <a:cs typeface="Arial" pitchFamily="34" charset="0"/>
              </a:rPr>
              <a:t>النمو السكاني في الأسواق الناشئة: يوفر فرصًا لزيادة المبيعات</a:t>
            </a:r>
            <a:endParaRPr lang="fr-FR" sz="1000" b="1" dirty="0" smtClean="0">
              <a:solidFill>
                <a:schemeClr val="tx1"/>
              </a:solidFill>
              <a:latin typeface="Arial" pitchFamily="34" charset="0"/>
              <a:cs typeface="Arial" pitchFamily="34" charset="0"/>
            </a:endParaRPr>
          </a:p>
          <a:p>
            <a:pPr lvl="0" algn="r" rtl="1" eaLnBrk="0" fontAlgn="base" hangingPunct="0">
              <a:spcBef>
                <a:spcPct val="0"/>
              </a:spcBef>
              <a:spcAft>
                <a:spcPct val="0"/>
              </a:spcAft>
            </a:pPr>
            <a:r>
              <a:rPr lang="ar-SA" sz="2400" b="1" dirty="0" smtClean="0">
                <a:solidFill>
                  <a:srgbClr val="C00000"/>
                </a:solidFill>
                <a:latin typeface="Calibri" pitchFamily="34" charset="0"/>
                <a:ea typeface="Calibri" pitchFamily="34" charset="0"/>
                <a:cs typeface="Arial" pitchFamily="34" charset="0"/>
              </a:rPr>
              <a:t>4- العوامل التكنولوجية :</a:t>
            </a:r>
            <a:endParaRPr lang="fr-FR" sz="1050" b="1" dirty="0" smtClean="0">
              <a:solidFill>
                <a:srgbClr val="C00000"/>
              </a:solidFill>
              <a:latin typeface="Arial" pitchFamily="34" charset="0"/>
              <a:cs typeface="Arial" pitchFamily="34" charset="0"/>
            </a:endParaRPr>
          </a:p>
          <a:p>
            <a:pPr lvl="0" algn="r" rtl="1" eaLnBrk="0" fontAlgn="base" hangingPunct="0">
              <a:spcBef>
                <a:spcPct val="0"/>
              </a:spcBef>
              <a:spcAft>
                <a:spcPct val="0"/>
              </a:spcAft>
              <a:buFontTx/>
              <a:buChar char="•"/>
            </a:pPr>
            <a:r>
              <a:rPr lang="ar-SA" sz="2000" b="1" dirty="0" smtClean="0">
                <a:solidFill>
                  <a:schemeClr val="tx1"/>
                </a:solidFill>
                <a:latin typeface="Calibri" pitchFamily="34" charset="0"/>
                <a:ea typeface="Calibri" pitchFamily="34" charset="0"/>
                <a:cs typeface="Arial" pitchFamily="34" charset="0"/>
              </a:rPr>
              <a:t>الابتكار في صناعة الإطارات: تطوير إطارات أكثر كفاءة وأمانًا</a:t>
            </a:r>
            <a:endParaRPr lang="fr-FR" sz="1000" b="1" dirty="0" smtClean="0">
              <a:solidFill>
                <a:schemeClr val="tx1"/>
              </a:solidFill>
              <a:latin typeface="Arial" pitchFamily="34" charset="0"/>
              <a:cs typeface="Arial" pitchFamily="34" charset="0"/>
            </a:endParaRPr>
          </a:p>
          <a:p>
            <a:pPr lvl="0" algn="r" rtl="1" eaLnBrk="0" fontAlgn="base" hangingPunct="0">
              <a:spcBef>
                <a:spcPct val="0"/>
              </a:spcBef>
              <a:spcAft>
                <a:spcPct val="0"/>
              </a:spcAft>
              <a:buFontTx/>
              <a:buChar char="•"/>
            </a:pPr>
            <a:r>
              <a:rPr lang="ar-SA" sz="2000" b="1" dirty="0" smtClean="0">
                <a:solidFill>
                  <a:schemeClr val="tx1"/>
                </a:solidFill>
                <a:latin typeface="Calibri" pitchFamily="34" charset="0"/>
                <a:ea typeface="Calibri" pitchFamily="34" charset="0"/>
                <a:cs typeface="Arial" pitchFamily="34" charset="0"/>
              </a:rPr>
              <a:t>التحول نحو السيارات الكهربائية: يتطلب تطوير إطارات متوافقة مع هذه المركبات </a:t>
            </a:r>
            <a:endParaRPr lang="fr-FR" sz="1000" b="1" dirty="0" smtClean="0">
              <a:solidFill>
                <a:schemeClr val="tx1"/>
              </a:solidFill>
              <a:latin typeface="Arial" pitchFamily="34" charset="0"/>
              <a:cs typeface="Arial" pitchFamily="34" charset="0"/>
            </a:endParaRPr>
          </a:p>
          <a:p>
            <a:pPr lvl="0" algn="r" rtl="1" eaLnBrk="0" fontAlgn="base" hangingPunct="0">
              <a:spcBef>
                <a:spcPct val="0"/>
              </a:spcBef>
              <a:spcAft>
                <a:spcPct val="0"/>
              </a:spcAft>
            </a:pPr>
            <a:r>
              <a:rPr lang="ar-SA" sz="2400" b="1" dirty="0" smtClean="0">
                <a:solidFill>
                  <a:srgbClr val="C00000"/>
                </a:solidFill>
                <a:latin typeface="Calibri" pitchFamily="34" charset="0"/>
                <a:ea typeface="Calibri" pitchFamily="34" charset="0"/>
                <a:cs typeface="Arial" pitchFamily="34" charset="0"/>
              </a:rPr>
              <a:t>5- العوامل البيئية :</a:t>
            </a:r>
            <a:endParaRPr lang="fr-FR" sz="1050" b="1" dirty="0" smtClean="0">
              <a:solidFill>
                <a:srgbClr val="C00000"/>
              </a:solidFill>
              <a:latin typeface="Arial" pitchFamily="34" charset="0"/>
              <a:cs typeface="Arial" pitchFamily="34" charset="0"/>
            </a:endParaRPr>
          </a:p>
          <a:p>
            <a:pPr lvl="0" algn="r" rtl="1" eaLnBrk="0" fontAlgn="base" hangingPunct="0">
              <a:spcBef>
                <a:spcPct val="0"/>
              </a:spcBef>
              <a:spcAft>
                <a:spcPct val="0"/>
              </a:spcAft>
              <a:buFontTx/>
              <a:buChar char="•"/>
            </a:pPr>
            <a:r>
              <a:rPr lang="ar-SA" sz="2000" b="1" dirty="0" smtClean="0">
                <a:solidFill>
                  <a:schemeClr val="tx1"/>
                </a:solidFill>
                <a:latin typeface="Calibri" pitchFamily="34" charset="0"/>
                <a:ea typeface="Calibri" pitchFamily="34" charset="0"/>
                <a:cs typeface="Arial" pitchFamily="34" charset="0"/>
              </a:rPr>
              <a:t>التغير المناخي: يؤثر على توافر المواد الخام</a:t>
            </a:r>
            <a:endParaRPr lang="fr-FR" sz="1000" b="1" dirty="0" smtClean="0">
              <a:solidFill>
                <a:schemeClr val="tx1"/>
              </a:solidFill>
              <a:latin typeface="Arial" pitchFamily="34" charset="0"/>
              <a:cs typeface="Arial" pitchFamily="34" charset="0"/>
            </a:endParaRPr>
          </a:p>
          <a:p>
            <a:pPr lvl="0" algn="r" rtl="1" eaLnBrk="0" fontAlgn="base" hangingPunct="0">
              <a:spcBef>
                <a:spcPct val="0"/>
              </a:spcBef>
              <a:spcAft>
                <a:spcPct val="0"/>
              </a:spcAft>
              <a:buFontTx/>
              <a:buChar char="•"/>
            </a:pPr>
            <a:r>
              <a:rPr lang="ar-SA" sz="2000" b="1" dirty="0" smtClean="0">
                <a:solidFill>
                  <a:schemeClr val="tx1"/>
                </a:solidFill>
                <a:latin typeface="Calibri" pitchFamily="34" charset="0"/>
                <a:ea typeface="Calibri" pitchFamily="34" charset="0"/>
                <a:cs typeface="Arial" pitchFamily="34" charset="0"/>
              </a:rPr>
              <a:t>الضغط لتقليل البصمة الكربونية: يدفع نحو تبني ممارسات إنتاج مستدامة</a:t>
            </a:r>
            <a:r>
              <a:rPr lang="fr-FR" sz="2000" b="1" dirty="0" smtClean="0">
                <a:solidFill>
                  <a:schemeClr val="tx1"/>
                </a:solidFill>
                <a:latin typeface="Calibri" pitchFamily="34" charset="0"/>
                <a:ea typeface="Calibri" pitchFamily="34" charset="0"/>
                <a:cs typeface="Arial" pitchFamily="34" charset="0"/>
              </a:rPr>
              <a:t>. </a:t>
            </a:r>
            <a:endParaRPr lang="fr-FR" sz="1000" b="1" dirty="0" smtClean="0">
              <a:solidFill>
                <a:schemeClr val="tx1"/>
              </a:solidFill>
              <a:latin typeface="Arial" pitchFamily="34" charset="0"/>
              <a:cs typeface="Arial" pitchFamily="34" charset="0"/>
            </a:endParaRPr>
          </a:p>
          <a:p>
            <a:pPr lvl="0" algn="r" rtl="1" eaLnBrk="0" fontAlgn="base" hangingPunct="0">
              <a:spcBef>
                <a:spcPct val="0"/>
              </a:spcBef>
              <a:spcAft>
                <a:spcPct val="0"/>
              </a:spcAft>
            </a:pPr>
            <a:r>
              <a:rPr lang="ar-SA" sz="2400" b="1" dirty="0" smtClean="0">
                <a:solidFill>
                  <a:srgbClr val="C00000"/>
                </a:solidFill>
                <a:latin typeface="Calibri" pitchFamily="34" charset="0"/>
                <a:ea typeface="Calibri" pitchFamily="34" charset="0"/>
                <a:cs typeface="Arial" pitchFamily="34" charset="0"/>
              </a:rPr>
              <a:t>6-  العوامل القانونية </a:t>
            </a:r>
            <a:r>
              <a:rPr lang="ar-SA" sz="2400" b="1" dirty="0" smtClean="0">
                <a:solidFill>
                  <a:schemeClr val="tx1"/>
                </a:solidFill>
                <a:latin typeface="Calibri" pitchFamily="34" charset="0"/>
                <a:ea typeface="Calibri" pitchFamily="34" charset="0"/>
                <a:cs typeface="Arial" pitchFamily="34" charset="0"/>
              </a:rPr>
              <a:t>:</a:t>
            </a:r>
            <a:endParaRPr lang="fr-FR" sz="1050" b="1" dirty="0" smtClean="0">
              <a:solidFill>
                <a:schemeClr val="tx1"/>
              </a:solidFill>
              <a:latin typeface="Arial" pitchFamily="34" charset="0"/>
              <a:cs typeface="Arial" pitchFamily="34" charset="0"/>
            </a:endParaRPr>
          </a:p>
          <a:p>
            <a:pPr lvl="0" algn="r" rtl="1" eaLnBrk="0" fontAlgn="base" hangingPunct="0">
              <a:spcBef>
                <a:spcPct val="0"/>
              </a:spcBef>
              <a:spcAft>
                <a:spcPct val="0"/>
              </a:spcAft>
              <a:buFontTx/>
              <a:buChar char="•"/>
            </a:pPr>
            <a:r>
              <a:rPr lang="ar-SA" sz="2000" b="1" dirty="0" smtClean="0">
                <a:solidFill>
                  <a:schemeClr val="tx1"/>
                </a:solidFill>
                <a:latin typeface="Calibri" pitchFamily="34" charset="0"/>
                <a:ea typeface="Calibri" pitchFamily="34" charset="0"/>
                <a:cs typeface="Arial" pitchFamily="34" charset="0"/>
              </a:rPr>
              <a:t>قوانين السلامة والجودة: تتطلب الامتثال لمعايير صارمة</a:t>
            </a:r>
            <a:endParaRPr lang="fr-FR" sz="1000" b="1" dirty="0" smtClean="0">
              <a:solidFill>
                <a:schemeClr val="tx1"/>
              </a:solidFill>
              <a:latin typeface="Arial" pitchFamily="34" charset="0"/>
              <a:cs typeface="Arial" pitchFamily="34" charset="0"/>
            </a:endParaRPr>
          </a:p>
          <a:p>
            <a:pPr lvl="0" algn="r" rtl="1" eaLnBrk="0" fontAlgn="base" hangingPunct="0">
              <a:spcBef>
                <a:spcPct val="0"/>
              </a:spcBef>
              <a:spcAft>
                <a:spcPct val="0"/>
              </a:spcAft>
              <a:buFontTx/>
              <a:buChar char="•"/>
            </a:pPr>
            <a:r>
              <a:rPr lang="ar-SA" sz="2000" b="1" dirty="0" smtClean="0">
                <a:solidFill>
                  <a:schemeClr val="tx1"/>
                </a:solidFill>
                <a:latin typeface="Calibri" pitchFamily="34" charset="0"/>
                <a:ea typeface="Calibri" pitchFamily="34" charset="0"/>
                <a:cs typeface="Arial" pitchFamily="34" charset="0"/>
              </a:rPr>
              <a:t>حقوق الملكية الفكرية: حماية الابتكارات </a:t>
            </a:r>
            <a:r>
              <a:rPr lang="ar-SA" sz="2000" b="1" dirty="0" err="1" smtClean="0">
                <a:solidFill>
                  <a:schemeClr val="tx1"/>
                </a:solidFill>
                <a:latin typeface="Calibri" pitchFamily="34" charset="0"/>
                <a:ea typeface="Calibri" pitchFamily="34" charset="0"/>
                <a:cs typeface="Arial" pitchFamily="34" charset="0"/>
              </a:rPr>
              <a:t>والبراءات</a:t>
            </a:r>
            <a:endParaRPr lang="ar-SA" sz="2400" b="1" dirty="0" smtClean="0">
              <a:solidFill>
                <a:schemeClr val="tx1"/>
              </a:solidFill>
              <a:latin typeface="Arial" pitchFamily="34" charset="0"/>
              <a:cs typeface="Arial"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à coins arrondis 3"/>
          <p:cNvSpPr/>
          <p:nvPr/>
        </p:nvSpPr>
        <p:spPr>
          <a:xfrm>
            <a:off x="785786" y="500042"/>
            <a:ext cx="7429552" cy="1071570"/>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44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التعريف بشركة </a:t>
            </a:r>
            <a:r>
              <a:rPr lang="ar-DZ" sz="4400" b="1" dirty="0" err="1">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ميشلان</a:t>
            </a:r>
            <a:r>
              <a:rPr lang="ar-DZ" sz="44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 </a:t>
            </a:r>
            <a:endParaRPr lang="fr-FR" sz="44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
        <p:nvSpPr>
          <p:cNvPr id="5" name="Rectangle à coins arrondis 4"/>
          <p:cNvSpPr/>
          <p:nvPr/>
        </p:nvSpPr>
        <p:spPr>
          <a:xfrm>
            <a:off x="4071934" y="1785926"/>
            <a:ext cx="4429156" cy="3929090"/>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400" b="1" dirty="0">
                <a:solidFill>
                  <a:schemeClr val="tx1"/>
                </a:solidFill>
              </a:rPr>
              <a:t>شركة </a:t>
            </a:r>
            <a:r>
              <a:rPr lang="ar-SA" sz="2400" b="1" dirty="0" err="1">
                <a:solidFill>
                  <a:schemeClr val="tx1"/>
                </a:solidFill>
              </a:rPr>
              <a:t>ميشلان</a:t>
            </a:r>
            <a:r>
              <a:rPr lang="ar-SA" sz="2400" b="1" dirty="0">
                <a:solidFill>
                  <a:schemeClr val="tx1"/>
                </a:solidFill>
              </a:rPr>
              <a:t> هي شركة فرنسية متعددة الجنسيات، تعتبر من أبرز الشركات العالمية في صناعة الإطارات. تأسست في عام 1889، وسرعان ما أصبحت رائدة في مجالها، حيث قدمت العديد من الابتكارات التي غيرت وجه صناعة الإطارات</a:t>
            </a:r>
            <a:endParaRPr lang="fr-FR" sz="2400" b="1" dirty="0">
              <a:solidFill>
                <a:schemeClr val="tx1"/>
              </a:solidFill>
            </a:endParaRPr>
          </a:p>
        </p:txBody>
      </p:sp>
      <p:pic>
        <p:nvPicPr>
          <p:cNvPr id="6" name="Image 5"/>
          <p:cNvPicPr/>
          <p:nvPr/>
        </p:nvPicPr>
        <p:blipFill>
          <a:blip r:embed="rId2"/>
          <a:srcRect/>
          <a:stretch>
            <a:fillRect/>
          </a:stretch>
        </p:blipFill>
        <p:spPr bwMode="auto">
          <a:xfrm>
            <a:off x="714348" y="1714488"/>
            <a:ext cx="3286148" cy="400052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14414" y="357166"/>
            <a:ext cx="7215238" cy="923330"/>
          </a:xfrm>
          <a:prstGeom prst="rect">
            <a:avLst/>
          </a:prstGeom>
          <a:noFill/>
        </p:spPr>
        <p:txBody>
          <a:bodyPr wrap="square" lIns="91440" tIns="45720" rIns="91440" bIns="45720">
            <a:spAutoFit/>
          </a:bodyPr>
          <a:lstStyle/>
          <a:p>
            <a:pPr algn="ctr"/>
            <a:r>
              <a:rPr lang="ar-DZ"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تحليل </a:t>
            </a:r>
            <a:r>
              <a:rPr lang="ar-DZ" sz="5400" b="1" dirty="0" err="1"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بورتر</a:t>
            </a:r>
            <a:r>
              <a:rPr lang="ar-DZ" sz="5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a:t>
            </a:r>
            <a:r>
              <a:rPr lang="ar-DZ"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a:t>
            </a:r>
            <a:endParaRPr lang="fr-FR"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5" name="Rectangle à coins arrondis 4"/>
          <p:cNvSpPr/>
          <p:nvPr/>
        </p:nvSpPr>
        <p:spPr>
          <a:xfrm>
            <a:off x="571472" y="1285860"/>
            <a:ext cx="7929618" cy="492922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lvl="0" algn="r" rtl="1" fontAlgn="base">
              <a:spcBef>
                <a:spcPct val="0"/>
              </a:spcBef>
              <a:spcAft>
                <a:spcPct val="0"/>
              </a:spcAft>
            </a:pPr>
            <a:r>
              <a:rPr lang="ar-SA" sz="2800" b="1" dirty="0" smtClean="0">
                <a:solidFill>
                  <a:schemeClr val="tx1"/>
                </a:solidFill>
                <a:latin typeface="Calibri" pitchFamily="34" charset="0"/>
                <a:ea typeface="Calibri" pitchFamily="34" charset="0"/>
                <a:cs typeface="Arial" pitchFamily="34" charset="0"/>
              </a:rPr>
              <a:t>يُستخدم هذا التحليل لتقييم البيئة التنافسية</a:t>
            </a:r>
            <a:endParaRPr lang="fr-FR" sz="1100" b="1" dirty="0" smtClean="0">
              <a:solidFill>
                <a:schemeClr val="tx1"/>
              </a:solidFill>
              <a:latin typeface="Arial" pitchFamily="34" charset="0"/>
              <a:cs typeface="Arial" pitchFamily="34" charset="0"/>
            </a:endParaRPr>
          </a:p>
          <a:p>
            <a:pPr marL="457200" lvl="0" indent="-457200" algn="r" rtl="1" eaLnBrk="0" fontAlgn="base" hangingPunct="0">
              <a:spcBef>
                <a:spcPct val="0"/>
              </a:spcBef>
              <a:spcAft>
                <a:spcPct val="0"/>
              </a:spcAft>
              <a:buFont typeface="+mj-lt"/>
              <a:buAutoNum type="arabicParenR"/>
            </a:pPr>
            <a:r>
              <a:rPr lang="ar-SA" sz="2000" dirty="0" smtClean="0">
                <a:solidFill>
                  <a:schemeClr val="tx1"/>
                </a:solidFill>
                <a:latin typeface="Calibri" pitchFamily="34" charset="0"/>
                <a:ea typeface="Calibri" pitchFamily="34" charset="0"/>
                <a:cs typeface="Arial" pitchFamily="34" charset="0"/>
              </a:rPr>
              <a:t>تهديد الداخلين الجدد</a:t>
            </a:r>
            <a:r>
              <a:rPr lang="fr-FR" sz="2000" dirty="0" smtClean="0">
                <a:solidFill>
                  <a:schemeClr val="tx1"/>
                </a:solidFill>
                <a:latin typeface="Calibri" pitchFamily="34" charset="0"/>
                <a:ea typeface="Calibri" pitchFamily="34" charset="0"/>
                <a:cs typeface="Arial" pitchFamily="34" charset="0"/>
              </a:rPr>
              <a:t>: </a:t>
            </a:r>
            <a:endParaRPr lang="fr-FR" sz="1000" dirty="0" smtClean="0">
              <a:solidFill>
                <a:schemeClr val="tx1"/>
              </a:solidFill>
              <a:latin typeface="Arial" pitchFamily="34" charset="0"/>
              <a:cs typeface="Arial" pitchFamily="34" charset="0"/>
            </a:endParaRPr>
          </a:p>
          <a:p>
            <a:pPr lvl="0" algn="r" rtl="1" eaLnBrk="0" fontAlgn="base" hangingPunct="0">
              <a:spcBef>
                <a:spcPct val="0"/>
              </a:spcBef>
              <a:spcAft>
                <a:spcPct val="0"/>
              </a:spcAft>
            </a:pPr>
            <a:r>
              <a:rPr lang="ar-SA" sz="2000" dirty="0" smtClean="0">
                <a:solidFill>
                  <a:schemeClr val="tx1"/>
                </a:solidFill>
                <a:latin typeface="Calibri" pitchFamily="34" charset="0"/>
                <a:ea typeface="Calibri" pitchFamily="34" charset="0"/>
                <a:cs typeface="Arial" pitchFamily="34" charset="0"/>
              </a:rPr>
              <a:t>منخفض: بسبب الحواجز العالية مثل تكاليف الاستثمار والبحث والتطوير</a:t>
            </a:r>
            <a:endParaRPr lang="fr-FR" sz="1000" dirty="0" smtClean="0">
              <a:solidFill>
                <a:schemeClr val="tx1"/>
              </a:solidFill>
              <a:latin typeface="Arial" pitchFamily="34" charset="0"/>
              <a:cs typeface="Arial" pitchFamily="34" charset="0"/>
            </a:endParaRPr>
          </a:p>
          <a:p>
            <a:pPr marL="457200" lvl="0" indent="-457200" algn="r" rtl="1" eaLnBrk="0" fontAlgn="base" hangingPunct="0">
              <a:spcBef>
                <a:spcPct val="0"/>
              </a:spcBef>
              <a:spcAft>
                <a:spcPct val="0"/>
              </a:spcAft>
              <a:buFont typeface="+mj-lt"/>
              <a:buAutoNum type="arabicParenR"/>
            </a:pPr>
            <a:r>
              <a:rPr lang="ar-SA" sz="2000" dirty="0" smtClean="0">
                <a:solidFill>
                  <a:schemeClr val="tx1"/>
                </a:solidFill>
                <a:latin typeface="Calibri" pitchFamily="34" charset="0"/>
                <a:ea typeface="Calibri" pitchFamily="34" charset="0"/>
                <a:cs typeface="Arial" pitchFamily="34" charset="0"/>
              </a:rPr>
              <a:t>قوة الموردين</a:t>
            </a:r>
            <a:r>
              <a:rPr lang="fr-FR" sz="2000" dirty="0" smtClean="0">
                <a:solidFill>
                  <a:schemeClr val="tx1"/>
                </a:solidFill>
                <a:latin typeface="Calibri" pitchFamily="34" charset="0"/>
                <a:ea typeface="Calibri" pitchFamily="34" charset="0"/>
                <a:cs typeface="Arial" pitchFamily="34" charset="0"/>
              </a:rPr>
              <a:t>: </a:t>
            </a:r>
            <a:endParaRPr lang="fr-FR" sz="1000" dirty="0" smtClean="0">
              <a:solidFill>
                <a:schemeClr val="tx1"/>
              </a:solidFill>
              <a:latin typeface="Arial" pitchFamily="34" charset="0"/>
              <a:cs typeface="Arial" pitchFamily="34" charset="0"/>
            </a:endParaRPr>
          </a:p>
          <a:p>
            <a:pPr lvl="0" algn="r" rtl="1" eaLnBrk="0" fontAlgn="base" hangingPunct="0">
              <a:spcBef>
                <a:spcPct val="0"/>
              </a:spcBef>
              <a:spcAft>
                <a:spcPct val="0"/>
              </a:spcAft>
            </a:pPr>
            <a:r>
              <a:rPr lang="ar-SA" sz="2000" dirty="0" smtClean="0">
                <a:solidFill>
                  <a:schemeClr val="tx1"/>
                </a:solidFill>
                <a:latin typeface="Calibri" pitchFamily="34" charset="0"/>
                <a:ea typeface="Calibri" pitchFamily="34" charset="0"/>
                <a:cs typeface="Arial" pitchFamily="34" charset="0"/>
              </a:rPr>
              <a:t>متوسطة: اعتماد </a:t>
            </a:r>
            <a:r>
              <a:rPr lang="ar-SA" sz="2000" dirty="0" err="1" smtClean="0">
                <a:solidFill>
                  <a:schemeClr val="tx1"/>
                </a:solidFill>
                <a:latin typeface="Calibri" pitchFamily="34" charset="0"/>
                <a:ea typeface="Calibri" pitchFamily="34" charset="0"/>
                <a:cs typeface="Arial" pitchFamily="34" charset="0"/>
              </a:rPr>
              <a:t>ميشلان</a:t>
            </a:r>
            <a:r>
              <a:rPr lang="ar-SA" sz="2000" dirty="0" smtClean="0">
                <a:solidFill>
                  <a:schemeClr val="tx1"/>
                </a:solidFill>
                <a:latin typeface="Calibri" pitchFamily="34" charset="0"/>
                <a:ea typeface="Calibri" pitchFamily="34" charset="0"/>
                <a:cs typeface="Arial" pitchFamily="34" charset="0"/>
              </a:rPr>
              <a:t> على موردين محددين للمواد الخام، ولكن حجمها الكبير يمنحها قوة تفاوضية</a:t>
            </a:r>
            <a:endParaRPr lang="fr-FR" sz="1000" dirty="0" smtClean="0">
              <a:solidFill>
                <a:schemeClr val="tx1"/>
              </a:solidFill>
              <a:latin typeface="Arial" pitchFamily="34" charset="0"/>
              <a:cs typeface="Arial" pitchFamily="34" charset="0"/>
            </a:endParaRPr>
          </a:p>
          <a:p>
            <a:pPr marL="457200" lvl="0" indent="-457200" algn="r" rtl="1" eaLnBrk="0" fontAlgn="base" hangingPunct="0">
              <a:spcBef>
                <a:spcPct val="0"/>
              </a:spcBef>
              <a:spcAft>
                <a:spcPct val="0"/>
              </a:spcAft>
              <a:buFont typeface="+mj-lt"/>
              <a:buAutoNum type="arabicParenR"/>
            </a:pPr>
            <a:r>
              <a:rPr lang="ar-SA" sz="2000" dirty="0" smtClean="0">
                <a:solidFill>
                  <a:schemeClr val="tx1"/>
                </a:solidFill>
                <a:latin typeface="Calibri" pitchFamily="34" charset="0"/>
                <a:ea typeface="Calibri" pitchFamily="34" charset="0"/>
                <a:cs typeface="Arial" pitchFamily="34" charset="0"/>
              </a:rPr>
              <a:t>قوة المشترين:</a:t>
            </a:r>
            <a:endParaRPr lang="fr-FR" sz="1000" dirty="0" smtClean="0">
              <a:solidFill>
                <a:schemeClr val="tx1"/>
              </a:solidFill>
              <a:latin typeface="Arial" pitchFamily="34" charset="0"/>
              <a:cs typeface="Arial" pitchFamily="34" charset="0"/>
            </a:endParaRPr>
          </a:p>
          <a:p>
            <a:pPr lvl="0" algn="r" rtl="1" eaLnBrk="0" fontAlgn="base" hangingPunct="0">
              <a:spcBef>
                <a:spcPct val="0"/>
              </a:spcBef>
              <a:spcAft>
                <a:spcPct val="0"/>
              </a:spcAft>
            </a:pPr>
            <a:r>
              <a:rPr lang="ar-SA" sz="2000" dirty="0" smtClean="0">
                <a:solidFill>
                  <a:schemeClr val="tx1"/>
                </a:solidFill>
                <a:latin typeface="Calibri" pitchFamily="34" charset="0"/>
                <a:ea typeface="Calibri" pitchFamily="34" charset="0"/>
                <a:cs typeface="Arial" pitchFamily="34" charset="0"/>
              </a:rPr>
              <a:t>متوسطة إلى عالية: تزايد وعي المستهلكين بالأسعار والجودة يمنحهم قوة تفاوضية</a:t>
            </a:r>
            <a:endParaRPr lang="fr-FR" sz="1000" dirty="0" smtClean="0">
              <a:solidFill>
                <a:schemeClr val="tx1"/>
              </a:solidFill>
              <a:latin typeface="Arial" pitchFamily="34" charset="0"/>
              <a:cs typeface="Arial" pitchFamily="34" charset="0"/>
            </a:endParaRPr>
          </a:p>
          <a:p>
            <a:pPr marL="457200" lvl="0" indent="-457200" algn="r" rtl="1" eaLnBrk="0" fontAlgn="base" hangingPunct="0">
              <a:spcBef>
                <a:spcPct val="0"/>
              </a:spcBef>
              <a:spcAft>
                <a:spcPct val="0"/>
              </a:spcAft>
              <a:buFont typeface="+mj-lt"/>
              <a:buAutoNum type="arabicParenR"/>
            </a:pPr>
            <a:r>
              <a:rPr lang="ar-SA" sz="2000" dirty="0" smtClean="0">
                <a:solidFill>
                  <a:schemeClr val="tx1"/>
                </a:solidFill>
                <a:latin typeface="Calibri" pitchFamily="34" charset="0"/>
                <a:ea typeface="Calibri" pitchFamily="34" charset="0"/>
                <a:cs typeface="Arial" pitchFamily="34" charset="0"/>
              </a:rPr>
              <a:t>تهديد المنتجات البديلة</a:t>
            </a:r>
            <a:r>
              <a:rPr lang="fr-FR" sz="2000" dirty="0" smtClean="0">
                <a:solidFill>
                  <a:schemeClr val="tx1"/>
                </a:solidFill>
                <a:latin typeface="Calibri" pitchFamily="34" charset="0"/>
                <a:ea typeface="Calibri" pitchFamily="34" charset="0"/>
                <a:cs typeface="Arial" pitchFamily="34" charset="0"/>
              </a:rPr>
              <a:t>: </a:t>
            </a:r>
            <a:endParaRPr lang="fr-FR" sz="1000" dirty="0" smtClean="0">
              <a:solidFill>
                <a:schemeClr val="tx1"/>
              </a:solidFill>
              <a:latin typeface="Arial" pitchFamily="34" charset="0"/>
              <a:cs typeface="Arial" pitchFamily="34" charset="0"/>
            </a:endParaRPr>
          </a:p>
          <a:p>
            <a:pPr lvl="0" algn="r" rtl="1" eaLnBrk="0" fontAlgn="base" hangingPunct="0">
              <a:spcBef>
                <a:spcPct val="0"/>
              </a:spcBef>
              <a:spcAft>
                <a:spcPct val="0"/>
              </a:spcAft>
            </a:pPr>
            <a:r>
              <a:rPr lang="ar-SA" sz="2000" dirty="0" smtClean="0">
                <a:solidFill>
                  <a:schemeClr val="tx1"/>
                </a:solidFill>
                <a:latin typeface="Calibri" pitchFamily="34" charset="0"/>
                <a:ea typeface="Calibri" pitchFamily="34" charset="0"/>
                <a:cs typeface="Arial" pitchFamily="34" charset="0"/>
              </a:rPr>
              <a:t>منخفض: لا توجد بدائل مباشرة للإطارات، ولكن النقل العام أو المشترك قد يقلل من الطلب</a:t>
            </a:r>
            <a:endParaRPr lang="fr-FR" sz="1000" dirty="0" smtClean="0">
              <a:solidFill>
                <a:schemeClr val="tx1"/>
              </a:solidFill>
              <a:latin typeface="Arial" pitchFamily="34" charset="0"/>
              <a:cs typeface="Arial" pitchFamily="34" charset="0"/>
            </a:endParaRPr>
          </a:p>
          <a:p>
            <a:pPr marL="457200" lvl="0" indent="-457200" algn="r" rtl="1" eaLnBrk="0" fontAlgn="base" hangingPunct="0">
              <a:spcBef>
                <a:spcPct val="0"/>
              </a:spcBef>
              <a:spcAft>
                <a:spcPct val="0"/>
              </a:spcAft>
              <a:buFont typeface="+mj-lt"/>
              <a:buAutoNum type="arabicParenR"/>
            </a:pPr>
            <a:r>
              <a:rPr lang="ar-SA" sz="2000" dirty="0" smtClean="0">
                <a:solidFill>
                  <a:schemeClr val="tx1"/>
                </a:solidFill>
                <a:latin typeface="Calibri" pitchFamily="34" charset="0"/>
                <a:ea typeface="Calibri" pitchFamily="34" charset="0"/>
                <a:cs typeface="Arial" pitchFamily="34" charset="0"/>
              </a:rPr>
              <a:t>حدة المنافسة بين المنافسين الحاليين</a:t>
            </a:r>
            <a:r>
              <a:rPr lang="fr-FR" sz="2000" dirty="0" smtClean="0">
                <a:solidFill>
                  <a:schemeClr val="tx1"/>
                </a:solidFill>
                <a:latin typeface="Calibri" pitchFamily="34" charset="0"/>
                <a:ea typeface="Calibri" pitchFamily="34" charset="0"/>
                <a:cs typeface="Arial" pitchFamily="34" charset="0"/>
              </a:rPr>
              <a:t>: </a:t>
            </a:r>
            <a:endParaRPr lang="en-US" sz="2000" dirty="0" smtClean="0">
              <a:solidFill>
                <a:schemeClr val="tx1"/>
              </a:solidFill>
              <a:latin typeface="Calibri" pitchFamily="34" charset="0"/>
              <a:ea typeface="Calibri" pitchFamily="34" charset="0"/>
              <a:cs typeface="Arial" pitchFamily="34" charset="0"/>
            </a:endParaRPr>
          </a:p>
          <a:p>
            <a:pPr lvl="0" algn="r" rtl="1" eaLnBrk="0" fontAlgn="base" hangingPunct="0">
              <a:spcBef>
                <a:spcPct val="0"/>
              </a:spcBef>
              <a:spcAft>
                <a:spcPct val="0"/>
              </a:spcAft>
            </a:pPr>
            <a:r>
              <a:rPr lang="ar-SA" sz="2000" dirty="0" smtClean="0">
                <a:solidFill>
                  <a:schemeClr val="tx1"/>
                </a:solidFill>
                <a:latin typeface="Calibri" pitchFamily="34" charset="0"/>
                <a:ea typeface="Calibri" pitchFamily="34" charset="0"/>
                <a:cs typeface="Arial" pitchFamily="34" charset="0"/>
              </a:rPr>
              <a:t>عالية: وجود منافسين كبار مثل </a:t>
            </a:r>
            <a:r>
              <a:rPr lang="ar-SA" sz="2000" dirty="0" err="1" smtClean="0">
                <a:solidFill>
                  <a:schemeClr val="tx1"/>
                </a:solidFill>
                <a:latin typeface="Calibri" pitchFamily="34" charset="0"/>
                <a:ea typeface="Calibri" pitchFamily="34" charset="0"/>
                <a:cs typeface="Arial" pitchFamily="34" charset="0"/>
              </a:rPr>
              <a:t>بريدجستون</a:t>
            </a:r>
            <a:r>
              <a:rPr lang="ar-SA" sz="2000" dirty="0" smtClean="0">
                <a:solidFill>
                  <a:schemeClr val="tx1"/>
                </a:solidFill>
                <a:latin typeface="Calibri" pitchFamily="34" charset="0"/>
                <a:ea typeface="Calibri" pitchFamily="34" charset="0"/>
                <a:cs typeface="Arial" pitchFamily="34" charset="0"/>
              </a:rPr>
              <a:t> </a:t>
            </a:r>
            <a:r>
              <a:rPr lang="ar-SA" sz="2000" dirty="0" err="1" smtClean="0">
                <a:solidFill>
                  <a:schemeClr val="tx1"/>
                </a:solidFill>
                <a:latin typeface="Calibri" pitchFamily="34" charset="0"/>
                <a:ea typeface="Calibri" pitchFamily="34" charset="0"/>
                <a:cs typeface="Arial" pitchFamily="34" charset="0"/>
              </a:rPr>
              <a:t>وغوديير</a:t>
            </a:r>
            <a:r>
              <a:rPr lang="ar-SA" sz="2000" dirty="0" smtClean="0">
                <a:solidFill>
                  <a:schemeClr val="tx1"/>
                </a:solidFill>
                <a:latin typeface="Calibri" pitchFamily="34" charset="0"/>
                <a:ea typeface="Calibri" pitchFamily="34" charset="0"/>
                <a:cs typeface="Arial" pitchFamily="34" charset="0"/>
              </a:rPr>
              <a:t> يزيد من حدة المنافسة</a:t>
            </a:r>
            <a:r>
              <a:rPr lang="fr-FR" sz="900" dirty="0" smtClean="0">
                <a:solidFill>
                  <a:schemeClr val="tx1"/>
                </a:solidFill>
                <a:latin typeface="Arial" pitchFamily="34" charset="0"/>
                <a:cs typeface="Arial" pitchFamily="34" charset="0"/>
              </a:rPr>
              <a:t> </a:t>
            </a:r>
            <a:endParaRPr lang="fr-FR" sz="2000" dirty="0" smtClean="0">
              <a:solidFill>
                <a:schemeClr val="tx1"/>
              </a:solidFill>
              <a:latin typeface="Arial" pitchFamily="34" charset="0"/>
              <a:cs typeface="Arial" pitchFamily="34"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14414" y="285728"/>
            <a:ext cx="7215238" cy="923330"/>
          </a:xfrm>
          <a:prstGeom prst="rect">
            <a:avLst/>
          </a:prstGeom>
          <a:noFill/>
        </p:spPr>
        <p:txBody>
          <a:bodyPr wrap="square" lIns="91440" tIns="45720" rIns="91440" bIns="45720">
            <a:spAutoFit/>
          </a:bodyPr>
          <a:lstStyle/>
          <a:p>
            <a:pPr algn="ctr"/>
            <a:r>
              <a:rPr lang="ar-DZ" sz="5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خاتمة</a:t>
            </a:r>
            <a:endParaRPr lang="fr-FR"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5" name="Rectangle à coins arrondis 4"/>
          <p:cNvSpPr/>
          <p:nvPr/>
        </p:nvSpPr>
        <p:spPr>
          <a:xfrm>
            <a:off x="500034" y="1142984"/>
            <a:ext cx="8143932" cy="521497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ar-DZ" dirty="0" smtClean="0"/>
              <a:t>في ختام هذه الدراسة لحالة شركة </a:t>
            </a:r>
            <a:r>
              <a:rPr lang="ar-DZ" dirty="0" err="1" smtClean="0"/>
              <a:t>ميشلان</a:t>
            </a:r>
            <a:r>
              <a:rPr lang="ar-DZ" dirty="0" smtClean="0"/>
              <a:t>، يمكن القول أن الشركة تُعد نموذجًا متميزًا في مجال تصنيع الإطارات، حيث استطاعت عبر سنوات طويلة تحقيق توازن بين الجودة العالية، الابتكار، والمسؤولية البيئية. اعتمدت </a:t>
            </a:r>
            <a:r>
              <a:rPr lang="ar-DZ" dirty="0" err="1" smtClean="0"/>
              <a:t>ميشلان</a:t>
            </a:r>
            <a:r>
              <a:rPr lang="ar-DZ" dirty="0" smtClean="0"/>
              <a:t> على استراتيجيات متعددة تشمل تحسين سلسلة التوريد، تطبيق تقنيات متقدمة في التصنيع، والاستثمار في البحث والتطوير لمواكبة التغيرات في السوق واحتياجات المستهلكين. كما أن التزام </a:t>
            </a:r>
            <a:r>
              <a:rPr lang="ar-DZ" dirty="0" err="1" smtClean="0"/>
              <a:t>ميشلان</a:t>
            </a:r>
            <a:r>
              <a:rPr lang="ar-DZ" dirty="0" smtClean="0"/>
              <a:t> بمبادئ المسؤولية الاجتماعية والاستدامة جعلها رائدة في مبادرات الحفاظ على البيئة من خلال تطوير إطارات ذات كفاءة عالية في استهلاك الوقود وتقليل </a:t>
            </a:r>
            <a:r>
              <a:rPr lang="ar-DZ" dirty="0" err="1" smtClean="0"/>
              <a:t>الانبعاثات</a:t>
            </a:r>
            <a:r>
              <a:rPr lang="ar-DZ" dirty="0" smtClean="0"/>
              <a:t> الكربونية. علاوة على ذلك، يعد تحول الشركة نحو الحلول الرقمية، مثل مراقبة الإطارات باستخدام تقنيات إنترنت الأشياء (</a:t>
            </a:r>
            <a:r>
              <a:rPr lang="fr-FR" dirty="0" err="1" smtClean="0"/>
              <a:t>IoT</a:t>
            </a:r>
            <a:r>
              <a:rPr lang="fr-FR" dirty="0" smtClean="0"/>
              <a:t>)، </a:t>
            </a:r>
            <a:r>
              <a:rPr lang="ar-DZ" dirty="0" smtClean="0"/>
              <a:t>مؤشرًا على قدرتها على التكيف مع الاتجاهات الحديثة والتحول الرقمي في القطاع الصناعي. بناءً على التحليل الذي تم تقديمه، يُظهر الأداء المالي للشركة قوتها واستدامتها في سوق تنافسي عالمي. ومع ذلك، يجب على </a:t>
            </a:r>
            <a:r>
              <a:rPr lang="ar-DZ" dirty="0" err="1" smtClean="0"/>
              <a:t>ميشلان</a:t>
            </a:r>
            <a:r>
              <a:rPr lang="ar-DZ" dirty="0" smtClean="0"/>
              <a:t> الاستمرار في الابتكار ومراقبة التطورات التكنولوجية والتحولات في سلوك المستهلك، لضمان المحافظة على مكانتها الريادية والاستجابة بفعالية للتحديات المستقبلية. ختاماً، يمكن القول إن دراسة حالة </a:t>
            </a:r>
            <a:r>
              <a:rPr lang="ar-DZ" dirty="0" err="1" smtClean="0"/>
              <a:t>ميشلان</a:t>
            </a:r>
            <a:r>
              <a:rPr lang="ar-DZ" dirty="0" smtClean="0"/>
              <a:t> تقدم مثالًا حياً على كيفية الجمع بين الابتكار والالتزام البيئي لتحقيق النجاح المستدام في صناعة تتسم بالتغير المستمر والتنافس الشديد</a:t>
            </a:r>
            <a:endParaRPr lang="fr-F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à coins arrondis 3"/>
          <p:cNvSpPr/>
          <p:nvPr/>
        </p:nvSpPr>
        <p:spPr>
          <a:xfrm>
            <a:off x="928662" y="500042"/>
            <a:ext cx="7429552" cy="100013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ar-SA" sz="40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تاريخ شركة </a:t>
            </a:r>
            <a:r>
              <a:rPr lang="ar-SA" sz="4000" b="1" dirty="0" err="1">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ميشلان</a:t>
            </a:r>
            <a:r>
              <a:rPr lang="ar-SA" sz="40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 و تطورها </a:t>
            </a:r>
            <a:endParaRPr lang="fr-FR" sz="40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
        <p:nvSpPr>
          <p:cNvPr id="5" name="Rectangle 4"/>
          <p:cNvSpPr/>
          <p:nvPr/>
        </p:nvSpPr>
        <p:spPr>
          <a:xfrm>
            <a:off x="500034" y="1571612"/>
            <a:ext cx="8143932" cy="478634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lvl="0" algn="r" rtl="1" fontAlgn="base">
              <a:spcBef>
                <a:spcPct val="0"/>
              </a:spcBef>
              <a:spcAft>
                <a:spcPct val="0"/>
              </a:spcAft>
              <a:buFontTx/>
              <a:buChar char="•"/>
            </a:pPr>
            <a:r>
              <a:rPr kumimoji="0" lang="ar-SA" b="1"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شركة </a:t>
            </a:r>
            <a:r>
              <a:rPr kumimoji="0" lang="ar-SA" b="1" i="0" u="none" strike="noStrike" cap="none" normalizeH="0" baseline="0" dirty="0" err="1" smtClean="0">
                <a:ln>
                  <a:noFill/>
                </a:ln>
                <a:solidFill>
                  <a:srgbClr val="333333"/>
                </a:solidFill>
                <a:effectLst/>
                <a:latin typeface="Arial" pitchFamily="34" charset="0"/>
                <a:ea typeface="Times New Roman" pitchFamily="18" charset="0"/>
                <a:cs typeface="Arial" pitchFamily="34" charset="0"/>
              </a:rPr>
              <a:t>ميشلان</a:t>
            </a:r>
            <a:r>
              <a:rPr kumimoji="0" lang="ar-SA" b="1"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 تأسست في عام </a:t>
            </a:r>
            <a:r>
              <a:rPr kumimoji="0" lang="ar-SA"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1889، </a:t>
            </a:r>
            <a:r>
              <a:rPr kumimoji="0" lang="ar-SA" b="1"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تاسست</a:t>
            </a:r>
            <a:r>
              <a:rPr kumimoji="0" lang="ar-SA"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الشركة على يد </a:t>
            </a:r>
            <a:r>
              <a:rPr kumimoji="0" lang="ar-SA" b="1"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الاخوة</a:t>
            </a:r>
            <a:r>
              <a:rPr kumimoji="0" lang="ar-SA"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ادوارد </a:t>
            </a:r>
            <a:r>
              <a:rPr kumimoji="0" lang="ar-SA" b="1"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و</a:t>
            </a:r>
            <a:r>
              <a:rPr kumimoji="0" lang="ar-SA"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اندريه </a:t>
            </a:r>
            <a:r>
              <a:rPr kumimoji="0" lang="ar-SA" b="1"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ميشلان</a:t>
            </a:r>
            <a:r>
              <a:rPr kumimoji="0" lang="ar-SA"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في  </a:t>
            </a:r>
            <a:r>
              <a:rPr kumimoji="0" lang="ar-SA" b="1"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كليرمونت</a:t>
            </a:r>
            <a:r>
              <a:rPr kumimoji="0" lang="ar-SA"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ar-SA" b="1"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فيراند</a:t>
            </a:r>
            <a:r>
              <a:rPr kumimoji="0" lang="ar-SA"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الفرنسية</a:t>
            </a:r>
            <a:r>
              <a:rPr kumimoji="0" lang="ar-SA" b="1"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 وتعد </a:t>
            </a:r>
            <a:r>
              <a:rPr kumimoji="0" lang="ar-SA" b="1" i="0" u="none" strike="noStrike" cap="none" normalizeH="0" baseline="0" dirty="0" err="1" smtClean="0">
                <a:ln>
                  <a:noFill/>
                </a:ln>
                <a:solidFill>
                  <a:srgbClr val="333333"/>
                </a:solidFill>
                <a:effectLst/>
                <a:latin typeface="Arial" pitchFamily="34" charset="0"/>
                <a:ea typeface="Times New Roman" pitchFamily="18" charset="0"/>
                <a:cs typeface="Arial" pitchFamily="34" charset="0"/>
              </a:rPr>
              <a:t>ميشلان</a:t>
            </a:r>
            <a:r>
              <a:rPr kumimoji="0" lang="ar-SA" b="1"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 شركة رائدة وذو اسم عريق في قطاع صناعة الإطارات.</a:t>
            </a:r>
            <a:endParaRPr kumimoji="0" lang="fr-FR"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lvl="0" algn="r" rtl="1" eaLnBrk="0" fontAlgn="base" hangingPunct="0">
              <a:spcBef>
                <a:spcPct val="0"/>
              </a:spcBef>
              <a:spcAft>
                <a:spcPct val="0"/>
              </a:spcAft>
              <a:buFontTx/>
              <a:buChar char="•"/>
            </a:pPr>
            <a:r>
              <a:rPr kumimoji="0" lang="ar-DZ" b="1"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حيث</a:t>
            </a:r>
            <a:r>
              <a:rPr kumimoji="0" lang="ar-SA" b="1"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 تقوم  بتوزيع الإطارات في أكثر من 170 دولة ، لأكثر من 125 عاماً ظلت الشركة في مقدمة القطاع مع العديد من </a:t>
            </a:r>
            <a:r>
              <a:rPr kumimoji="0" lang="ar-SA" b="1" i="0" u="none" strike="noStrike" cap="none" normalizeH="0" baseline="0" dirty="0" err="1" smtClean="0">
                <a:ln>
                  <a:noFill/>
                </a:ln>
                <a:solidFill>
                  <a:srgbClr val="333333"/>
                </a:solidFill>
                <a:effectLst/>
                <a:latin typeface="Arial" pitchFamily="34" charset="0"/>
                <a:ea typeface="Times New Roman" pitchFamily="18" charset="0"/>
                <a:cs typeface="Arial" pitchFamily="34" charset="0"/>
              </a:rPr>
              <a:t>الإختراعات</a:t>
            </a:r>
            <a:r>
              <a:rPr kumimoji="0" lang="ar-SA" b="1"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 </a:t>
            </a:r>
            <a:r>
              <a:rPr kumimoji="0" lang="ar-SA" b="1" i="0" u="none" strike="noStrike" cap="none" normalizeH="0" baseline="0" dirty="0" err="1" smtClean="0">
                <a:ln>
                  <a:noFill/>
                </a:ln>
                <a:solidFill>
                  <a:srgbClr val="333333"/>
                </a:solidFill>
                <a:effectLst/>
                <a:latin typeface="Arial" pitchFamily="34" charset="0"/>
                <a:ea typeface="Times New Roman" pitchFamily="18" charset="0"/>
                <a:cs typeface="Arial" pitchFamily="34" charset="0"/>
              </a:rPr>
              <a:t>والإبتكارات</a:t>
            </a:r>
            <a:r>
              <a:rPr kumimoji="0" lang="ar-SA" b="1"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 التي ساهمت في وضع التصميم الحالي للإطار الحديث </a:t>
            </a:r>
            <a:r>
              <a:rPr kumimoji="0" lang="ar-SA"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مثل الإطارات ذات عمر أطول، والإطارات التي تقلل من مقاومة الدوران، والإطارات المصممة خصيصًا لظروف القيادة القاسية</a:t>
            </a:r>
            <a:r>
              <a:rPr kumimoji="0" lang="ar-SA"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endParaRPr kumimoji="0" lang="fr-FR"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lvl="0" algn="r" rtl="1" eaLnBrk="0" fontAlgn="base" hangingPunct="0">
              <a:spcBef>
                <a:spcPct val="0"/>
              </a:spcBef>
              <a:spcAft>
                <a:spcPct val="0"/>
              </a:spcAft>
              <a:buFontTx/>
              <a:buChar char="•"/>
            </a:pPr>
            <a:r>
              <a:rPr kumimoji="0" lang="ar-SA" b="1"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تشغل 69 موقع </a:t>
            </a:r>
            <a:r>
              <a:rPr kumimoji="0" lang="ar-SA" b="1" i="0" u="none" strike="noStrike" cap="none" normalizeH="0" baseline="0" dirty="0" err="1" smtClean="0">
                <a:ln>
                  <a:noFill/>
                </a:ln>
                <a:solidFill>
                  <a:srgbClr val="333333"/>
                </a:solidFill>
                <a:effectLst/>
                <a:latin typeface="Arial" pitchFamily="34" charset="0"/>
                <a:ea typeface="Times New Roman" pitchFamily="18" charset="0"/>
                <a:cs typeface="Arial" pitchFamily="34" charset="0"/>
              </a:rPr>
              <a:t>انتاج</a:t>
            </a:r>
            <a:r>
              <a:rPr kumimoji="0" lang="ar-SA" b="1"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 في 18 دولة حول العالم لتلبية احتياجات المستهلكين كما </a:t>
            </a:r>
            <a:r>
              <a:rPr kumimoji="0" lang="ar-SA"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قامت </a:t>
            </a:r>
            <a:r>
              <a:rPr kumimoji="0" lang="ar-SA" b="1"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ميشلان</a:t>
            </a:r>
            <a:r>
              <a:rPr kumimoji="0" lang="ar-SA"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بالعديد من </a:t>
            </a:r>
            <a:r>
              <a:rPr kumimoji="0" lang="ar-SA" b="1"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الاستحواذات</a:t>
            </a:r>
            <a:r>
              <a:rPr kumimoji="0" lang="ar-SA"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على شركات أخرى في صناعة الإطارات، مثل  </a:t>
            </a:r>
            <a:r>
              <a:rPr kumimoji="0" lang="ar-SA" b="1"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يونيروايال</a:t>
            </a:r>
            <a:r>
              <a:rPr kumimoji="0" lang="ar-SA"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و </a:t>
            </a:r>
            <a:r>
              <a:rPr kumimoji="0" lang="ar-SA" b="1"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غودريتش</a:t>
            </a:r>
            <a:r>
              <a:rPr kumimoji="0" lang="ar-SA" sz="2400" b="1"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 </a:t>
            </a:r>
            <a:r>
              <a:rPr kumimoji="0" lang="ar-SA"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مما ساهم في تعزيز مكانتها العالمية.</a:t>
            </a:r>
            <a:endParaRPr kumimoji="0" lang="fr-FR"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lvl="0" algn="r" rtl="1" eaLnBrk="0" fontAlgn="base" hangingPunct="0">
              <a:spcBef>
                <a:spcPct val="0"/>
              </a:spcBef>
              <a:spcAft>
                <a:spcPct val="0"/>
              </a:spcAft>
              <a:buFontTx/>
              <a:buChar char="•"/>
            </a:pPr>
            <a:r>
              <a:rPr kumimoji="0" lang="ar-SA" b="1" i="0" u="none" strike="noStrike" cap="none" normalizeH="0" baseline="0" dirty="0" smtClean="0">
                <a:ln>
                  <a:noFill/>
                </a:ln>
                <a:solidFill>
                  <a:schemeClr val="tx1"/>
                </a:solidFill>
                <a:effectLst/>
                <a:latin typeface="Calibri" pitchFamily="34" charset="0"/>
                <a:ea typeface="Calibri" pitchFamily="34" charset="0"/>
                <a:cs typeface="Arial" pitchFamily="34" charset="0"/>
              </a:rPr>
              <a:t>كان ابتكارها الأول في عام 1891حيث حصلت </a:t>
            </a:r>
            <a:r>
              <a:rPr kumimoji="0" lang="ar-SA" b="1" i="0" u="none" strike="noStrike" cap="none" normalizeH="0" baseline="0" dirty="0" err="1" smtClean="0">
                <a:ln>
                  <a:noFill/>
                </a:ln>
                <a:solidFill>
                  <a:schemeClr val="tx1"/>
                </a:solidFill>
                <a:effectLst/>
                <a:latin typeface="Calibri" pitchFamily="34" charset="0"/>
                <a:ea typeface="Calibri" pitchFamily="34" charset="0"/>
                <a:cs typeface="Arial" pitchFamily="34" charset="0"/>
              </a:rPr>
              <a:t>ميشلان</a:t>
            </a:r>
            <a:r>
              <a:rPr kumimoji="0" lang="ar-SA" b="1" i="0" u="none" strike="noStrike" cap="none" normalizeH="0" baseline="0" dirty="0" smtClean="0">
                <a:ln>
                  <a:noFill/>
                </a:ln>
                <a:solidFill>
                  <a:schemeClr val="tx1"/>
                </a:solidFill>
                <a:effectLst/>
                <a:latin typeface="Calibri" pitchFamily="34" charset="0"/>
                <a:ea typeface="Calibri" pitchFamily="34" charset="0"/>
                <a:cs typeface="Arial" pitchFamily="34" charset="0"/>
              </a:rPr>
              <a:t> على براءة اختراع للإطارات الهوائية القابلة للإزالة، والتي كانت بمثابة ثورة في صناعة السيارات .</a:t>
            </a:r>
            <a:endParaRPr kumimoji="0" lang="fr-FR"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lvl="0" algn="r" rtl="1" eaLnBrk="0" fontAlgn="base" hangingPunct="0">
              <a:spcBef>
                <a:spcPct val="0"/>
              </a:spcBef>
              <a:spcAft>
                <a:spcPct val="0"/>
              </a:spcAft>
              <a:buFontTx/>
              <a:buChar char="•"/>
            </a:pPr>
            <a:r>
              <a:rPr kumimoji="0" lang="ar-SA" b="1" i="0" u="none" strike="noStrike" cap="none" normalizeH="0" baseline="0" dirty="0" smtClean="0">
                <a:ln>
                  <a:noFill/>
                </a:ln>
                <a:solidFill>
                  <a:schemeClr val="tx1"/>
                </a:solidFill>
                <a:effectLst/>
                <a:latin typeface="Calibri" pitchFamily="34" charset="0"/>
                <a:ea typeface="Calibri" pitchFamily="34" charset="0"/>
                <a:cs typeface="Arial" pitchFamily="34" charset="0"/>
              </a:rPr>
              <a:t>و دليل </a:t>
            </a:r>
            <a:r>
              <a:rPr kumimoji="0" lang="ar-SA" b="1" i="0" u="none" strike="noStrike" cap="none" normalizeH="0" baseline="0" dirty="0" err="1" smtClean="0">
                <a:ln>
                  <a:noFill/>
                </a:ln>
                <a:solidFill>
                  <a:schemeClr val="tx1"/>
                </a:solidFill>
                <a:effectLst/>
                <a:latin typeface="Calibri" pitchFamily="34" charset="0"/>
                <a:ea typeface="Calibri" pitchFamily="34" charset="0"/>
                <a:cs typeface="Arial" pitchFamily="34" charset="0"/>
              </a:rPr>
              <a:t>ميشلان</a:t>
            </a:r>
            <a:r>
              <a:rPr kumimoji="0" lang="ar-SA" b="1" i="0" u="none" strike="noStrike" cap="none" normalizeH="0" baseline="0" dirty="0" smtClean="0">
                <a:ln>
                  <a:noFill/>
                </a:ln>
                <a:solidFill>
                  <a:schemeClr val="tx1"/>
                </a:solidFill>
                <a:effectLst/>
                <a:latin typeface="Calibri" pitchFamily="34" charset="0"/>
                <a:ea typeface="Calibri" pitchFamily="34" charset="0"/>
                <a:cs typeface="Arial" pitchFamily="34" charset="0"/>
              </a:rPr>
              <a:t> لتشجيع الناس على القيادة واكتشاف مناطق جديدة حيث أصدرت </a:t>
            </a:r>
            <a:r>
              <a:rPr kumimoji="0" lang="ar-SA" b="1" i="0" u="none" strike="noStrike" cap="none" normalizeH="0" baseline="0" dirty="0" err="1" smtClean="0">
                <a:ln>
                  <a:noFill/>
                </a:ln>
                <a:solidFill>
                  <a:schemeClr val="tx1"/>
                </a:solidFill>
                <a:effectLst/>
                <a:latin typeface="Calibri" pitchFamily="34" charset="0"/>
                <a:ea typeface="Calibri" pitchFamily="34" charset="0"/>
                <a:cs typeface="Arial" pitchFamily="34" charset="0"/>
              </a:rPr>
              <a:t>ميشلان</a:t>
            </a:r>
            <a:r>
              <a:rPr kumimoji="0" lang="ar-SA" b="1" i="0" u="none" strike="noStrike" cap="none" normalizeH="0" baseline="0" dirty="0" smtClean="0">
                <a:ln>
                  <a:noFill/>
                </a:ln>
                <a:solidFill>
                  <a:schemeClr val="tx1"/>
                </a:solidFill>
                <a:effectLst/>
                <a:latin typeface="Calibri" pitchFamily="34" charset="0"/>
                <a:ea typeface="Calibri" pitchFamily="34" charset="0"/>
                <a:cs typeface="Arial" pitchFamily="34" charset="0"/>
              </a:rPr>
              <a:t> دليلها الشهير الذي يحمل اسم الشركة، والذي أصبح فيما بعد مرجعًا عالميًا للمطاعم الفاخرة</a:t>
            </a:r>
            <a:r>
              <a:rPr kumimoji="0" lang="fr-FR" b="1" i="0" u="none" strike="noStrike" cap="none" normalizeH="0" baseline="0" dirty="0" smtClean="0">
                <a:ln>
                  <a:noFill/>
                </a:ln>
                <a:solidFill>
                  <a:schemeClr val="tx1"/>
                </a:solidFill>
                <a:effectLst/>
                <a:latin typeface="Calibri" pitchFamily="34" charset="0"/>
                <a:ea typeface="Calibri" pitchFamily="34" charset="0"/>
                <a:cs typeface="Arial" pitchFamily="34" charset="0"/>
              </a:rPr>
              <a:t>.</a:t>
            </a:r>
            <a:endParaRPr kumimoji="0" lang="fr-FR"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lvl="0" algn="r" rtl="1" eaLnBrk="0" fontAlgn="base" hangingPunct="0">
              <a:spcBef>
                <a:spcPct val="0"/>
              </a:spcBef>
              <a:spcAft>
                <a:spcPct val="0"/>
              </a:spcAft>
              <a:buFontTx/>
              <a:buChar char="•"/>
            </a:pPr>
            <a:r>
              <a:rPr kumimoji="0" lang="fr-FR" b="1" i="0" u="none" strike="noStrike" cap="none" normalizeH="0" baseline="0" dirty="0" smtClean="0">
                <a:ln>
                  <a:noFill/>
                </a:ln>
                <a:solidFill>
                  <a:srgbClr val="333333"/>
                </a:solidFill>
                <a:effectLst/>
                <a:latin typeface="Arial" pitchFamily="34" charset="0"/>
                <a:ea typeface="Calibri" pitchFamily="34" charset="0"/>
                <a:cs typeface="Arial" pitchFamily="34" charset="0"/>
              </a:rPr>
              <a:t> </a:t>
            </a:r>
            <a:r>
              <a:rPr kumimoji="0" lang="ar-SA" b="1" i="0" u="none" strike="noStrike" cap="none" normalizeH="0" baseline="0" dirty="0" smtClean="0">
                <a:ln>
                  <a:noFill/>
                </a:ln>
                <a:solidFill>
                  <a:srgbClr val="333333"/>
                </a:solidFill>
                <a:effectLst/>
                <a:latin typeface="Arial" pitchFamily="34" charset="0"/>
                <a:ea typeface="Calibri" pitchFamily="34" charset="0"/>
                <a:cs typeface="Arial" pitchFamily="34" charset="0"/>
              </a:rPr>
              <a:t>يبلغ عدد عمالها 114000 موظف بإنتاج إطارات أكثر أمانًا وراحة.</a:t>
            </a:r>
            <a:endParaRPr kumimoji="0" lang="fr-FR"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lvl="0" algn="r" rtl="1" eaLnBrk="0" fontAlgn="base" hangingPunct="0">
              <a:spcBef>
                <a:spcPct val="0"/>
              </a:spcBef>
              <a:spcAft>
                <a:spcPct val="0"/>
              </a:spcAft>
              <a:buFontTx/>
              <a:buChar char="•"/>
            </a:pPr>
            <a:r>
              <a:rPr kumimoji="0" lang="fr-FR" b="1" i="0" u="none" strike="noStrike" cap="none" normalizeH="0" baseline="0" dirty="0" smtClean="0">
                <a:ln>
                  <a:noFill/>
                </a:ln>
                <a:solidFill>
                  <a:srgbClr val="333333"/>
                </a:solidFill>
                <a:effectLst/>
                <a:latin typeface="Arial" pitchFamily="34" charset="0"/>
                <a:ea typeface="Calibri" pitchFamily="34" charset="0"/>
                <a:cs typeface="Arial" pitchFamily="34" charset="0"/>
              </a:rPr>
              <a:t> </a:t>
            </a:r>
            <a:r>
              <a:rPr kumimoji="0" lang="ar-SA" b="1" i="0" u="none" strike="noStrike" cap="none" normalizeH="0" baseline="0" dirty="0" smtClean="0">
                <a:ln>
                  <a:noFill/>
                </a:ln>
                <a:solidFill>
                  <a:srgbClr val="333333"/>
                </a:solidFill>
                <a:effectLst/>
                <a:latin typeface="Arial" pitchFamily="34" charset="0"/>
                <a:ea typeface="Calibri" pitchFamily="34" charset="0"/>
                <a:cs typeface="Arial" pitchFamily="34" charset="0"/>
              </a:rPr>
              <a:t>مع تركيز خاص على تقديم تصميم الإطار </a:t>
            </a:r>
            <a:r>
              <a:rPr kumimoji="0" lang="ar-SA" b="1" i="0" u="none" strike="noStrike" cap="none" normalizeH="0" baseline="0" dirty="0" err="1" smtClean="0">
                <a:ln>
                  <a:noFill/>
                </a:ln>
                <a:solidFill>
                  <a:srgbClr val="333333"/>
                </a:solidFill>
                <a:effectLst/>
                <a:latin typeface="Arial" pitchFamily="34" charset="0"/>
                <a:ea typeface="Calibri" pitchFamily="34" charset="0"/>
                <a:cs typeface="Arial" pitchFamily="34" charset="0"/>
              </a:rPr>
              <a:t>الشعاعي</a:t>
            </a:r>
            <a:r>
              <a:rPr kumimoji="0" lang="ar-SA" b="1" i="0" u="none" strike="noStrike" cap="none" normalizeH="0" baseline="0" dirty="0" smtClean="0">
                <a:ln>
                  <a:noFill/>
                </a:ln>
                <a:solidFill>
                  <a:srgbClr val="333333"/>
                </a:solidFill>
                <a:effectLst/>
                <a:latin typeface="Arial" pitchFamily="34" charset="0"/>
                <a:ea typeface="Calibri" pitchFamily="34" charset="0"/>
                <a:cs typeface="Arial" pitchFamily="34" charset="0"/>
              </a:rPr>
              <a:t> في عام 1946.</a:t>
            </a:r>
            <a:endParaRPr kumimoji="0" lang="fr-FR"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lvl="0" algn="r" rtl="1" eaLnBrk="0" fontAlgn="base" hangingPunct="0">
              <a:spcBef>
                <a:spcPct val="0"/>
              </a:spcBef>
              <a:spcAft>
                <a:spcPct val="0"/>
              </a:spcAft>
              <a:buFontTx/>
              <a:buChar char="•"/>
            </a:pPr>
            <a:r>
              <a:rPr kumimoji="0" lang="fr-FR" b="1" i="0" u="none" strike="noStrike" cap="none" normalizeH="0" baseline="0" dirty="0" smtClean="0">
                <a:ln>
                  <a:noFill/>
                </a:ln>
                <a:solidFill>
                  <a:schemeClr val="tx1"/>
                </a:solidFill>
                <a:effectLst/>
                <a:latin typeface="Calibri" pitchFamily="34" charset="0"/>
                <a:ea typeface="Calibri" pitchFamily="34" charset="0"/>
                <a:cs typeface="Arial" pitchFamily="34" charset="0"/>
              </a:rPr>
              <a:t> </a:t>
            </a:r>
            <a:r>
              <a:rPr kumimoji="0" lang="ar-SA" b="1" i="0" u="none" strike="noStrike" cap="none" normalizeH="0" baseline="0" dirty="0" smtClean="0">
                <a:ln>
                  <a:noFill/>
                </a:ln>
                <a:solidFill>
                  <a:schemeClr val="tx1"/>
                </a:solidFill>
                <a:effectLst/>
                <a:latin typeface="Calibri" pitchFamily="34" charset="0"/>
                <a:ea typeface="Calibri" pitchFamily="34" charset="0"/>
                <a:cs typeface="Arial" pitchFamily="34" charset="0"/>
              </a:rPr>
              <a:t>قدرت </a:t>
            </a:r>
            <a:r>
              <a:rPr kumimoji="0" lang="ar-SA" b="1" i="0" u="none" strike="noStrike" cap="none" normalizeH="0" baseline="0" dirty="0" err="1" smtClean="0">
                <a:ln>
                  <a:noFill/>
                </a:ln>
                <a:solidFill>
                  <a:schemeClr val="tx1"/>
                </a:solidFill>
                <a:effectLst/>
                <a:latin typeface="Calibri" pitchFamily="34" charset="0"/>
                <a:ea typeface="Calibri" pitchFamily="34" charset="0"/>
                <a:cs typeface="Arial" pitchFamily="34" charset="0"/>
              </a:rPr>
              <a:t>ارباح</a:t>
            </a:r>
            <a:r>
              <a:rPr kumimoji="0" lang="ar-SA" b="1" i="0" u="none" strike="noStrike" cap="none" normalizeH="0" baseline="0" dirty="0" smtClean="0">
                <a:ln>
                  <a:noFill/>
                </a:ln>
                <a:solidFill>
                  <a:schemeClr val="tx1"/>
                </a:solidFill>
                <a:effectLst/>
                <a:latin typeface="Calibri" pitchFamily="34" charset="0"/>
                <a:ea typeface="Calibri" pitchFamily="34" charset="0"/>
                <a:cs typeface="Arial" pitchFamily="34" charset="0"/>
              </a:rPr>
              <a:t> شركة </a:t>
            </a:r>
            <a:r>
              <a:rPr kumimoji="0" lang="ar-SA" b="1" i="0" u="none" strike="noStrike" cap="none" normalizeH="0" baseline="0" dirty="0" err="1" smtClean="0">
                <a:ln>
                  <a:noFill/>
                </a:ln>
                <a:solidFill>
                  <a:schemeClr val="tx1"/>
                </a:solidFill>
                <a:effectLst/>
                <a:latin typeface="Calibri" pitchFamily="34" charset="0"/>
                <a:ea typeface="Calibri" pitchFamily="34" charset="0"/>
                <a:cs typeface="Arial" pitchFamily="34" charset="0"/>
              </a:rPr>
              <a:t>ميشلان</a:t>
            </a:r>
            <a:r>
              <a:rPr kumimoji="0" lang="ar-SA" b="1" i="0" u="none" strike="noStrike" cap="none" normalizeH="0" baseline="0" dirty="0" smtClean="0">
                <a:ln>
                  <a:noFill/>
                </a:ln>
                <a:solidFill>
                  <a:schemeClr val="tx1"/>
                </a:solidFill>
                <a:effectLst/>
                <a:latin typeface="Calibri" pitchFamily="34" charset="0"/>
                <a:ea typeface="Calibri" pitchFamily="34" charset="0"/>
                <a:cs typeface="Arial" pitchFamily="34" charset="0"/>
              </a:rPr>
              <a:t> في سنة 2019 </a:t>
            </a:r>
            <a:r>
              <a:rPr kumimoji="0" lang="ar-SA" b="1" i="0" u="none" strike="noStrike" cap="none" normalizeH="0" baseline="0" dirty="0" err="1" smtClean="0">
                <a:ln>
                  <a:noFill/>
                </a:ln>
                <a:solidFill>
                  <a:schemeClr val="tx1"/>
                </a:solidFill>
                <a:effectLst/>
                <a:latin typeface="Calibri" pitchFamily="34" charset="0"/>
                <a:ea typeface="Calibri" pitchFamily="34" charset="0"/>
                <a:cs typeface="Arial" pitchFamily="34" charset="0"/>
              </a:rPr>
              <a:t>ب</a:t>
            </a:r>
            <a:r>
              <a:rPr kumimoji="0" lang="ar-SA" b="1" i="0" u="none" strike="noStrike" cap="none" normalizeH="0" baseline="0" dirty="0" smtClean="0">
                <a:ln>
                  <a:noFill/>
                </a:ln>
                <a:solidFill>
                  <a:schemeClr val="tx1"/>
                </a:solidFill>
                <a:effectLst/>
                <a:latin typeface="Calibri" pitchFamily="34" charset="0"/>
                <a:ea typeface="Calibri" pitchFamily="34" charset="0"/>
                <a:cs typeface="Arial" pitchFamily="34" charset="0"/>
              </a:rPr>
              <a:t> </a:t>
            </a:r>
            <a:r>
              <a:rPr kumimoji="0" lang="fr-FR" b="1" i="0" u="none" strike="noStrike" cap="none" normalizeH="0" baseline="0" dirty="0" smtClean="0">
                <a:ln>
                  <a:noFill/>
                </a:ln>
                <a:solidFill>
                  <a:schemeClr val="tx1"/>
                </a:solidFill>
                <a:effectLst/>
                <a:latin typeface="Calibri" pitchFamily="34" charset="0"/>
                <a:ea typeface="Calibri" pitchFamily="34" charset="0"/>
                <a:cs typeface="Arial" pitchFamily="34" charset="0"/>
              </a:rPr>
              <a:t>24.13  </a:t>
            </a:r>
            <a:r>
              <a:rPr kumimoji="0" lang="ar-SA" b="1" i="0" u="none" strike="noStrike" cap="none" normalizeH="0" baseline="0" dirty="0" smtClean="0">
                <a:ln>
                  <a:noFill/>
                </a:ln>
                <a:solidFill>
                  <a:schemeClr val="tx1"/>
                </a:solidFill>
                <a:effectLst/>
                <a:latin typeface="Calibri" pitchFamily="34" charset="0"/>
                <a:ea typeface="Calibri" pitchFamily="34" charset="0"/>
                <a:cs typeface="Arial" pitchFamily="34" charset="0"/>
              </a:rPr>
              <a:t>مليار</a:t>
            </a:r>
            <a:r>
              <a:rPr kumimoji="0" lang="fr-FR" b="1" i="0" u="none" strike="noStrike" cap="none" normalizeH="0" baseline="0" dirty="0" smtClean="0">
                <a:ln>
                  <a:noFill/>
                </a:ln>
                <a:solidFill>
                  <a:schemeClr val="tx1"/>
                </a:solidFill>
                <a:effectLst/>
                <a:latin typeface="Calibri" pitchFamily="34" charset="0"/>
                <a:ea typeface="Calibri" pitchFamily="34" charset="0"/>
                <a:cs typeface="Arial" pitchFamily="34" charset="0"/>
              </a:rPr>
              <a:t> EUR</a:t>
            </a:r>
            <a:r>
              <a:rPr kumimoji="0" lang="fr-FR" b="1" i="0" u="none" strike="noStrike" cap="none" normalizeH="0" baseline="0" dirty="0" smtClean="0">
                <a:ln>
                  <a:noFill/>
                </a:ln>
                <a:solidFill>
                  <a:srgbClr val="333333"/>
                </a:solidFill>
                <a:effectLst/>
                <a:latin typeface="Calibri"/>
                <a:ea typeface="Calibri" pitchFamily="34" charset="0"/>
                <a:cs typeface="Arial" pitchFamily="34" charset="0"/>
              </a:rPr>
              <a:t> </a:t>
            </a:r>
            <a:endParaRPr kumimoji="0" lang="fr-FR" sz="2000" b="1"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p:nvPr/>
        </p:nvPicPr>
        <p:blipFill>
          <a:blip r:embed="rId2"/>
          <a:srcRect/>
          <a:stretch>
            <a:fillRect/>
          </a:stretch>
        </p:blipFill>
        <p:spPr bwMode="auto">
          <a:xfrm>
            <a:off x="571472" y="571480"/>
            <a:ext cx="7858180" cy="2512612"/>
          </a:xfrm>
          <a:prstGeom prst="rect">
            <a:avLst/>
          </a:prstGeom>
          <a:noFill/>
          <a:ln w="9525">
            <a:noFill/>
            <a:miter lim="800000"/>
            <a:headEnd/>
            <a:tailEnd/>
          </a:ln>
        </p:spPr>
      </p:pic>
      <p:pic>
        <p:nvPicPr>
          <p:cNvPr id="5" name="Image 4"/>
          <p:cNvPicPr/>
          <p:nvPr/>
        </p:nvPicPr>
        <p:blipFill>
          <a:blip r:embed="rId3"/>
          <a:srcRect/>
          <a:stretch>
            <a:fillRect/>
          </a:stretch>
        </p:blipFill>
        <p:spPr bwMode="auto">
          <a:xfrm>
            <a:off x="571472" y="3143247"/>
            <a:ext cx="3857652" cy="3071835"/>
          </a:xfrm>
          <a:prstGeom prst="rect">
            <a:avLst/>
          </a:prstGeom>
          <a:noFill/>
          <a:ln w="9525">
            <a:noFill/>
            <a:miter lim="800000"/>
            <a:headEnd/>
            <a:tailEnd/>
          </a:ln>
        </p:spPr>
      </p:pic>
      <p:sp>
        <p:nvSpPr>
          <p:cNvPr id="6" name="Rectangle à coins arrondis 5"/>
          <p:cNvSpPr/>
          <p:nvPr/>
        </p:nvSpPr>
        <p:spPr>
          <a:xfrm>
            <a:off x="4500562" y="3143248"/>
            <a:ext cx="4143404" cy="3071834"/>
          </a:xfrm>
          <a:prstGeom prst="roundRect">
            <a:avLst/>
          </a:prstGeom>
          <a:solidFill>
            <a:schemeClr val="tx2">
              <a:lumMod val="10000"/>
              <a:lumOff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r" fontAlgn="base">
              <a:spcBef>
                <a:spcPct val="0"/>
              </a:spcBef>
              <a:spcAft>
                <a:spcPct val="0"/>
              </a:spcAft>
            </a:pPr>
            <a:r>
              <a:rPr kumimoji="0" lang="ar-SA" b="1"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تتمتع </a:t>
            </a:r>
            <a:r>
              <a:rPr kumimoji="0" lang="ar-SA" b="1" i="0" u="none" strike="noStrike" cap="none" normalizeH="0" baseline="0" dirty="0" err="1" smtClean="0">
                <a:ln>
                  <a:noFill/>
                </a:ln>
                <a:solidFill>
                  <a:srgbClr val="333333"/>
                </a:solidFill>
                <a:effectLst/>
                <a:latin typeface="Arial" pitchFamily="34" charset="0"/>
                <a:ea typeface="Times New Roman" pitchFamily="18" charset="0"/>
                <a:cs typeface="Arial" pitchFamily="34" charset="0"/>
              </a:rPr>
              <a:t>ميشلان</a:t>
            </a:r>
            <a:r>
              <a:rPr kumimoji="0" lang="ar-SA" b="1"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 بسمعة كبيرة لكونها تقدم إطارات </a:t>
            </a:r>
            <a:r>
              <a:rPr kumimoji="0" lang="ar-SA" sz="1600" b="1"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آمنة، وتعيش طويلاً وموفرة للوقود مع إحساس رائع أثناء القيادة</a:t>
            </a:r>
            <a:r>
              <a:rPr kumimoji="0" lang="fr-FR" sz="1600" b="1"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 </a:t>
            </a:r>
            <a:endParaRPr kumimoji="0" lang="fr-FR"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lvl="0" algn="r" rtl="1" eaLnBrk="0" fontAlgn="base" hangingPunct="0">
              <a:spcBef>
                <a:spcPct val="0"/>
              </a:spcBef>
              <a:spcAft>
                <a:spcPct val="0"/>
              </a:spcAft>
            </a:pPr>
            <a:r>
              <a:rPr kumimoji="0" lang="ar-SA" sz="1600" b="1"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لذلك هي تعد الخيار الأول لمالكي السيارات </a:t>
            </a:r>
            <a:r>
              <a:rPr kumimoji="0" lang="ar-SA" sz="1600" b="1" i="0" u="none" strike="noStrike" cap="none" normalizeH="0" baseline="0" dirty="0" err="1" smtClean="0">
                <a:ln>
                  <a:noFill/>
                </a:ln>
                <a:solidFill>
                  <a:srgbClr val="333333"/>
                </a:solidFill>
                <a:effectLst/>
                <a:latin typeface="Arial" pitchFamily="34" charset="0"/>
                <a:ea typeface="Times New Roman" pitchFamily="18" charset="0"/>
                <a:cs typeface="Arial" pitchFamily="34" charset="0"/>
              </a:rPr>
              <a:t>الفارهة</a:t>
            </a:r>
            <a:r>
              <a:rPr kumimoji="0" lang="ar-SA" sz="1600" b="1"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 الذين يريدون مضاعفة الإحساس الرائع أثناء القيادة. وكدليل على </a:t>
            </a:r>
            <a:r>
              <a:rPr kumimoji="0" lang="ar-SA" sz="1600" b="1" i="0" u="none" strike="noStrike" cap="none" normalizeH="0" baseline="0" dirty="0" err="1" smtClean="0">
                <a:ln>
                  <a:noFill/>
                </a:ln>
                <a:solidFill>
                  <a:srgbClr val="333333"/>
                </a:solidFill>
                <a:effectLst/>
                <a:latin typeface="Arial" pitchFamily="34" charset="0"/>
                <a:ea typeface="Times New Roman" pitchFamily="18" charset="0"/>
                <a:cs typeface="Arial" pitchFamily="34" charset="0"/>
              </a:rPr>
              <a:t>إلتزامهم</a:t>
            </a:r>
            <a:r>
              <a:rPr kumimoji="0" lang="ar-SA" sz="1600" b="1"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 الدائم بالتميز، لدى </a:t>
            </a:r>
            <a:r>
              <a:rPr kumimoji="0" lang="ar-SA" sz="1600" b="1" i="0" u="none" strike="noStrike" cap="none" normalizeH="0" baseline="0" dirty="0" err="1" smtClean="0">
                <a:ln>
                  <a:noFill/>
                </a:ln>
                <a:solidFill>
                  <a:srgbClr val="333333"/>
                </a:solidFill>
                <a:effectLst/>
                <a:latin typeface="Arial" pitchFamily="34" charset="0"/>
                <a:ea typeface="Times New Roman" pitchFamily="18" charset="0"/>
                <a:cs typeface="Arial" pitchFamily="34" charset="0"/>
              </a:rPr>
              <a:t>ميشلان</a:t>
            </a:r>
            <a:r>
              <a:rPr kumimoji="0" lang="ar-SA" sz="1600" b="1"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 سجل حافل من المشاركات في أفخر السباقات الرياضية والتي تشمل </a:t>
            </a:r>
            <a:r>
              <a:rPr kumimoji="0" lang="ar-SA" sz="1600" b="1" i="0" u="none" strike="noStrike" cap="none" normalizeH="0" baseline="0" dirty="0" err="1" smtClean="0">
                <a:ln>
                  <a:noFill/>
                </a:ln>
                <a:solidFill>
                  <a:srgbClr val="333333"/>
                </a:solidFill>
                <a:effectLst/>
                <a:latin typeface="Arial" pitchFamily="34" charset="0"/>
                <a:ea typeface="Times New Roman" pitchFamily="18" charset="0"/>
                <a:cs typeface="Arial" pitchFamily="34" charset="0"/>
              </a:rPr>
              <a:t>الفورمولا</a:t>
            </a:r>
            <a:r>
              <a:rPr kumimoji="0" lang="ar-SA" sz="1600" b="1"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-1 وسباقات</a:t>
            </a:r>
            <a:r>
              <a:rPr kumimoji="0" lang="fr-FR" sz="1600" b="1"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 Le Mans </a:t>
            </a:r>
            <a:r>
              <a:rPr kumimoji="0" lang="ar-SA" sz="1600" b="1"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ففي عامي 2001 </a:t>
            </a:r>
            <a:r>
              <a:rPr kumimoji="0" lang="ar-SA" sz="1600" b="1" i="0" u="none" strike="noStrike" cap="none" normalizeH="0" baseline="0" dirty="0" err="1" smtClean="0">
                <a:ln>
                  <a:noFill/>
                </a:ln>
                <a:solidFill>
                  <a:srgbClr val="333333"/>
                </a:solidFill>
                <a:effectLst/>
                <a:latin typeface="Arial" pitchFamily="34" charset="0"/>
                <a:ea typeface="Times New Roman" pitchFamily="18" charset="0"/>
                <a:cs typeface="Arial" pitchFamily="34" charset="0"/>
              </a:rPr>
              <a:t>و</a:t>
            </a:r>
            <a:r>
              <a:rPr kumimoji="0" lang="ar-SA" sz="1600" b="1"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 2002، كانت إطارات </a:t>
            </a:r>
            <a:r>
              <a:rPr kumimoji="0" lang="ar-SA" sz="1600" b="1" i="0" u="none" strike="noStrike" cap="none" normalizeH="0" baseline="0" dirty="0" err="1" smtClean="0">
                <a:ln>
                  <a:noFill/>
                </a:ln>
                <a:solidFill>
                  <a:srgbClr val="333333"/>
                </a:solidFill>
                <a:effectLst/>
                <a:latin typeface="Arial" pitchFamily="34" charset="0"/>
                <a:ea typeface="Times New Roman" pitchFamily="18" charset="0"/>
                <a:cs typeface="Arial" pitchFamily="34" charset="0"/>
              </a:rPr>
              <a:t>ميشلان</a:t>
            </a:r>
            <a:r>
              <a:rPr kumimoji="0" lang="ar-SA" sz="1600" b="1"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 هي الخيار الأمثل للعديد من المشاركين في بطولة </a:t>
            </a:r>
            <a:r>
              <a:rPr kumimoji="0" lang="ar-SA" sz="1600" b="1" i="0" u="none" strike="noStrike" cap="none" normalizeH="0" baseline="0" dirty="0" err="1" smtClean="0">
                <a:ln>
                  <a:noFill/>
                </a:ln>
                <a:solidFill>
                  <a:srgbClr val="333333"/>
                </a:solidFill>
                <a:effectLst/>
                <a:latin typeface="Arial" pitchFamily="34" charset="0"/>
                <a:ea typeface="Times New Roman" pitchFamily="18" charset="0"/>
                <a:cs typeface="Arial" pitchFamily="34" charset="0"/>
              </a:rPr>
              <a:t>كونستراكتور</a:t>
            </a:r>
            <a:r>
              <a:rPr kumimoji="0" lang="ar-SA" sz="1600" b="1"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 بما فيهم ويليامز، </a:t>
            </a:r>
            <a:r>
              <a:rPr kumimoji="0" lang="ar-SA" sz="1600" b="1" i="0" u="none" strike="noStrike" cap="none" normalizeH="0" baseline="0" dirty="0" err="1" smtClean="0">
                <a:ln>
                  <a:noFill/>
                </a:ln>
                <a:solidFill>
                  <a:srgbClr val="333333"/>
                </a:solidFill>
                <a:effectLst/>
                <a:latin typeface="Arial" pitchFamily="34" charset="0"/>
                <a:ea typeface="Times New Roman" pitchFamily="18" charset="0"/>
                <a:cs typeface="Arial" pitchFamily="34" charset="0"/>
              </a:rPr>
              <a:t>وبينتون</a:t>
            </a:r>
            <a:r>
              <a:rPr kumimoji="0" lang="ar-SA" sz="1600" b="1"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 (</a:t>
            </a:r>
            <a:r>
              <a:rPr kumimoji="0" lang="ar-SA" sz="1600" b="1" i="0" u="none" strike="noStrike" cap="none" normalizeH="0" baseline="0" dirty="0" err="1" smtClean="0">
                <a:ln>
                  <a:noFill/>
                </a:ln>
                <a:solidFill>
                  <a:srgbClr val="333333"/>
                </a:solidFill>
                <a:effectLst/>
                <a:latin typeface="Arial" pitchFamily="34" charset="0"/>
                <a:ea typeface="Times New Roman" pitchFamily="18" charset="0"/>
                <a:cs typeface="Arial" pitchFamily="34" charset="0"/>
              </a:rPr>
              <a:t>رينو</a:t>
            </a:r>
            <a:r>
              <a:rPr kumimoji="0" lang="ar-SA" sz="1600" b="1"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 </a:t>
            </a:r>
            <a:r>
              <a:rPr kumimoji="0" lang="ar-SA" sz="1600" b="1" i="0" u="none" strike="noStrike" cap="none" normalizeH="0" baseline="0" dirty="0" err="1" smtClean="0">
                <a:ln>
                  <a:noFill/>
                </a:ln>
                <a:solidFill>
                  <a:srgbClr val="333333"/>
                </a:solidFill>
                <a:effectLst/>
                <a:latin typeface="Arial" pitchFamily="34" charset="0"/>
                <a:ea typeface="Times New Roman" pitchFamily="18" charset="0"/>
                <a:cs typeface="Arial" pitchFamily="34" charset="0"/>
              </a:rPr>
              <a:t>ميناردي</a:t>
            </a:r>
            <a:r>
              <a:rPr kumimoji="0" lang="ar-SA" sz="1600" b="1"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 </a:t>
            </a:r>
            <a:r>
              <a:rPr kumimoji="0" lang="ar-SA" sz="1600" b="1" i="0" u="none" strike="noStrike" cap="none" normalizeH="0" baseline="0" dirty="0" err="1" smtClean="0">
                <a:ln>
                  <a:noFill/>
                </a:ln>
                <a:solidFill>
                  <a:srgbClr val="333333"/>
                </a:solidFill>
                <a:effectLst/>
                <a:latin typeface="Arial" pitchFamily="34" charset="0"/>
                <a:ea typeface="Times New Roman" pitchFamily="18" charset="0"/>
                <a:cs typeface="Arial" pitchFamily="34" charset="0"/>
              </a:rPr>
              <a:t>بروست</a:t>
            </a:r>
            <a:r>
              <a:rPr kumimoji="0" lang="ar-SA" sz="1600" b="1"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 </a:t>
            </a:r>
            <a:r>
              <a:rPr kumimoji="0" lang="ar-SA" sz="1600" b="1" i="0" u="none" strike="noStrike" cap="none" normalizeH="0" baseline="0" dirty="0" err="1" smtClean="0">
                <a:ln>
                  <a:noFill/>
                </a:ln>
                <a:solidFill>
                  <a:srgbClr val="333333"/>
                </a:solidFill>
                <a:effectLst/>
                <a:latin typeface="Arial" pitchFamily="34" charset="0"/>
                <a:ea typeface="Times New Roman" pitchFamily="18" charset="0"/>
                <a:cs typeface="Arial" pitchFamily="34" charset="0"/>
              </a:rPr>
              <a:t>جاغوار</a:t>
            </a:r>
            <a:r>
              <a:rPr kumimoji="0" lang="ar-SA" sz="1600" b="1"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 </a:t>
            </a:r>
            <a:r>
              <a:rPr kumimoji="0" lang="ar-SA" sz="1600" b="1" i="0" u="none" strike="noStrike" cap="none" normalizeH="0" baseline="0" dirty="0" err="1" smtClean="0">
                <a:ln>
                  <a:noFill/>
                </a:ln>
                <a:solidFill>
                  <a:srgbClr val="333333"/>
                </a:solidFill>
                <a:effectLst/>
                <a:latin typeface="Arial" pitchFamily="34" charset="0"/>
                <a:ea typeface="Times New Roman" pitchFamily="18" charset="0"/>
                <a:cs typeface="Arial" pitchFamily="34" charset="0"/>
              </a:rPr>
              <a:t>تويوتا</a:t>
            </a:r>
            <a:r>
              <a:rPr kumimoji="0" lang="ar-SA" sz="1600" b="1"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 </a:t>
            </a:r>
            <a:r>
              <a:rPr kumimoji="0" lang="ar-SA" sz="1600" b="1" i="0" u="none" strike="noStrike" cap="none" normalizeH="0" baseline="0" dirty="0" err="1" smtClean="0">
                <a:ln>
                  <a:noFill/>
                </a:ln>
                <a:solidFill>
                  <a:srgbClr val="333333"/>
                </a:solidFill>
                <a:effectLst/>
                <a:latin typeface="Arial" pitchFamily="34" charset="0"/>
                <a:ea typeface="Times New Roman" pitchFamily="18" charset="0"/>
                <a:cs typeface="Arial" pitchFamily="34" charset="0"/>
              </a:rPr>
              <a:t>ومكلارين</a:t>
            </a:r>
            <a:r>
              <a:rPr kumimoji="0" lang="ar-SA" sz="1600" b="1"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 </a:t>
            </a:r>
            <a:r>
              <a:rPr kumimoji="0" lang="fr-FR" sz="1600" b="1"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a:t>
            </a:r>
            <a:endParaRPr kumimoji="0" lang="fr-FR" b="1" i="0" u="none" strike="noStrike" cap="none" normalizeH="0" baseline="0" dirty="0" smtClean="0">
              <a:ln>
                <a:noFill/>
              </a:ln>
              <a:solidFill>
                <a:schemeClr val="tx1"/>
              </a:solidFill>
              <a:effectLst/>
              <a:latin typeface="Arial" pitchFamily="34" charset="0"/>
              <a:cs typeface="Arial" pitchFamily="34" charset="0"/>
            </a:endParaRPr>
          </a:p>
        </p:txBody>
      </p:sp>
      <p:sp>
        <p:nvSpPr>
          <p:cNvPr id="17409" name="Rectangle 1"/>
          <p:cNvSpPr>
            <a:spLocks noChangeArrowheads="1"/>
          </p:cNvSpPr>
          <p:nvPr/>
        </p:nvSpPr>
        <p:spPr bwMode="auto">
          <a:xfrm>
            <a:off x="-142908" y="1428736"/>
            <a:ext cx="9144000"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 </a:t>
            </a: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p:nvPr/>
        </p:nvPicPr>
        <p:blipFill>
          <a:blip r:embed="rId2"/>
          <a:srcRect/>
          <a:stretch>
            <a:fillRect/>
          </a:stretch>
        </p:blipFill>
        <p:spPr bwMode="auto">
          <a:xfrm>
            <a:off x="642910" y="1500174"/>
            <a:ext cx="7786742" cy="4286280"/>
          </a:xfrm>
          <a:prstGeom prst="rect">
            <a:avLst/>
          </a:prstGeom>
          <a:noFill/>
          <a:ln w="9525">
            <a:noFill/>
            <a:miter lim="800000"/>
            <a:headEnd/>
            <a:tailEnd/>
          </a:ln>
        </p:spPr>
      </p:pic>
      <p:sp>
        <p:nvSpPr>
          <p:cNvPr id="5" name="Rectangle 4"/>
          <p:cNvSpPr/>
          <p:nvPr/>
        </p:nvSpPr>
        <p:spPr>
          <a:xfrm>
            <a:off x="2928926" y="571480"/>
            <a:ext cx="5500726" cy="857256"/>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ar-DZ" sz="2800" b="1" dirty="0" smtClean="0">
                <a:solidFill>
                  <a:schemeClr val="tx1"/>
                </a:solidFill>
                <a:latin typeface="Arial" pitchFamily="34" charset="0"/>
                <a:ea typeface="Times New Roman" pitchFamily="18" charset="0"/>
                <a:cs typeface="Arial" pitchFamily="34" charset="0"/>
              </a:rPr>
              <a:t>مقر الشركة </a:t>
            </a:r>
            <a:r>
              <a:rPr lang="ar-DZ" sz="2800" b="1" dirty="0" err="1" smtClean="0">
                <a:solidFill>
                  <a:schemeClr val="tx1"/>
                </a:solidFill>
                <a:latin typeface="Arial" pitchFamily="34" charset="0"/>
                <a:ea typeface="Times New Roman" pitchFamily="18" charset="0"/>
                <a:cs typeface="Arial" pitchFamily="34" charset="0"/>
              </a:rPr>
              <a:t>ب</a:t>
            </a:r>
            <a:r>
              <a:rPr lang="ar-SA" sz="2800" b="1" dirty="0" err="1" smtClean="0">
                <a:solidFill>
                  <a:schemeClr val="tx1"/>
                </a:solidFill>
                <a:latin typeface="Arial" pitchFamily="34" charset="0"/>
                <a:ea typeface="Times New Roman" pitchFamily="18" charset="0"/>
                <a:cs typeface="Arial" pitchFamily="34" charset="0"/>
              </a:rPr>
              <a:t>كليرمونت</a:t>
            </a:r>
            <a:r>
              <a:rPr lang="ar-SA" sz="2800" b="1" dirty="0" smtClean="0">
                <a:solidFill>
                  <a:schemeClr val="tx1"/>
                </a:solidFill>
                <a:latin typeface="Arial" pitchFamily="34" charset="0"/>
                <a:ea typeface="Times New Roman" pitchFamily="18" charset="0"/>
                <a:cs typeface="Arial" pitchFamily="34" charset="0"/>
              </a:rPr>
              <a:t> </a:t>
            </a:r>
            <a:r>
              <a:rPr lang="ar-SA" sz="2800" b="1" dirty="0" err="1" smtClean="0">
                <a:solidFill>
                  <a:schemeClr val="tx1"/>
                </a:solidFill>
                <a:latin typeface="Arial" pitchFamily="34" charset="0"/>
                <a:ea typeface="Times New Roman" pitchFamily="18" charset="0"/>
                <a:cs typeface="Arial" pitchFamily="34" charset="0"/>
              </a:rPr>
              <a:t>فيراند</a:t>
            </a:r>
            <a:r>
              <a:rPr lang="ar-SA" sz="2800" b="1" dirty="0" smtClean="0">
                <a:solidFill>
                  <a:schemeClr val="tx1"/>
                </a:solidFill>
                <a:latin typeface="Arial" pitchFamily="34" charset="0"/>
                <a:ea typeface="Times New Roman" pitchFamily="18" charset="0"/>
                <a:cs typeface="Arial" pitchFamily="34" charset="0"/>
              </a:rPr>
              <a:t> </a:t>
            </a:r>
            <a:r>
              <a:rPr lang="ar-DZ" sz="2800" b="1" dirty="0" smtClean="0">
                <a:solidFill>
                  <a:schemeClr val="tx1"/>
                </a:solidFill>
                <a:latin typeface="Arial" pitchFamily="34" charset="0"/>
                <a:ea typeface="Times New Roman" pitchFamily="18" charset="0"/>
                <a:cs typeface="Arial" pitchFamily="34" charset="0"/>
              </a:rPr>
              <a:t>الفرنسية </a:t>
            </a:r>
            <a:endParaRPr lang="fr-FR" sz="28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85852" y="500042"/>
            <a:ext cx="6500858" cy="857256"/>
          </a:xfrm>
          <a:prstGeom prst="rect">
            <a:avLst/>
          </a:prstGeom>
          <a:solidFill>
            <a:schemeClr val="tx2">
              <a:lumMod val="10000"/>
              <a:lumOff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44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شعار شركة </a:t>
            </a:r>
            <a:r>
              <a:rPr lang="ar-SA" sz="4400" b="1" dirty="0" err="1">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ميشلان</a:t>
            </a:r>
            <a:r>
              <a:rPr lang="ar-SA" sz="44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 </a:t>
            </a:r>
            <a:endParaRPr lang="fr-FR" sz="44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
        <p:nvSpPr>
          <p:cNvPr id="5" name="Rectangle 4"/>
          <p:cNvSpPr/>
          <p:nvPr/>
        </p:nvSpPr>
        <p:spPr>
          <a:xfrm>
            <a:off x="3000364" y="1500174"/>
            <a:ext cx="5643602" cy="1928826"/>
          </a:xfrm>
          <a:prstGeom prst="rect">
            <a:avLst/>
          </a:prstGeom>
          <a:solidFill>
            <a:schemeClr val="tx2">
              <a:lumMod val="10000"/>
              <a:lumOff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sz="2000" b="1" dirty="0">
                <a:solidFill>
                  <a:schemeClr val="tx1"/>
                </a:solidFill>
              </a:rPr>
              <a:t>شعار شركة </a:t>
            </a:r>
            <a:r>
              <a:rPr lang="ar-SA" sz="2000" b="1" dirty="0" err="1">
                <a:solidFill>
                  <a:schemeClr val="tx1"/>
                </a:solidFill>
              </a:rPr>
              <a:t>ميشلان</a:t>
            </a:r>
            <a:r>
              <a:rPr lang="ar-SA" sz="2000" dirty="0">
                <a:solidFill>
                  <a:schemeClr val="tx1"/>
                </a:solidFill>
              </a:rPr>
              <a:t> هو أكثر من مجرد تصميم؛ فهو رمز عريق يحمل تاريخًا عريقًا وقيمة عالمية. يتكون الشعار من شخصية كرتونية مضحكة </a:t>
            </a:r>
            <a:r>
              <a:rPr lang="ar-SA" sz="2000" dirty="0" smtClean="0">
                <a:solidFill>
                  <a:schemeClr val="tx1"/>
                </a:solidFill>
              </a:rPr>
              <a:t>تُعرف </a:t>
            </a:r>
            <a:r>
              <a:rPr lang="ar-SA" sz="2000" dirty="0" err="1" smtClean="0">
                <a:solidFill>
                  <a:schemeClr val="tx1"/>
                </a:solidFill>
              </a:rPr>
              <a:t>بـ</a:t>
            </a:r>
            <a:r>
              <a:rPr lang="ar-SA" sz="2000" dirty="0" smtClean="0">
                <a:solidFill>
                  <a:schemeClr val="tx1"/>
                </a:solidFill>
              </a:rPr>
              <a:t> "رجل </a:t>
            </a:r>
            <a:r>
              <a:rPr lang="ar-SA" sz="2000" dirty="0" err="1" smtClean="0">
                <a:solidFill>
                  <a:schemeClr val="tx1"/>
                </a:solidFill>
              </a:rPr>
              <a:t>ميشلان</a:t>
            </a:r>
            <a:r>
              <a:rPr lang="fr-FR" sz="2000" dirty="0" smtClean="0">
                <a:solidFill>
                  <a:schemeClr val="tx1"/>
                </a:solidFill>
              </a:rPr>
              <a:t>" (</a:t>
            </a:r>
            <a:r>
              <a:rPr lang="fr-FR" sz="2000" dirty="0">
                <a:solidFill>
                  <a:schemeClr val="tx1"/>
                </a:solidFill>
              </a:rPr>
              <a:t>Bibendum) </a:t>
            </a:r>
            <a:r>
              <a:rPr lang="ar-SA" sz="2000" dirty="0">
                <a:solidFill>
                  <a:schemeClr val="tx1"/>
                </a:solidFill>
              </a:rPr>
              <a:t>وهو عبارة عن إطار ضخم على شكل </a:t>
            </a:r>
            <a:r>
              <a:rPr lang="ar-SA" sz="2000" dirty="0" smtClean="0">
                <a:solidFill>
                  <a:schemeClr val="tx1"/>
                </a:solidFill>
              </a:rPr>
              <a:t>رجل</a:t>
            </a:r>
            <a:endParaRPr lang="fr-FR" dirty="0"/>
          </a:p>
        </p:txBody>
      </p:sp>
      <p:sp>
        <p:nvSpPr>
          <p:cNvPr id="6" name="Rectangle 5"/>
          <p:cNvSpPr/>
          <p:nvPr/>
        </p:nvSpPr>
        <p:spPr>
          <a:xfrm>
            <a:off x="3000364" y="3571876"/>
            <a:ext cx="5643602" cy="2214578"/>
          </a:xfrm>
          <a:prstGeom prst="rect">
            <a:avLst/>
          </a:prstGeom>
          <a:solidFill>
            <a:schemeClr val="tx2">
              <a:lumMod val="10000"/>
              <a:lumOff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000" b="1" dirty="0">
                <a:solidFill>
                  <a:schemeClr val="tx1"/>
                </a:solidFill>
              </a:rPr>
              <a:t>تعود قصة رجل </a:t>
            </a:r>
            <a:r>
              <a:rPr lang="ar-SA" sz="2000" b="1" dirty="0" err="1">
                <a:solidFill>
                  <a:schemeClr val="tx1"/>
                </a:solidFill>
              </a:rPr>
              <a:t>ميشلان</a:t>
            </a:r>
            <a:r>
              <a:rPr lang="ar-SA" sz="2000" dirty="0">
                <a:solidFill>
                  <a:schemeClr val="tx1"/>
                </a:solidFill>
              </a:rPr>
              <a:t> إلى عام 1898، حيث ظهر لأول مرة في ملصق إعلاني للشركة. كان الهدف من هذا التصميم هو توصيل فكرة أن إطارات </a:t>
            </a:r>
            <a:r>
              <a:rPr lang="ar-SA" sz="2000" dirty="0" err="1">
                <a:solidFill>
                  <a:schemeClr val="tx1"/>
                </a:solidFill>
              </a:rPr>
              <a:t>ميشلان</a:t>
            </a:r>
            <a:r>
              <a:rPr lang="ar-SA" sz="2000" dirty="0">
                <a:solidFill>
                  <a:schemeClr val="tx1"/>
                </a:solidFill>
              </a:rPr>
              <a:t> قوية ومتينة مثل رجل </a:t>
            </a:r>
            <a:r>
              <a:rPr lang="ar-SA" sz="2000" dirty="0" err="1">
                <a:solidFill>
                  <a:schemeClr val="tx1"/>
                </a:solidFill>
              </a:rPr>
              <a:t>ميشلان</a:t>
            </a:r>
            <a:r>
              <a:rPr lang="ar-SA" sz="2000" dirty="0">
                <a:solidFill>
                  <a:schemeClr val="tx1"/>
                </a:solidFill>
              </a:rPr>
              <a:t>. مع مرور الوقت، أصبح هذا الرجل رمزًا عالميًا للإطارات، وارتبط في أذهان المستهلكين بجودة واعتمادية منتجات </a:t>
            </a:r>
            <a:r>
              <a:rPr lang="ar-SA" sz="2000" dirty="0" err="1">
                <a:solidFill>
                  <a:schemeClr val="tx1"/>
                </a:solidFill>
              </a:rPr>
              <a:t>ميشلان</a:t>
            </a:r>
            <a:endParaRPr lang="fr-FR" sz="2000" dirty="0">
              <a:solidFill>
                <a:schemeClr val="tx1"/>
              </a:solidFill>
            </a:endParaRPr>
          </a:p>
        </p:txBody>
      </p:sp>
      <p:pic>
        <p:nvPicPr>
          <p:cNvPr id="7" name="Image 6"/>
          <p:cNvPicPr/>
          <p:nvPr/>
        </p:nvPicPr>
        <p:blipFill>
          <a:blip r:embed="rId2"/>
          <a:srcRect/>
          <a:stretch>
            <a:fillRect/>
          </a:stretch>
        </p:blipFill>
        <p:spPr bwMode="auto">
          <a:xfrm>
            <a:off x="500034" y="1500174"/>
            <a:ext cx="2428892" cy="4286280"/>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p:nvPr/>
        </p:nvPicPr>
        <p:blipFill>
          <a:blip r:embed="rId2"/>
          <a:srcRect/>
          <a:stretch>
            <a:fillRect/>
          </a:stretch>
        </p:blipFill>
        <p:spPr bwMode="auto">
          <a:xfrm>
            <a:off x="571472" y="500042"/>
            <a:ext cx="7929618" cy="3071833"/>
          </a:xfrm>
          <a:prstGeom prst="rect">
            <a:avLst/>
          </a:prstGeom>
          <a:noFill/>
          <a:ln w="9525">
            <a:noFill/>
            <a:miter lim="800000"/>
            <a:headEnd/>
            <a:tailEnd/>
          </a:ln>
        </p:spPr>
      </p:pic>
      <p:pic>
        <p:nvPicPr>
          <p:cNvPr id="5" name="Image 4"/>
          <p:cNvPicPr/>
          <p:nvPr/>
        </p:nvPicPr>
        <p:blipFill>
          <a:blip r:embed="rId3"/>
          <a:srcRect/>
          <a:stretch>
            <a:fillRect/>
          </a:stretch>
        </p:blipFill>
        <p:spPr bwMode="auto">
          <a:xfrm>
            <a:off x="571472" y="4143381"/>
            <a:ext cx="7929618" cy="1714512"/>
          </a:xfrm>
          <a:prstGeom prst="rect">
            <a:avLst/>
          </a:prstGeom>
          <a:noFill/>
          <a:ln w="9525">
            <a:noFill/>
            <a:miter lim="800000"/>
            <a:headEnd/>
            <a:tailEnd/>
          </a:ln>
        </p:spPr>
      </p:pic>
      <p:sp>
        <p:nvSpPr>
          <p:cNvPr id="6" name="Rectangle 5"/>
          <p:cNvSpPr/>
          <p:nvPr/>
        </p:nvSpPr>
        <p:spPr>
          <a:xfrm>
            <a:off x="4786314" y="3643314"/>
            <a:ext cx="3714776" cy="428628"/>
          </a:xfrm>
          <a:prstGeom prst="rect">
            <a:avLst/>
          </a:prstGeom>
          <a:solidFill>
            <a:schemeClr val="tx2">
              <a:lumMod val="10000"/>
              <a:lumOff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DZ"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من 2017 </a:t>
            </a:r>
            <a:r>
              <a:rPr lang="ar-DZ" b="1" dirty="0" err="1"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الى</a:t>
            </a:r>
            <a:r>
              <a:rPr lang="ar-DZ"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 يومنا اتخذ الشكل </a:t>
            </a:r>
            <a:endParaRPr lang="fr-FR"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à coins arrondis 3"/>
          <p:cNvSpPr/>
          <p:nvPr/>
        </p:nvSpPr>
        <p:spPr>
          <a:xfrm>
            <a:off x="1428728" y="642918"/>
            <a:ext cx="6643734" cy="857256"/>
          </a:xfrm>
          <a:prstGeom prst="roundRect">
            <a:avLst/>
          </a:prstGeom>
          <a:solidFill>
            <a:schemeClr val="tx2">
              <a:lumMod val="10000"/>
              <a:lumOff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800" b="1" dirty="0" err="1"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اهداف</a:t>
            </a:r>
            <a:r>
              <a:rPr lang="ar-SA" sz="28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 شركة </a:t>
            </a:r>
            <a:r>
              <a:rPr lang="ar-SA" sz="2800" b="1" dirty="0" err="1"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ميشلان</a:t>
            </a:r>
            <a:r>
              <a:rPr lang="ar-SA" sz="28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 </a:t>
            </a:r>
            <a:endParaRPr lang="fr-FR" sz="28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
        <p:nvSpPr>
          <p:cNvPr id="8" name="Flèche courbée vers la gauche 7"/>
          <p:cNvSpPr/>
          <p:nvPr/>
        </p:nvSpPr>
        <p:spPr>
          <a:xfrm>
            <a:off x="8358214" y="2857496"/>
            <a:ext cx="285752" cy="71438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1" name="Rectangle 10"/>
          <p:cNvSpPr/>
          <p:nvPr/>
        </p:nvSpPr>
        <p:spPr>
          <a:xfrm>
            <a:off x="571472" y="2571744"/>
            <a:ext cx="7643866" cy="135732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rtl="1"/>
            <a:r>
              <a:rPr lang="ar-SA" b="1" dirty="0" smtClean="0"/>
              <a:t>السلامة</a:t>
            </a:r>
            <a:r>
              <a:rPr lang="fr-FR" b="1" dirty="0" smtClean="0"/>
              <a:t>:</a:t>
            </a:r>
            <a:r>
              <a:rPr lang="fr-FR" dirty="0" smtClean="0"/>
              <a:t> </a:t>
            </a:r>
            <a:r>
              <a:rPr lang="ar-SA" dirty="0" smtClean="0"/>
              <a:t>تساهم </a:t>
            </a:r>
            <a:r>
              <a:rPr lang="ar-SA" dirty="0" err="1" smtClean="0"/>
              <a:t>ميشلان</a:t>
            </a:r>
            <a:r>
              <a:rPr lang="ar-SA" dirty="0" smtClean="0"/>
              <a:t> في تعزيز السلامة على الطرق من خلال تطوير إطارات آمنة </a:t>
            </a:r>
            <a:r>
              <a:rPr lang="ar-SA" dirty="0" err="1" smtClean="0"/>
              <a:t>وموثوقة</a:t>
            </a:r>
            <a:r>
              <a:rPr lang="ar-SA" dirty="0" smtClean="0"/>
              <a:t>، وتنفيذ برامج توعية للسائقين</a:t>
            </a:r>
            <a:r>
              <a:rPr lang="fr-FR" dirty="0" smtClean="0"/>
              <a:t>. </a:t>
            </a:r>
            <a:r>
              <a:rPr lang="ar-SA" dirty="0" smtClean="0"/>
              <a:t>ومن خلال تخصيص 600 مليون </a:t>
            </a:r>
            <a:r>
              <a:rPr lang="ar-SA" dirty="0" err="1" smtClean="0"/>
              <a:t>يورو</a:t>
            </a:r>
            <a:r>
              <a:rPr lang="ar-SA" dirty="0" smtClean="0"/>
              <a:t> سنويا لقسم البحث </a:t>
            </a:r>
            <a:r>
              <a:rPr lang="ar-SA" dirty="0" err="1" smtClean="0"/>
              <a:t>و</a:t>
            </a:r>
            <a:r>
              <a:rPr lang="ar-SA" dirty="0" smtClean="0"/>
              <a:t> التطوير.</a:t>
            </a:r>
            <a:endParaRPr lang="fr-FR"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3" name="Flèche courbée vers la gauche 12"/>
          <p:cNvSpPr/>
          <p:nvPr/>
        </p:nvSpPr>
        <p:spPr>
          <a:xfrm>
            <a:off x="8358214" y="4429132"/>
            <a:ext cx="285752" cy="71438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4" name="Rectangle 13"/>
          <p:cNvSpPr/>
          <p:nvPr/>
        </p:nvSpPr>
        <p:spPr>
          <a:xfrm>
            <a:off x="3286116" y="1643050"/>
            <a:ext cx="5357850" cy="642942"/>
          </a:xfrm>
          <a:prstGeom prst="rect">
            <a:avLst/>
          </a:prstGeom>
          <a:solidFill>
            <a:schemeClr val="tx2">
              <a:lumMod val="10000"/>
              <a:lumOff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r" rtl="1" fontAlgn="base">
              <a:spcBef>
                <a:spcPct val="0"/>
              </a:spcBef>
              <a:spcAft>
                <a:spcPct val="0"/>
              </a:spcAft>
            </a:pPr>
            <a:r>
              <a:rPr lang="ar-SA" sz="2000" b="1" dirty="0" smtClean="0">
                <a:solidFill>
                  <a:schemeClr val="tx1"/>
                </a:solidFill>
                <a:latin typeface="Calibri" pitchFamily="34" charset="0"/>
                <a:ea typeface="Calibri" pitchFamily="34" charset="0"/>
                <a:cs typeface="Arial" pitchFamily="34" charset="0"/>
              </a:rPr>
              <a:t>وتركز شركة </a:t>
            </a:r>
            <a:r>
              <a:rPr lang="ar-SA" sz="2000" b="1" dirty="0" err="1" smtClean="0">
                <a:solidFill>
                  <a:schemeClr val="tx1"/>
                </a:solidFill>
                <a:latin typeface="Calibri" pitchFamily="34" charset="0"/>
                <a:ea typeface="Calibri" pitchFamily="34" charset="0"/>
                <a:cs typeface="Arial" pitchFamily="34" charset="0"/>
              </a:rPr>
              <a:t>ميشلان</a:t>
            </a:r>
            <a:r>
              <a:rPr lang="ar-SA" sz="2000" b="1" dirty="0" smtClean="0">
                <a:solidFill>
                  <a:schemeClr val="tx1"/>
                </a:solidFill>
                <a:latin typeface="Calibri" pitchFamily="34" charset="0"/>
                <a:ea typeface="Calibri" pitchFamily="34" charset="0"/>
                <a:cs typeface="Arial" pitchFamily="34" charset="0"/>
              </a:rPr>
              <a:t> بشكل أولي ومن خلال ابتكاراتها، على تحقيق هدفها الأساسي وهو: </a:t>
            </a:r>
            <a:endParaRPr lang="ar-SA" sz="3600" b="1" dirty="0" smtClean="0">
              <a:solidFill>
                <a:schemeClr val="tx1"/>
              </a:solidFill>
              <a:latin typeface="Arial" pitchFamily="34" charset="0"/>
              <a:cs typeface="Arial" pitchFamily="34" charset="0"/>
            </a:endParaRPr>
          </a:p>
        </p:txBody>
      </p:sp>
      <p:sp>
        <p:nvSpPr>
          <p:cNvPr id="15" name="Rectangle 14"/>
          <p:cNvSpPr/>
          <p:nvPr/>
        </p:nvSpPr>
        <p:spPr>
          <a:xfrm>
            <a:off x="571472" y="4143380"/>
            <a:ext cx="7643866" cy="135732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rtl="1"/>
            <a:r>
              <a:rPr lang="fr-FR" dirty="0" smtClean="0"/>
              <a:t>·  </a:t>
            </a:r>
            <a:r>
              <a:rPr lang="ar-SA" dirty="0" smtClean="0"/>
              <a:t>ا</a:t>
            </a:r>
            <a:r>
              <a:rPr lang="ar-SA" b="1" dirty="0" smtClean="0"/>
              <a:t>لابتكار المستمر</a:t>
            </a:r>
            <a:r>
              <a:rPr lang="fr-FR" b="1" dirty="0" smtClean="0"/>
              <a:t>:</a:t>
            </a:r>
            <a:r>
              <a:rPr lang="fr-FR" dirty="0" smtClean="0"/>
              <a:t> </a:t>
            </a:r>
            <a:r>
              <a:rPr lang="ar-SA" dirty="0" smtClean="0"/>
              <a:t>تسعى </a:t>
            </a:r>
            <a:r>
              <a:rPr lang="ar-SA" dirty="0" err="1" smtClean="0"/>
              <a:t>ميشلان</a:t>
            </a:r>
            <a:r>
              <a:rPr lang="ar-SA" dirty="0" smtClean="0"/>
              <a:t> دائماً إلى تطوير تقنيات جديدة ومبتكرة في صناعة الإطارات، بهدف تحسين أداء المركبات وزيادة كفاءة استهلاك الوقود وتقليل التأثير البيئي</a:t>
            </a:r>
            <a:r>
              <a:rPr lang="fr-FR" dirty="0" smtClean="0"/>
              <a:t>. </a:t>
            </a:r>
            <a:endParaRPr lang="fr-FR"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spect">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399</TotalTime>
  <Words>2219</Words>
  <Application>Microsoft Office PowerPoint</Application>
  <PresentationFormat>Affichage à l'écran (4:3)</PresentationFormat>
  <Paragraphs>145</Paragraphs>
  <Slides>31</Slides>
  <Notes>0</Notes>
  <HiddenSlides>0</HiddenSlides>
  <MMClips>0</MMClips>
  <ScaleCrop>false</ScaleCrop>
  <HeadingPairs>
    <vt:vector size="4" baseType="variant">
      <vt:variant>
        <vt:lpstr>Thème</vt:lpstr>
      </vt:variant>
      <vt:variant>
        <vt:i4>1</vt:i4>
      </vt:variant>
      <vt:variant>
        <vt:lpstr>Titres des diapositives</vt:lpstr>
      </vt:variant>
      <vt:variant>
        <vt:i4>31</vt:i4>
      </vt:variant>
    </vt:vector>
  </HeadingPairs>
  <TitlesOfParts>
    <vt:vector size="32" baseType="lpstr">
      <vt:lpstr>Aspect</vt:lpstr>
      <vt:lpstr>Diapositive 1</vt:lpstr>
      <vt:lpstr>Diapositive 2</vt:lpstr>
      <vt:lpstr>Diapositive 3</vt:lpstr>
      <vt:lpstr>Diapositive 4</vt:lpstr>
      <vt:lpstr>Diapositive 5</vt:lpstr>
      <vt:lpstr>Diapositive 6</vt:lpstr>
      <vt:lpstr>Diapositive 7</vt:lpstr>
      <vt:lpstr>Diapositive 8</vt:lpstr>
      <vt:lpstr>Diapositive 9</vt:lpstr>
      <vt:lpstr>Diapositive 10</vt:lpstr>
      <vt:lpstr>Diapositive 11</vt:lpstr>
      <vt:lpstr>Diapositive 12</vt:lpstr>
      <vt:lpstr>Diapositive 13</vt:lpstr>
      <vt:lpstr>Diapositive 14</vt:lpstr>
      <vt:lpstr>Diapositive 15</vt:lpstr>
      <vt:lpstr>Diapositive 16</vt:lpstr>
      <vt:lpstr>Diapositive 17</vt:lpstr>
      <vt:lpstr>Diapositive 18</vt:lpstr>
      <vt:lpstr>Diapositive 19</vt:lpstr>
      <vt:lpstr>Diapositive 20</vt:lpstr>
      <vt:lpstr>Diapositive 21</vt:lpstr>
      <vt:lpstr>Diapositive 22</vt:lpstr>
      <vt:lpstr>Diapositive 23</vt:lpstr>
      <vt:lpstr>Diapositive 24</vt:lpstr>
      <vt:lpstr>Diapositive 25</vt:lpstr>
      <vt:lpstr>Diapositive 26</vt:lpstr>
      <vt:lpstr>Diapositive 27</vt:lpstr>
      <vt:lpstr>Diapositive 28</vt:lpstr>
      <vt:lpstr>Diapositive 29</vt:lpstr>
      <vt:lpstr>Diapositive 30</vt:lpstr>
      <vt:lpstr>Diapositive 31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PCC</dc:creator>
  <cp:lastModifiedBy>PCC</cp:lastModifiedBy>
  <cp:revision>44</cp:revision>
  <dcterms:created xsi:type="dcterms:W3CDTF">2024-11-12T16:14:55Z</dcterms:created>
  <dcterms:modified xsi:type="dcterms:W3CDTF">2024-11-12T23:19:09Z</dcterms:modified>
</cp:coreProperties>
</file>