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notesMasterIdLst>
    <p:notesMasterId r:id="rId11"/>
  </p:notesMasterIdLst>
  <p:sldIdLst>
    <p:sldId id="256" r:id="rId2"/>
    <p:sldId id="276" r:id="rId3"/>
    <p:sldId id="260" r:id="rId4"/>
    <p:sldId id="277" r:id="rId5"/>
    <p:sldId id="257" r:id="rId6"/>
    <p:sldId id="265" r:id="rId7"/>
    <p:sldId id="259" r:id="rId8"/>
    <p:sldId id="261" r:id="rId9"/>
    <p:sldId id="28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E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89946" autoAdjust="0"/>
  </p:normalViewPr>
  <p:slideViewPr>
    <p:cSldViewPr snapToGrid="0">
      <p:cViewPr varScale="1">
        <p:scale>
          <a:sx n="67" d="100"/>
          <a:sy n="67" d="100"/>
        </p:scale>
        <p:origin x="91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DD5EF-5FEC-4E4F-B429-41293AB4C2B6}" type="datetimeFigureOut">
              <a:rPr lang="fr-FR" smtClean="0"/>
              <a:t>15/10/2024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3B5874-BF3D-4369-A801-866AF0B78BCB}" type="slidenum">
              <a:rPr lang="fr-FR" smtClean="0"/>
              <a:t>‹N°›</a:t>
            </a:fld>
            <a:endParaRPr lang="fr-FR"/>
          </a:p>
        </p:txBody>
      </p:sp>
    </p:spTree>
    <p:extLst>
      <p:ext uri="{BB962C8B-B14F-4D97-AF65-F5344CB8AC3E}">
        <p14:creationId xmlns:p14="http://schemas.microsoft.com/office/powerpoint/2010/main" val="251355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23B5874-BF3D-4369-A801-866AF0B78BCB}" type="slidenum">
              <a:rPr lang="fr-FR" smtClean="0"/>
              <a:t>8</a:t>
            </a:fld>
            <a:endParaRPr lang="fr-FR"/>
          </a:p>
        </p:txBody>
      </p:sp>
    </p:spTree>
    <p:extLst>
      <p:ext uri="{BB962C8B-B14F-4D97-AF65-F5344CB8AC3E}">
        <p14:creationId xmlns:p14="http://schemas.microsoft.com/office/powerpoint/2010/main" val="509057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6635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99550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1177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7649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336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17614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74786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2066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3195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6932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493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534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256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9358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8258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10/15/2024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995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10/15/2024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4123046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s://encrypted-tbn0.gstatic.com/images?q=tbn:ANd9GcRCiGVdGvE1uBS98bXM90XoAbSl3AKn4TezV4SOHPzGQjCLzWq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https://encrypted-tbn0.gstatic.com/images?q=tbn:ANd9GcQt7nWFmk9DQeP--ApkfmsN_uHVPb1xl3w-MAV-vNsOO_rWWDiH"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sultat de recherche d'images pour &quot;‫ادارة المعرفة والمنظمات الافتراضية‬‎&quot;"/>
          <p:cNvPicPr/>
          <p:nvPr/>
        </p:nvPicPr>
        <p:blipFill>
          <a:blip r:embed="rId2" r:link="rId3"/>
          <a:srcRect/>
          <a:stretch>
            <a:fillRect/>
          </a:stretch>
        </p:blipFill>
        <p:spPr bwMode="auto">
          <a:xfrm>
            <a:off x="1118405" y="2369309"/>
            <a:ext cx="9349427" cy="1409700"/>
          </a:xfrm>
          <a:prstGeom prst="rect">
            <a:avLst/>
          </a:prstGeom>
          <a:noFill/>
          <a:ln w="9525">
            <a:noFill/>
            <a:miter lim="800000"/>
            <a:headEnd/>
            <a:tailEnd/>
          </a:ln>
        </p:spPr>
      </p:pic>
      <p:sp>
        <p:nvSpPr>
          <p:cNvPr id="2" name="Titre 1"/>
          <p:cNvSpPr>
            <a:spLocks noGrp="1"/>
          </p:cNvSpPr>
          <p:nvPr>
            <p:ph type="ctrTitle"/>
          </p:nvPr>
        </p:nvSpPr>
        <p:spPr/>
        <p:txBody>
          <a:bodyPr/>
          <a:lstStyle/>
          <a:p>
            <a:pPr algn="ctr" rtl="1"/>
            <a:r>
              <a:rPr lang="ar-DZ"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أهداف، </a:t>
            </a:r>
            <a:r>
              <a:rPr lang="ar-DZ" b="1" dirty="0" smtClean="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أهمية الكفاءات</a:t>
            </a:r>
            <a:endParaRPr lang="fr-FR"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1693265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95650" y="954873"/>
            <a:ext cx="8610600" cy="912027"/>
          </a:xfrm>
        </p:spPr>
        <p:txBody>
          <a:bodyPr>
            <a:noAutofit/>
          </a:bodyPr>
          <a:lstStyle/>
          <a:p>
            <a:pPr algn="r" rtl="1"/>
            <a:r>
              <a:rPr lang="ar-DZ" b="1" dirty="0" smtClean="0"/>
              <a:t>1- تمهيد:</a:t>
            </a:r>
            <a:r>
              <a:rPr lang="fr-FR" dirty="0"/>
              <a:t/>
            </a:r>
            <a:br>
              <a:rPr lang="fr-FR" dirty="0"/>
            </a:br>
            <a:endParaRPr lang="fr-FR" b="1" dirty="0">
              <a:latin typeface="Sakkal Majalla" pitchFamily="2" charset="-78"/>
              <a:cs typeface="Sakkal Majalla" pitchFamily="2" charset="-78"/>
            </a:endParaRPr>
          </a:p>
        </p:txBody>
      </p:sp>
      <p:sp>
        <p:nvSpPr>
          <p:cNvPr id="3" name="Espace réservé du contenu 2"/>
          <p:cNvSpPr>
            <a:spLocks noGrp="1"/>
          </p:cNvSpPr>
          <p:nvPr>
            <p:ph idx="1"/>
          </p:nvPr>
        </p:nvSpPr>
        <p:spPr>
          <a:xfrm>
            <a:off x="685800" y="1584960"/>
            <a:ext cx="10820400" cy="4644390"/>
          </a:xfrm>
        </p:spPr>
        <p:txBody>
          <a:bodyPr>
            <a:noAutofit/>
          </a:bodyPr>
          <a:lstStyle/>
          <a:p>
            <a:pPr algn="just" rtl="1"/>
            <a:r>
              <a:rPr lang="ar-DZ" sz="2400" dirty="0"/>
              <a:t>تلجأ </a:t>
            </a:r>
            <a:r>
              <a:rPr lang="ar-DZ" sz="2400" dirty="0" smtClean="0"/>
              <a:t>أكبر المؤسسات </a:t>
            </a:r>
            <a:r>
              <a:rPr lang="ar-DZ" sz="2400" dirty="0"/>
              <a:t>لكفاءات </a:t>
            </a:r>
            <a:r>
              <a:rPr lang="ar-DZ" sz="2400" dirty="0" smtClean="0"/>
              <a:t>العامين لمواكبة </a:t>
            </a:r>
            <a:r>
              <a:rPr lang="ar-DZ" sz="2400" dirty="0"/>
              <a:t>التطورات </a:t>
            </a:r>
            <a:r>
              <a:rPr lang="ar-DZ" sz="2400" dirty="0" smtClean="0"/>
              <a:t>الحاصلة في شتى  المجالات، فتساعدها في التغلب </a:t>
            </a:r>
            <a:r>
              <a:rPr lang="ar-DZ" sz="2400" dirty="0"/>
              <a:t>على </a:t>
            </a:r>
            <a:r>
              <a:rPr lang="ar-DZ" sz="2400" dirty="0" smtClean="0"/>
              <a:t>الأوضاع والظروفؼ شديدة التعقد التي </a:t>
            </a:r>
            <a:r>
              <a:rPr lang="ar-DZ" sz="2400" dirty="0"/>
              <a:t>تواجهها، </a:t>
            </a:r>
            <a:r>
              <a:rPr lang="ar-DZ" sz="2400" dirty="0" smtClean="0"/>
              <a:t>التي تجعلها مطلب </a:t>
            </a:r>
            <a:r>
              <a:rPr lang="ar-DZ" sz="2400" dirty="0"/>
              <a:t>من متطلبات اندماج </a:t>
            </a:r>
            <a:r>
              <a:rPr lang="ar-DZ" sz="2400" dirty="0" smtClean="0"/>
              <a:t>في اقتصاد المعرفة، </a:t>
            </a:r>
            <a:r>
              <a:rPr lang="ar-DZ" sz="2400" dirty="0"/>
              <a:t>و موردا </a:t>
            </a:r>
            <a:r>
              <a:rPr lang="ar-DZ" sz="2400" dirty="0" smtClean="0"/>
              <a:t>رئيسا وأصلا ثابتا في استراتيجية أي </a:t>
            </a:r>
            <a:r>
              <a:rPr lang="ar-DZ" sz="2400" dirty="0"/>
              <a:t>مؤسسة أرادت الرقي </a:t>
            </a:r>
            <a:r>
              <a:rPr lang="ar-DZ" sz="2400" dirty="0" smtClean="0"/>
              <a:t>بمركزها نحو المستقبل، </a:t>
            </a:r>
            <a:r>
              <a:rPr lang="ar-DZ" sz="2400" dirty="0"/>
              <a:t>وعلى </a:t>
            </a:r>
            <a:r>
              <a:rPr lang="ar-DZ" sz="2400" dirty="0" smtClean="0"/>
              <a:t>هذا الأساس يمكننا في البداية أن نحدد أهداف وأهمية الكفاءات في ما يلي:</a:t>
            </a:r>
            <a:endParaRPr lang="ar-DZ" sz="2400" dirty="0" smtClean="0"/>
          </a:p>
          <a:p>
            <a:pPr algn="just" rtl="1"/>
            <a:r>
              <a:rPr lang="ar-DZ" sz="2400" b="1" u="sng" dirty="0"/>
              <a:t>أولا: </a:t>
            </a:r>
            <a:r>
              <a:rPr lang="ar-DZ" sz="2400" b="1" u="sng" dirty="0" smtClean="0"/>
              <a:t>أهداف كفاءة</a:t>
            </a:r>
          </a:p>
          <a:p>
            <a:pPr marL="0" indent="0" algn="just" rtl="1">
              <a:buNone/>
            </a:pPr>
            <a:r>
              <a:rPr lang="ar-DZ" sz="2400" dirty="0" smtClean="0"/>
              <a:t>يشير </a:t>
            </a:r>
            <a:r>
              <a:rPr lang="ar-DZ" sz="2400" dirty="0"/>
              <a:t>كل من </a:t>
            </a:r>
            <a:r>
              <a:rPr lang="ar-DZ" sz="2400" dirty="0" err="1" smtClean="0"/>
              <a:t>سمولنسكي</a:t>
            </a:r>
            <a:r>
              <a:rPr lang="ar-DZ" sz="2400" dirty="0" smtClean="0"/>
              <a:t> </a:t>
            </a:r>
            <a:r>
              <a:rPr lang="ar-DZ" sz="2400" dirty="0" err="1" smtClean="0"/>
              <a:t>وكلینر</a:t>
            </a:r>
            <a:r>
              <a:rPr lang="ar-DZ" sz="2400" dirty="0" smtClean="0"/>
              <a:t> (</a:t>
            </a:r>
            <a:r>
              <a:rPr lang="fr-FR" sz="2400" dirty="0" smtClean="0"/>
              <a:t>SMOLENSKY </a:t>
            </a:r>
            <a:r>
              <a:rPr lang="fr-FR" sz="2400" dirty="0"/>
              <a:t>&amp; </a:t>
            </a:r>
            <a:r>
              <a:rPr lang="fr-FR" sz="2400" dirty="0" smtClean="0"/>
              <a:t>KLEINER</a:t>
            </a:r>
            <a:r>
              <a:rPr lang="ar-DZ" sz="2400" dirty="0"/>
              <a:t>)، </a:t>
            </a:r>
            <a:r>
              <a:rPr lang="ar-DZ" sz="2400" dirty="0" smtClean="0"/>
              <a:t>الى أن </a:t>
            </a:r>
            <a:r>
              <a:rPr lang="ar-DZ" sz="2400" dirty="0"/>
              <a:t>كفاءات </a:t>
            </a:r>
            <a:r>
              <a:rPr lang="ar-DZ" sz="2400" dirty="0" smtClean="0"/>
              <a:t>العاملين </a:t>
            </a:r>
            <a:r>
              <a:rPr lang="ar-DZ" sz="2400" dirty="0"/>
              <a:t>تعد أعلى مورد لدى </a:t>
            </a:r>
            <a:r>
              <a:rPr lang="ar-DZ" sz="2400" dirty="0" smtClean="0"/>
              <a:t>المؤسسة، ويقول ان عقول البشر آلات معقدة لا تبلى </a:t>
            </a:r>
            <a:r>
              <a:rPr lang="ar-DZ" sz="2400" dirty="0"/>
              <a:t>وال </a:t>
            </a:r>
            <a:r>
              <a:rPr lang="ar-DZ" sz="2400" dirty="0" smtClean="0"/>
              <a:t>تتقادم ـ </a:t>
            </a:r>
            <a:r>
              <a:rPr lang="ar-DZ" sz="2400" dirty="0"/>
              <a:t>أبدا، وببعض </a:t>
            </a:r>
            <a:r>
              <a:rPr lang="ar-DZ" sz="2400" dirty="0" smtClean="0"/>
              <a:t>الصيانة يمكن جعل هذه </a:t>
            </a:r>
            <a:r>
              <a:rPr lang="ar-DZ" sz="2400" dirty="0"/>
              <a:t>الآلات مبدعة </a:t>
            </a:r>
            <a:r>
              <a:rPr lang="ar-DZ" sz="2400" dirty="0" smtClean="0"/>
              <a:t>ومفيدة </a:t>
            </a:r>
            <a:r>
              <a:rPr lang="ar-DZ" sz="2400" dirty="0"/>
              <a:t>جدا، لذا </a:t>
            </a:r>
            <a:r>
              <a:rPr lang="ar-DZ" sz="2400" dirty="0" smtClean="0"/>
              <a:t>يتعين على المؤسسة أن تقوم  باستثمارها </a:t>
            </a:r>
            <a:r>
              <a:rPr lang="ar-DZ" sz="2400" dirty="0"/>
              <a:t>ببنائها </a:t>
            </a:r>
            <a:r>
              <a:rPr lang="ar-DZ" sz="2400" dirty="0" smtClean="0"/>
              <a:t>وتطويرها لتحقيق الأهداف التالية: </a:t>
            </a:r>
            <a:endParaRPr lang="ar-DZ" sz="2400" dirty="0"/>
          </a:p>
          <a:p>
            <a:pPr marL="0" indent="0" algn="just" rtl="1">
              <a:buNone/>
            </a:pPr>
            <a:endParaRPr lang="ar-DZ" sz="2400" b="1" u="sng" dirty="0" smtClean="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Résultat de recherche d'images pour &quot;‫ادارة المعرفة والمنظمات الافتراضية‬‎&quot;"/>
          <p:cNvPicPr/>
          <p:nvPr/>
        </p:nvPicPr>
        <p:blipFill>
          <a:blip r:embed="rId2" r:link="rId3"/>
          <a:srcRect/>
          <a:stretch>
            <a:fillRect/>
          </a:stretch>
        </p:blipFill>
        <p:spPr bwMode="auto">
          <a:xfrm>
            <a:off x="-1" y="1"/>
            <a:ext cx="2429301" cy="1499610"/>
          </a:xfrm>
          <a:prstGeom prst="rect">
            <a:avLst/>
          </a:prstGeom>
          <a:noFill/>
          <a:ln w="9525">
            <a:noFill/>
            <a:miter lim="800000"/>
            <a:headEnd/>
            <a:tailEnd/>
          </a:ln>
        </p:spPr>
      </p:pic>
      <p:sp>
        <p:nvSpPr>
          <p:cNvPr id="6" name="Rectangle 5"/>
          <p:cNvSpPr/>
          <p:nvPr/>
        </p:nvSpPr>
        <p:spPr>
          <a:xfrm>
            <a:off x="2429299" y="749806"/>
            <a:ext cx="9762701" cy="1631216"/>
          </a:xfrm>
          <a:prstGeom prst="rect">
            <a:avLst/>
          </a:prstGeom>
        </p:spPr>
        <p:txBody>
          <a:bodyPr wrap="square">
            <a:spAutoFit/>
          </a:bodyPr>
          <a:lstStyle/>
          <a:p>
            <a:pPr algn="just" rtl="1"/>
            <a:r>
              <a:rPr lang="ar-DZ" sz="2000" b="1" u="sng" dirty="0"/>
              <a:t>1 </a:t>
            </a:r>
            <a:r>
              <a:rPr lang="ar-DZ" sz="2100" b="1" u="sng" dirty="0" smtClean="0"/>
              <a:t>: تحليل وحل المشكلات </a:t>
            </a:r>
            <a:r>
              <a:rPr lang="ar-DZ" sz="2000" b="1" u="sng" dirty="0" smtClean="0"/>
              <a:t>: </a:t>
            </a:r>
            <a:r>
              <a:rPr lang="ar-DZ" sz="2000" dirty="0"/>
              <a:t>تظهر كفاءات </a:t>
            </a:r>
            <a:r>
              <a:rPr lang="ar-DZ" sz="2000" dirty="0" smtClean="0"/>
              <a:t>العاملين من خلال التصرف السليم في اكبر المواقف المفاجئة، بترجمة قدرتهم </a:t>
            </a:r>
            <a:r>
              <a:rPr lang="ar-DZ" sz="2000" dirty="0"/>
              <a:t>على حل </a:t>
            </a:r>
            <a:r>
              <a:rPr lang="ar-DZ" sz="2000" dirty="0" smtClean="0"/>
              <a:t>مختلف أنواع المشاكل التي تواجههم وتواجه المؤسسة ، </a:t>
            </a:r>
            <a:r>
              <a:rPr lang="ar-DZ" sz="2000" dirty="0"/>
              <a:t>وتتوقف </a:t>
            </a:r>
            <a:r>
              <a:rPr lang="ar-DZ" sz="2000" dirty="0" smtClean="0"/>
              <a:t>كفاءاتهم </a:t>
            </a:r>
            <a:r>
              <a:rPr lang="ar-DZ" sz="2000" dirty="0"/>
              <a:t>في  </a:t>
            </a:r>
            <a:r>
              <a:rPr lang="ar-DZ" sz="2000" dirty="0" smtClean="0"/>
              <a:t>حل المشاكل على تحديد المشكلة وتحليل عناصرها والخروج بحلول مبتكرة لمواجهة هذه المشكلة أبقل </a:t>
            </a:r>
            <a:r>
              <a:rPr lang="ar-DZ" sz="2000" dirty="0"/>
              <a:t>تكلفة </a:t>
            </a:r>
            <a:r>
              <a:rPr lang="ar-DZ" sz="2000" dirty="0" smtClean="0"/>
              <a:t>وفترة زمنية ممكنة، لتحقيق أهداف المؤسسة التي يعمل بها بأقل خطر ممكن.</a:t>
            </a:r>
            <a:endParaRPr lang="fr-FR" sz="2000" b="1" u="sng" dirty="0"/>
          </a:p>
        </p:txBody>
      </p:sp>
      <p:sp>
        <p:nvSpPr>
          <p:cNvPr id="7" name="Rectangle 6"/>
          <p:cNvSpPr/>
          <p:nvPr/>
        </p:nvSpPr>
        <p:spPr>
          <a:xfrm>
            <a:off x="1185863" y="2486669"/>
            <a:ext cx="11006137" cy="1338828"/>
          </a:xfrm>
          <a:prstGeom prst="rect">
            <a:avLst/>
          </a:prstGeom>
        </p:spPr>
        <p:txBody>
          <a:bodyPr wrap="square">
            <a:spAutoFit/>
          </a:bodyPr>
          <a:lstStyle/>
          <a:p>
            <a:pPr algn="just" rtl="1"/>
            <a:r>
              <a:rPr lang="ar-DZ" sz="2000" b="1" u="sng" dirty="0" smtClean="0"/>
              <a:t>2 </a:t>
            </a:r>
            <a:r>
              <a:rPr lang="ar-DZ" sz="2100" b="1" u="sng" dirty="0"/>
              <a:t>: ا</a:t>
            </a:r>
            <a:r>
              <a:rPr lang="ar-DZ" sz="2100" b="1" u="sng" dirty="0" smtClean="0"/>
              <a:t>لتفكير </a:t>
            </a:r>
            <a:r>
              <a:rPr lang="ar-DZ" sz="2100" b="1" u="sng" dirty="0"/>
              <a:t>النقدي</a:t>
            </a:r>
            <a:r>
              <a:rPr lang="ar-DZ" sz="2000" b="1" u="sng" dirty="0" smtClean="0"/>
              <a:t>:</a:t>
            </a:r>
            <a:r>
              <a:rPr lang="ar-DZ" sz="2000" dirty="0"/>
              <a:t>. كما تظهر كفاءات </a:t>
            </a:r>
            <a:r>
              <a:rPr lang="ar-DZ" sz="2000" dirty="0" smtClean="0"/>
              <a:t>العاملين من خلال التفكير الصحيح والسليم والذي يساعد على الوصول الى النتائج الصحيحة وعدم الوقوع في </a:t>
            </a:r>
            <a:r>
              <a:rPr lang="ar-DZ" sz="2000" dirty="0"/>
              <a:t>الخطأ</a:t>
            </a:r>
            <a:r>
              <a:rPr lang="ar-DZ" sz="2000" dirty="0" smtClean="0"/>
              <a:t>، فكفاءات العاملين سيمكنهم من التميز بين الرأي و الحقيقة في التعامل </a:t>
            </a:r>
            <a:r>
              <a:rPr lang="ar-DZ" sz="2000" dirty="0"/>
              <a:t>مع </a:t>
            </a:r>
            <a:r>
              <a:rPr lang="ar-DZ" sz="2000" dirty="0" smtClean="0"/>
              <a:t>المشكلات التي تواجهنا بطرق عقلية بعيدا </a:t>
            </a:r>
            <a:r>
              <a:rPr lang="ar-DZ" sz="2000" dirty="0"/>
              <a:t>عن التعاطف </a:t>
            </a:r>
            <a:r>
              <a:rPr lang="ar-DZ" sz="2000" dirty="0" smtClean="0"/>
              <a:t>والخروج باستنتاجات منطقية سليمة، تجنب المؤسسة من الخطر.</a:t>
            </a:r>
            <a:endParaRPr lang="fr-FR" sz="2000" b="1" u="sng" dirty="0"/>
          </a:p>
        </p:txBody>
      </p:sp>
    </p:spTree>
    <p:extLst>
      <p:ext uri="{BB962C8B-B14F-4D97-AF65-F5344CB8AC3E}">
        <p14:creationId xmlns:p14="http://schemas.microsoft.com/office/powerpoint/2010/main" val="8134675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0025" y="0"/>
            <a:ext cx="11991975" cy="1971675"/>
          </a:xfrm>
        </p:spPr>
      </p:pic>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0024" y="1207240"/>
            <a:ext cx="11944349" cy="2036023"/>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Espace réservé du contenu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5738" y="814388"/>
            <a:ext cx="12006262" cy="5915374"/>
          </a:xfrm>
        </p:spPr>
      </p:pic>
      <p:sp>
        <p:nvSpPr>
          <p:cNvPr id="4" name="Rectangle 3"/>
          <p:cNvSpPr/>
          <p:nvPr/>
        </p:nvSpPr>
        <p:spPr>
          <a:xfrm>
            <a:off x="8115300" y="272534"/>
            <a:ext cx="3000375" cy="430887"/>
          </a:xfrm>
          <a:prstGeom prst="rect">
            <a:avLst/>
          </a:prstGeom>
        </p:spPr>
        <p:txBody>
          <a:bodyPr wrap="square">
            <a:spAutoFit/>
          </a:bodyPr>
          <a:lstStyle/>
          <a:p>
            <a:pPr algn="just" rtl="1"/>
            <a:r>
              <a:rPr lang="ar-DZ" sz="2200" b="1" u="sng" dirty="0" smtClean="0"/>
              <a:t>ثانيا : </a:t>
            </a:r>
            <a:r>
              <a:rPr lang="ar-DZ" sz="2200" b="1" u="sng" dirty="0"/>
              <a:t>أهداف كفاءة</a:t>
            </a:r>
          </a:p>
        </p:txBody>
      </p:sp>
    </p:spTree>
    <p:extLst>
      <p:ext uri="{BB962C8B-B14F-4D97-AF65-F5344CB8AC3E}">
        <p14:creationId xmlns:p14="http://schemas.microsoft.com/office/powerpoint/2010/main" val="42170388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3" y="-42862"/>
            <a:ext cx="11977687" cy="4643680"/>
          </a:xfrm>
          <a:prstGeom prst="rect">
            <a:avLst/>
          </a:prstGeom>
        </p:spPr>
      </p:pic>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4314" y="4429125"/>
            <a:ext cx="11977686" cy="2428875"/>
          </a:xfrm>
          <a:prstGeom prst="rect">
            <a:avLst/>
          </a:prstGeom>
        </p:spPr>
      </p:pic>
    </p:spTree>
    <p:extLst>
      <p:ext uri="{BB962C8B-B14F-4D97-AF65-F5344CB8AC3E}">
        <p14:creationId xmlns:p14="http://schemas.microsoft.com/office/powerpoint/2010/main" val="3758025204"/>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3" y="0"/>
            <a:ext cx="11977687" cy="6858000"/>
          </a:xfrm>
          <a:prstGeom prst="rect">
            <a:avLst/>
          </a:prstGeom>
        </p:spPr>
      </p:pic>
    </p:spTree>
    <p:extLst>
      <p:ext uri="{BB962C8B-B14F-4D97-AF65-F5344CB8AC3E}">
        <p14:creationId xmlns:p14="http://schemas.microsoft.com/office/powerpoint/2010/main" val="1349955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450" y="1"/>
            <a:ext cx="12020549" cy="1871662"/>
          </a:xfrm>
          <a:prstGeom prst="rect">
            <a:avLst/>
          </a:prstGeom>
        </p:spPr>
      </p:pic>
      <p:pic>
        <p:nvPicPr>
          <p:cNvPr id="4" name="Imag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1450" y="1528763"/>
            <a:ext cx="12020549" cy="5329237"/>
          </a:xfrm>
          <a:prstGeom prst="rect">
            <a:avLst/>
          </a:prstGeom>
        </p:spPr>
      </p:pic>
    </p:spTree>
    <p:extLst>
      <p:ext uri="{BB962C8B-B14F-4D97-AF65-F5344CB8AC3E}">
        <p14:creationId xmlns:p14="http://schemas.microsoft.com/office/powerpoint/2010/main" val="2891490500"/>
      </p:ext>
    </p:extLst>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100138" y="340489"/>
            <a:ext cx="11091863" cy="5324535"/>
          </a:xfrm>
          <a:prstGeom prst="rect">
            <a:avLst/>
          </a:prstGeom>
        </p:spPr>
        <p:txBody>
          <a:bodyPr wrap="square">
            <a:spAutoFit/>
          </a:bodyPr>
          <a:lstStyle/>
          <a:p>
            <a:pPr algn="just" rtl="1"/>
            <a:r>
              <a:rPr lang="ar-DZ" sz="2000" b="1" u="sng" dirty="0"/>
              <a:t>3- المعرفة: </a:t>
            </a:r>
            <a:r>
              <a:rPr lang="ar-DZ" sz="2000" dirty="0"/>
              <a:t>المعرفة بإطارها الشامل هي "كل ما يتحقق ويحصل عليه الإنسان بحواسه </a:t>
            </a:r>
            <a:r>
              <a:rPr lang="ar-DZ" sz="2000" dirty="0" smtClean="0"/>
              <a:t>وحدسه وبحثه </a:t>
            </a:r>
            <a:r>
              <a:rPr lang="ar-DZ" sz="2000" dirty="0"/>
              <a:t>من معان أو مفاهيم أو تصورات أو أفكار أو ملاحظات ومشاهدات أو خبرات أو </a:t>
            </a:r>
            <a:r>
              <a:rPr lang="ar-DZ" sz="2000" dirty="0" smtClean="0"/>
              <a:t>الهامات وتجارب </a:t>
            </a:r>
            <a:r>
              <a:rPr lang="ar-DZ" sz="2000" dirty="0"/>
              <a:t>روحية</a:t>
            </a:r>
            <a:r>
              <a:rPr lang="ar-DZ" sz="2000" dirty="0" smtClean="0"/>
              <a:t>، كل </a:t>
            </a:r>
            <a:r>
              <a:rPr lang="ar-DZ" sz="2000" dirty="0"/>
              <a:t>ذلك لإشباع الشغف الفطري للاستطلاع وتحقيق الرغبة في فهم ما يحيطه </a:t>
            </a:r>
            <a:r>
              <a:rPr lang="ar-DZ" sz="2000" dirty="0" smtClean="0"/>
              <a:t>من عوالم« ، </a:t>
            </a:r>
            <a:r>
              <a:rPr lang="ar-DZ" sz="2000" dirty="0"/>
              <a:t>بحيث نجد أن البيانات هيكل ما نجمعه والمعرفة هي التي "تساعدنا على اتخاذ </a:t>
            </a:r>
            <a:r>
              <a:rPr lang="ar-DZ" sz="2000" dirty="0" smtClean="0"/>
              <a:t>القرارات </a:t>
            </a:r>
            <a:r>
              <a:rPr lang="ar-DZ" sz="2000" dirty="0"/>
              <a:t>الجيدة. والمؤسسات تكون معرفتها من خلال توظيف التراكم المعرفي </a:t>
            </a:r>
            <a:r>
              <a:rPr lang="ar-DZ" sz="2000" dirty="0" smtClean="0"/>
              <a:t>الموجود فيها </a:t>
            </a:r>
            <a:r>
              <a:rPr lang="ar-DZ" sz="2000" dirty="0"/>
              <a:t>والموجه لتكوين معرفة جديدة أو الاستفادة من مجمل تفاعلات أصحاب المعرفة داخل </a:t>
            </a:r>
            <a:r>
              <a:rPr lang="ar-DZ" sz="2000" dirty="0" smtClean="0"/>
              <a:t>المؤسسة وأسواقها </a:t>
            </a:r>
            <a:r>
              <a:rPr lang="ar-DZ" sz="2000" dirty="0"/>
              <a:t>وبيئتها التنافسية لابتكار معرفة جديدة غير مسبوقة لإنشاء </a:t>
            </a:r>
            <a:r>
              <a:rPr lang="ar-DZ" sz="2000" dirty="0" smtClean="0"/>
              <a:t>القيم.</a:t>
            </a:r>
          </a:p>
          <a:p>
            <a:pPr algn="just" rtl="1"/>
            <a:r>
              <a:rPr lang="ar-DZ" sz="2000" dirty="0"/>
              <a:t>وتصبح المعرفة ذات قيمة عالية إذا بنيت على المشاركة بالمعرفة بين العاملين داخل المؤسسة ومع الزبائن والمستفيدين في البيئة الخارجية، لان عدم استغلالها لا يزيد من قيمتها في المؤسسة وينجم عنه تعطيل لكل حركات النمو والتطور والابتكار من خلال البحث الجاد </a:t>
            </a:r>
            <a:r>
              <a:rPr lang="ar-DZ" sz="2000" dirty="0" smtClean="0"/>
              <a:t>عن كل </a:t>
            </a:r>
            <a:r>
              <a:rPr lang="ar-DZ" sz="2000" dirty="0"/>
              <a:t>ما هو جديد ومبدع </a:t>
            </a:r>
            <a:r>
              <a:rPr lang="ar-DZ" sz="2000" dirty="0" smtClean="0"/>
              <a:t>.</a:t>
            </a:r>
          </a:p>
          <a:p>
            <a:pPr algn="just" rtl="1"/>
            <a:endParaRPr lang="ar-DZ" sz="2000" dirty="0"/>
          </a:p>
          <a:p>
            <a:pPr algn="just" rtl="1"/>
            <a:r>
              <a:rPr lang="ar-DZ" sz="2000" b="1" u="sng" dirty="0"/>
              <a:t>4 الخبرة: </a:t>
            </a:r>
            <a:r>
              <a:rPr lang="ar-DZ" sz="2000" dirty="0"/>
              <a:t>وهي الممارسة الحقيقية والفعلية للعمل طوال فترة زمنية، والذي ينتج عنه المعرفة الدقيقة عن</a:t>
            </a:r>
          </a:p>
          <a:p>
            <a:pPr algn="just" rtl="1"/>
            <a:r>
              <a:rPr lang="ar-DZ" sz="2000" dirty="0"/>
              <a:t>العمل نتيجة ممارسته لعمله</a:t>
            </a:r>
            <a:r>
              <a:rPr lang="ar-DZ" sz="2000" dirty="0" smtClean="0"/>
              <a:t>.</a:t>
            </a:r>
          </a:p>
          <a:p>
            <a:pPr algn="just" rtl="1"/>
            <a:r>
              <a:rPr lang="ar-DZ" sz="2000" dirty="0"/>
              <a:t>وفي الأخير نجد بان الفرق بين المعلومات والمعرفة يكمن "في أن المعلومات هي بيانات منظمة ومرتبة </a:t>
            </a:r>
            <a:r>
              <a:rPr lang="ar-DZ" sz="2000" dirty="0" smtClean="0"/>
              <a:t>لتلبية احتياجات معينة، اما المعرفة فهي ما يفهمه الناس من المعلومات و كيفية </a:t>
            </a:r>
            <a:r>
              <a:rPr lang="ar-DZ" sz="2000" dirty="0" err="1" smtClean="0"/>
              <a:t>الاستفادتهم</a:t>
            </a:r>
            <a:r>
              <a:rPr lang="ar-DZ" sz="2000" dirty="0" smtClean="0"/>
              <a:t> منها.</a:t>
            </a:r>
            <a:endParaRPr lang="ar-DZ" sz="2000" dirty="0"/>
          </a:p>
          <a:p>
            <a:pPr algn="just" rtl="1"/>
            <a:r>
              <a:rPr lang="ar-DZ" sz="2000" dirty="0"/>
              <a:t>والمعرفة ليس لها قيمة إذا لم تستثمر وتحول إلى قيمة وثروة عندما يجري تطبيقها، وتتميز المعرفة بوصفها</a:t>
            </a:r>
          </a:p>
          <a:p>
            <a:pPr algn="just" rtl="1"/>
            <a:r>
              <a:rPr lang="ar-DZ" sz="2000" dirty="0"/>
              <a:t>موردا إنسانيا </a:t>
            </a:r>
            <a:r>
              <a:rPr lang="ar-DZ" sz="2000" dirty="0" smtClean="0"/>
              <a:t>في كفاءة </a:t>
            </a:r>
            <a:r>
              <a:rPr lang="ar-DZ" sz="2000" dirty="0"/>
              <a:t>فاعليتها عن الموارد المادية </a:t>
            </a:r>
            <a:r>
              <a:rPr lang="ar-DZ" sz="2000" dirty="0" smtClean="0"/>
              <a:t>.</a:t>
            </a:r>
            <a:endParaRPr lang="fr-FR" sz="2000" dirty="0"/>
          </a:p>
        </p:txBody>
      </p:sp>
    </p:spTree>
    <p:extLst>
      <p:ext uri="{BB962C8B-B14F-4D97-AF65-F5344CB8AC3E}">
        <p14:creationId xmlns:p14="http://schemas.microsoft.com/office/powerpoint/2010/main" val="37510598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3397</TotalTime>
  <Words>488</Words>
  <Application>Microsoft Office PowerPoint</Application>
  <PresentationFormat>Grand écran</PresentationFormat>
  <Paragraphs>17</Paragraphs>
  <Slides>9</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Arial</vt:lpstr>
      <vt:lpstr>Calibri</vt:lpstr>
      <vt:lpstr>Century Gothic</vt:lpstr>
      <vt:lpstr>Sakkal Majalla</vt:lpstr>
      <vt:lpstr>Tahoma</vt:lpstr>
      <vt:lpstr>Wingdings 3</vt:lpstr>
      <vt:lpstr>Brin</vt:lpstr>
      <vt:lpstr>أهداف، أهمية الكفاءات</vt:lpstr>
      <vt:lpstr>1- تمهيد: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PRO</dc:creator>
  <cp:lastModifiedBy>HALIM</cp:lastModifiedBy>
  <cp:revision>130</cp:revision>
  <dcterms:created xsi:type="dcterms:W3CDTF">2021-01-27T17:03:08Z</dcterms:created>
  <dcterms:modified xsi:type="dcterms:W3CDTF">2024-10-15T22:08:39Z</dcterms:modified>
</cp:coreProperties>
</file>