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6" r:id="rId2"/>
    <p:sldId id="256" r:id="rId3"/>
    <p:sldId id="369" r:id="rId4"/>
    <p:sldId id="370" r:id="rId5"/>
    <p:sldId id="367" r:id="rId6"/>
    <p:sldId id="368" r:id="rId7"/>
    <p:sldId id="338" r:id="rId8"/>
    <p:sldId id="335" r:id="rId9"/>
    <p:sldId id="334" r:id="rId10"/>
    <p:sldId id="354" r:id="rId11"/>
    <p:sldId id="322" r:id="rId12"/>
    <p:sldId id="326" r:id="rId13"/>
    <p:sldId id="288" r:id="rId14"/>
    <p:sldId id="327" r:id="rId15"/>
    <p:sldId id="343" r:id="rId16"/>
    <p:sldId id="330" r:id="rId17"/>
    <p:sldId id="344" r:id="rId18"/>
    <p:sldId id="332" r:id="rId19"/>
    <p:sldId id="362" r:id="rId20"/>
    <p:sldId id="363" r:id="rId21"/>
    <p:sldId id="358" r:id="rId22"/>
    <p:sldId id="359" r:id="rId23"/>
    <p:sldId id="346" r:id="rId24"/>
    <p:sldId id="353" r:id="rId25"/>
    <p:sldId id="318" r:id="rId26"/>
    <p:sldId id="27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0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2" y="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47FCA-7FF9-48ED-AF27-339B2752ED86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2C96C2FB-9AF5-42E7-A860-BC53337E2742}">
      <dgm:prSet phldrT="[Text]"/>
      <dgm:spPr/>
      <dgm:t>
        <a:bodyPr/>
        <a:lstStyle/>
        <a:p>
          <a:r>
            <a:rPr lang="en-US" b="1" dirty="0"/>
            <a:t>Branches of statistics</a:t>
          </a:r>
        </a:p>
      </dgm:t>
    </dgm:pt>
    <dgm:pt modelId="{B61685F3-B1AE-451A-9DDA-E3388D75CC3C}" type="parTrans" cxnId="{9FE1F29D-8FB5-46AD-8F0F-4B57A0B78E96}">
      <dgm:prSet/>
      <dgm:spPr/>
      <dgm:t>
        <a:bodyPr/>
        <a:lstStyle/>
        <a:p>
          <a:endParaRPr lang="en-US"/>
        </a:p>
      </dgm:t>
    </dgm:pt>
    <dgm:pt modelId="{2DF28706-B7C2-41D9-8F13-FFC12546CDCE}" type="sibTrans" cxnId="{9FE1F29D-8FB5-46AD-8F0F-4B57A0B78E96}">
      <dgm:prSet/>
      <dgm:spPr/>
      <dgm:t>
        <a:bodyPr/>
        <a:lstStyle/>
        <a:p>
          <a:endParaRPr lang="en-US"/>
        </a:p>
      </dgm:t>
    </dgm:pt>
    <dgm:pt modelId="{72615C4F-6150-4E0D-A73F-785C551AF8F5}">
      <dgm:prSet phldrT="[Text]"/>
      <dgm:spPr/>
      <dgm:t>
        <a:bodyPr/>
        <a:lstStyle/>
        <a:p>
          <a:r>
            <a:rPr lang="en-US" dirty="0"/>
            <a:t>Descriptive statistics</a:t>
          </a:r>
        </a:p>
      </dgm:t>
    </dgm:pt>
    <dgm:pt modelId="{CCD083D1-DC83-47E8-B64A-DC283DC42BF8}" type="parTrans" cxnId="{60BCBB00-2830-4231-B0ED-10C7DA40A398}">
      <dgm:prSet/>
      <dgm:spPr/>
      <dgm:t>
        <a:bodyPr/>
        <a:lstStyle/>
        <a:p>
          <a:endParaRPr lang="en-US"/>
        </a:p>
      </dgm:t>
    </dgm:pt>
    <dgm:pt modelId="{B7B4732B-8FAE-4ADF-BA89-DE97371C984F}" type="sibTrans" cxnId="{60BCBB00-2830-4231-B0ED-10C7DA40A398}">
      <dgm:prSet/>
      <dgm:spPr/>
      <dgm:t>
        <a:bodyPr/>
        <a:lstStyle/>
        <a:p>
          <a:endParaRPr lang="en-US"/>
        </a:p>
      </dgm:t>
    </dgm:pt>
    <dgm:pt modelId="{E6133FEB-789D-4402-9071-00B04973C2BF}">
      <dgm:prSet phldrT="[Text]"/>
      <dgm:spPr/>
      <dgm:t>
        <a:bodyPr/>
        <a:lstStyle/>
        <a:p>
          <a:r>
            <a:rPr lang="en-US" dirty="0"/>
            <a:t>Inferential statistics</a:t>
          </a:r>
        </a:p>
      </dgm:t>
    </dgm:pt>
    <dgm:pt modelId="{486B7BA9-E2E9-4677-9E62-9DA3E5A3FF05}" type="parTrans" cxnId="{93D52715-4A77-48D2-BF16-FBC1DA2844C3}">
      <dgm:prSet/>
      <dgm:spPr/>
      <dgm:t>
        <a:bodyPr/>
        <a:lstStyle/>
        <a:p>
          <a:endParaRPr lang="en-US"/>
        </a:p>
      </dgm:t>
    </dgm:pt>
    <dgm:pt modelId="{A9428DB3-AB20-4B3D-A422-21173AACF601}" type="sibTrans" cxnId="{93D52715-4A77-48D2-BF16-FBC1DA2844C3}">
      <dgm:prSet/>
      <dgm:spPr/>
      <dgm:t>
        <a:bodyPr/>
        <a:lstStyle/>
        <a:p>
          <a:endParaRPr lang="en-US"/>
        </a:p>
      </dgm:t>
    </dgm:pt>
    <dgm:pt modelId="{BE4BFC6E-A61B-4F88-93C3-395F046600A1}" type="pres">
      <dgm:prSet presAssocID="{9E347FCA-7FF9-48ED-AF27-339B2752ED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BE24E9-6524-42D0-B52C-B0D4E1A4CD96}" type="pres">
      <dgm:prSet presAssocID="{2C96C2FB-9AF5-42E7-A860-BC53337E2742}" presName="hierRoot1" presStyleCnt="0">
        <dgm:presLayoutVars>
          <dgm:hierBranch val="init"/>
        </dgm:presLayoutVars>
      </dgm:prSet>
      <dgm:spPr/>
    </dgm:pt>
    <dgm:pt modelId="{838C5E6E-7AD0-4C74-A476-2669917A77E5}" type="pres">
      <dgm:prSet presAssocID="{2C96C2FB-9AF5-42E7-A860-BC53337E2742}" presName="rootComposite1" presStyleCnt="0"/>
      <dgm:spPr/>
    </dgm:pt>
    <dgm:pt modelId="{4FC62505-8D29-4C95-8BF7-C59B37A1D625}" type="pres">
      <dgm:prSet presAssocID="{2C96C2FB-9AF5-42E7-A860-BC53337E2742}" presName="rootText1" presStyleLbl="node0" presStyleIdx="0" presStyleCnt="1">
        <dgm:presLayoutVars>
          <dgm:chPref val="3"/>
        </dgm:presLayoutVars>
      </dgm:prSet>
      <dgm:spPr/>
    </dgm:pt>
    <dgm:pt modelId="{AE56E43B-0921-4294-AF91-970B1807538E}" type="pres">
      <dgm:prSet presAssocID="{2C96C2FB-9AF5-42E7-A860-BC53337E2742}" presName="rootConnector1" presStyleLbl="node1" presStyleIdx="0" presStyleCnt="0"/>
      <dgm:spPr/>
    </dgm:pt>
    <dgm:pt modelId="{B0D61103-6D35-4BB2-85CE-065EFFC2B740}" type="pres">
      <dgm:prSet presAssocID="{2C96C2FB-9AF5-42E7-A860-BC53337E2742}" presName="hierChild2" presStyleCnt="0"/>
      <dgm:spPr/>
    </dgm:pt>
    <dgm:pt modelId="{B6BB444D-6BC3-46EE-9365-E191D5B4D4D9}" type="pres">
      <dgm:prSet presAssocID="{CCD083D1-DC83-47E8-B64A-DC283DC42BF8}" presName="Name37" presStyleLbl="parChTrans1D2" presStyleIdx="0" presStyleCnt="2"/>
      <dgm:spPr/>
    </dgm:pt>
    <dgm:pt modelId="{030305E8-CE56-4278-9D46-1924C5BF3A83}" type="pres">
      <dgm:prSet presAssocID="{72615C4F-6150-4E0D-A73F-785C551AF8F5}" presName="hierRoot2" presStyleCnt="0">
        <dgm:presLayoutVars>
          <dgm:hierBranch val="init"/>
        </dgm:presLayoutVars>
      </dgm:prSet>
      <dgm:spPr/>
    </dgm:pt>
    <dgm:pt modelId="{B0A14AFA-F1D9-4EA1-80EF-9B8214B0CFA6}" type="pres">
      <dgm:prSet presAssocID="{72615C4F-6150-4E0D-A73F-785C551AF8F5}" presName="rootComposite" presStyleCnt="0"/>
      <dgm:spPr/>
    </dgm:pt>
    <dgm:pt modelId="{36D1FD48-0A22-4C52-BD09-D4DDD45BE161}" type="pres">
      <dgm:prSet presAssocID="{72615C4F-6150-4E0D-A73F-785C551AF8F5}" presName="rootText" presStyleLbl="node2" presStyleIdx="0" presStyleCnt="2">
        <dgm:presLayoutVars>
          <dgm:chPref val="3"/>
        </dgm:presLayoutVars>
      </dgm:prSet>
      <dgm:spPr/>
    </dgm:pt>
    <dgm:pt modelId="{7B74CE6F-E194-45DC-AA36-2906C4A2C379}" type="pres">
      <dgm:prSet presAssocID="{72615C4F-6150-4E0D-A73F-785C551AF8F5}" presName="rootConnector" presStyleLbl="node2" presStyleIdx="0" presStyleCnt="2"/>
      <dgm:spPr/>
    </dgm:pt>
    <dgm:pt modelId="{99B64FC8-D96C-41D3-91BD-2FB08E3D6E60}" type="pres">
      <dgm:prSet presAssocID="{72615C4F-6150-4E0D-A73F-785C551AF8F5}" presName="hierChild4" presStyleCnt="0"/>
      <dgm:spPr/>
    </dgm:pt>
    <dgm:pt modelId="{F4C24B49-119D-4947-955B-CF365E9E4DE3}" type="pres">
      <dgm:prSet presAssocID="{72615C4F-6150-4E0D-A73F-785C551AF8F5}" presName="hierChild5" presStyleCnt="0"/>
      <dgm:spPr/>
    </dgm:pt>
    <dgm:pt modelId="{EE38734A-117A-47BF-89DE-0D04C6CF9CF0}" type="pres">
      <dgm:prSet presAssocID="{486B7BA9-E2E9-4677-9E62-9DA3E5A3FF05}" presName="Name37" presStyleLbl="parChTrans1D2" presStyleIdx="1" presStyleCnt="2"/>
      <dgm:spPr/>
    </dgm:pt>
    <dgm:pt modelId="{7B28281D-335F-4A0C-AC93-DE2C302DEC3C}" type="pres">
      <dgm:prSet presAssocID="{E6133FEB-789D-4402-9071-00B04973C2BF}" presName="hierRoot2" presStyleCnt="0">
        <dgm:presLayoutVars>
          <dgm:hierBranch val="init"/>
        </dgm:presLayoutVars>
      </dgm:prSet>
      <dgm:spPr/>
    </dgm:pt>
    <dgm:pt modelId="{9719EA89-393B-4A80-9AA9-0531A3F6EF52}" type="pres">
      <dgm:prSet presAssocID="{E6133FEB-789D-4402-9071-00B04973C2BF}" presName="rootComposite" presStyleCnt="0"/>
      <dgm:spPr/>
    </dgm:pt>
    <dgm:pt modelId="{D1934DA5-2468-4132-9C05-AC1009DDB8EB}" type="pres">
      <dgm:prSet presAssocID="{E6133FEB-789D-4402-9071-00B04973C2BF}" presName="rootText" presStyleLbl="node2" presStyleIdx="1" presStyleCnt="2">
        <dgm:presLayoutVars>
          <dgm:chPref val="3"/>
        </dgm:presLayoutVars>
      </dgm:prSet>
      <dgm:spPr/>
    </dgm:pt>
    <dgm:pt modelId="{54B270A3-89C6-4BFF-AD95-D5BA4FD08066}" type="pres">
      <dgm:prSet presAssocID="{E6133FEB-789D-4402-9071-00B04973C2BF}" presName="rootConnector" presStyleLbl="node2" presStyleIdx="1" presStyleCnt="2"/>
      <dgm:spPr/>
    </dgm:pt>
    <dgm:pt modelId="{09B74824-86BE-483F-BE29-CB608C43C5E1}" type="pres">
      <dgm:prSet presAssocID="{E6133FEB-789D-4402-9071-00B04973C2BF}" presName="hierChild4" presStyleCnt="0"/>
      <dgm:spPr/>
    </dgm:pt>
    <dgm:pt modelId="{B74ABB0A-2E7A-44B9-9871-F73EBCFE5E42}" type="pres">
      <dgm:prSet presAssocID="{E6133FEB-789D-4402-9071-00B04973C2BF}" presName="hierChild5" presStyleCnt="0"/>
      <dgm:spPr/>
    </dgm:pt>
    <dgm:pt modelId="{9BFCDFA3-BDDC-43E1-9723-DBAA2A33E120}" type="pres">
      <dgm:prSet presAssocID="{2C96C2FB-9AF5-42E7-A860-BC53337E2742}" presName="hierChild3" presStyleCnt="0"/>
      <dgm:spPr/>
    </dgm:pt>
  </dgm:ptLst>
  <dgm:cxnLst>
    <dgm:cxn modelId="{60BCBB00-2830-4231-B0ED-10C7DA40A398}" srcId="{2C96C2FB-9AF5-42E7-A860-BC53337E2742}" destId="{72615C4F-6150-4E0D-A73F-785C551AF8F5}" srcOrd="0" destOrd="0" parTransId="{CCD083D1-DC83-47E8-B64A-DC283DC42BF8}" sibTransId="{B7B4732B-8FAE-4ADF-BA89-DE97371C984F}"/>
    <dgm:cxn modelId="{93D52715-4A77-48D2-BF16-FBC1DA2844C3}" srcId="{2C96C2FB-9AF5-42E7-A860-BC53337E2742}" destId="{E6133FEB-789D-4402-9071-00B04973C2BF}" srcOrd="1" destOrd="0" parTransId="{486B7BA9-E2E9-4677-9E62-9DA3E5A3FF05}" sibTransId="{A9428DB3-AB20-4B3D-A422-21173AACF601}"/>
    <dgm:cxn modelId="{7DD09F1F-55AC-43B4-9541-D49791639E11}" type="presOf" srcId="{E6133FEB-789D-4402-9071-00B04973C2BF}" destId="{54B270A3-89C6-4BFF-AD95-D5BA4FD08066}" srcOrd="1" destOrd="0" presId="urn:microsoft.com/office/officeart/2005/8/layout/orgChart1"/>
    <dgm:cxn modelId="{25E00A3C-A2F4-461B-9146-F6B81B40F81F}" type="presOf" srcId="{E6133FEB-789D-4402-9071-00B04973C2BF}" destId="{D1934DA5-2468-4132-9C05-AC1009DDB8EB}" srcOrd="0" destOrd="0" presId="urn:microsoft.com/office/officeart/2005/8/layout/orgChart1"/>
    <dgm:cxn modelId="{E59F1F4F-46E4-4E61-B701-D421EBD1B322}" type="presOf" srcId="{2C96C2FB-9AF5-42E7-A860-BC53337E2742}" destId="{4FC62505-8D29-4C95-8BF7-C59B37A1D625}" srcOrd="0" destOrd="0" presId="urn:microsoft.com/office/officeart/2005/8/layout/orgChart1"/>
    <dgm:cxn modelId="{D80B0051-5EE6-4967-9CBB-025E81E68EBA}" type="presOf" srcId="{486B7BA9-E2E9-4677-9E62-9DA3E5A3FF05}" destId="{EE38734A-117A-47BF-89DE-0D04C6CF9CF0}" srcOrd="0" destOrd="0" presId="urn:microsoft.com/office/officeart/2005/8/layout/orgChart1"/>
    <dgm:cxn modelId="{3B94178F-5712-4025-BBBD-25D1B292E853}" type="presOf" srcId="{2C96C2FB-9AF5-42E7-A860-BC53337E2742}" destId="{AE56E43B-0921-4294-AF91-970B1807538E}" srcOrd="1" destOrd="0" presId="urn:microsoft.com/office/officeart/2005/8/layout/orgChart1"/>
    <dgm:cxn modelId="{B3E4C492-ECD6-4B35-8C51-8CF849873AA1}" type="presOf" srcId="{72615C4F-6150-4E0D-A73F-785C551AF8F5}" destId="{7B74CE6F-E194-45DC-AA36-2906C4A2C379}" srcOrd="1" destOrd="0" presId="urn:microsoft.com/office/officeart/2005/8/layout/orgChart1"/>
    <dgm:cxn modelId="{9FE1F29D-8FB5-46AD-8F0F-4B57A0B78E96}" srcId="{9E347FCA-7FF9-48ED-AF27-339B2752ED86}" destId="{2C96C2FB-9AF5-42E7-A860-BC53337E2742}" srcOrd="0" destOrd="0" parTransId="{B61685F3-B1AE-451A-9DDA-E3388D75CC3C}" sibTransId="{2DF28706-B7C2-41D9-8F13-FFC12546CDCE}"/>
    <dgm:cxn modelId="{65F781AB-63A6-4318-8E98-32E8D3904983}" type="presOf" srcId="{CCD083D1-DC83-47E8-B64A-DC283DC42BF8}" destId="{B6BB444D-6BC3-46EE-9365-E191D5B4D4D9}" srcOrd="0" destOrd="0" presId="urn:microsoft.com/office/officeart/2005/8/layout/orgChart1"/>
    <dgm:cxn modelId="{16F28FD3-BF76-4B1A-B70C-25805DF01EEA}" type="presOf" srcId="{72615C4F-6150-4E0D-A73F-785C551AF8F5}" destId="{36D1FD48-0A22-4C52-BD09-D4DDD45BE161}" srcOrd="0" destOrd="0" presId="urn:microsoft.com/office/officeart/2005/8/layout/orgChart1"/>
    <dgm:cxn modelId="{A73159E4-AC2A-4821-9743-BB0F31818352}" type="presOf" srcId="{9E347FCA-7FF9-48ED-AF27-339B2752ED86}" destId="{BE4BFC6E-A61B-4F88-93C3-395F046600A1}" srcOrd="0" destOrd="0" presId="urn:microsoft.com/office/officeart/2005/8/layout/orgChart1"/>
    <dgm:cxn modelId="{9CBFBF5D-402C-4CDE-920F-F7F0626C4A2F}" type="presParOf" srcId="{BE4BFC6E-A61B-4F88-93C3-395F046600A1}" destId="{09BE24E9-6524-42D0-B52C-B0D4E1A4CD96}" srcOrd="0" destOrd="0" presId="urn:microsoft.com/office/officeart/2005/8/layout/orgChart1"/>
    <dgm:cxn modelId="{6E2A0734-E82F-4DCF-9316-B4E903660BAF}" type="presParOf" srcId="{09BE24E9-6524-42D0-B52C-B0D4E1A4CD96}" destId="{838C5E6E-7AD0-4C74-A476-2669917A77E5}" srcOrd="0" destOrd="0" presId="urn:microsoft.com/office/officeart/2005/8/layout/orgChart1"/>
    <dgm:cxn modelId="{A179C2E7-AC57-4F56-AB07-CC7900AE2FED}" type="presParOf" srcId="{838C5E6E-7AD0-4C74-A476-2669917A77E5}" destId="{4FC62505-8D29-4C95-8BF7-C59B37A1D625}" srcOrd="0" destOrd="0" presId="urn:microsoft.com/office/officeart/2005/8/layout/orgChart1"/>
    <dgm:cxn modelId="{051A49DD-2D1C-45BD-830C-0C744DEE7C85}" type="presParOf" srcId="{838C5E6E-7AD0-4C74-A476-2669917A77E5}" destId="{AE56E43B-0921-4294-AF91-970B1807538E}" srcOrd="1" destOrd="0" presId="urn:microsoft.com/office/officeart/2005/8/layout/orgChart1"/>
    <dgm:cxn modelId="{A24CCAFD-0719-4CEE-983E-ED9DCA88AB5D}" type="presParOf" srcId="{09BE24E9-6524-42D0-B52C-B0D4E1A4CD96}" destId="{B0D61103-6D35-4BB2-85CE-065EFFC2B740}" srcOrd="1" destOrd="0" presId="urn:microsoft.com/office/officeart/2005/8/layout/orgChart1"/>
    <dgm:cxn modelId="{209CFDEB-29D7-4CB6-AB66-031C3E49AE95}" type="presParOf" srcId="{B0D61103-6D35-4BB2-85CE-065EFFC2B740}" destId="{B6BB444D-6BC3-46EE-9365-E191D5B4D4D9}" srcOrd="0" destOrd="0" presId="urn:microsoft.com/office/officeart/2005/8/layout/orgChart1"/>
    <dgm:cxn modelId="{402103AC-CBEE-476F-9C43-B942BCA0B820}" type="presParOf" srcId="{B0D61103-6D35-4BB2-85CE-065EFFC2B740}" destId="{030305E8-CE56-4278-9D46-1924C5BF3A83}" srcOrd="1" destOrd="0" presId="urn:microsoft.com/office/officeart/2005/8/layout/orgChart1"/>
    <dgm:cxn modelId="{29FCA1C8-4337-4D64-9F9B-65746B4D9806}" type="presParOf" srcId="{030305E8-CE56-4278-9D46-1924C5BF3A83}" destId="{B0A14AFA-F1D9-4EA1-80EF-9B8214B0CFA6}" srcOrd="0" destOrd="0" presId="urn:microsoft.com/office/officeart/2005/8/layout/orgChart1"/>
    <dgm:cxn modelId="{1C32254B-B3BD-4F5B-8B0C-073E19BC3121}" type="presParOf" srcId="{B0A14AFA-F1D9-4EA1-80EF-9B8214B0CFA6}" destId="{36D1FD48-0A22-4C52-BD09-D4DDD45BE161}" srcOrd="0" destOrd="0" presId="urn:microsoft.com/office/officeart/2005/8/layout/orgChart1"/>
    <dgm:cxn modelId="{2ACFB2A6-5582-409E-8B1D-8013ADE0C7D9}" type="presParOf" srcId="{B0A14AFA-F1D9-4EA1-80EF-9B8214B0CFA6}" destId="{7B74CE6F-E194-45DC-AA36-2906C4A2C379}" srcOrd="1" destOrd="0" presId="urn:microsoft.com/office/officeart/2005/8/layout/orgChart1"/>
    <dgm:cxn modelId="{B5D926B1-EAE5-4030-9506-85FFD50B26CB}" type="presParOf" srcId="{030305E8-CE56-4278-9D46-1924C5BF3A83}" destId="{99B64FC8-D96C-41D3-91BD-2FB08E3D6E60}" srcOrd="1" destOrd="0" presId="urn:microsoft.com/office/officeart/2005/8/layout/orgChart1"/>
    <dgm:cxn modelId="{42F5CD8B-B77D-4A58-8827-BDFD67160F20}" type="presParOf" srcId="{030305E8-CE56-4278-9D46-1924C5BF3A83}" destId="{F4C24B49-119D-4947-955B-CF365E9E4DE3}" srcOrd="2" destOrd="0" presId="urn:microsoft.com/office/officeart/2005/8/layout/orgChart1"/>
    <dgm:cxn modelId="{B6A5D84D-28A9-4852-895E-62E51CC7B26B}" type="presParOf" srcId="{B0D61103-6D35-4BB2-85CE-065EFFC2B740}" destId="{EE38734A-117A-47BF-89DE-0D04C6CF9CF0}" srcOrd="2" destOrd="0" presId="urn:microsoft.com/office/officeart/2005/8/layout/orgChart1"/>
    <dgm:cxn modelId="{404DA96E-A01D-4945-ADB2-B5F1BC2438ED}" type="presParOf" srcId="{B0D61103-6D35-4BB2-85CE-065EFFC2B740}" destId="{7B28281D-335F-4A0C-AC93-DE2C302DEC3C}" srcOrd="3" destOrd="0" presId="urn:microsoft.com/office/officeart/2005/8/layout/orgChart1"/>
    <dgm:cxn modelId="{8B403411-A765-4F59-807F-48CE8D0D9D61}" type="presParOf" srcId="{7B28281D-335F-4A0C-AC93-DE2C302DEC3C}" destId="{9719EA89-393B-4A80-9AA9-0531A3F6EF52}" srcOrd="0" destOrd="0" presId="urn:microsoft.com/office/officeart/2005/8/layout/orgChart1"/>
    <dgm:cxn modelId="{08EE0C8A-EC61-4086-B4D5-C4991712A065}" type="presParOf" srcId="{9719EA89-393B-4A80-9AA9-0531A3F6EF52}" destId="{D1934DA5-2468-4132-9C05-AC1009DDB8EB}" srcOrd="0" destOrd="0" presId="urn:microsoft.com/office/officeart/2005/8/layout/orgChart1"/>
    <dgm:cxn modelId="{0D7E6DF4-6C99-4A57-8817-3695B8C75665}" type="presParOf" srcId="{9719EA89-393B-4A80-9AA9-0531A3F6EF52}" destId="{54B270A3-89C6-4BFF-AD95-D5BA4FD08066}" srcOrd="1" destOrd="0" presId="urn:microsoft.com/office/officeart/2005/8/layout/orgChart1"/>
    <dgm:cxn modelId="{49545E36-AD99-4717-8DE1-FC4A5A32A12A}" type="presParOf" srcId="{7B28281D-335F-4A0C-AC93-DE2C302DEC3C}" destId="{09B74824-86BE-483F-BE29-CB608C43C5E1}" srcOrd="1" destOrd="0" presId="urn:microsoft.com/office/officeart/2005/8/layout/orgChart1"/>
    <dgm:cxn modelId="{302F9E93-2AF4-4A4A-9C48-462408D39FE6}" type="presParOf" srcId="{7B28281D-335F-4A0C-AC93-DE2C302DEC3C}" destId="{B74ABB0A-2E7A-44B9-9871-F73EBCFE5E42}" srcOrd="2" destOrd="0" presId="urn:microsoft.com/office/officeart/2005/8/layout/orgChart1"/>
    <dgm:cxn modelId="{1A11BBBF-25A9-441D-8632-B818435DE40F}" type="presParOf" srcId="{09BE24E9-6524-42D0-B52C-B0D4E1A4CD96}" destId="{9BFCDFA3-BDDC-43E1-9723-DBAA2A33E1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8734A-117A-47BF-89DE-0D04C6CF9CF0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444D-6BC3-46EE-9365-E191D5B4D4D9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62505-8D29-4C95-8BF7-C59B37A1D625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/>
            <a:t>Branches of statistics</a:t>
          </a:r>
        </a:p>
      </dsp:txBody>
      <dsp:txXfrm>
        <a:off x="3460700" y="1178"/>
        <a:ext cx="3594199" cy="1797099"/>
      </dsp:txXfrm>
    </dsp:sp>
    <dsp:sp modelId="{36D1FD48-0A22-4C52-BD09-D4DDD45BE161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Descriptive statistics</a:t>
          </a:r>
        </a:p>
      </dsp:txBody>
      <dsp:txXfrm>
        <a:off x="1286209" y="2553059"/>
        <a:ext cx="3594199" cy="1797099"/>
      </dsp:txXfrm>
    </dsp:sp>
    <dsp:sp modelId="{D1934DA5-2468-4132-9C05-AC1009DDB8EB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Inferential statistics</a:t>
          </a:r>
        </a:p>
      </dsp:txBody>
      <dsp:txXfrm>
        <a:off x="563519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4CBBB-4CEC-40CB-BE30-9918CDC36F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D4C2C-A65F-477A-B619-95B19E5D3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8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DCC9-84FC-3A64-72E1-065937634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1C16C-A202-70E6-5E5A-896B251B0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708C-4F59-8EE2-C7C4-636A5352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FB459-C5ED-5743-74C5-7477BBE4A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70A34-C35D-C848-5ADD-1BB0131D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6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73BC-08BD-56A6-C40D-54F39015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BA49-191D-0D45-B414-9C5904C33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1878C-0BA7-93B9-08CE-4DDA99F9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B9F1A-516A-6BCE-F03D-FE2DCB9F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ACD09-E255-8D5E-BF87-C6E30914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5282C9-95DB-92DE-DB63-EBFC53EEC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5E3E5-225F-7E03-60A7-BC93DC5CB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1767D-6659-0AB3-3F3A-EB6BDCCF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6FB03-D584-5CAD-A566-4BBB4C886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03394-3070-E625-8FF2-2F347740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5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FCAF8-F198-F64E-5C56-F64301E8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E0185-D9FC-A9D1-FA0C-3E58E4F02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EF679-14DA-1A85-8E0F-853E73A9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C8365-8523-9E65-9773-C9BD66C10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0093D-00F0-B163-1143-CE9BF725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3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E9F-A0B2-72BC-38F7-B69E87BDB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89A7-43A3-5FB0-4C6F-FBDF2917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4568A-9C34-ED92-C34C-21353AEB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64418-2C28-FCDD-C0F5-7DEF885F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519E1-07AE-CE41-2C3B-40918E99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3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4413-174E-4D51-84BE-3F1A5847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972A9-DEAF-45E2-B2DC-31D6406CC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5D753-DFE5-6611-DC49-879A5C2DC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80D7F-744C-476B-40A6-28441148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04B53-6E31-23D6-18A5-0370CB7F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FBD2B-4121-5C16-F5AB-D99EF549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2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AE04A-CCDF-4681-52B3-6C5ABBFF6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0687-429C-30F1-A659-BFDA18BC0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B991E-C0BC-24EE-CAA6-02A51DD18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C9CDB8-B5E1-1EF3-3810-67CE6B4DB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E7FD1-ADC9-624D-523D-AA7E414EF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AFF5D-CCE4-E63E-CE8E-0A21DE64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958AA-E35C-192D-DB69-97B1CA35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86EB2-04C9-F6A8-77E1-644DFF87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4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0365D-3FAC-F2BB-0531-9CE45AC9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BA261-2535-C0CC-4E00-109C9FEF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63C23-2100-0013-16B9-7048DA66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B9B5B-6FD1-6D67-BDEB-64C22403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7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928FD-D709-B93D-E1A5-38CABFAA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A075C-880F-0D4B-EE05-7F6B5970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F79A2-27FE-6AB1-ECEC-5752B4D3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5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68D94-3530-0616-8322-EBA024EF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DFAA2-0689-DC76-A7EC-D3E807F83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32924-07D1-1BFB-E7C2-16A2DAE6C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A0FB6-ECE2-EBD8-DA04-DCDA0107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44006-52F2-460B-7079-B077AEBB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B75CE-5021-F3CD-4849-9FFA15D6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3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2CA0-FDBE-2FC2-A7B8-97329407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C291F9-3F3D-995B-1680-390723251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DDDEC-118A-94F7-7E7E-9392D3560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78134-B38B-47F8-1260-15F355897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92274-4507-64A4-2D9D-B376DAC4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7BDD9-D004-3357-2773-7601A3FF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4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ECA9C-D489-286C-9E75-DBA5B83B1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5C0AB-6B1D-806A-76DB-AC5203D7C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775FF-B634-F05E-0780-A8ADA8222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F9E7C-32FE-47F6-8C26-5202CFB644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30C6E-A142-34A5-3D77-74FD950FE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99E0-5D92-9D9E-B4F2-C1059B104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4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345-43B6-DF9D-CC55-7961934F1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starting soon</a:t>
            </a:r>
          </a:p>
        </p:txBody>
      </p:sp>
    </p:spTree>
    <p:extLst>
      <p:ext uri="{BB962C8B-B14F-4D97-AF65-F5344CB8AC3E}">
        <p14:creationId xmlns:p14="http://schemas.microsoft.com/office/powerpoint/2010/main" val="1510845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39994382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Sum (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𝛴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)</a:t>
                          </a: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𝛴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𝛴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𝑥𝑖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𝑆𝑢𝑚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𝑇h𝑒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𝑡𝑜𝑡𝑎𝑙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𝑜𝑓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𝑎𝑙𝑙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b="0" i="1" smtClea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𝑣𝑎𝑙𝑢𝑒𝑠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Percentage (%)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%</m:t>
                              </m:r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𝑥𝑖</m:t>
                                  </m:r>
                                </m:num>
                                <m:den>
                                  <m:r>
                                    <a:rPr lang="en-US" sz="1800" i="1" smtClea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𝛴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800" b="1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100</a:t>
                          </a: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𝑃𝑒𝑟𝑐𝑒𝑛𝑡𝑎𝑔𝑒</m:t>
                              </m:r>
                              <m:r>
                                <a:rPr lang="en-US" sz="1800" i="1" smtClean="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 = </m:t>
                              </m:r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𝑃𝑎𝑟𝑡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𝑊h𝑜𝑙𝑒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800" b="1" i="0" kern="1200" smtClean="0">
                                  <a:solidFill>
                                    <a:schemeClr val="tx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100</a:t>
                          </a: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39994382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39865" r="-197766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207857" t="-39865" r="-311071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99080" t="-39865" r="-115" b="-689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Percentage (%)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7857" t="-204950" r="-311071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080" t="-204950" r="-115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60346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0293-16FD-3E26-CAA7-9862A8EE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2) Measures of central tendency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144E2-7A8D-B070-0A41-10FD4AD26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 language researchers often use one or more measures of central tendency to provide precise quantitative information about the typical behavior of learners with respect to a particular phenomenon. There are three commonly used measures of central tendency, namely: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median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3) the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15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92134087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mean (μ)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𝜇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𝑁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𝑀𝑒𝑎𝑛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𝑃𝑜𝑝𝑢𝑙𝑎𝑡𝑖𝑜𝑛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mean (x̄)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̄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8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𝑀𝑒𝑎𝑛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𝑆𝑎𝑚𝑝𝑙𝑒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EDD387DD-0B1C-1C4F-FE2F-BE9532E5C30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92134087"/>
                  </p:ext>
                </p:extLst>
              </p:nvPr>
            </p:nvGraphicFramePr>
            <p:xfrm>
              <a:off x="820494" y="2391508"/>
              <a:ext cx="10551012" cy="1796701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3544894">
                      <a:extLst>
                        <a:ext uri="{9D8B030D-6E8A-4147-A177-3AD203B41FA5}">
                          <a16:colId xmlns:a16="http://schemas.microsoft.com/office/drawing/2014/main" val="1178323674"/>
                        </a:ext>
                      </a:extLst>
                    </a:gridCol>
                    <a:gridCol w="1705193">
                      <a:extLst>
                        <a:ext uri="{9D8B030D-6E8A-4147-A177-3AD203B41FA5}">
                          <a16:colId xmlns:a16="http://schemas.microsoft.com/office/drawing/2014/main" val="1057668608"/>
                        </a:ext>
                      </a:extLst>
                    </a:gridCol>
                    <a:gridCol w="5300925">
                      <a:extLst>
                        <a:ext uri="{9D8B030D-6E8A-4147-A177-3AD203B41FA5}">
                          <a16:colId xmlns:a16="http://schemas.microsoft.com/office/drawing/2014/main" val="1034279511"/>
                        </a:ext>
                      </a:extLst>
                    </a:gridCol>
                  </a:tblGrid>
                  <a:tr h="2859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4908610"/>
                      </a:ext>
                    </a:extLst>
                  </a:tr>
                  <a:tr h="89835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mean (μ)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207857" t="-39865" r="-311071" b="-6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99080" t="-39865" r="-115" b="-689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4906021"/>
                      </a:ext>
                    </a:extLst>
                  </a:tr>
                  <a:tr h="61238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mean (x̄)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7857" t="-204950" r="-311071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9656" marR="29656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9080" t="-204950" r="-115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14226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54910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99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13C0-33CD-782F-841E-55949F26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Measures of spread (dispersion):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2D184-1FAA-C1BF-118A-63740842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“Measures of dispersion describe variability of the numeral data away from the central tendency” (</a:t>
            </a:r>
            <a:r>
              <a:rPr lang="en-US" dirty="0" err="1"/>
              <a:t>Phakiti</a:t>
            </a:r>
            <a:r>
              <a:rPr lang="en-US" dirty="0"/>
              <a:t>, 2010, p. 44) 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“Measures of dispersion [particularly standard deviation] </a:t>
            </a:r>
            <a:r>
              <a:rPr lang="en-US" dirty="0">
                <a:solidFill>
                  <a:srgbClr val="FF0000"/>
                </a:solidFill>
              </a:rPr>
              <a:t>can serve as a quality control for measures of central tendency</a:t>
            </a:r>
            <a:r>
              <a:rPr lang="en-US" dirty="0"/>
              <a:t>; the smaller the standard deviation, the better the mean captures the behavior of the sample.” (Mackey &amp; </a:t>
            </a:r>
            <a:r>
              <a:rPr lang="en-US" dirty="0" err="1"/>
              <a:t>Gass</a:t>
            </a:r>
            <a:r>
              <a:rPr lang="en-US" dirty="0"/>
              <a:t>, 2015, p. 303)1. </a:t>
            </a:r>
          </a:p>
        </p:txBody>
      </p:sp>
    </p:spTree>
    <p:extLst>
      <p:ext uri="{BB962C8B-B14F-4D97-AF65-F5344CB8AC3E}">
        <p14:creationId xmlns:p14="http://schemas.microsoft.com/office/powerpoint/2010/main" val="2019504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BBEE8FA-B77D-EEA5-815F-AE21377185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23"/>
          <a:stretch/>
        </p:blipFill>
        <p:spPr>
          <a:xfrm>
            <a:off x="1825660" y="1690688"/>
            <a:ext cx="8540679" cy="5014912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5E57B06-BC71-E4F2-E3BC-D0DD8A1F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A) The variance: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0D20A05-3D1B-4B2A-6C0B-9421D2580794}"/>
              </a:ext>
            </a:extLst>
          </p:cNvPr>
          <p:cNvCxnSpPr/>
          <p:nvPr/>
        </p:nvCxnSpPr>
        <p:spPr>
          <a:xfrm>
            <a:off x="4009292" y="3429000"/>
            <a:ext cx="0" cy="2901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9DE18D6-B95C-9422-88B8-FACB3E090680}"/>
              </a:ext>
            </a:extLst>
          </p:cNvPr>
          <p:cNvSpPr txBox="1"/>
          <p:nvPr/>
        </p:nvSpPr>
        <p:spPr>
          <a:xfrm>
            <a:off x="3411415" y="6330462"/>
            <a:ext cx="1242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mean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615DDF-5235-40EF-4169-DFF5070A1B1D}"/>
              </a:ext>
            </a:extLst>
          </p:cNvPr>
          <p:cNvCxnSpPr/>
          <p:nvPr/>
        </p:nvCxnSpPr>
        <p:spPr>
          <a:xfrm>
            <a:off x="3263900" y="5911850"/>
            <a:ext cx="74539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A3FA52E-8355-AACA-7FD1-ABE886AAD447}"/>
              </a:ext>
            </a:extLst>
          </p:cNvPr>
          <p:cNvCxnSpPr>
            <a:cxnSpLocks/>
          </p:cNvCxnSpPr>
          <p:nvPr/>
        </p:nvCxnSpPr>
        <p:spPr>
          <a:xfrm>
            <a:off x="2813050" y="5810250"/>
            <a:ext cx="119624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DA01158E-C3BF-62A9-0AC5-7FC6242734EC}"/>
              </a:ext>
            </a:extLst>
          </p:cNvPr>
          <p:cNvSpPr/>
          <p:nvPr/>
        </p:nvSpPr>
        <p:spPr>
          <a:xfrm>
            <a:off x="2692406" y="575310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82F1C9-EBD0-41A9-F6C8-393CC037B7F1}"/>
              </a:ext>
            </a:extLst>
          </p:cNvPr>
          <p:cNvSpPr/>
          <p:nvPr/>
        </p:nvSpPr>
        <p:spPr>
          <a:xfrm>
            <a:off x="3148871" y="586105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694C3C3D-A602-69A2-0D92-BEDF12FA307A}"/>
              </a:ext>
            </a:extLst>
          </p:cNvPr>
          <p:cNvCxnSpPr>
            <a:cxnSpLocks/>
          </p:cNvCxnSpPr>
          <p:nvPr/>
        </p:nvCxnSpPr>
        <p:spPr>
          <a:xfrm>
            <a:off x="2409092" y="6026150"/>
            <a:ext cx="32004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10C28CBA-C424-075E-35EE-00DA3BC1C5CA}"/>
              </a:ext>
            </a:extLst>
          </p:cNvPr>
          <p:cNvSpPr/>
          <p:nvPr/>
        </p:nvSpPr>
        <p:spPr>
          <a:xfrm>
            <a:off x="2317050" y="5955812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EE0075-372E-31E6-1B43-99EA0E68D500}"/>
              </a:ext>
            </a:extLst>
          </p:cNvPr>
          <p:cNvSpPr/>
          <p:nvPr/>
        </p:nvSpPr>
        <p:spPr>
          <a:xfrm>
            <a:off x="5609492" y="5969000"/>
            <a:ext cx="120643" cy="1143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09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5B37EDD-0758-8C93-D46F-E4E073413B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23814279"/>
                  </p:ext>
                </p:extLst>
              </p:nvPr>
            </p:nvGraphicFramePr>
            <p:xfrm>
              <a:off x="284468" y="2426677"/>
              <a:ext cx="11523747" cy="17140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570997">
                      <a:extLst>
                        <a:ext uri="{9D8B030D-6E8A-4147-A177-3AD203B41FA5}">
                          <a16:colId xmlns:a16="http://schemas.microsoft.com/office/drawing/2014/main" val="66640534"/>
                        </a:ext>
                      </a:extLst>
                    </a:gridCol>
                    <a:gridCol w="2355637">
                      <a:extLst>
                        <a:ext uri="{9D8B030D-6E8A-4147-A177-3AD203B41FA5}">
                          <a16:colId xmlns:a16="http://schemas.microsoft.com/office/drawing/2014/main" val="142989236"/>
                        </a:ext>
                      </a:extLst>
                    </a:gridCol>
                    <a:gridCol w="6597113">
                      <a:extLst>
                        <a:ext uri="{9D8B030D-6E8A-4147-A177-3AD203B41FA5}">
                          <a16:colId xmlns:a16="http://schemas.microsoft.com/office/drawing/2014/main" val="482329949"/>
                        </a:ext>
                      </a:extLst>
                    </a:gridCol>
                  </a:tblGrid>
                  <a:tr h="299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9552864"/>
                      </a:ext>
                    </a:extLst>
                  </a:tr>
                  <a:tr h="79887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variance (σ2)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𝛴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d>
                                      <m:dPr>
                                        <m:ctrlP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 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𝜇</m:t>
                                        </m:r>
                                      </m:e>
                                    </m:d>
                                    <m: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²</m:t>
                                    </m:r>
                                    <m:r>
                                      <a:rPr lang="en-US" sz="1800" i="1">
                                        <a:solidFill>
                                          <a:srgbClr val="4D5156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𝑁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𝑉𝑟𝑖𝑎𝑛𝑐𝑒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𝑜𝑓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𝑜𝑏𝑠𝑒𝑟𝑣𝑎𝑡𝑖𝑜𝑛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𝑣𝑎𝑙𝑢𝑒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𝑝𝑜𝑝𝑢𝑙𝑎𝑡𝑖𝑜𝑛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𝑚𝑒𝑎𝑛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𝑆𝑞𝑢𝑎𝑟𝑒𝑑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𝑃𝑜𝑝𝑢𝑙𝑎𝑡𝑖𝑜𝑛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22981510"/>
                      </a:ext>
                    </a:extLst>
                  </a:tr>
                  <a:tr h="61605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variance (S²)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</m:t>
                                </m:r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²</m:t>
                                </m:r>
                                <m:r>
                                  <a:rPr lang="en-US" sz="19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𝛴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d>
                                      <m:dPr>
                                        <m:ctrlP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𝑥𝑖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 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sz="19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̄</m:t>
                                        </m:r>
                                      </m:e>
                                    </m:d>
                                    <m: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²</m:t>
                                    </m:r>
                                    <m:r>
                                      <a:rPr lang="en-US" sz="1800" i="1">
                                        <a:solidFill>
                                          <a:srgbClr val="4D5156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Arial" panose="020B0604020202020204" pitchFamily="34" charset="0"/>
                                      </a:rPr>
                                      <m:t> </m:t>
                                    </m:r>
                                  </m:num>
                                  <m:den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𝑛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9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𝑉𝑟𝑖𝑎𝑛𝑐𝑒</m:t>
                                </m:r>
                                <m:r>
                                  <a:rPr lang="en-US" sz="1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𝑆𝑢𝑚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𝑜𝑓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sSup>
                                      <m:sSup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𝑜𝑏𝑠𝑒𝑟𝑣𝑎𝑡𝑖𝑜𝑛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𝑣𝑎𝑙𝑢𝑒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𝑠𝑎𝑚𝑝𝑙𝑒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US" sz="14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𝑚𝑒𝑎𝑛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𝑆𝑞𝑢𝑎𝑟𝑒𝑑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𝑆𝑎𝑚𝑝𝑙𝑒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 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𝑠𝑖𝑧𝑒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167956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5B37EDD-0758-8C93-D46F-E4E073413B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23814279"/>
                  </p:ext>
                </p:extLst>
              </p:nvPr>
            </p:nvGraphicFramePr>
            <p:xfrm>
              <a:off x="284468" y="2426677"/>
              <a:ext cx="11523747" cy="17140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570997">
                      <a:extLst>
                        <a:ext uri="{9D8B030D-6E8A-4147-A177-3AD203B41FA5}">
                          <a16:colId xmlns:a16="http://schemas.microsoft.com/office/drawing/2014/main" val="66640534"/>
                        </a:ext>
                      </a:extLst>
                    </a:gridCol>
                    <a:gridCol w="2355637">
                      <a:extLst>
                        <a:ext uri="{9D8B030D-6E8A-4147-A177-3AD203B41FA5}">
                          <a16:colId xmlns:a16="http://schemas.microsoft.com/office/drawing/2014/main" val="142989236"/>
                        </a:ext>
                      </a:extLst>
                    </a:gridCol>
                    <a:gridCol w="6597113">
                      <a:extLst>
                        <a:ext uri="{9D8B030D-6E8A-4147-A177-3AD203B41FA5}">
                          <a16:colId xmlns:a16="http://schemas.microsoft.com/office/drawing/2014/main" val="482329949"/>
                        </a:ext>
                      </a:extLst>
                    </a:gridCol>
                  </a:tblGrid>
                  <a:tr h="299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9552864"/>
                      </a:ext>
                    </a:extLst>
                  </a:tr>
                  <a:tr h="79887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variance (σ2)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109044" t="-45455" r="-280103" b="-7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74700" t="-45455" r="-92" b="-772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2981510"/>
                      </a:ext>
                    </a:extLst>
                  </a:tr>
                  <a:tr h="61605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variance (S²)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9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9044" t="-190099" r="-280103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1024" marR="31024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4700" t="-190099" r="-92" b="-9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67956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0CE40D7C-F75E-336E-BA00-767081DE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Variance formula</a:t>
            </a:r>
          </a:p>
        </p:txBody>
      </p:sp>
    </p:spTree>
    <p:extLst>
      <p:ext uri="{BB962C8B-B14F-4D97-AF65-F5344CB8AC3E}">
        <p14:creationId xmlns:p14="http://schemas.microsoft.com/office/powerpoint/2010/main" val="1009412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C6B91-E421-E061-AC3C-D2423F06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B) The Standard deviation (SD):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9958A1-6FCA-9552-5A16-6CFC761E1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88"/>
          <a:stretch/>
        </p:blipFill>
        <p:spPr>
          <a:xfrm>
            <a:off x="2289617" y="1690688"/>
            <a:ext cx="7612765" cy="4679935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5D86D9-5265-0181-5F81-AD021B5431E4}"/>
                  </a:ext>
                </a:extLst>
              </p:cNvPr>
              <p:cNvSpPr txBox="1"/>
              <p:nvPr/>
            </p:nvSpPr>
            <p:spPr>
              <a:xfrm>
                <a:off x="4508500" y="5670550"/>
                <a:ext cx="6260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𝜎</m:t>
                    </m:r>
                  </m:oMath>
                </a14:m>
                <a:r>
                  <a:rPr lang="en-US" dirty="0"/>
                  <a:t>/ S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5D86D9-5265-0181-5F81-AD021B543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00" y="5670550"/>
                <a:ext cx="62602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2B7B1-6BF8-168A-8F5C-D4E28C9D4DDB}"/>
              </a:ext>
            </a:extLst>
          </p:cNvPr>
          <p:cNvCxnSpPr/>
          <p:nvPr/>
        </p:nvCxnSpPr>
        <p:spPr>
          <a:xfrm>
            <a:off x="4343400" y="5457831"/>
            <a:ext cx="47811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95F3193-AC73-04BC-2BC3-F1BDC0114351}"/>
              </a:ext>
            </a:extLst>
          </p:cNvPr>
          <p:cNvSpPr/>
          <p:nvPr/>
        </p:nvSpPr>
        <p:spPr>
          <a:xfrm>
            <a:off x="4582455" y="5753100"/>
            <a:ext cx="437220" cy="209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7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0B80B39A-3E60-139E-F9EA-F6D357BA3AD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2008432"/>
                  </p:ext>
                </p:extLst>
              </p:nvPr>
            </p:nvGraphicFramePr>
            <p:xfrm>
              <a:off x="1120945" y="2817705"/>
              <a:ext cx="9950110" cy="18798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285964">
                      <a:extLst>
                        <a:ext uri="{9D8B030D-6E8A-4147-A177-3AD203B41FA5}">
                          <a16:colId xmlns:a16="http://schemas.microsoft.com/office/drawing/2014/main" val="2307639710"/>
                        </a:ext>
                      </a:extLst>
                    </a:gridCol>
                    <a:gridCol w="2016581">
                      <a:extLst>
                        <a:ext uri="{9D8B030D-6E8A-4147-A177-3AD203B41FA5}">
                          <a16:colId xmlns:a16="http://schemas.microsoft.com/office/drawing/2014/main" val="3472066757"/>
                        </a:ext>
                      </a:extLst>
                    </a:gridCol>
                    <a:gridCol w="5647565">
                      <a:extLst>
                        <a:ext uri="{9D8B030D-6E8A-4147-A177-3AD203B41FA5}">
                          <a16:colId xmlns:a16="http://schemas.microsoft.com/office/drawing/2014/main" val="3381295069"/>
                        </a:ext>
                      </a:extLst>
                    </a:gridCol>
                  </a:tblGrid>
                  <a:tr h="25610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5469112"/>
                      </a:ext>
                    </a:extLst>
                  </a:tr>
                  <a:tr h="831769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standard deviation (σ)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𝜎</m:t>
                                </m:r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d>
                                          <m:dPr>
                                            <m:ctrlP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𝑥𝑖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 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𝜇</m:t>
                                            </m:r>
                                          </m:e>
                                        </m:d>
                                        <m:r>
                                          <a:rPr lang="en-US" sz="16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²</m:t>
                                        </m:r>
                                        <m:r>
                                          <a:rPr lang="en-US" sz="1600" i="1">
                                            <a:solidFill>
                                              <a:srgbClr val="4D5156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 </m:t>
                                        </m:r>
                                      </m:num>
                                      <m:den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𝑁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𝑃𝑜𝑝𝑢𝑙𝑎𝑡𝑖𝑜𝑛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𝑆𝐷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𝑆𝑢𝑚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𝑜𝑓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𝑜𝑏𝑠𝑒𝑟𝑣𝑎𝑡𝑖𝑜𝑛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𝑣𝑎𝑙𝑢𝑒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𝑝𝑜𝑝𝑢𝑙𝑎𝑡𝑖𝑜𝑛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𝑚𝑒𝑎𝑛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𝑆𝑞𝑢𝑎𝑟𝑒𝑑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𝑃𝑜𝑝𝑢𝑙𝑎𝑡𝑖𝑜𝑛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𝑠𝑖𝑧𝑒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55594883"/>
                      </a:ext>
                    </a:extLst>
                  </a:tr>
                  <a:tr h="79202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standard deviation (S)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𝑆</m:t>
                                </m:r>
                                <m:r>
                                  <a:rPr lang="en-US" sz="16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𝛴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d>
                                          <m:dPr>
                                            <m:ctrlP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𝑥𝑖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− 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𝑥</m:t>
                                            </m:r>
                                            <m:r>
                                              <a:rPr lang="en-US" sz="16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̄</m:t>
                                            </m:r>
                                          </m:e>
                                        </m:d>
                                        <m:r>
                                          <a:rPr lang="en-US" sz="160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²</m:t>
                                        </m:r>
                                        <m:r>
                                          <a:rPr lang="en-US" sz="1600" i="1">
                                            <a:solidFill>
                                              <a:srgbClr val="4D5156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Arial" panose="020B0604020202020204" pitchFamily="34" charset="0"/>
                                          </a:rPr>
                                          <m:t> </m:t>
                                        </m:r>
                                      </m:num>
                                      <m:den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6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𝑆𝑎𝑚𝑝𝑙𝑒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𝑆𝐷</m:t>
                                </m:r>
                                <m:r>
                                  <a:rPr lang="en-US" sz="1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 =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𝑆𝑢𝑚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𝑜𝑓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𝑜𝑏𝑠𝑒𝑟𝑣𝑎𝑡𝑖𝑜𝑛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𝑣𝑎𝑙𝑢𝑒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𝑠𝑎𝑚𝑝𝑙𝑒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en-US" sz="1200" i="1">
                                                    <a:effectLst/>
                                                    <a:latin typeface="Cambria Math" panose="02040503050406030204" pitchFamily="18" charset="0"/>
                                                    <a:ea typeface="Calibri" panose="020F0502020204030204" pitchFamily="34" charset="0"/>
                                                    <a:cs typeface="Calibri" panose="020F0502020204030204" pitchFamily="34" charset="0"/>
                                                  </a:rPr>
                                                  <m:t>𝑚𝑒𝑎𝑛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US" sz="12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Calibri" panose="020F0502020204030204" pitchFamily="34" charset="0"/>
                                              </a:rPr>
                                              <m:t>𝑆𝑞𝑢𝑎𝑟𝑒𝑑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𝑆𝑎𝑚𝑝𝑙𝑒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 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𝑠𝑖𝑧𝑒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153116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0B80B39A-3E60-139E-F9EA-F6D357BA3AD6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2008432"/>
                  </p:ext>
                </p:extLst>
              </p:nvPr>
            </p:nvGraphicFramePr>
            <p:xfrm>
              <a:off x="1120945" y="2817705"/>
              <a:ext cx="9950110" cy="187989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2285964">
                      <a:extLst>
                        <a:ext uri="{9D8B030D-6E8A-4147-A177-3AD203B41FA5}">
                          <a16:colId xmlns:a16="http://schemas.microsoft.com/office/drawing/2014/main" val="2307639710"/>
                        </a:ext>
                      </a:extLst>
                    </a:gridCol>
                    <a:gridCol w="2016581">
                      <a:extLst>
                        <a:ext uri="{9D8B030D-6E8A-4147-A177-3AD203B41FA5}">
                          <a16:colId xmlns:a16="http://schemas.microsoft.com/office/drawing/2014/main" val="3472066757"/>
                        </a:ext>
                      </a:extLst>
                    </a:gridCol>
                    <a:gridCol w="5647565">
                      <a:extLst>
                        <a:ext uri="{9D8B030D-6E8A-4147-A177-3AD203B41FA5}">
                          <a16:colId xmlns:a16="http://schemas.microsoft.com/office/drawing/2014/main" val="3381295069"/>
                        </a:ext>
                      </a:extLst>
                    </a:gridCol>
                  </a:tblGrid>
                  <a:tr h="25610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FORMULA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EXPLANATION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65469112"/>
                      </a:ext>
                    </a:extLst>
                  </a:tr>
                  <a:tr h="831769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Population standard deviation (σ)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112952" t="-37226" r="-279518" b="-956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76268" t="-37226" r="-108" b="-956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5594883"/>
                      </a:ext>
                    </a:extLst>
                  </a:tr>
                  <a:tr h="79202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Sample standard deviation (S)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12952" t="-144615" r="-279518" b="-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559" marR="26559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6268" t="-144615" r="-108" b="-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153116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AD00CA90-5FC9-B04E-C06C-E184A032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Standard deviation (SD) formula</a:t>
            </a:r>
          </a:p>
        </p:txBody>
      </p:sp>
    </p:spTree>
    <p:extLst>
      <p:ext uri="{BB962C8B-B14F-4D97-AF65-F5344CB8AC3E}">
        <p14:creationId xmlns:p14="http://schemas.microsoft.com/office/powerpoint/2010/main" val="462526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7085-B4BB-FF77-4323-256C55A4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454" y="2766218"/>
            <a:ext cx="3933092" cy="1325563"/>
          </a:xfrm>
        </p:spPr>
        <p:txBody>
          <a:bodyPr/>
          <a:lstStyle/>
          <a:p>
            <a:r>
              <a:rPr lang="en-US" b="1" dirty="0"/>
              <a:t>Your questions</a:t>
            </a:r>
          </a:p>
        </p:txBody>
      </p:sp>
    </p:spTree>
    <p:extLst>
      <p:ext uri="{BB962C8B-B14F-4D97-AF65-F5344CB8AC3E}">
        <p14:creationId xmlns:p14="http://schemas.microsoft.com/office/powerpoint/2010/main" val="321037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18167-3485-5CA6-6BF1-F7008983A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9500"/>
            <a:ext cx="9144000" cy="1330569"/>
          </a:xfrm>
        </p:spPr>
        <p:txBody>
          <a:bodyPr>
            <a:normAutofit fontScale="90000"/>
          </a:bodyPr>
          <a:lstStyle/>
          <a:p>
            <a:r>
              <a:rPr lang="en-US" sz="8900" b="1" dirty="0">
                <a:latin typeface="+mn-lt"/>
              </a:rPr>
              <a:t>STATISTICS</a:t>
            </a:r>
            <a:br>
              <a:rPr lang="en-US" dirty="0"/>
            </a:br>
            <a:r>
              <a:rPr lang="en-US" sz="3200" dirty="0"/>
              <a:t>Quantitative Data Analysis in Applied Linguistics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1E778-6445-B5C0-0D09-EE59F0633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292" y="4504713"/>
            <a:ext cx="6131169" cy="1655762"/>
          </a:xfrm>
        </p:spPr>
        <p:txBody>
          <a:bodyPr/>
          <a:lstStyle/>
          <a:p>
            <a:pPr algn="l"/>
            <a:r>
              <a:rPr lang="en-US" b="1" dirty="0"/>
              <a:t>Moustafa Amrate</a:t>
            </a:r>
          </a:p>
          <a:p>
            <a:pPr algn="l"/>
            <a:r>
              <a:rPr lang="en-US" dirty="0"/>
              <a:t>Department of English, University of </a:t>
            </a:r>
            <a:r>
              <a:rPr lang="en-US" dirty="0" err="1"/>
              <a:t>Biskra</a:t>
            </a:r>
            <a:endParaRPr lang="en-US" dirty="0"/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moustafa.amrate@univ-biskra.dz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80882-1912-C63B-4193-28A7E4CB3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332" y="4528159"/>
            <a:ext cx="1071114" cy="13305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C5DAF5-AB21-422B-485A-0497CA51D3B1}"/>
              </a:ext>
            </a:extLst>
          </p:cNvPr>
          <p:cNvSpPr txBox="1"/>
          <p:nvPr/>
        </p:nvSpPr>
        <p:spPr>
          <a:xfrm>
            <a:off x="0" y="2274277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LECTURE 5: </a:t>
            </a:r>
          </a:p>
          <a:p>
            <a:pPr algn="ctr"/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APPLICATIONS OF DESCRIPTIVE STATISTICS</a:t>
            </a:r>
          </a:p>
        </p:txBody>
      </p:sp>
    </p:spTree>
    <p:extLst>
      <p:ext uri="{BB962C8B-B14F-4D97-AF65-F5344CB8AC3E}">
        <p14:creationId xmlns:p14="http://schemas.microsoft.com/office/powerpoint/2010/main" val="3111734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ED7F-433F-726D-79D0-8F81D923A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9382C-C3F0-FB84-B249-D45B02774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</a:t>
            </a:r>
            <a:r>
              <a:rPr lang="en-US" b="1" dirty="0"/>
              <a:t>sample variance/ standard deviation </a:t>
            </a:r>
            <a:r>
              <a:rPr lang="en-US" dirty="0"/>
              <a:t>and </a:t>
            </a:r>
            <a:r>
              <a:rPr lang="en-US" b="1" dirty="0"/>
              <a:t>population variance/ standard deviation</a:t>
            </a:r>
            <a:r>
              <a:rPr lang="en-US" dirty="0"/>
              <a:t>?</a:t>
            </a:r>
          </a:p>
          <a:p>
            <a:r>
              <a:rPr lang="en-US" dirty="0"/>
              <a:t>What is the difference between variance and standard deviation?</a:t>
            </a:r>
          </a:p>
          <a:p>
            <a:r>
              <a:rPr lang="en-US" dirty="0"/>
              <a:t>Why do we need the variance/ standard deviation? </a:t>
            </a:r>
          </a:p>
          <a:p>
            <a:r>
              <a:rPr lang="en-US" dirty="0"/>
              <a:t>How do we visualize the variance/ standard deviation?</a:t>
            </a:r>
          </a:p>
          <a:p>
            <a:r>
              <a:rPr lang="en-US" dirty="0"/>
              <a:t>How do we round up numbers in statistics? </a:t>
            </a:r>
          </a:p>
        </p:txBody>
      </p:sp>
    </p:spTree>
    <p:extLst>
      <p:ext uri="{BB962C8B-B14F-4D97-AF65-F5344CB8AC3E}">
        <p14:creationId xmlns:p14="http://schemas.microsoft.com/office/powerpoint/2010/main" val="3243382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BD16-F7BB-F460-092F-DD412581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Rounding 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7829-2704-7D7B-335B-7D494A8E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0385" cy="4351338"/>
          </a:xfrm>
        </p:spPr>
        <p:txBody>
          <a:bodyPr/>
          <a:lstStyle/>
          <a:p>
            <a:r>
              <a:rPr lang="en-US" dirty="0"/>
              <a:t>Rounding up to the next whole number: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9673</a:t>
            </a:r>
            <a:r>
              <a:rPr lang="en-US" dirty="0"/>
              <a:t> would be rounded up to </a:t>
            </a:r>
            <a:r>
              <a:rPr lang="en-US" b="1" dirty="0"/>
              <a:t>2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Rounding up to the next decimal place: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1.967 </a:t>
            </a:r>
            <a:r>
              <a:rPr lang="en-US" dirty="0"/>
              <a:t>(if we want 3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1.97 </a:t>
            </a:r>
            <a:r>
              <a:rPr lang="en-US" dirty="0"/>
              <a:t>(if we want 2 decimal places)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22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BD16-F7BB-F460-092F-DD412581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Rounding 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7829-2704-7D7B-335B-7D494A8E2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0385" cy="4351338"/>
          </a:xfrm>
        </p:spPr>
        <p:txBody>
          <a:bodyPr/>
          <a:lstStyle/>
          <a:p>
            <a:r>
              <a:rPr lang="en-US" dirty="0"/>
              <a:t>Rounding up to the next whole number: </a:t>
            </a:r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(LESS PRECISE it completely </a:t>
            </a:r>
            <a:r>
              <a:rPr lang="en-US" b="1" dirty="0">
                <a:solidFill>
                  <a:srgbClr val="FF0000"/>
                </a:solidFill>
              </a:rPr>
              <a:t>eliminates</a:t>
            </a:r>
            <a:r>
              <a:rPr lang="en-US" dirty="0">
                <a:solidFill>
                  <a:srgbClr val="FF0000"/>
                </a:solidFill>
              </a:rPr>
              <a:t> the decimal part of the number.)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Rounding up to the next decimal place: 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1.967 </a:t>
            </a:r>
            <a:r>
              <a:rPr lang="en-US" dirty="0"/>
              <a:t>(if we want 3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E.g., </a:t>
            </a:r>
            <a:r>
              <a:rPr lang="en-US" b="1" dirty="0"/>
              <a:t>1.9673</a:t>
            </a:r>
            <a:r>
              <a:rPr lang="en-US" dirty="0"/>
              <a:t> would be rounded up to </a:t>
            </a:r>
            <a:r>
              <a:rPr lang="en-US" b="1" dirty="0"/>
              <a:t>1.97 </a:t>
            </a:r>
            <a:r>
              <a:rPr lang="en-US" dirty="0"/>
              <a:t>(if we want 2 decimal places)</a:t>
            </a:r>
            <a:endParaRPr lang="en-US" b="1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(MORE PRECISE because it retain more of the original data's precision)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36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8B98-CE22-088C-A324-799FB1CC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PRACTICE</a:t>
            </a:r>
          </a:p>
        </p:txBody>
      </p:sp>
    </p:spTree>
    <p:extLst>
      <p:ext uri="{BB962C8B-B14F-4D97-AF65-F5344CB8AC3E}">
        <p14:creationId xmlns:p14="http://schemas.microsoft.com/office/powerpoint/2010/main" val="14419787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1047-29E0-D61A-CAB1-BF99217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9F71C-5728-6A2D-6ED0-1950E386A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54" y="1356702"/>
            <a:ext cx="10515600" cy="1163760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following dataset represent the scores achieved by university Algerian EFL students in the International English Language Testing System (i.e., IELTS): 6.00, 5.50, 6.00, 7.00, 6.00, 6.50, 5.50, 6.50, 5.00, 6.00.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these results, calculate the sum, mode, median, sample mean, sample variance, and standard deviation. 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7EA649-B527-4736-4A0D-847F8AFF5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04835"/>
              </p:ext>
            </p:extLst>
          </p:nvPr>
        </p:nvGraphicFramePr>
        <p:xfrm>
          <a:off x="1763406" y="2520462"/>
          <a:ext cx="8665188" cy="4311576"/>
        </p:xfrm>
        <a:graphic>
          <a:graphicData uri="http://schemas.openxmlformats.org/drawingml/2006/table">
            <a:tbl>
              <a:tblPr firstRow="1" firstCol="1" bandRow="1"/>
              <a:tblGrid>
                <a:gridCol w="2708632">
                  <a:extLst>
                    <a:ext uri="{9D8B030D-6E8A-4147-A177-3AD203B41FA5}">
                      <a16:colId xmlns:a16="http://schemas.microsoft.com/office/drawing/2014/main" val="2920279812"/>
                    </a:ext>
                  </a:extLst>
                </a:gridCol>
                <a:gridCol w="1623092">
                  <a:extLst>
                    <a:ext uri="{9D8B030D-6E8A-4147-A177-3AD203B41FA5}">
                      <a16:colId xmlns:a16="http://schemas.microsoft.com/office/drawing/2014/main" val="2620679416"/>
                    </a:ext>
                  </a:extLst>
                </a:gridCol>
                <a:gridCol w="1952755">
                  <a:extLst>
                    <a:ext uri="{9D8B030D-6E8A-4147-A177-3AD203B41FA5}">
                      <a16:colId xmlns:a16="http://schemas.microsoft.com/office/drawing/2014/main" val="930989785"/>
                    </a:ext>
                  </a:extLst>
                </a:gridCol>
                <a:gridCol w="2380709">
                  <a:extLst>
                    <a:ext uri="{9D8B030D-6E8A-4147-A177-3AD203B41FA5}">
                      <a16:colId xmlns:a16="http://schemas.microsoft.com/office/drawing/2014/main" val="175115515"/>
                    </a:ext>
                  </a:extLst>
                </a:gridCol>
              </a:tblGrid>
              <a:tr h="239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IELTS Scores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Differences (xi- x̄)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Differences squared (xi- x̄)²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32853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412507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93034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3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13071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4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88326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297238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395537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7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07698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8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6.50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289492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11191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Student 10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652326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520364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Sum (Σ):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Σ(xi- x̄)² = 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396741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Mode: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829259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9741796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mean (x̄):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0058649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variance (S²):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06373"/>
                  </a:ext>
                </a:extLst>
              </a:tr>
              <a:tr h="23953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Sample standard deviation (S):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3941" marR="93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053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461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CC32DF-DF3C-516F-AB71-33B656202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200" y="3621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67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262" y="140591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 for attending!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16D07-44C2-D4EF-AFE4-1EFA4061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12514"/>
            <a:ext cx="10515600" cy="34454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Q&amp; 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66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2A29A-F8F3-0EFB-E070-F6CE2BECD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lecture will cover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06E56-3718-7734-670F-C4005415C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example of a questionnaire</a:t>
            </a:r>
          </a:p>
          <a:p>
            <a:r>
              <a:rPr lang="en-US" dirty="0"/>
              <a:t>Parts of a Questionnaire (Participant information sheet/ Consent/ profile information/ questions)</a:t>
            </a:r>
          </a:p>
          <a:p>
            <a:r>
              <a:rPr lang="en-US" dirty="0"/>
              <a:t>Questionnaire data entry in Excel</a:t>
            </a:r>
          </a:p>
          <a:p>
            <a:r>
              <a:rPr lang="en-US" dirty="0"/>
              <a:t>Descriptive analysis of questionnaire data in Excel</a:t>
            </a:r>
          </a:p>
          <a:p>
            <a:r>
              <a:rPr lang="en-US" dirty="0"/>
              <a:t>Descriptive analysis of questionnaire data in SPSS</a:t>
            </a:r>
          </a:p>
          <a:p>
            <a:r>
              <a:rPr lang="en-US" dirty="0"/>
              <a:t>Visualizing descriptive statistics of a questionnaire in Excel &amp; SPSS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43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49F0-21FD-14BB-EEA1-BC3BEB8F3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Questionnaire parts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FB1A1-E545-5A59-5491-8AFD18BDF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Participant information sheet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Consent </a:t>
            </a:r>
            <a:r>
              <a:rPr lang="en-US" dirty="0" err="1">
                <a:solidFill>
                  <a:srgbClr val="FF0000"/>
                </a:solidFill>
              </a:rPr>
              <a:t>singnature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Profile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05549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2A0D2-35A3-78C3-9D43-CC8E3368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The data protection act in Algeria 18/ 07 2023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2DBE7E-923C-3BB5-755A-61BA43C53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156" y="1430680"/>
            <a:ext cx="8947688" cy="5296791"/>
          </a:xfrm>
        </p:spPr>
      </p:pic>
    </p:spTree>
    <p:extLst>
      <p:ext uri="{BB962C8B-B14F-4D97-AF65-F5344CB8AC3E}">
        <p14:creationId xmlns:p14="http://schemas.microsoft.com/office/powerpoint/2010/main" val="201576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1C894-8428-0003-8721-24341AD5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4C73-1F2E-352F-A8F0-02ED7AAE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The data protection act in Algeria 18/ 07 2023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DE8022F-B1F6-1467-5B83-786B859F9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412" y="1652689"/>
            <a:ext cx="9601088" cy="520531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741021E-0CAD-134A-22A5-DF2EB30988E1}"/>
              </a:ext>
            </a:extLst>
          </p:cNvPr>
          <p:cNvSpPr/>
          <p:nvPr/>
        </p:nvSpPr>
        <p:spPr>
          <a:xfrm>
            <a:off x="4114800" y="4419600"/>
            <a:ext cx="4533900" cy="20732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8B98-CE22-088C-A324-799FB1CC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Demonstration </a:t>
            </a:r>
          </a:p>
        </p:txBody>
      </p:sp>
    </p:spTree>
    <p:extLst>
      <p:ext uri="{BB962C8B-B14F-4D97-AF65-F5344CB8AC3E}">
        <p14:creationId xmlns:p14="http://schemas.microsoft.com/office/powerpoint/2010/main" val="953996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9A95FF-2C10-0169-A360-A12EC88498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305898"/>
              </p:ext>
            </p:extLst>
          </p:nvPr>
        </p:nvGraphicFramePr>
        <p:xfrm>
          <a:off x="838200" y="125333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8F54515-CE71-01BA-8F9C-472C1F0C6FD0}"/>
              </a:ext>
            </a:extLst>
          </p:cNvPr>
          <p:cNvSpPr/>
          <p:nvPr/>
        </p:nvSpPr>
        <p:spPr>
          <a:xfrm>
            <a:off x="2074985" y="3739662"/>
            <a:ext cx="3704492" cy="19343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9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AF752-48E4-1DB1-1C17-461FDD990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lecture will present an overview of three different types of descriptive statistics: </a:t>
            </a:r>
          </a:p>
          <a:p>
            <a:pPr marL="0" indent="0">
              <a:buNone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frequency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central tendency</a:t>
            </a:r>
          </a:p>
          <a:p>
            <a:pPr marL="571500" indent="-571500">
              <a:buFont typeface="+mj-lt"/>
              <a:buAutoNum type="romanUcPeriod"/>
            </a:pPr>
            <a:r>
              <a:rPr lang="en-US" b="1" dirty="0"/>
              <a:t>Measures of variability or dispersion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0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2069</TotalTime>
  <Words>879</Words>
  <Application>Microsoft Office PowerPoint</Application>
  <PresentationFormat>Widescreen</PresentationFormat>
  <Paragraphs>193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Google Sans</vt:lpstr>
      <vt:lpstr>Office Theme</vt:lpstr>
      <vt:lpstr>Lecture starting soon</vt:lpstr>
      <vt:lpstr>STATISTICS Quantitative Data Analysis in Applied Linguistics</vt:lpstr>
      <vt:lpstr>This lecture will cover </vt:lpstr>
      <vt:lpstr>Questionnaire parts</vt:lpstr>
      <vt:lpstr>The data protection act in Algeria 18/ 07 2023</vt:lpstr>
      <vt:lpstr>The data protection act in Algeria 18/ 07 2023</vt:lpstr>
      <vt:lpstr>Demonstration </vt:lpstr>
      <vt:lpstr>PowerPoint Presentation</vt:lpstr>
      <vt:lpstr>PowerPoint Presentation</vt:lpstr>
      <vt:lpstr>PowerPoint Presentation</vt:lpstr>
      <vt:lpstr>2) Measures of central tendency</vt:lpstr>
      <vt:lpstr>PowerPoint Presentation</vt:lpstr>
      <vt:lpstr>ANY QUESTIONS?</vt:lpstr>
      <vt:lpstr>3) Measures of spread (dispersion): </vt:lpstr>
      <vt:lpstr>A) The variance: </vt:lpstr>
      <vt:lpstr>Variance formula</vt:lpstr>
      <vt:lpstr>B) The Standard deviation (SD): </vt:lpstr>
      <vt:lpstr>Standard deviation (SD) formula</vt:lpstr>
      <vt:lpstr>Your questions</vt:lpstr>
      <vt:lpstr>Your questions</vt:lpstr>
      <vt:lpstr>Rounding up </vt:lpstr>
      <vt:lpstr>Rounding up </vt:lpstr>
      <vt:lpstr>PRACTICE</vt:lpstr>
      <vt:lpstr>Practice</vt:lpstr>
      <vt:lpstr>ANY QUESTIONS?</vt:lpstr>
      <vt:lpstr>Thank you for attending!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Quantitative Data Analysis in Applied Linguistics</dc:title>
  <dc:creator>Moustafa Amrate</dc:creator>
  <cp:lastModifiedBy>Moustafa Amrate</cp:lastModifiedBy>
  <cp:revision>92</cp:revision>
  <dcterms:created xsi:type="dcterms:W3CDTF">2023-10-01T23:04:03Z</dcterms:created>
  <dcterms:modified xsi:type="dcterms:W3CDTF">2024-11-07T09:13:44Z</dcterms:modified>
</cp:coreProperties>
</file>