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5" r:id="rId1"/>
  </p:sldMasterIdLst>
  <p:notesMasterIdLst>
    <p:notesMasterId r:id="rId19"/>
  </p:notesMasterIdLst>
  <p:handoutMasterIdLst>
    <p:handoutMasterId r:id="rId20"/>
  </p:handoutMasterIdLst>
  <p:sldIdLst>
    <p:sldId id="324" r:id="rId2"/>
    <p:sldId id="363" r:id="rId3"/>
    <p:sldId id="285" r:id="rId4"/>
    <p:sldId id="351" r:id="rId5"/>
    <p:sldId id="332" r:id="rId6"/>
    <p:sldId id="333" r:id="rId7"/>
    <p:sldId id="352" r:id="rId8"/>
    <p:sldId id="353" r:id="rId9"/>
    <p:sldId id="354" r:id="rId10"/>
    <p:sldId id="355" r:id="rId11"/>
    <p:sldId id="356" r:id="rId12"/>
    <p:sldId id="357" r:id="rId13"/>
    <p:sldId id="360" r:id="rId14"/>
    <p:sldId id="361" r:id="rId15"/>
    <p:sldId id="362" r:id="rId16"/>
    <p:sldId id="359" r:id="rId17"/>
    <p:sldId id="31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DB1"/>
    <a:srgbClr val="E08DF7"/>
    <a:srgbClr val="DA70CB"/>
    <a:srgbClr val="7EC472"/>
    <a:srgbClr val="876CFA"/>
    <a:srgbClr val="211E54"/>
    <a:srgbClr val="509F43"/>
    <a:srgbClr val="C3D60C"/>
    <a:srgbClr val="86AFE6"/>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Style léger 1 - Accentuation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13/03/2025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04812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13/03/2025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86110632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3555" name="Espace réservé des commentaires 2"/>
          <p:cNvSpPr>
            <a:spLocks noGrp="1"/>
          </p:cNvSpPr>
          <p:nvPr>
            <p:ph type="body" idx="1"/>
          </p:nvPr>
        </p:nvSpPr>
        <p:spPr bwMode="auto"/>
        <p:txBody>
          <a:bodyPr wrap="square" numCol="1" anchor="t" anchorCtr="0" compatLnSpc="1">
            <a:prstTxWarp prst="textNoShape">
              <a:avLst/>
            </a:prstTxWarp>
            <a:normAutofit lnSpcReduction="10000"/>
          </a:bodyPr>
          <a:lstStyle/>
          <a:p>
            <a:pPr>
              <a:defRPr/>
            </a:pPr>
            <a:r>
              <a:rPr lang="fr-FR" sz="1200" kern="1200" dirty="0" smtClean="0">
                <a:solidFill>
                  <a:schemeClr val="tx1"/>
                </a:solidFill>
                <a:latin typeface="+mn-lt"/>
                <a:ea typeface="+mn-ea"/>
                <a:cs typeface="+mn-cs"/>
              </a:rPr>
              <a:t>Plusieurs études ont proposer d’examiner ce phénomène, ces variables explicatives et l’impact qu’il peut avoir sur la valeur de la firme. C’est autour de cette approche que notre travail se développe, en fait la problématique à laquelle nous intéressons à répondre est la suivante </a:t>
            </a:r>
            <a:endParaRPr lang="fr-FR" sz="1600" dirty="0" smtClean="0"/>
          </a:p>
          <a:p>
            <a:pPr>
              <a:defRPr/>
            </a:pPr>
            <a:endParaRPr lang="fr-FR" sz="1600" dirty="0" smtClean="0"/>
          </a:p>
          <a:p>
            <a:pPr>
              <a:defRPr/>
            </a:pPr>
            <a:endParaRPr lang="fr-FR" dirty="0" smtClean="0"/>
          </a:p>
          <a:p>
            <a:pPr>
              <a:defRPr/>
            </a:pPr>
            <a:endParaRPr lang="fr-FR"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dirty="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533188" y="285728"/>
            <a:ext cx="3999236" cy="523220"/>
          </a:xfrm>
          <a:prstGeom prst="rect">
            <a:avLst/>
          </a:prstGeom>
        </p:spPr>
        <p:txBody>
          <a:bodyPr wrap="none">
            <a:spAutoFit/>
          </a:bodyPr>
          <a:lstStyle/>
          <a:p>
            <a:pPr algn="ctr"/>
            <a:r>
              <a:rPr lang="fr-FR" sz="2800" b="1" dirty="0" smtClean="0"/>
              <a:t>Innovation’ conditions</a:t>
            </a:r>
            <a:endParaRPr lang="fr-FR" sz="2800" dirty="0"/>
          </a:p>
        </p:txBody>
      </p:sp>
      <p:sp>
        <p:nvSpPr>
          <p:cNvPr id="3" name="Ellipse 2"/>
          <p:cNvSpPr/>
          <p:nvPr/>
        </p:nvSpPr>
        <p:spPr>
          <a:xfrm>
            <a:off x="276308" y="1916083"/>
            <a:ext cx="2999548" cy="1152128"/>
          </a:xfrm>
          <a:prstGeom prst="ellipse">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accent4">
                    <a:lumMod val="10000"/>
                  </a:schemeClr>
                </a:solidFill>
              </a:rPr>
              <a:t>Willilgness</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Ellipse 13"/>
          <p:cNvSpPr/>
          <p:nvPr/>
        </p:nvSpPr>
        <p:spPr>
          <a:xfrm>
            <a:off x="5796136" y="1916083"/>
            <a:ext cx="2785724" cy="1152128"/>
          </a:xfrm>
          <a:prstGeom prst="ellipse">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accent4">
                    <a:lumMod val="10000"/>
                  </a:schemeClr>
                </a:solidFill>
              </a:rPr>
              <a:t>Capacities</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9" name="Ellipse 18"/>
          <p:cNvSpPr/>
          <p:nvPr/>
        </p:nvSpPr>
        <p:spPr>
          <a:xfrm>
            <a:off x="2533188" y="4207484"/>
            <a:ext cx="3767004" cy="1152128"/>
          </a:xfrm>
          <a:prstGeom prst="ellipse">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accent4">
                    <a:lumMod val="10000"/>
                  </a:schemeClr>
                </a:solidFill>
              </a:rPr>
              <a:t>Opportunities</a:t>
            </a:r>
            <a:r>
              <a:rPr lang="fr-FR" sz="2800" b="1" dirty="0" smtClean="0">
                <a:solidFill>
                  <a:schemeClr val="accent4">
                    <a:lumMod val="10000"/>
                  </a:schemeClr>
                </a:solidFill>
              </a:rPr>
              <a:t> </a:t>
            </a:r>
            <a:endParaRPr lang="fr-FR" sz="2800" b="1" dirty="0">
              <a:solidFill>
                <a:schemeClr val="accent4">
                  <a:lumMod val="10000"/>
                </a:schemeClr>
              </a:solidFill>
            </a:endParaRPr>
          </a:p>
        </p:txBody>
      </p:sp>
      <p:cxnSp>
        <p:nvCxnSpPr>
          <p:cNvPr id="7" name="Connecteur droit avec flèche 6"/>
          <p:cNvCxnSpPr>
            <a:stCxn id="3" idx="6"/>
            <a:endCxn id="14" idx="2"/>
          </p:cNvCxnSpPr>
          <p:nvPr/>
        </p:nvCxnSpPr>
        <p:spPr>
          <a:xfrm>
            <a:off x="3275856" y="2492147"/>
            <a:ext cx="2520280" cy="0"/>
          </a:xfrm>
          <a:prstGeom prst="straightConnector1">
            <a:avLst/>
          </a:prstGeom>
          <a:ln>
            <a:headEnd type="arrow"/>
            <a:tailEnd type="arrow"/>
          </a:ln>
        </p:spPr>
        <p:style>
          <a:lnRef idx="3">
            <a:schemeClr val="accent5"/>
          </a:lnRef>
          <a:fillRef idx="0">
            <a:schemeClr val="accent5"/>
          </a:fillRef>
          <a:effectRef idx="2">
            <a:schemeClr val="accent5"/>
          </a:effectRef>
          <a:fontRef idx="minor">
            <a:schemeClr val="tx1"/>
          </a:fontRef>
        </p:style>
      </p:cxnSp>
      <p:cxnSp>
        <p:nvCxnSpPr>
          <p:cNvPr id="20" name="Connecteur droit avec flèche 19"/>
          <p:cNvCxnSpPr>
            <a:stCxn id="3" idx="5"/>
          </p:cNvCxnSpPr>
          <p:nvPr/>
        </p:nvCxnSpPr>
        <p:spPr>
          <a:xfrm>
            <a:off x="2836582" y="2899486"/>
            <a:ext cx="1195358" cy="1307998"/>
          </a:xfrm>
          <a:prstGeom prst="straightConnector1">
            <a:avLst/>
          </a:prstGeom>
          <a:ln>
            <a:headEnd type="arrow"/>
            <a:tailEnd type="arrow"/>
          </a:ln>
        </p:spPr>
        <p:style>
          <a:lnRef idx="3">
            <a:schemeClr val="accent5"/>
          </a:lnRef>
          <a:fillRef idx="0">
            <a:schemeClr val="accent5"/>
          </a:fillRef>
          <a:effectRef idx="2">
            <a:schemeClr val="accent5"/>
          </a:effectRef>
          <a:fontRef idx="minor">
            <a:schemeClr val="tx1"/>
          </a:fontRef>
        </p:style>
      </p:cxnSp>
      <p:cxnSp>
        <p:nvCxnSpPr>
          <p:cNvPr id="21" name="Connecteur droit avec flèche 20"/>
          <p:cNvCxnSpPr/>
          <p:nvPr/>
        </p:nvCxnSpPr>
        <p:spPr>
          <a:xfrm flipV="1">
            <a:off x="4840796" y="2796947"/>
            <a:ext cx="1260140" cy="1410537"/>
          </a:xfrm>
          <a:prstGeom prst="straightConnector1">
            <a:avLst/>
          </a:prstGeom>
          <a:ln>
            <a:headEnd type="arrow"/>
            <a:tailEnd type="arrow"/>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1601974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653944" y="285728"/>
            <a:ext cx="5757731" cy="523220"/>
          </a:xfrm>
          <a:prstGeom prst="rect">
            <a:avLst/>
          </a:prstGeom>
        </p:spPr>
        <p:txBody>
          <a:bodyPr wrap="none">
            <a:spAutoFit/>
          </a:bodyPr>
          <a:lstStyle/>
          <a:p>
            <a:pPr algn="ctr"/>
            <a:r>
              <a:rPr lang="fr-FR" sz="2800" b="1" dirty="0" smtClean="0"/>
              <a:t>Innovation System Components</a:t>
            </a:r>
            <a:endParaRPr lang="fr-FR" sz="2800" dirty="0"/>
          </a:p>
        </p:txBody>
      </p:sp>
      <p:sp>
        <p:nvSpPr>
          <p:cNvPr id="2" name="Rectangle à coins arrondis 1"/>
          <p:cNvSpPr/>
          <p:nvPr/>
        </p:nvSpPr>
        <p:spPr>
          <a:xfrm>
            <a:off x="2550936" y="1628800"/>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4">
                    <a:lumMod val="10000"/>
                  </a:schemeClr>
                </a:solidFill>
              </a:rPr>
              <a:t>Inputs </a:t>
            </a:r>
            <a:endParaRPr lang="fr-FR" sz="2400" b="1" dirty="0">
              <a:solidFill>
                <a:schemeClr val="accent4">
                  <a:lumMod val="10000"/>
                </a:schemeClr>
              </a:solidFill>
            </a:endParaRPr>
          </a:p>
        </p:txBody>
      </p:sp>
      <p:sp>
        <p:nvSpPr>
          <p:cNvPr id="12" name="Rectangle à coins arrondis 11"/>
          <p:cNvSpPr/>
          <p:nvPr/>
        </p:nvSpPr>
        <p:spPr>
          <a:xfrm>
            <a:off x="2555776" y="2653338"/>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accent4">
                    <a:lumMod val="10000"/>
                  </a:schemeClr>
                </a:solidFill>
              </a:rPr>
              <a:t>Process</a:t>
            </a:r>
            <a:r>
              <a:rPr lang="fr-FR" sz="2400" b="1" dirty="0" smtClean="0">
                <a:solidFill>
                  <a:schemeClr val="accent4">
                    <a:lumMod val="10000"/>
                  </a:schemeClr>
                </a:solidFill>
              </a:rPr>
              <a:t> </a:t>
            </a:r>
            <a:endParaRPr lang="fr-FR" sz="2400" b="1" dirty="0">
              <a:solidFill>
                <a:schemeClr val="accent4">
                  <a:lumMod val="10000"/>
                </a:schemeClr>
              </a:solidFill>
            </a:endParaRPr>
          </a:p>
        </p:txBody>
      </p:sp>
      <p:sp>
        <p:nvSpPr>
          <p:cNvPr id="13" name="Rectangle à coins arrondis 12"/>
          <p:cNvSpPr/>
          <p:nvPr/>
        </p:nvSpPr>
        <p:spPr>
          <a:xfrm>
            <a:off x="2555776" y="3656611"/>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accent4">
                    <a:lumMod val="10000"/>
                  </a:schemeClr>
                </a:solidFill>
              </a:rPr>
              <a:t>Resources</a:t>
            </a:r>
            <a:r>
              <a:rPr lang="fr-FR" sz="2400" b="1" dirty="0" smtClean="0">
                <a:solidFill>
                  <a:schemeClr val="accent4">
                    <a:lumMod val="10000"/>
                  </a:schemeClr>
                </a:solidFill>
              </a:rPr>
              <a:t> </a:t>
            </a:r>
            <a:endParaRPr lang="fr-FR" sz="2400" b="1" dirty="0">
              <a:solidFill>
                <a:schemeClr val="accent4">
                  <a:lumMod val="10000"/>
                </a:schemeClr>
              </a:solidFill>
            </a:endParaRPr>
          </a:p>
        </p:txBody>
      </p:sp>
      <p:sp>
        <p:nvSpPr>
          <p:cNvPr id="16" name="Rectangle à coins arrondis 15"/>
          <p:cNvSpPr/>
          <p:nvPr/>
        </p:nvSpPr>
        <p:spPr>
          <a:xfrm>
            <a:off x="2555776" y="4696583"/>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4">
                    <a:lumMod val="10000"/>
                  </a:schemeClr>
                </a:solidFill>
              </a:rPr>
              <a:t>Outputs </a:t>
            </a:r>
            <a:endParaRPr lang="fr-FR" sz="2400" b="1" dirty="0">
              <a:solidFill>
                <a:schemeClr val="accent4">
                  <a:lumMod val="10000"/>
                </a:schemeClr>
              </a:solidFill>
            </a:endParaRPr>
          </a:p>
        </p:txBody>
      </p:sp>
    </p:spTree>
    <p:extLst>
      <p:ext uri="{BB962C8B-B14F-4D97-AF65-F5344CB8AC3E}">
        <p14:creationId xmlns:p14="http://schemas.microsoft.com/office/powerpoint/2010/main" val="3549276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t>Why</a:t>
            </a:r>
            <a:r>
              <a:rPr lang="fr-FR" sz="2800" b="1" dirty="0" smtClean="0"/>
              <a:t> </a:t>
            </a:r>
            <a:r>
              <a:rPr lang="fr-FR" sz="2800" b="1" dirty="0" err="1" smtClean="0"/>
              <a:t>companies</a:t>
            </a:r>
            <a:r>
              <a:rPr lang="fr-FR" sz="2800" b="1" dirty="0" smtClean="0"/>
              <a:t> </a:t>
            </a:r>
            <a:r>
              <a:rPr lang="fr-FR" sz="2800" b="1" dirty="0" err="1" smtClean="0"/>
              <a:t>shoud</a:t>
            </a:r>
            <a:r>
              <a:rPr lang="fr-FR" sz="2800" b="1" dirty="0" smtClean="0"/>
              <a:t> </a:t>
            </a:r>
            <a:r>
              <a:rPr lang="fr-FR" sz="2800" b="1" dirty="0" err="1" smtClean="0"/>
              <a:t>innovate</a:t>
            </a:r>
            <a:r>
              <a:rPr lang="fr-FR" sz="2800" b="1" dirty="0" smtClean="0">
                <a:solidFill>
                  <a:srgbClr val="FFFF00"/>
                </a:solidFill>
              </a:rPr>
              <a:t>?</a:t>
            </a:r>
            <a:endParaRPr lang="fr-FR" sz="2800" dirty="0">
              <a:solidFill>
                <a:srgbClr val="FFFF00"/>
              </a:solidFill>
            </a:endParaRPr>
          </a:p>
        </p:txBody>
      </p:sp>
      <p:sp>
        <p:nvSpPr>
          <p:cNvPr id="2" name="Rectangle à coins arrondis 1"/>
          <p:cNvSpPr/>
          <p:nvPr/>
        </p:nvSpPr>
        <p:spPr>
          <a:xfrm>
            <a:off x="288965" y="5144439"/>
            <a:ext cx="8208912" cy="742392"/>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smtClean="0"/>
              <a:t>Apple </a:t>
            </a:r>
            <a:r>
              <a:rPr lang="en-US" b="1" dirty="0"/>
              <a:t>innovated and create the Apple Watch. This allowed Apple to enter the watch market </a:t>
            </a:r>
            <a:endParaRPr lang="fr-FR" b="1" dirty="0">
              <a:solidFill>
                <a:schemeClr val="tx1"/>
              </a:solidFill>
            </a:endParaRPr>
          </a:p>
        </p:txBody>
      </p:sp>
      <p:sp>
        <p:nvSpPr>
          <p:cNvPr id="3" name="Rectangle à coins arrondis 2"/>
          <p:cNvSpPr/>
          <p:nvPr/>
        </p:nvSpPr>
        <p:spPr>
          <a:xfrm>
            <a:off x="1187624" y="1124744"/>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lumMod val="10000"/>
                  </a:schemeClr>
                </a:solidFill>
              </a:rPr>
              <a:t>Improved quality: Innovation develops higher quality products that become more attractive to customers leading to increased sales and better reputation</a:t>
            </a:r>
          </a:p>
        </p:txBody>
      </p:sp>
      <p:sp>
        <p:nvSpPr>
          <p:cNvPr id="5" name="Flèche vers le bas 4"/>
          <p:cNvSpPr/>
          <p:nvPr/>
        </p:nvSpPr>
        <p:spPr>
          <a:xfrm>
            <a:off x="3995936" y="2039144"/>
            <a:ext cx="536881" cy="547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1306488" y="3645024"/>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accent4">
                    <a:lumMod val="10000"/>
                  </a:schemeClr>
                </a:solidFill>
              </a:rPr>
              <a:t>Enter new markets</a:t>
            </a:r>
            <a:r>
              <a:rPr lang="en-US" dirty="0">
                <a:solidFill>
                  <a:schemeClr val="accent4">
                    <a:lumMod val="10000"/>
                  </a:schemeClr>
                </a:solidFill>
              </a:rPr>
              <a:t>: Innovation can allow a firm to enter new markets</a:t>
            </a:r>
          </a:p>
        </p:txBody>
      </p:sp>
      <p:sp>
        <p:nvSpPr>
          <p:cNvPr id="9" name="Flèche vers le bas 8"/>
          <p:cNvSpPr/>
          <p:nvPr/>
        </p:nvSpPr>
        <p:spPr>
          <a:xfrm>
            <a:off x="3978018" y="4596947"/>
            <a:ext cx="536881" cy="547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475928" y="2739036"/>
            <a:ext cx="8208912" cy="742392"/>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 </a:t>
            </a:r>
            <a:r>
              <a:rPr lang="en-US" b="1" dirty="0">
                <a:solidFill>
                  <a:schemeClr val="tx1"/>
                </a:solidFill>
              </a:rPr>
              <a:t>new iPhone model is an example of innovation. Each model that is released includes new features that enhance the user’s experience</a:t>
            </a:r>
            <a:endParaRPr lang="fr-FR" b="1" dirty="0">
              <a:solidFill>
                <a:schemeClr val="tx1"/>
              </a:solidFill>
            </a:endParaRPr>
          </a:p>
        </p:txBody>
      </p:sp>
    </p:spTree>
    <p:extLst>
      <p:ext uri="{BB962C8B-B14F-4D97-AF65-F5344CB8AC3E}">
        <p14:creationId xmlns:p14="http://schemas.microsoft.com/office/powerpoint/2010/main" val="3879445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t>Why</a:t>
            </a:r>
            <a:r>
              <a:rPr lang="fr-FR" sz="2800" b="1" dirty="0" smtClean="0"/>
              <a:t> </a:t>
            </a:r>
            <a:r>
              <a:rPr lang="fr-FR" sz="2800" b="1" dirty="0" err="1" smtClean="0"/>
              <a:t>companies</a:t>
            </a:r>
            <a:r>
              <a:rPr lang="fr-FR" sz="2800" b="1" dirty="0" smtClean="0"/>
              <a:t> </a:t>
            </a:r>
            <a:r>
              <a:rPr lang="fr-FR" sz="2800" b="1" dirty="0" err="1" smtClean="0"/>
              <a:t>shoud</a:t>
            </a:r>
            <a:r>
              <a:rPr lang="fr-FR" sz="2800" b="1" dirty="0" smtClean="0"/>
              <a:t> </a:t>
            </a:r>
            <a:r>
              <a:rPr lang="fr-FR" sz="2800" b="1" dirty="0" err="1" smtClean="0"/>
              <a:t>innovate</a:t>
            </a:r>
            <a:r>
              <a:rPr lang="fr-FR" sz="2800" b="1" dirty="0" smtClean="0">
                <a:solidFill>
                  <a:srgbClr val="FFFF00"/>
                </a:solidFill>
              </a:rPr>
              <a:t>?</a:t>
            </a:r>
            <a:endParaRPr lang="fr-FR" sz="2800" dirty="0">
              <a:solidFill>
                <a:srgbClr val="FFFF00"/>
              </a:solidFill>
            </a:endParaRPr>
          </a:p>
        </p:txBody>
      </p:sp>
      <p:sp>
        <p:nvSpPr>
          <p:cNvPr id="2" name="Rectangle à coins arrondis 1"/>
          <p:cNvSpPr/>
          <p:nvPr/>
        </p:nvSpPr>
        <p:spPr>
          <a:xfrm>
            <a:off x="288965" y="5144439"/>
            <a:ext cx="8208912" cy="742392"/>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a:t>Apple innovation created the iPhone, iPad, </a:t>
            </a:r>
            <a:r>
              <a:rPr lang="en-US" b="1" dirty="0" err="1"/>
              <a:t>Macbook</a:t>
            </a:r>
            <a:r>
              <a:rPr lang="en-US" b="1" dirty="0"/>
              <a:t>, iMac, and Apple Watch</a:t>
            </a:r>
            <a:endParaRPr lang="fr-FR" b="1" dirty="0">
              <a:solidFill>
                <a:schemeClr val="tx1"/>
              </a:solidFill>
            </a:endParaRPr>
          </a:p>
        </p:txBody>
      </p:sp>
      <p:sp>
        <p:nvSpPr>
          <p:cNvPr id="3" name="Rectangle à coins arrondis 2"/>
          <p:cNvSpPr/>
          <p:nvPr/>
        </p:nvSpPr>
        <p:spPr>
          <a:xfrm>
            <a:off x="475928" y="839725"/>
            <a:ext cx="8310914" cy="1319301"/>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Increase </a:t>
            </a:r>
            <a:r>
              <a:rPr lang="en-US" b="1" dirty="0">
                <a:solidFill>
                  <a:schemeClr val="accent4">
                    <a:lumMod val="10000"/>
                  </a:schemeClr>
                </a:solidFill>
              </a:rPr>
              <a:t>value added</a:t>
            </a:r>
            <a:r>
              <a:rPr lang="en-US" dirty="0">
                <a:solidFill>
                  <a:schemeClr val="accent4">
                    <a:lumMod val="10000"/>
                  </a:schemeClr>
                </a:solidFill>
              </a:rPr>
              <a:t>: Innovation encourages the development of highly differentiated products, creating a unique selling point (USP); the lack of similar products to a differentiated one creates an opportunity to patent a product and ensure long term success of this product</a:t>
            </a:r>
          </a:p>
        </p:txBody>
      </p:sp>
      <p:sp>
        <p:nvSpPr>
          <p:cNvPr id="5" name="Flèche vers le bas 4"/>
          <p:cNvSpPr/>
          <p:nvPr/>
        </p:nvSpPr>
        <p:spPr>
          <a:xfrm>
            <a:off x="3995936" y="2159027"/>
            <a:ext cx="536881" cy="2737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1306488" y="3645024"/>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4">
                    <a:lumMod val="10000"/>
                  </a:schemeClr>
                </a:solidFill>
              </a:rPr>
              <a:t>Increase product range: </a:t>
            </a:r>
            <a:r>
              <a:rPr lang="en-US" dirty="0">
                <a:solidFill>
                  <a:schemeClr val="accent4">
                    <a:lumMod val="10000"/>
                  </a:schemeClr>
                </a:solidFill>
              </a:rPr>
              <a:t>Innovation encourages the development of a new products and a wider product range</a:t>
            </a:r>
          </a:p>
        </p:txBody>
      </p:sp>
      <p:sp>
        <p:nvSpPr>
          <p:cNvPr id="9" name="Flèche vers le bas 8"/>
          <p:cNvSpPr/>
          <p:nvPr/>
        </p:nvSpPr>
        <p:spPr>
          <a:xfrm>
            <a:off x="3978018" y="4596947"/>
            <a:ext cx="536881" cy="547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475928" y="2432773"/>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a:t>Apple innovated with the original iPhone model, creating a highly differentiated mobile phone that at the time, no other companies offered anything similar</a:t>
            </a:r>
            <a:endParaRPr lang="fr-FR" b="1" dirty="0">
              <a:solidFill>
                <a:schemeClr val="tx1"/>
              </a:solidFill>
            </a:endParaRPr>
          </a:p>
        </p:txBody>
      </p:sp>
    </p:spTree>
    <p:extLst>
      <p:ext uri="{BB962C8B-B14F-4D97-AF65-F5344CB8AC3E}">
        <p14:creationId xmlns:p14="http://schemas.microsoft.com/office/powerpoint/2010/main" val="270447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t>Why</a:t>
            </a:r>
            <a:r>
              <a:rPr lang="fr-FR" sz="2800" b="1" dirty="0" smtClean="0"/>
              <a:t> </a:t>
            </a:r>
            <a:r>
              <a:rPr lang="fr-FR" sz="2800" b="1" dirty="0" err="1" smtClean="0"/>
              <a:t>companies</a:t>
            </a:r>
            <a:r>
              <a:rPr lang="fr-FR" sz="2800" b="1" dirty="0" smtClean="0"/>
              <a:t> </a:t>
            </a:r>
            <a:r>
              <a:rPr lang="fr-FR" sz="2800" b="1" dirty="0" err="1" smtClean="0"/>
              <a:t>shoud</a:t>
            </a:r>
            <a:r>
              <a:rPr lang="fr-FR" sz="2800" b="1" dirty="0" smtClean="0"/>
              <a:t> </a:t>
            </a:r>
            <a:r>
              <a:rPr lang="fr-FR" sz="2800" b="1" dirty="0" err="1" smtClean="0"/>
              <a:t>innovate</a:t>
            </a:r>
            <a:r>
              <a:rPr lang="fr-FR" sz="2800" b="1" dirty="0" smtClean="0"/>
              <a:t>?</a:t>
            </a:r>
            <a:endParaRPr lang="fr-FR" sz="2800" dirty="0"/>
          </a:p>
        </p:txBody>
      </p:sp>
      <p:sp>
        <p:nvSpPr>
          <p:cNvPr id="3" name="Rectangle à coins arrondis 2"/>
          <p:cNvSpPr/>
          <p:nvPr/>
        </p:nvSpPr>
        <p:spPr>
          <a:xfrm>
            <a:off x="475928" y="839725"/>
            <a:ext cx="7552456" cy="1319301"/>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4">
                    <a:lumMod val="10000"/>
                  </a:schemeClr>
                </a:solidFill>
              </a:rPr>
              <a:t>Reduces costs: Innovation can improve processes and make them more efficient., that  </a:t>
            </a:r>
            <a:r>
              <a:rPr lang="en-US" b="1" dirty="0" smtClean="0">
                <a:solidFill>
                  <a:schemeClr val="accent4">
                    <a:lumMod val="10000"/>
                  </a:schemeClr>
                </a:solidFill>
              </a:rPr>
              <a:t>makes </a:t>
            </a:r>
            <a:r>
              <a:rPr lang="en-US" b="1" dirty="0">
                <a:solidFill>
                  <a:schemeClr val="accent4">
                    <a:lumMod val="10000"/>
                  </a:schemeClr>
                </a:solidFill>
              </a:rPr>
              <a:t>the process quicker I can use company resources less and save money</a:t>
            </a:r>
          </a:p>
        </p:txBody>
      </p:sp>
      <p:sp>
        <p:nvSpPr>
          <p:cNvPr id="5" name="Flèche vers le bas 4"/>
          <p:cNvSpPr/>
          <p:nvPr/>
        </p:nvSpPr>
        <p:spPr>
          <a:xfrm>
            <a:off x="3995936" y="2159026"/>
            <a:ext cx="536881" cy="4778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1162034" y="4153443"/>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4">
                    <a:lumMod val="10000"/>
                  </a:schemeClr>
                </a:solidFill>
              </a:rPr>
              <a:t>Businesses can initially charge higher prices for new products before competitors products come on the market</a:t>
            </a:r>
          </a:p>
        </p:txBody>
      </p:sp>
      <p:sp>
        <p:nvSpPr>
          <p:cNvPr id="10" name="Rectangle à coins arrondis 9"/>
          <p:cNvSpPr/>
          <p:nvPr/>
        </p:nvSpPr>
        <p:spPr>
          <a:xfrm>
            <a:off x="288965" y="2636912"/>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a:t>Apple innovated with the original iPhone model, creating a highly differentiated mobile phone that at the time, no other companies offered anything similar</a:t>
            </a:r>
            <a:endParaRPr lang="fr-FR" b="1" dirty="0">
              <a:solidFill>
                <a:schemeClr val="tx1"/>
              </a:solidFill>
            </a:endParaRPr>
          </a:p>
        </p:txBody>
      </p:sp>
    </p:spTree>
    <p:extLst>
      <p:ext uri="{BB962C8B-B14F-4D97-AF65-F5344CB8AC3E}">
        <p14:creationId xmlns:p14="http://schemas.microsoft.com/office/powerpoint/2010/main" val="215435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solidFill>
                  <a:srgbClr val="FFFF00"/>
                </a:solidFill>
              </a:rPr>
              <a:t>Why</a:t>
            </a:r>
            <a:r>
              <a:rPr lang="fr-FR" sz="2800" b="1" dirty="0" smtClean="0">
                <a:solidFill>
                  <a:srgbClr val="FFFF00"/>
                </a:solidFill>
              </a:rPr>
              <a:t> </a:t>
            </a:r>
            <a:r>
              <a:rPr lang="fr-FR" sz="2800" b="1" dirty="0" err="1" smtClean="0">
                <a:solidFill>
                  <a:srgbClr val="FFFF00"/>
                </a:solidFill>
              </a:rPr>
              <a:t>companies</a:t>
            </a:r>
            <a:r>
              <a:rPr lang="fr-FR" sz="2800" b="1" dirty="0" smtClean="0">
                <a:solidFill>
                  <a:srgbClr val="FFFF00"/>
                </a:solidFill>
              </a:rPr>
              <a:t> </a:t>
            </a:r>
            <a:r>
              <a:rPr lang="fr-FR" sz="2800" b="1" dirty="0" err="1" smtClean="0">
                <a:solidFill>
                  <a:srgbClr val="FFFF00"/>
                </a:solidFill>
              </a:rPr>
              <a:t>shoud</a:t>
            </a:r>
            <a:r>
              <a:rPr lang="fr-FR" sz="2800" b="1" dirty="0" smtClean="0">
                <a:solidFill>
                  <a:srgbClr val="FFFF00"/>
                </a:solidFill>
              </a:rPr>
              <a:t> </a:t>
            </a:r>
            <a:r>
              <a:rPr lang="fr-FR" sz="2800" b="1" dirty="0" err="1" smtClean="0">
                <a:solidFill>
                  <a:srgbClr val="FFFF00"/>
                </a:solidFill>
              </a:rPr>
              <a:t>innovate</a:t>
            </a:r>
            <a:r>
              <a:rPr lang="fr-FR" sz="2800" b="1" dirty="0" smtClean="0">
                <a:solidFill>
                  <a:srgbClr val="FFFF00"/>
                </a:solidFill>
              </a:rPr>
              <a:t>?</a:t>
            </a:r>
            <a:endParaRPr lang="fr-FR" sz="2800" dirty="0">
              <a:solidFill>
                <a:srgbClr val="FFFF00"/>
              </a:solidFill>
            </a:endParaRPr>
          </a:p>
        </p:txBody>
      </p:sp>
      <p:sp>
        <p:nvSpPr>
          <p:cNvPr id="3" name="Rectangle à coins arrondis 2"/>
          <p:cNvSpPr/>
          <p:nvPr/>
        </p:nvSpPr>
        <p:spPr>
          <a:xfrm>
            <a:off x="475928" y="839725"/>
            <a:ext cx="7552456" cy="1319301"/>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Creating a competitive advantage through all types of innovation mainly product innovation</a:t>
            </a:r>
            <a:endParaRPr lang="en-US" b="1" dirty="0">
              <a:solidFill>
                <a:schemeClr val="accent4">
                  <a:lumMod val="10000"/>
                </a:schemeClr>
              </a:solidFill>
            </a:endParaRPr>
          </a:p>
        </p:txBody>
      </p:sp>
      <p:sp>
        <p:nvSpPr>
          <p:cNvPr id="5" name="Flèche vers le bas 4"/>
          <p:cNvSpPr/>
          <p:nvPr/>
        </p:nvSpPr>
        <p:spPr>
          <a:xfrm>
            <a:off x="3995936" y="2159027"/>
            <a:ext cx="536881" cy="2737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475928" y="2432773"/>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a:t>Product innovation contributes in reducing production costs and time of production process and that leads to an increase in investment returns and production efficiency</a:t>
            </a:r>
            <a:endParaRPr lang="fr-FR" b="1" dirty="0">
              <a:solidFill>
                <a:schemeClr val="tx1"/>
              </a:solidFill>
            </a:endParaRPr>
          </a:p>
        </p:txBody>
      </p:sp>
      <p:sp>
        <p:nvSpPr>
          <p:cNvPr id="9" name="Rectangle à coins arrondis 8"/>
          <p:cNvSpPr/>
          <p:nvPr/>
        </p:nvSpPr>
        <p:spPr>
          <a:xfrm>
            <a:off x="475928" y="3633828"/>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a:t>It contributes also in improving products quality and makes products more competitive in home and external markets</a:t>
            </a:r>
            <a:endParaRPr lang="fr-FR" b="1" dirty="0">
              <a:solidFill>
                <a:schemeClr val="tx1"/>
              </a:solidFill>
            </a:endParaRPr>
          </a:p>
        </p:txBody>
      </p:sp>
      <p:sp>
        <p:nvSpPr>
          <p:cNvPr id="11" name="Rectangle à coins arrondis 10"/>
          <p:cNvSpPr/>
          <p:nvPr/>
        </p:nvSpPr>
        <p:spPr>
          <a:xfrm>
            <a:off x="428361" y="4834883"/>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a:t>Customers of innovative products gain benefits in terms of more choices, better services, lower prices and improved productivity</a:t>
            </a:r>
            <a:endParaRPr lang="fr-FR" b="1" dirty="0">
              <a:solidFill>
                <a:schemeClr val="tx1"/>
              </a:solidFill>
            </a:endParaRPr>
          </a:p>
        </p:txBody>
      </p:sp>
    </p:spTree>
    <p:extLst>
      <p:ext uri="{BB962C8B-B14F-4D97-AF65-F5344CB8AC3E}">
        <p14:creationId xmlns:p14="http://schemas.microsoft.com/office/powerpoint/2010/main" val="2573967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722860" y="285728"/>
            <a:ext cx="3619902" cy="523220"/>
          </a:xfrm>
          <a:prstGeom prst="rect">
            <a:avLst/>
          </a:prstGeom>
        </p:spPr>
        <p:txBody>
          <a:bodyPr wrap="none">
            <a:spAutoFit/>
          </a:bodyPr>
          <a:lstStyle/>
          <a:p>
            <a:pPr algn="ctr"/>
            <a:r>
              <a:rPr lang="fr-FR" sz="2800" b="1" dirty="0" smtClean="0"/>
              <a:t>Innovation </a:t>
            </a:r>
            <a:r>
              <a:rPr lang="fr-FR" sz="2800" b="1" dirty="0"/>
              <a:t>S</a:t>
            </a:r>
            <a:r>
              <a:rPr lang="fr-FR" sz="2800" b="1" dirty="0" smtClean="0"/>
              <a:t>ources </a:t>
            </a:r>
            <a:endParaRPr lang="fr-FR" sz="2800" dirty="0"/>
          </a:p>
        </p:txBody>
      </p:sp>
      <p:sp>
        <p:nvSpPr>
          <p:cNvPr id="2" name="Arrondir un rectangle avec un coin diagonal 1"/>
          <p:cNvSpPr/>
          <p:nvPr/>
        </p:nvSpPr>
        <p:spPr>
          <a:xfrm>
            <a:off x="611560" y="839726"/>
            <a:ext cx="8175282" cy="64505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	The </a:t>
            </a:r>
            <a:r>
              <a:rPr lang="en-US" b="1" dirty="0">
                <a:solidFill>
                  <a:schemeClr val="accent4">
                    <a:lumMod val="10000"/>
                  </a:schemeClr>
                </a:solidFill>
              </a:rPr>
              <a:t>unexpected:</a:t>
            </a:r>
            <a:r>
              <a:rPr lang="en-US" dirty="0">
                <a:solidFill>
                  <a:schemeClr val="accent4">
                    <a:lumMod val="10000"/>
                  </a:schemeClr>
                </a:solidFill>
              </a:rPr>
              <a:t> Innovations can take place unexpectedly. They can happen by chance</a:t>
            </a:r>
            <a:endParaRPr lang="fr-FR" dirty="0">
              <a:solidFill>
                <a:schemeClr val="accent4">
                  <a:lumMod val="10000"/>
                </a:schemeClr>
              </a:solidFill>
            </a:endParaRPr>
          </a:p>
        </p:txBody>
      </p:sp>
      <p:sp>
        <p:nvSpPr>
          <p:cNvPr id="6" name="Arrondir un rectangle avec un coin diagonal 5"/>
          <p:cNvSpPr/>
          <p:nvPr/>
        </p:nvSpPr>
        <p:spPr>
          <a:xfrm>
            <a:off x="610093" y="1772816"/>
            <a:ext cx="8175282" cy="156314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smtClean="0">
                <a:solidFill>
                  <a:schemeClr val="accent4">
                    <a:lumMod val="10000"/>
                  </a:schemeClr>
                </a:solidFill>
              </a:rPr>
              <a:t>*</a:t>
            </a:r>
          </a:p>
          <a:p>
            <a:pPr algn="just"/>
            <a:r>
              <a:rPr lang="fr-FR" b="1" dirty="0">
                <a:solidFill>
                  <a:schemeClr val="accent4">
                    <a:lumMod val="10000"/>
                  </a:schemeClr>
                </a:solidFill>
              </a:rPr>
              <a:t>	</a:t>
            </a:r>
            <a:r>
              <a:rPr lang="fr-FR" b="1" dirty="0" err="1" smtClean="0">
                <a:solidFill>
                  <a:schemeClr val="accent4">
                    <a:lumMod val="10000"/>
                  </a:schemeClr>
                </a:solidFill>
              </a:rPr>
              <a:t>Incongruities</a:t>
            </a:r>
            <a:r>
              <a:rPr lang="en-US" dirty="0">
                <a:solidFill>
                  <a:schemeClr val="accent4">
                    <a:lumMod val="10000"/>
                  </a:schemeClr>
                </a:solidFill>
              </a:rPr>
              <a:t> When the need is incongruent with the supply, innovation might be born</a:t>
            </a:r>
            <a:r>
              <a:rPr lang="en-US" dirty="0" smtClean="0">
                <a:solidFill>
                  <a:schemeClr val="accent4">
                    <a:lumMod val="10000"/>
                  </a:schemeClr>
                </a:solidFill>
              </a:rPr>
              <a:t>.</a:t>
            </a:r>
          </a:p>
          <a:p>
            <a:pPr algn="just"/>
            <a:r>
              <a:rPr lang="en-US" dirty="0">
                <a:solidFill>
                  <a:schemeClr val="accent4">
                    <a:lumMod val="10000"/>
                  </a:schemeClr>
                </a:solidFill>
              </a:rPr>
              <a:t>For example as the population of cars grew there was a shortage of parking area. In an attempt to solve the incongruity between parking area and parking shortage, the smart car was born.</a:t>
            </a:r>
            <a:endParaRPr lang="en-US" dirty="0" smtClean="0">
              <a:solidFill>
                <a:schemeClr val="accent4">
                  <a:lumMod val="10000"/>
                </a:schemeClr>
              </a:solidFill>
            </a:endParaRPr>
          </a:p>
          <a:p>
            <a:pPr algn="just"/>
            <a:endParaRPr lang="fr-FR" dirty="0">
              <a:solidFill>
                <a:schemeClr val="accent4">
                  <a:lumMod val="10000"/>
                </a:schemeClr>
              </a:solidFill>
            </a:endParaRPr>
          </a:p>
        </p:txBody>
      </p:sp>
      <p:sp>
        <p:nvSpPr>
          <p:cNvPr id="7" name="Arrondir un rectangle avec un coin diagonal 6"/>
          <p:cNvSpPr/>
          <p:nvPr/>
        </p:nvSpPr>
        <p:spPr>
          <a:xfrm>
            <a:off x="610093" y="3488358"/>
            <a:ext cx="8175282" cy="9487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	Necessity</a:t>
            </a:r>
            <a:r>
              <a:rPr lang="en-US" dirty="0">
                <a:solidFill>
                  <a:schemeClr val="accent4">
                    <a:lumMod val="10000"/>
                  </a:schemeClr>
                </a:solidFill>
              </a:rPr>
              <a:t>: Necessity is the mother of invention but it is also the mother of innovation.</a:t>
            </a:r>
            <a:endParaRPr lang="fr-FR" dirty="0">
              <a:solidFill>
                <a:schemeClr val="accent4">
                  <a:lumMod val="10000"/>
                </a:schemeClr>
              </a:solidFill>
            </a:endParaRPr>
          </a:p>
        </p:txBody>
      </p:sp>
      <p:sp>
        <p:nvSpPr>
          <p:cNvPr id="8" name="Arrondir un rectangle avec un coin diagonal 7"/>
          <p:cNvSpPr/>
          <p:nvPr/>
        </p:nvSpPr>
        <p:spPr>
          <a:xfrm>
            <a:off x="594696" y="4564494"/>
            <a:ext cx="8175282" cy="9487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	Demographics</a:t>
            </a:r>
            <a:r>
              <a:rPr lang="en-US" dirty="0">
                <a:solidFill>
                  <a:schemeClr val="accent4">
                    <a:lumMod val="10000"/>
                  </a:schemeClr>
                </a:solidFill>
              </a:rPr>
              <a:t>: Our lifestyles can also be a source of innovation</a:t>
            </a:r>
            <a:r>
              <a:rPr lang="en-US" dirty="0" smtClean="0">
                <a:solidFill>
                  <a:schemeClr val="accent4">
                    <a:lumMod val="10000"/>
                  </a:schemeClr>
                </a:solidFill>
              </a:rPr>
              <a:t>.</a:t>
            </a:r>
          </a:p>
          <a:p>
            <a:pPr algn="just"/>
            <a:r>
              <a:rPr lang="en-US" dirty="0" smtClean="0">
                <a:solidFill>
                  <a:schemeClr val="accent4">
                    <a:lumMod val="10000"/>
                  </a:schemeClr>
                </a:solidFill>
              </a:rPr>
              <a:t>For </a:t>
            </a:r>
            <a:r>
              <a:rPr lang="en-US" dirty="0">
                <a:solidFill>
                  <a:schemeClr val="accent4">
                    <a:lumMod val="10000"/>
                  </a:schemeClr>
                </a:solidFill>
              </a:rPr>
              <a:t>example we feel the need to smoke. However, since smoking is dangerous, we made e-cigarettes to satisfy the urge.</a:t>
            </a:r>
            <a:endParaRPr lang="fr-FR" dirty="0">
              <a:solidFill>
                <a:schemeClr val="accent4">
                  <a:lumMod val="10000"/>
                </a:schemeClr>
              </a:solidFill>
            </a:endParaRPr>
          </a:p>
        </p:txBody>
      </p:sp>
      <p:sp>
        <p:nvSpPr>
          <p:cNvPr id="9" name="Arrondir un rectangle avec un coin diagonal 8"/>
          <p:cNvSpPr/>
          <p:nvPr/>
        </p:nvSpPr>
        <p:spPr>
          <a:xfrm>
            <a:off x="582672" y="5522375"/>
            <a:ext cx="8175282" cy="9487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a:solidFill>
                  <a:schemeClr val="accent4">
                    <a:lumMod val="10000"/>
                  </a:schemeClr>
                </a:solidFill>
              </a:rPr>
              <a:t>	</a:t>
            </a:r>
            <a:r>
              <a:rPr lang="fr-FR" b="1" smtClean="0">
                <a:solidFill>
                  <a:schemeClr val="accent4">
                    <a:lumMod val="10000"/>
                  </a:schemeClr>
                </a:solidFill>
              </a:rPr>
              <a:t>New </a:t>
            </a:r>
            <a:r>
              <a:rPr lang="fr-FR" b="1" dirty="0" err="1">
                <a:solidFill>
                  <a:schemeClr val="accent4">
                    <a:lumMod val="10000"/>
                  </a:schemeClr>
                </a:solidFill>
              </a:rPr>
              <a:t>knowledge</a:t>
            </a:r>
            <a:r>
              <a:rPr lang="en-US" dirty="0" smtClean="0">
                <a:solidFill>
                  <a:schemeClr val="accent4">
                    <a:lumMod val="10000"/>
                  </a:schemeClr>
                </a:solidFill>
              </a:rPr>
              <a:t>.</a:t>
            </a:r>
            <a:endParaRPr lang="fr-FR" dirty="0">
              <a:solidFill>
                <a:schemeClr val="accent4">
                  <a:lumMod val="10000"/>
                </a:schemeClr>
              </a:solidFill>
            </a:endParaRPr>
          </a:p>
        </p:txBody>
      </p:sp>
    </p:spTree>
    <p:extLst>
      <p:ext uri="{BB962C8B-B14F-4D97-AF65-F5344CB8AC3E}">
        <p14:creationId xmlns:p14="http://schemas.microsoft.com/office/powerpoint/2010/main" val="2212114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Level: </a:t>
            </a:r>
            <a:r>
              <a:rPr lang="en-US" sz="2800" b="1" dirty="0" smtClean="0">
                <a:solidFill>
                  <a:schemeClr val="tx1"/>
                </a:solidFill>
              </a:rPr>
              <a:t>1st Year Master. </a:t>
            </a:r>
            <a:r>
              <a:rPr lang="en-US" sz="2800" b="1" smtClean="0">
                <a:solidFill>
                  <a:schemeClr val="tx1"/>
                </a:solidFill>
              </a:rPr>
              <a:t>SM</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3"/>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i="1" smtClean="0">
                <a:solidFill>
                  <a:srgbClr val="FF0000"/>
                </a:solidFill>
              </a:rPr>
              <a:t>Lecture 8:</a:t>
            </a:r>
            <a:endParaRPr lang="en-US" sz="3200" b="1" i="1" dirty="0" smtClean="0">
              <a:solidFill>
                <a:srgbClr val="FF0000"/>
              </a:solidFill>
            </a:endParaRPr>
          </a:p>
          <a:p>
            <a:pPr algn="ctr"/>
            <a:r>
              <a:rPr lang="fr-FR" sz="3200" b="1" i="1" dirty="0" smtClean="0">
                <a:solidFill>
                  <a:srgbClr val="FF0000"/>
                </a:solidFill>
              </a:rPr>
              <a:t>Innovation </a:t>
            </a:r>
            <a:r>
              <a:rPr lang="fr-FR" sz="3200" b="1" i="1" dirty="0" err="1" smtClean="0">
                <a:solidFill>
                  <a:srgbClr val="FF0000"/>
                </a:solidFill>
              </a:rPr>
              <a:t>Strategy</a:t>
            </a:r>
            <a:endParaRPr lang="fr-FR" sz="2800" dirty="0">
              <a:solidFill>
                <a:srgbClr val="FF0000"/>
              </a:solidFill>
            </a:endParaRPr>
          </a:p>
          <a:p>
            <a:pPr algn="ctr"/>
            <a:endParaRPr lang="fr-FR" dirty="0">
              <a:solidFill>
                <a:srgbClr val="FF0000"/>
              </a:solidFill>
            </a:endParaRPr>
          </a:p>
        </p:txBody>
      </p:sp>
    </p:spTree>
    <p:extLst>
      <p:ext uri="{BB962C8B-B14F-4D97-AF65-F5344CB8AC3E}">
        <p14:creationId xmlns:p14="http://schemas.microsoft.com/office/powerpoint/2010/main" val="1482466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 name="Title 4"/>
          <p:cNvSpPr txBox="1">
            <a:spLocks/>
          </p:cNvSpPr>
          <p:nvPr/>
        </p:nvSpPr>
        <p:spPr>
          <a:xfrm>
            <a:off x="0" y="0"/>
            <a:ext cx="8786842" cy="553998"/>
          </a:xfrm>
          <a:prstGeom prst="rect">
            <a:avLst/>
          </a:prstGeom>
        </p:spPr>
        <p:txBody>
          <a:bodyPr/>
          <a:lstStyle/>
          <a:p>
            <a:pPr lvl="0" algn="ctr" rtl="1"/>
            <a:r>
              <a:rPr lang="fr-FR" sz="3200" b="1" dirty="0" smtClean="0">
                <a:solidFill>
                  <a:srgbClr val="FF0000"/>
                </a:solidFill>
                <a:latin typeface="Arial" pitchFamily="34" charset="0"/>
                <a:cs typeface="Arial" pitchFamily="34" charset="0"/>
              </a:rPr>
              <a:t>Contents</a:t>
            </a:r>
            <a:r>
              <a:rPr lang="fr-FR" sz="3200" b="1" dirty="0" smtClean="0">
                <a:solidFill>
                  <a:srgbClr val="FFFF00"/>
                </a:solidFill>
                <a:latin typeface="Arial" pitchFamily="34" charset="0"/>
                <a:cs typeface="Arial" pitchFamily="34" charset="0"/>
              </a:rPr>
              <a:t> </a:t>
            </a:r>
            <a:endParaRPr lang="ar-DZ" sz="3200" b="1" dirty="0" smtClean="0">
              <a:solidFill>
                <a:srgbClr val="FFFF00"/>
              </a:solidFill>
              <a:latin typeface="Arial" pitchFamily="34" charset="0"/>
              <a:cs typeface="Arial" pitchFamily="34" charset="0"/>
            </a:endParaRPr>
          </a:p>
        </p:txBody>
      </p:sp>
      <p:sp>
        <p:nvSpPr>
          <p:cNvPr id="148"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15" name="Rectangle à coins arrondis 14"/>
          <p:cNvSpPr/>
          <p:nvPr/>
        </p:nvSpPr>
        <p:spPr>
          <a:xfrm>
            <a:off x="1142976" y="1268760"/>
            <a:ext cx="7072362" cy="43033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r-FR" sz="2200" b="1" dirty="0" smtClean="0">
                <a:solidFill>
                  <a:schemeClr val="accent4">
                    <a:lumMod val="10000"/>
                  </a:schemeClr>
                </a:solidFill>
              </a:rPr>
              <a:t>&amp;- </a:t>
            </a:r>
            <a:r>
              <a:rPr lang="fr-FR" sz="2200" b="1" dirty="0" err="1" smtClean="0">
                <a:solidFill>
                  <a:schemeClr val="accent4">
                    <a:lumMod val="10000"/>
                  </a:schemeClr>
                </a:solidFill>
              </a:rPr>
              <a:t>Definition</a:t>
            </a:r>
            <a:r>
              <a:rPr lang="fr-FR" sz="2200" b="1" dirty="0" smtClean="0">
                <a:solidFill>
                  <a:schemeClr val="accent4">
                    <a:lumMod val="10000"/>
                  </a:schemeClr>
                </a:solidFill>
              </a:rPr>
              <a:t> of innovation;</a:t>
            </a:r>
          </a:p>
          <a:p>
            <a:pPr algn="just"/>
            <a:r>
              <a:rPr lang="fr-FR" sz="2200" b="1" dirty="0" smtClean="0">
                <a:solidFill>
                  <a:schemeClr val="accent4">
                    <a:lumMod val="10000"/>
                  </a:schemeClr>
                </a:solidFill>
              </a:rPr>
              <a:t>&amp;-</a:t>
            </a:r>
            <a:r>
              <a:rPr lang="en-US" sz="2400" dirty="0" smtClean="0"/>
              <a:t> </a:t>
            </a:r>
            <a:r>
              <a:rPr lang="en-US" sz="2200" b="1" dirty="0" smtClean="0">
                <a:solidFill>
                  <a:schemeClr val="accent4">
                    <a:lumMod val="10000"/>
                  </a:schemeClr>
                </a:solidFill>
              </a:rPr>
              <a:t>Distinguishing between innovation and other concepts</a:t>
            </a:r>
            <a:r>
              <a:rPr lang="fr-FR" sz="2200" b="1" dirty="0" smtClean="0">
                <a:solidFill>
                  <a:schemeClr val="accent4">
                    <a:lumMod val="10000"/>
                  </a:schemeClr>
                </a:solidFill>
              </a:rPr>
              <a:t>;</a:t>
            </a:r>
          </a:p>
          <a:p>
            <a:pPr algn="just"/>
            <a:r>
              <a:rPr lang="fr-FR" sz="2200" b="1" dirty="0" smtClean="0">
                <a:solidFill>
                  <a:schemeClr val="accent4">
                    <a:lumMod val="10000"/>
                  </a:schemeClr>
                </a:solidFill>
              </a:rPr>
              <a:t>&amp;- Types of innovation;</a:t>
            </a:r>
          </a:p>
          <a:p>
            <a:pPr algn="just"/>
            <a:r>
              <a:rPr lang="fr-FR" sz="2200" b="1" dirty="0" smtClean="0">
                <a:solidFill>
                  <a:schemeClr val="accent4">
                    <a:lumMod val="10000"/>
                  </a:schemeClr>
                </a:solidFill>
              </a:rPr>
              <a:t>&amp;- </a:t>
            </a:r>
            <a:r>
              <a:rPr lang="fr-FR" sz="2200" b="1" dirty="0" err="1" smtClean="0">
                <a:solidFill>
                  <a:schemeClr val="accent4">
                    <a:lumMod val="10000"/>
                  </a:schemeClr>
                </a:solidFill>
              </a:rPr>
              <a:t>Advatages</a:t>
            </a:r>
            <a:r>
              <a:rPr lang="fr-FR" sz="2200" b="1" dirty="0" smtClean="0">
                <a:solidFill>
                  <a:schemeClr val="accent4">
                    <a:lumMod val="10000"/>
                  </a:schemeClr>
                </a:solidFill>
              </a:rPr>
              <a:t> of innovation.</a:t>
            </a:r>
          </a:p>
          <a:p>
            <a:pPr algn="just"/>
            <a:endParaRPr lang="fr-FR" sz="2200" b="1" dirty="0">
              <a:solidFill>
                <a:schemeClr val="accent4">
                  <a:lumMod val="10000"/>
                </a:schemeClr>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r>
              <a:rPr lang="fr-FR" sz="2600" dirty="0" smtClean="0"/>
              <a:t>I- </a:t>
            </a:r>
            <a:r>
              <a:rPr lang="fr-FR" sz="2800" b="1" dirty="0" err="1" smtClean="0"/>
              <a:t>Definition</a:t>
            </a:r>
            <a:r>
              <a:rPr lang="fr-FR" sz="2800" b="1" dirty="0" smtClean="0"/>
              <a:t> of innovation: </a:t>
            </a:r>
            <a:endParaRPr lang="fr-FR" sz="2600" dirty="0"/>
          </a:p>
        </p:txBody>
      </p:sp>
      <p:sp>
        <p:nvSpPr>
          <p:cNvPr id="48" name="Rectangle à coins arrondis 47"/>
          <p:cNvSpPr/>
          <p:nvPr/>
        </p:nvSpPr>
        <p:spPr>
          <a:xfrm>
            <a:off x="1356623" y="1071546"/>
            <a:ext cx="5857916" cy="64294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2000" b="1" dirty="0" smtClean="0">
                <a:solidFill>
                  <a:schemeClr val="accent4">
                    <a:lumMod val="10000"/>
                  </a:schemeClr>
                </a:solidFill>
              </a:rPr>
              <a:t>Innovation</a:t>
            </a:r>
            <a:endParaRPr lang="fr-FR" sz="2000" b="1" dirty="0">
              <a:solidFill>
                <a:schemeClr val="accent4">
                  <a:lumMod val="10000"/>
                </a:schemeClr>
              </a:solidFill>
            </a:endParaRPr>
          </a:p>
        </p:txBody>
      </p:sp>
      <p:sp>
        <p:nvSpPr>
          <p:cNvPr id="18" name="Rectangle 17"/>
          <p:cNvSpPr/>
          <p:nvPr/>
        </p:nvSpPr>
        <p:spPr>
          <a:xfrm>
            <a:off x="208546" y="2000240"/>
            <a:ext cx="8786842" cy="10715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buFont typeface="Wingdings" pitchFamily="2" charset="2"/>
              <a:buChar char="Ø"/>
            </a:pPr>
            <a:r>
              <a:rPr lang="en-US" sz="1600" dirty="0" smtClean="0">
                <a:solidFill>
                  <a:schemeClr val="accent4">
                    <a:lumMod val="10000"/>
                  </a:schemeClr>
                </a:solidFill>
              </a:rPr>
              <a:t>There are various definitions of the term "innovation" which derives from the Latin " innovation" which means the creation of something new.</a:t>
            </a:r>
            <a:endParaRPr lang="fr-FR" sz="1600" b="1" dirty="0">
              <a:solidFill>
                <a:schemeClr val="accent4">
                  <a:lumMod val="10000"/>
                </a:schemeClr>
              </a:solidFill>
            </a:endParaRPr>
          </a:p>
        </p:txBody>
      </p:sp>
      <p:sp>
        <p:nvSpPr>
          <p:cNvPr id="12" name="Rectangle 11"/>
          <p:cNvSpPr/>
          <p:nvPr/>
        </p:nvSpPr>
        <p:spPr>
          <a:xfrm>
            <a:off x="244864" y="3214686"/>
            <a:ext cx="8786842" cy="93821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buFont typeface="Wingdings" pitchFamily="2" charset="2"/>
              <a:buChar char="Ø"/>
            </a:pPr>
            <a:r>
              <a:rPr lang="en-US" sz="1600" dirty="0" smtClean="0">
                <a:solidFill>
                  <a:schemeClr val="accent4">
                    <a:lumMod val="10000"/>
                  </a:schemeClr>
                </a:solidFill>
              </a:rPr>
              <a:t>Innovation means making new products and offering new services, or adding new value to existing ones. It's based on the results of new technological developments, new combinations of existing technology or the utilization of other knowledge acquired by the company</a:t>
            </a:r>
            <a:r>
              <a:rPr lang="en-US" sz="2000" dirty="0" smtClean="0"/>
              <a:t>(</a:t>
            </a:r>
            <a:endParaRPr lang="fr-FR" sz="2000" b="1" dirty="0">
              <a:solidFill>
                <a:schemeClr val="accent4">
                  <a:lumMod val="10000"/>
                </a:schemeClr>
              </a:solidFill>
            </a:endParaRPr>
          </a:p>
        </p:txBody>
      </p:sp>
      <p:sp>
        <p:nvSpPr>
          <p:cNvPr id="13" name="Rectangle 12"/>
          <p:cNvSpPr/>
          <p:nvPr/>
        </p:nvSpPr>
        <p:spPr>
          <a:xfrm>
            <a:off x="214282" y="4357694"/>
            <a:ext cx="8929718" cy="21431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buFont typeface="Wingdings" pitchFamily="2" charset="2"/>
              <a:buChar char="Ø"/>
            </a:pPr>
            <a:r>
              <a:rPr lang="en-US" sz="1600" dirty="0" smtClean="0">
                <a:solidFill>
                  <a:schemeClr val="accent4">
                    <a:lumMod val="10000"/>
                  </a:schemeClr>
                </a:solidFill>
              </a:rPr>
              <a:t>Innovation is the degree to which value is created for customers through enterprise that transform new knowledge and technologies into profitable products and services for national and global markets. It covers a wide range of activities to improve firm performance, including the implementation of a new or significantly improved product, service, distribution process, manufacturing process, marketing or </a:t>
            </a:r>
            <a:r>
              <a:rPr lang="fr-FR" sz="1600" dirty="0" err="1" smtClean="0">
                <a:solidFill>
                  <a:schemeClr val="accent4">
                    <a:lumMod val="10000"/>
                  </a:schemeClr>
                </a:solidFill>
              </a:rPr>
              <a:t>organizational</a:t>
            </a:r>
            <a:r>
              <a:rPr lang="fr-FR" sz="1600" dirty="0" smtClean="0">
                <a:solidFill>
                  <a:schemeClr val="accent4">
                    <a:lumMod val="10000"/>
                  </a:schemeClr>
                </a:solidFill>
              </a:rPr>
              <a:t> </a:t>
            </a:r>
            <a:r>
              <a:rPr lang="fr-FR" sz="1600" dirty="0" err="1" smtClean="0">
                <a:solidFill>
                  <a:schemeClr val="accent4">
                    <a:lumMod val="10000"/>
                  </a:schemeClr>
                </a:solidFill>
              </a:rPr>
              <a:t>method</a:t>
            </a:r>
            <a:r>
              <a:rPr lang="fr-FR" sz="1600" dirty="0" smtClean="0">
                <a:solidFill>
                  <a:schemeClr val="accent4">
                    <a:lumMod val="10000"/>
                  </a:schemeClr>
                </a:solidFill>
              </a:rPr>
              <a:t>.</a:t>
            </a:r>
            <a:endParaRPr lang="fr-FR" sz="1600" b="1" dirty="0">
              <a:solidFill>
                <a:schemeClr val="accent4">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8" name="Rectangle à coins arrondis 47"/>
          <p:cNvSpPr/>
          <p:nvPr/>
        </p:nvSpPr>
        <p:spPr>
          <a:xfrm>
            <a:off x="1357290" y="214290"/>
            <a:ext cx="5857916" cy="64294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smtClean="0">
                <a:solidFill>
                  <a:schemeClr val="accent4">
                    <a:lumMod val="10000"/>
                  </a:schemeClr>
                </a:solidFill>
              </a:rPr>
              <a:t>Distinguishing between innovation and other concepts</a:t>
            </a:r>
            <a:endParaRPr lang="fr-FR" sz="2000" b="1" dirty="0">
              <a:solidFill>
                <a:schemeClr val="accent4">
                  <a:lumMod val="10000"/>
                </a:schemeClr>
              </a:solidFill>
            </a:endParaRPr>
          </a:p>
        </p:txBody>
      </p:sp>
      <p:sp>
        <p:nvSpPr>
          <p:cNvPr id="6" name="Ellipse 5"/>
          <p:cNvSpPr/>
          <p:nvPr/>
        </p:nvSpPr>
        <p:spPr>
          <a:xfrm>
            <a:off x="0" y="1357298"/>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Creativity</a:t>
            </a:r>
            <a:endParaRPr lang="fr-FR" b="1" dirty="0">
              <a:solidFill>
                <a:schemeClr val="accent4">
                  <a:lumMod val="10000"/>
                </a:schemeClr>
              </a:solidFill>
            </a:endParaRPr>
          </a:p>
        </p:txBody>
      </p:sp>
      <p:sp>
        <p:nvSpPr>
          <p:cNvPr id="7" name="Ellipse 6"/>
          <p:cNvSpPr/>
          <p:nvPr/>
        </p:nvSpPr>
        <p:spPr>
          <a:xfrm>
            <a:off x="4071934" y="3429000"/>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Improvment</a:t>
            </a:r>
            <a:endParaRPr lang="fr-FR" b="1" dirty="0">
              <a:solidFill>
                <a:schemeClr val="accent4">
                  <a:lumMod val="10000"/>
                </a:schemeClr>
              </a:solidFill>
            </a:endParaRPr>
          </a:p>
        </p:txBody>
      </p:sp>
      <p:sp>
        <p:nvSpPr>
          <p:cNvPr id="8" name="Ellipse 7"/>
          <p:cNvSpPr/>
          <p:nvPr/>
        </p:nvSpPr>
        <p:spPr>
          <a:xfrm>
            <a:off x="6215074" y="4500570"/>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Development</a:t>
            </a:r>
            <a:endParaRPr lang="fr-FR" b="1" dirty="0">
              <a:solidFill>
                <a:schemeClr val="accent4">
                  <a:lumMod val="10000"/>
                </a:schemeClr>
              </a:solidFill>
            </a:endParaRPr>
          </a:p>
        </p:txBody>
      </p:sp>
      <p:sp>
        <p:nvSpPr>
          <p:cNvPr id="10" name="Ellipse 9"/>
          <p:cNvSpPr/>
          <p:nvPr/>
        </p:nvSpPr>
        <p:spPr>
          <a:xfrm>
            <a:off x="2071670" y="2357430"/>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Invention</a:t>
            </a:r>
            <a:endParaRPr lang="fr-FR" b="1" dirty="0">
              <a:solidFill>
                <a:schemeClr val="accent4">
                  <a:lumMod val="1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48" name="Rectangle à coins arrondis 47"/>
          <p:cNvSpPr/>
          <p:nvPr/>
        </p:nvSpPr>
        <p:spPr>
          <a:xfrm>
            <a:off x="428596" y="785794"/>
            <a:ext cx="7786742" cy="100013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r-FR" sz="1600" dirty="0" smtClean="0">
                <a:solidFill>
                  <a:schemeClr val="accent4">
                    <a:lumMod val="10000"/>
                  </a:schemeClr>
                </a:solidFill>
              </a:rPr>
              <a:t>	</a:t>
            </a:r>
            <a:r>
              <a:rPr lang="fr-FR" sz="1600" dirty="0" err="1" smtClean="0">
                <a:solidFill>
                  <a:schemeClr val="accent4">
                    <a:lumMod val="10000"/>
                  </a:schemeClr>
                </a:solidFill>
              </a:rPr>
              <a:t>According</a:t>
            </a:r>
            <a:r>
              <a:rPr lang="fr-FR" sz="1600" dirty="0" smtClean="0">
                <a:solidFill>
                  <a:schemeClr val="accent4">
                    <a:lumMod val="10000"/>
                  </a:schemeClr>
                </a:solidFill>
              </a:rPr>
              <a:t> to </a:t>
            </a:r>
            <a:r>
              <a:rPr lang="en-US" sz="1600" dirty="0" smtClean="0">
                <a:solidFill>
                  <a:schemeClr val="accent4">
                    <a:lumMod val="10000"/>
                  </a:schemeClr>
                </a:solidFill>
              </a:rPr>
              <a:t>Schumpeter, there are five areas in which companies can introduce innovation . </a:t>
            </a:r>
            <a:endParaRPr lang="en-US" sz="2000" dirty="0" smtClean="0"/>
          </a:p>
          <a:p>
            <a:r>
              <a:rPr lang="en-US" sz="2000" dirty="0" smtClean="0"/>
              <a:t>the company.</a:t>
            </a:r>
            <a:endParaRPr lang="fr-FR" sz="2000" b="1" dirty="0">
              <a:solidFill>
                <a:schemeClr val="accent4">
                  <a:lumMod val="10000"/>
                </a:schemeClr>
              </a:solidFill>
            </a:endParaRPr>
          </a:p>
        </p:txBody>
      </p:sp>
      <p:sp>
        <p:nvSpPr>
          <p:cNvPr id="15" name="Rectangle 14"/>
          <p:cNvSpPr/>
          <p:nvPr/>
        </p:nvSpPr>
        <p:spPr>
          <a:xfrm>
            <a:off x="3000364" y="285728"/>
            <a:ext cx="3064878" cy="461665"/>
          </a:xfrm>
          <a:prstGeom prst="rect">
            <a:avLst/>
          </a:prstGeom>
        </p:spPr>
        <p:txBody>
          <a:bodyPr wrap="none">
            <a:spAutoFit/>
          </a:bodyPr>
          <a:lstStyle/>
          <a:p>
            <a:pPr algn="ctr"/>
            <a:r>
              <a:rPr lang="fr-FR" sz="2400" b="1" dirty="0" smtClean="0"/>
              <a:t>Types of innovation</a:t>
            </a:r>
            <a:endParaRPr lang="fr-FR" sz="2400" dirty="0"/>
          </a:p>
        </p:txBody>
      </p:sp>
      <p:sp>
        <p:nvSpPr>
          <p:cNvPr id="16" name="Organigramme : Alternative 15"/>
          <p:cNvSpPr/>
          <p:nvPr/>
        </p:nvSpPr>
        <p:spPr>
          <a:xfrm>
            <a:off x="571472" y="2000240"/>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Generation of new or improved products;</a:t>
            </a:r>
            <a:endParaRPr lang="fr-FR" b="1" dirty="0">
              <a:solidFill>
                <a:schemeClr val="accent4">
                  <a:lumMod val="10000"/>
                </a:schemeClr>
              </a:solidFill>
            </a:endParaRPr>
          </a:p>
        </p:txBody>
      </p:sp>
      <p:sp>
        <p:nvSpPr>
          <p:cNvPr id="25" name="Organigramme : Alternative 24"/>
          <p:cNvSpPr/>
          <p:nvPr/>
        </p:nvSpPr>
        <p:spPr>
          <a:xfrm>
            <a:off x="857224" y="2857496"/>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Introduction of new production process;</a:t>
            </a:r>
            <a:endParaRPr lang="fr-FR" b="1" dirty="0">
              <a:solidFill>
                <a:schemeClr val="accent4">
                  <a:lumMod val="10000"/>
                </a:schemeClr>
              </a:solidFill>
            </a:endParaRPr>
          </a:p>
        </p:txBody>
      </p:sp>
      <p:sp>
        <p:nvSpPr>
          <p:cNvPr id="26" name="Organigramme : Alternative 25"/>
          <p:cNvSpPr/>
          <p:nvPr/>
        </p:nvSpPr>
        <p:spPr>
          <a:xfrm>
            <a:off x="1071538" y="3714752"/>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accent4">
                    <a:lumMod val="10000"/>
                  </a:schemeClr>
                </a:solidFill>
              </a:rPr>
              <a:t>                          Development of new sales market;</a:t>
            </a:r>
          </a:p>
        </p:txBody>
      </p:sp>
      <p:sp>
        <p:nvSpPr>
          <p:cNvPr id="27" name="Organigramme : Alternative 26"/>
          <p:cNvSpPr/>
          <p:nvPr/>
        </p:nvSpPr>
        <p:spPr>
          <a:xfrm>
            <a:off x="1285852" y="4572008"/>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  Development of new supply market</a:t>
            </a:r>
            <a:endParaRPr lang="fr-FR" b="1" dirty="0">
              <a:solidFill>
                <a:schemeClr val="accent4">
                  <a:lumMod val="10000"/>
                </a:schemeClr>
              </a:solidFill>
            </a:endParaRPr>
          </a:p>
        </p:txBody>
      </p:sp>
      <p:sp>
        <p:nvSpPr>
          <p:cNvPr id="28" name="Organigramme : Alternative 27"/>
          <p:cNvSpPr/>
          <p:nvPr/>
        </p:nvSpPr>
        <p:spPr>
          <a:xfrm>
            <a:off x="1571572" y="5357826"/>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                           Reorganization and/ or </a:t>
            </a:r>
            <a:r>
              <a:rPr lang="en-US" b="1" dirty="0" err="1" smtClean="0">
                <a:solidFill>
                  <a:schemeClr val="accent4">
                    <a:lumMod val="10000"/>
                  </a:schemeClr>
                </a:solidFill>
              </a:rPr>
              <a:t>restructing</a:t>
            </a:r>
            <a:r>
              <a:rPr lang="en-US" b="1" dirty="0" smtClean="0">
                <a:solidFill>
                  <a:schemeClr val="accent4">
                    <a:lumMod val="10000"/>
                  </a:schemeClr>
                </a:solidFill>
              </a:rPr>
              <a:t> of the company</a:t>
            </a:r>
            <a:endParaRPr lang="fr-FR" b="1" dirty="0">
              <a:solidFill>
                <a:schemeClr val="accent4">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3000364" y="285728"/>
            <a:ext cx="3064878" cy="461665"/>
          </a:xfrm>
          <a:prstGeom prst="rect">
            <a:avLst/>
          </a:prstGeom>
        </p:spPr>
        <p:txBody>
          <a:bodyPr wrap="none">
            <a:spAutoFit/>
          </a:bodyPr>
          <a:lstStyle/>
          <a:p>
            <a:pPr algn="ctr"/>
            <a:r>
              <a:rPr lang="fr-FR" sz="2400" b="1" dirty="0" smtClean="0"/>
              <a:t>Types of innovation</a:t>
            </a:r>
            <a:endParaRPr lang="fr-FR" sz="2400" dirty="0"/>
          </a:p>
        </p:txBody>
      </p:sp>
      <p:sp>
        <p:nvSpPr>
          <p:cNvPr id="16" name="Organigramme : Alternative 15"/>
          <p:cNvSpPr/>
          <p:nvPr/>
        </p:nvSpPr>
        <p:spPr>
          <a:xfrm>
            <a:off x="428596" y="1214422"/>
            <a:ext cx="2357454"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Process innovation</a:t>
            </a:r>
            <a:endParaRPr lang="fr-FR" b="1" dirty="0">
              <a:solidFill>
                <a:schemeClr val="accent4">
                  <a:lumMod val="10000"/>
                </a:schemeClr>
              </a:solidFill>
            </a:endParaRPr>
          </a:p>
        </p:txBody>
      </p:sp>
      <p:sp>
        <p:nvSpPr>
          <p:cNvPr id="11" name="Organigramme : Alternative 10"/>
          <p:cNvSpPr/>
          <p:nvPr/>
        </p:nvSpPr>
        <p:spPr>
          <a:xfrm>
            <a:off x="357158" y="5357826"/>
            <a:ext cx="2357454"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Organizational innovation</a:t>
            </a:r>
            <a:endParaRPr lang="fr-FR" b="1" dirty="0">
              <a:solidFill>
                <a:schemeClr val="accent4">
                  <a:lumMod val="10000"/>
                </a:schemeClr>
              </a:solidFill>
            </a:endParaRPr>
          </a:p>
        </p:txBody>
      </p:sp>
      <p:sp>
        <p:nvSpPr>
          <p:cNvPr id="12" name="Organigramme : Alternative 11"/>
          <p:cNvSpPr/>
          <p:nvPr/>
        </p:nvSpPr>
        <p:spPr>
          <a:xfrm>
            <a:off x="373200" y="3547062"/>
            <a:ext cx="2357454"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Marketing innovation</a:t>
            </a:r>
            <a:endParaRPr lang="fr-FR" b="1" dirty="0">
              <a:solidFill>
                <a:schemeClr val="accent4">
                  <a:lumMod val="10000"/>
                </a:schemeClr>
              </a:solidFill>
            </a:endParaRPr>
          </a:p>
        </p:txBody>
      </p:sp>
      <p:sp>
        <p:nvSpPr>
          <p:cNvPr id="13" name="Flèche droite 12"/>
          <p:cNvSpPr/>
          <p:nvPr/>
        </p:nvSpPr>
        <p:spPr>
          <a:xfrm>
            <a:off x="2786050" y="1428736"/>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Parchemin horizontal 13"/>
          <p:cNvSpPr/>
          <p:nvPr/>
        </p:nvSpPr>
        <p:spPr>
          <a:xfrm>
            <a:off x="3357554" y="500042"/>
            <a:ext cx="5786446" cy="2428892"/>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accent4">
                    <a:lumMod val="10000"/>
                  </a:schemeClr>
                </a:solidFill>
              </a:rPr>
              <a:t>is the adoption of new or significantly improved production methods. These methods may involve changes in equipment or production organization or both. The methods may be intended to produce new or improved products which cannot be produced using conventional plants or production methods, or essentially to increase the production efficiency of existing products</a:t>
            </a:r>
            <a:endParaRPr lang="fr-FR" sz="1600" dirty="0">
              <a:solidFill>
                <a:schemeClr val="accent4">
                  <a:lumMod val="10000"/>
                </a:schemeClr>
              </a:solidFill>
            </a:endParaRPr>
          </a:p>
        </p:txBody>
      </p:sp>
      <p:sp>
        <p:nvSpPr>
          <p:cNvPr id="17" name="Flèche droite 16"/>
          <p:cNvSpPr/>
          <p:nvPr/>
        </p:nvSpPr>
        <p:spPr>
          <a:xfrm>
            <a:off x="2778780" y="3714752"/>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Parchemin horizontal 17"/>
          <p:cNvSpPr/>
          <p:nvPr/>
        </p:nvSpPr>
        <p:spPr>
          <a:xfrm>
            <a:off x="3357554" y="2643182"/>
            <a:ext cx="5786446" cy="2428892"/>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accent4">
                    <a:lumMod val="10000"/>
                  </a:schemeClr>
                </a:solidFill>
              </a:rPr>
              <a:t>Is an innovation that satisfies customer needs and develops a competitive advantage through differentiation along one or more of the following:</a:t>
            </a:r>
          </a:p>
          <a:p>
            <a:pPr algn="just"/>
            <a:r>
              <a:rPr lang="en-US" sz="1600" dirty="0" smtClean="0">
                <a:solidFill>
                  <a:schemeClr val="accent4">
                    <a:lumMod val="10000"/>
                  </a:schemeClr>
                </a:solidFill>
              </a:rPr>
              <a:t>Desired Product Features and Design, Size, Usability, Quality, Time, Price ,Cost savings/ Incremental Revenues</a:t>
            </a:r>
            <a:endParaRPr lang="fr-FR" sz="1600" dirty="0">
              <a:solidFill>
                <a:schemeClr val="accent4">
                  <a:lumMod val="10000"/>
                </a:schemeClr>
              </a:solidFill>
            </a:endParaRPr>
          </a:p>
        </p:txBody>
      </p:sp>
      <p:sp>
        <p:nvSpPr>
          <p:cNvPr id="19" name="Parchemin horizontal 18"/>
          <p:cNvSpPr/>
          <p:nvPr/>
        </p:nvSpPr>
        <p:spPr>
          <a:xfrm>
            <a:off x="3357554" y="4714884"/>
            <a:ext cx="5786446" cy="2143116"/>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accent4">
                    <a:lumMod val="10000"/>
                  </a:schemeClr>
                </a:solidFill>
              </a:rPr>
              <a:t>Is the implementation of a new organizational method in the firm's business practices, workplace organization or external relations</a:t>
            </a:r>
            <a:endParaRPr lang="fr-FR" sz="1600" dirty="0">
              <a:solidFill>
                <a:schemeClr val="accent4">
                  <a:lumMod val="10000"/>
                </a:schemeClr>
              </a:solidFill>
            </a:endParaRPr>
          </a:p>
        </p:txBody>
      </p:sp>
      <p:sp>
        <p:nvSpPr>
          <p:cNvPr id="20" name="Flèche droite 19"/>
          <p:cNvSpPr/>
          <p:nvPr/>
        </p:nvSpPr>
        <p:spPr>
          <a:xfrm>
            <a:off x="2737924" y="5572140"/>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755425" y="285728"/>
            <a:ext cx="3554756" cy="523220"/>
          </a:xfrm>
          <a:prstGeom prst="rect">
            <a:avLst/>
          </a:prstGeom>
        </p:spPr>
        <p:txBody>
          <a:bodyPr wrap="none">
            <a:spAutoFit/>
          </a:bodyPr>
          <a:lstStyle/>
          <a:p>
            <a:pPr algn="ctr"/>
            <a:r>
              <a:rPr lang="fr-FR" sz="2800" b="1" dirty="0" smtClean="0"/>
              <a:t>Types of innovation</a:t>
            </a:r>
            <a:endParaRPr lang="fr-FR" sz="2800" dirty="0"/>
          </a:p>
        </p:txBody>
      </p:sp>
      <p:cxnSp>
        <p:nvCxnSpPr>
          <p:cNvPr id="3" name="Connecteur droit avec flèche 2"/>
          <p:cNvCxnSpPr/>
          <p:nvPr/>
        </p:nvCxnSpPr>
        <p:spPr>
          <a:xfrm flipV="1">
            <a:off x="755576" y="6021288"/>
            <a:ext cx="7776864" cy="7200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 name="Connecteur droit avec flèche 5"/>
          <p:cNvCxnSpPr/>
          <p:nvPr/>
        </p:nvCxnSpPr>
        <p:spPr>
          <a:xfrm flipV="1">
            <a:off x="755576" y="562727"/>
            <a:ext cx="0" cy="5530569"/>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7" name="Rectangle 6"/>
          <p:cNvSpPr/>
          <p:nvPr/>
        </p:nvSpPr>
        <p:spPr>
          <a:xfrm>
            <a:off x="3619321" y="1116531"/>
            <a:ext cx="4859002"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Paradigm</a:t>
            </a:r>
            <a:r>
              <a:rPr lang="fr-FR" b="1" dirty="0" smtClean="0">
                <a:solidFill>
                  <a:schemeClr val="accent4">
                    <a:lumMod val="10000"/>
                  </a:schemeClr>
                </a:solidFill>
              </a:rPr>
              <a:t> innovation</a:t>
            </a:r>
          </a:p>
          <a:p>
            <a:pPr algn="ctr"/>
            <a:r>
              <a:rPr lang="fr-FR" b="1" dirty="0" smtClean="0">
                <a:solidFill>
                  <a:schemeClr val="accent4">
                    <a:lumMod val="10000"/>
                  </a:schemeClr>
                </a:solidFill>
              </a:rPr>
              <a:t>New business</a:t>
            </a:r>
            <a:endParaRPr lang="fr-FR" b="1" dirty="0">
              <a:solidFill>
                <a:schemeClr val="accent4">
                  <a:lumMod val="10000"/>
                </a:schemeClr>
              </a:solidFill>
            </a:endParaRPr>
          </a:p>
        </p:txBody>
      </p:sp>
      <p:sp>
        <p:nvSpPr>
          <p:cNvPr id="21" name="Rectangle 20"/>
          <p:cNvSpPr/>
          <p:nvPr/>
        </p:nvSpPr>
        <p:spPr>
          <a:xfrm>
            <a:off x="2724021" y="2147015"/>
            <a:ext cx="5040561"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Position innovation</a:t>
            </a:r>
          </a:p>
          <a:p>
            <a:pPr algn="ctr"/>
            <a:r>
              <a:rPr lang="fr-FR" b="1" dirty="0" smtClean="0">
                <a:solidFill>
                  <a:schemeClr val="accent4">
                    <a:lumMod val="10000"/>
                  </a:schemeClr>
                </a:solidFill>
              </a:rPr>
              <a:t>New value</a:t>
            </a:r>
            <a:endParaRPr lang="fr-FR" b="1" dirty="0">
              <a:solidFill>
                <a:schemeClr val="accent4">
                  <a:lumMod val="10000"/>
                </a:schemeClr>
              </a:solidFill>
            </a:endParaRPr>
          </a:p>
        </p:txBody>
      </p:sp>
      <p:sp>
        <p:nvSpPr>
          <p:cNvPr id="22" name="Rectangle 21"/>
          <p:cNvSpPr/>
          <p:nvPr/>
        </p:nvSpPr>
        <p:spPr>
          <a:xfrm>
            <a:off x="2103927" y="3159356"/>
            <a:ext cx="4968553"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Process</a:t>
            </a:r>
            <a:r>
              <a:rPr lang="fr-FR" b="1" dirty="0" smtClean="0">
                <a:solidFill>
                  <a:schemeClr val="accent4">
                    <a:lumMod val="10000"/>
                  </a:schemeClr>
                </a:solidFill>
              </a:rPr>
              <a:t> innovation</a:t>
            </a:r>
          </a:p>
          <a:p>
            <a:pPr algn="ctr"/>
            <a:r>
              <a:rPr lang="fr-FR" b="1" dirty="0" smtClean="0">
                <a:solidFill>
                  <a:schemeClr val="accent4">
                    <a:lumMod val="10000"/>
                  </a:schemeClr>
                </a:solidFill>
              </a:rPr>
              <a:t>Performance </a:t>
            </a:r>
            <a:r>
              <a:rPr lang="fr-FR" b="1" dirty="0" err="1" smtClean="0">
                <a:solidFill>
                  <a:schemeClr val="accent4">
                    <a:lumMod val="10000"/>
                  </a:schemeClr>
                </a:solidFill>
              </a:rPr>
              <a:t>improvement</a:t>
            </a:r>
            <a:endParaRPr lang="fr-FR" b="1" dirty="0">
              <a:solidFill>
                <a:schemeClr val="accent4">
                  <a:lumMod val="10000"/>
                </a:schemeClr>
              </a:solidFill>
            </a:endParaRPr>
          </a:p>
        </p:txBody>
      </p:sp>
      <p:sp>
        <p:nvSpPr>
          <p:cNvPr id="24" name="Rectangle 23"/>
          <p:cNvSpPr/>
          <p:nvPr/>
        </p:nvSpPr>
        <p:spPr>
          <a:xfrm>
            <a:off x="1584758" y="4192449"/>
            <a:ext cx="4756929"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Product innovation</a:t>
            </a:r>
          </a:p>
          <a:p>
            <a:pPr algn="ctr"/>
            <a:r>
              <a:rPr lang="fr-FR" b="1" dirty="0" err="1" smtClean="0">
                <a:solidFill>
                  <a:schemeClr val="accent4">
                    <a:lumMod val="10000"/>
                  </a:schemeClr>
                </a:solidFill>
              </a:rPr>
              <a:t>Greater</a:t>
            </a:r>
            <a:r>
              <a:rPr lang="fr-FR" b="1" dirty="0" smtClean="0">
                <a:solidFill>
                  <a:schemeClr val="accent4">
                    <a:lumMod val="10000"/>
                  </a:schemeClr>
                </a:solidFill>
              </a:rPr>
              <a:t> </a:t>
            </a:r>
            <a:r>
              <a:rPr lang="fr-FR" b="1" dirty="0" err="1" smtClean="0">
                <a:solidFill>
                  <a:schemeClr val="accent4">
                    <a:lumMod val="10000"/>
                  </a:schemeClr>
                </a:solidFill>
              </a:rPr>
              <a:t>variety</a:t>
            </a:r>
            <a:endParaRPr lang="fr-FR" b="1" dirty="0">
              <a:solidFill>
                <a:schemeClr val="accent4">
                  <a:lumMod val="10000"/>
                </a:schemeClr>
              </a:solidFill>
            </a:endParaRPr>
          </a:p>
        </p:txBody>
      </p:sp>
      <p:sp>
        <p:nvSpPr>
          <p:cNvPr id="25" name="Rectangle 24"/>
          <p:cNvSpPr/>
          <p:nvPr/>
        </p:nvSpPr>
        <p:spPr>
          <a:xfrm>
            <a:off x="1148427" y="5145605"/>
            <a:ext cx="4473959"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Process</a:t>
            </a:r>
            <a:r>
              <a:rPr lang="fr-FR" b="1" dirty="0" smtClean="0">
                <a:solidFill>
                  <a:schemeClr val="accent4">
                    <a:lumMod val="10000"/>
                  </a:schemeClr>
                </a:solidFill>
              </a:rPr>
              <a:t> </a:t>
            </a:r>
            <a:r>
              <a:rPr lang="fr-FR" b="1" dirty="0" err="1" smtClean="0">
                <a:solidFill>
                  <a:schemeClr val="accent4">
                    <a:lumMod val="10000"/>
                  </a:schemeClr>
                </a:solidFill>
              </a:rPr>
              <a:t>improvement</a:t>
            </a:r>
            <a:endParaRPr lang="fr-FR" b="1" dirty="0" smtClean="0">
              <a:solidFill>
                <a:schemeClr val="accent4">
                  <a:lumMod val="10000"/>
                </a:schemeClr>
              </a:solidFill>
            </a:endParaRPr>
          </a:p>
          <a:p>
            <a:pPr algn="ctr"/>
            <a:r>
              <a:rPr lang="fr-FR" b="1" dirty="0" smtClean="0">
                <a:solidFill>
                  <a:schemeClr val="accent4">
                    <a:lumMod val="10000"/>
                  </a:schemeClr>
                </a:solidFill>
              </a:rPr>
              <a:t>High </a:t>
            </a:r>
            <a:r>
              <a:rPr lang="fr-FR" b="1" dirty="0" err="1" smtClean="0">
                <a:solidFill>
                  <a:schemeClr val="accent4">
                    <a:lumMod val="10000"/>
                  </a:schemeClr>
                </a:solidFill>
              </a:rPr>
              <a:t>quality</a:t>
            </a:r>
            <a:r>
              <a:rPr lang="fr-FR" b="1" dirty="0" smtClean="0">
                <a:solidFill>
                  <a:schemeClr val="accent4">
                    <a:lumMod val="10000"/>
                  </a:schemeClr>
                </a:solidFill>
              </a:rPr>
              <a:t>/ </a:t>
            </a:r>
            <a:r>
              <a:rPr lang="fr-FR" b="1" dirty="0" err="1" smtClean="0">
                <a:solidFill>
                  <a:schemeClr val="accent4">
                    <a:lumMod val="10000"/>
                  </a:schemeClr>
                </a:solidFill>
              </a:rPr>
              <a:t>low</a:t>
            </a:r>
            <a:r>
              <a:rPr lang="fr-FR" b="1" dirty="0" smtClean="0">
                <a:solidFill>
                  <a:schemeClr val="accent4">
                    <a:lumMod val="10000"/>
                  </a:schemeClr>
                </a:solidFill>
              </a:rPr>
              <a:t> </a:t>
            </a:r>
            <a:r>
              <a:rPr lang="fr-FR" b="1" dirty="0" err="1" smtClean="0">
                <a:solidFill>
                  <a:schemeClr val="accent4">
                    <a:lumMod val="10000"/>
                  </a:schemeClr>
                </a:solidFill>
              </a:rPr>
              <a:t>cost</a:t>
            </a:r>
            <a:endParaRPr lang="fr-FR" b="1" dirty="0">
              <a:solidFill>
                <a:schemeClr val="accent4">
                  <a:lumMod val="10000"/>
                </a:schemeClr>
              </a:solidFill>
            </a:endParaRPr>
          </a:p>
        </p:txBody>
      </p:sp>
      <p:sp>
        <p:nvSpPr>
          <p:cNvPr id="8" name="Ellipse 7"/>
          <p:cNvSpPr/>
          <p:nvPr/>
        </p:nvSpPr>
        <p:spPr>
          <a:xfrm>
            <a:off x="755576" y="562727"/>
            <a:ext cx="1512168" cy="1138081"/>
          </a:xfrm>
          <a:prstGeom prst="ellipse">
            <a:avLst/>
          </a:prstGeom>
          <a:solidFill>
            <a:srgbClr val="DA70C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Mode of innovation</a:t>
            </a:r>
            <a:endParaRPr lang="fr-FR" b="1" dirty="0">
              <a:solidFill>
                <a:schemeClr val="accent4">
                  <a:lumMod val="10000"/>
                </a:schemeClr>
              </a:solidFill>
            </a:endParaRPr>
          </a:p>
        </p:txBody>
      </p:sp>
      <p:sp>
        <p:nvSpPr>
          <p:cNvPr id="26" name="Ellipse 25"/>
          <p:cNvSpPr/>
          <p:nvPr/>
        </p:nvSpPr>
        <p:spPr>
          <a:xfrm>
            <a:off x="7236296" y="4769733"/>
            <a:ext cx="1550546" cy="1138081"/>
          </a:xfrm>
          <a:prstGeom prst="ellipse">
            <a:avLst/>
          </a:prstGeom>
          <a:solidFill>
            <a:srgbClr val="DA70C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Value </a:t>
            </a:r>
            <a:r>
              <a:rPr lang="fr-FR" b="1" dirty="0" err="1" smtClean="0">
                <a:solidFill>
                  <a:schemeClr val="accent4">
                    <a:lumMod val="10000"/>
                  </a:schemeClr>
                </a:solidFill>
              </a:rPr>
              <a:t>creation</a:t>
            </a:r>
            <a:endParaRPr lang="fr-FR" b="1" dirty="0">
              <a:solidFill>
                <a:schemeClr val="accent4">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732471" y="285728"/>
            <a:ext cx="3600666" cy="523220"/>
          </a:xfrm>
          <a:prstGeom prst="rect">
            <a:avLst/>
          </a:prstGeom>
        </p:spPr>
        <p:txBody>
          <a:bodyPr wrap="none">
            <a:spAutoFit/>
          </a:bodyPr>
          <a:lstStyle/>
          <a:p>
            <a:pPr algn="ctr"/>
            <a:r>
              <a:rPr lang="fr-FR" sz="2800" b="1" dirty="0" smtClean="0"/>
              <a:t>Innovation </a:t>
            </a:r>
            <a:r>
              <a:rPr lang="fr-FR" sz="2800" b="1" dirty="0" err="1" smtClean="0"/>
              <a:t>typology</a:t>
            </a:r>
            <a:endParaRPr lang="fr-FR" sz="2800" dirty="0"/>
          </a:p>
        </p:txBody>
      </p:sp>
      <p:graphicFrame>
        <p:nvGraphicFramePr>
          <p:cNvPr id="2" name="Tableau 1"/>
          <p:cNvGraphicFramePr>
            <a:graphicFrameLocks noGrp="1"/>
          </p:cNvGraphicFramePr>
          <p:nvPr>
            <p:extLst>
              <p:ext uri="{D42A27DB-BD31-4B8C-83A1-F6EECF244321}">
                <p14:modId xmlns:p14="http://schemas.microsoft.com/office/powerpoint/2010/main" val="201449282"/>
              </p:ext>
            </p:extLst>
          </p:nvPr>
        </p:nvGraphicFramePr>
        <p:xfrm>
          <a:off x="2195736" y="2060848"/>
          <a:ext cx="6336704" cy="4248472"/>
        </p:xfrm>
        <a:graphic>
          <a:graphicData uri="http://schemas.openxmlformats.org/drawingml/2006/table">
            <a:tbl>
              <a:tblPr firstRow="1" bandRow="1">
                <a:tableStyleId>{21E4AEA4-8DFA-4A89-87EB-49C32662AFE0}</a:tableStyleId>
              </a:tblPr>
              <a:tblGrid>
                <a:gridCol w="3168352"/>
                <a:gridCol w="3168352"/>
              </a:tblGrid>
              <a:tr h="2124236">
                <a:tc>
                  <a:txBody>
                    <a:bodyPr/>
                    <a:lstStyle/>
                    <a:p>
                      <a:endParaRPr lang="fr-FR" dirty="0" smtClean="0"/>
                    </a:p>
                    <a:p>
                      <a:endParaRPr lang="fr-FR" dirty="0" smtClean="0"/>
                    </a:p>
                    <a:p>
                      <a:endParaRPr lang="fr-FR" dirty="0" smtClean="0"/>
                    </a:p>
                    <a:p>
                      <a:r>
                        <a:rPr lang="fr-FR" dirty="0" err="1" smtClean="0"/>
                        <a:t>Market</a:t>
                      </a:r>
                      <a:r>
                        <a:rPr lang="fr-FR" dirty="0" smtClean="0"/>
                        <a:t> Innovation</a:t>
                      </a:r>
                    </a:p>
                    <a:p>
                      <a:endParaRPr lang="fr-FR" b="1" dirty="0">
                        <a:solidFill>
                          <a:schemeClr val="accent4">
                            <a:lumMod val="10000"/>
                          </a:schemeClr>
                        </a:solidFill>
                      </a:endParaRPr>
                    </a:p>
                  </a:txBody>
                  <a:tcPr/>
                </a:tc>
                <a:tc>
                  <a:txBody>
                    <a:bodyPr/>
                    <a:lstStyle/>
                    <a:p>
                      <a:endParaRPr lang="fr-FR" dirty="0" smtClean="0"/>
                    </a:p>
                    <a:p>
                      <a:endParaRPr lang="fr-FR" dirty="0" smtClean="0"/>
                    </a:p>
                    <a:p>
                      <a:endParaRPr lang="fr-FR" dirty="0" smtClean="0"/>
                    </a:p>
                    <a:p>
                      <a:r>
                        <a:rPr lang="fr-FR" dirty="0" smtClean="0"/>
                        <a:t>Basic</a:t>
                      </a:r>
                      <a:r>
                        <a:rPr lang="fr-FR" baseline="0" dirty="0" smtClean="0"/>
                        <a:t> Innovation</a:t>
                      </a:r>
                      <a:endParaRPr lang="fr-FR" b="1" dirty="0">
                        <a:solidFill>
                          <a:schemeClr val="accent4">
                            <a:lumMod val="10000"/>
                          </a:schemeClr>
                        </a:solidFill>
                      </a:endParaRPr>
                    </a:p>
                  </a:txBody>
                  <a:tcPr/>
                </a:tc>
              </a:tr>
              <a:tr h="2124236">
                <a:tc>
                  <a:txBody>
                    <a:bodyPr/>
                    <a:lstStyle/>
                    <a:p>
                      <a:endParaRPr lang="fr-FR" dirty="0" smtClean="0"/>
                    </a:p>
                    <a:p>
                      <a:endParaRPr lang="fr-FR" dirty="0" smtClean="0"/>
                    </a:p>
                    <a:p>
                      <a:endParaRPr lang="fr-FR" dirty="0" smtClean="0"/>
                    </a:p>
                    <a:p>
                      <a:r>
                        <a:rPr lang="fr-FR" dirty="0" err="1" smtClean="0"/>
                        <a:t>Incremental</a:t>
                      </a:r>
                      <a:r>
                        <a:rPr lang="fr-FR" dirty="0" smtClean="0"/>
                        <a:t> Innovation</a:t>
                      </a:r>
                      <a:endParaRPr lang="fr-FR" b="1" dirty="0">
                        <a:solidFill>
                          <a:schemeClr val="accent4">
                            <a:lumMod val="10000"/>
                          </a:schemeClr>
                        </a:solidFill>
                      </a:endParaRPr>
                    </a:p>
                  </a:txBody>
                  <a:tcPr/>
                </a:tc>
                <a:tc>
                  <a:txBody>
                    <a:bodyPr/>
                    <a:lstStyle/>
                    <a:p>
                      <a:endParaRPr lang="fr-FR" dirty="0" smtClean="0"/>
                    </a:p>
                    <a:p>
                      <a:endParaRPr lang="fr-FR" dirty="0" smtClean="0"/>
                    </a:p>
                    <a:p>
                      <a:endParaRPr lang="fr-FR" dirty="0" smtClean="0"/>
                    </a:p>
                    <a:p>
                      <a:r>
                        <a:rPr lang="fr-FR" dirty="0" err="1" smtClean="0"/>
                        <a:t>Technological</a:t>
                      </a:r>
                      <a:r>
                        <a:rPr lang="fr-FR" dirty="0" smtClean="0"/>
                        <a:t> substitution</a:t>
                      </a:r>
                      <a:endParaRPr lang="fr-FR" b="1" dirty="0">
                        <a:solidFill>
                          <a:schemeClr val="accent4">
                            <a:lumMod val="10000"/>
                          </a:schemeClr>
                        </a:solidFill>
                      </a:endParaRPr>
                    </a:p>
                  </a:txBody>
                  <a:tcPr/>
                </a:tc>
              </a:tr>
            </a:tbl>
          </a:graphicData>
        </a:graphic>
      </p:graphicFrame>
      <p:sp>
        <p:nvSpPr>
          <p:cNvPr id="5" name="Rectangle 4"/>
          <p:cNvSpPr/>
          <p:nvPr/>
        </p:nvSpPr>
        <p:spPr>
          <a:xfrm>
            <a:off x="179512" y="2664960"/>
            <a:ext cx="1907704" cy="836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Creating</a:t>
            </a:r>
            <a:r>
              <a:rPr lang="fr-FR" b="1" dirty="0" smtClean="0">
                <a:solidFill>
                  <a:schemeClr val="accent4">
                    <a:lumMod val="10000"/>
                  </a:schemeClr>
                </a:solidFill>
              </a:rPr>
              <a:t> new </a:t>
            </a:r>
            <a:r>
              <a:rPr lang="fr-FR" b="1" dirty="0" err="1" smtClean="0">
                <a:solidFill>
                  <a:schemeClr val="accent4">
                    <a:lumMod val="10000"/>
                  </a:schemeClr>
                </a:solidFill>
              </a:rPr>
              <a:t>markets</a:t>
            </a:r>
            <a:endParaRPr lang="fr-FR" b="1" dirty="0">
              <a:solidFill>
                <a:schemeClr val="accent4">
                  <a:lumMod val="10000"/>
                </a:schemeClr>
              </a:solidFill>
            </a:endParaRPr>
          </a:p>
        </p:txBody>
      </p:sp>
      <p:sp>
        <p:nvSpPr>
          <p:cNvPr id="16" name="Rectangle 15"/>
          <p:cNvSpPr/>
          <p:nvPr/>
        </p:nvSpPr>
        <p:spPr>
          <a:xfrm>
            <a:off x="2555776" y="1052736"/>
            <a:ext cx="2376263"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Improving</a:t>
            </a:r>
            <a:r>
              <a:rPr lang="fr-FR" b="1" dirty="0" smtClean="0">
                <a:solidFill>
                  <a:schemeClr val="accent4">
                    <a:lumMod val="10000"/>
                  </a:schemeClr>
                </a:solidFill>
              </a:rPr>
              <a:t> </a:t>
            </a:r>
            <a:r>
              <a:rPr lang="fr-FR" b="1" dirty="0" err="1" smtClean="0">
                <a:solidFill>
                  <a:schemeClr val="accent4">
                    <a:lumMod val="10000"/>
                  </a:schemeClr>
                </a:solidFill>
              </a:rPr>
              <a:t>existing</a:t>
            </a:r>
            <a:r>
              <a:rPr lang="fr-FR" b="1" dirty="0" smtClean="0">
                <a:solidFill>
                  <a:schemeClr val="accent4">
                    <a:lumMod val="10000"/>
                  </a:schemeClr>
                </a:solidFill>
              </a:rPr>
              <a:t> </a:t>
            </a:r>
            <a:r>
              <a:rPr lang="fr-FR" b="1" dirty="0" err="1" smtClean="0">
                <a:solidFill>
                  <a:schemeClr val="accent4">
                    <a:lumMod val="10000"/>
                  </a:schemeClr>
                </a:solidFill>
              </a:rPr>
              <a:t>knowledge</a:t>
            </a:r>
            <a:endParaRPr lang="fr-FR" b="1" dirty="0">
              <a:solidFill>
                <a:schemeClr val="accent4">
                  <a:lumMod val="10000"/>
                </a:schemeClr>
              </a:solidFill>
            </a:endParaRPr>
          </a:p>
        </p:txBody>
      </p:sp>
      <p:sp>
        <p:nvSpPr>
          <p:cNvPr id="17" name="Rectangle 16"/>
          <p:cNvSpPr/>
          <p:nvPr/>
        </p:nvSpPr>
        <p:spPr>
          <a:xfrm>
            <a:off x="5796136" y="1052736"/>
            <a:ext cx="2232248"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Creating</a:t>
            </a:r>
            <a:r>
              <a:rPr lang="fr-FR" b="1" dirty="0" smtClean="0">
                <a:solidFill>
                  <a:schemeClr val="accent4">
                    <a:lumMod val="10000"/>
                  </a:schemeClr>
                </a:solidFill>
              </a:rPr>
              <a:t> new </a:t>
            </a:r>
            <a:r>
              <a:rPr lang="fr-FR" b="1" dirty="0" err="1" smtClean="0">
                <a:solidFill>
                  <a:schemeClr val="accent4">
                    <a:lumMod val="10000"/>
                  </a:schemeClr>
                </a:solidFill>
              </a:rPr>
              <a:t>knowledge</a:t>
            </a:r>
            <a:endParaRPr lang="fr-FR" b="1" dirty="0">
              <a:solidFill>
                <a:schemeClr val="accent4">
                  <a:lumMod val="10000"/>
                </a:schemeClr>
              </a:solidFill>
            </a:endParaRPr>
          </a:p>
        </p:txBody>
      </p:sp>
      <p:sp>
        <p:nvSpPr>
          <p:cNvPr id="18" name="Rectangle 17"/>
          <p:cNvSpPr/>
          <p:nvPr/>
        </p:nvSpPr>
        <p:spPr>
          <a:xfrm>
            <a:off x="166610" y="4911138"/>
            <a:ext cx="1907704" cy="89412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Retaining</a:t>
            </a:r>
            <a:r>
              <a:rPr lang="fr-FR" b="1" dirty="0" smtClean="0">
                <a:solidFill>
                  <a:schemeClr val="accent4">
                    <a:lumMod val="10000"/>
                  </a:schemeClr>
                </a:solidFill>
              </a:rPr>
              <a:t> </a:t>
            </a:r>
            <a:r>
              <a:rPr lang="fr-FR" b="1" dirty="0" err="1" smtClean="0">
                <a:solidFill>
                  <a:schemeClr val="accent4">
                    <a:lumMod val="10000"/>
                  </a:schemeClr>
                </a:solidFill>
              </a:rPr>
              <a:t>existing</a:t>
            </a:r>
            <a:r>
              <a:rPr lang="fr-FR" b="1" dirty="0" smtClean="0">
                <a:solidFill>
                  <a:schemeClr val="accent4">
                    <a:lumMod val="10000"/>
                  </a:schemeClr>
                </a:solidFill>
              </a:rPr>
              <a:t> </a:t>
            </a:r>
            <a:r>
              <a:rPr lang="fr-FR" b="1" dirty="0" err="1" smtClean="0">
                <a:solidFill>
                  <a:schemeClr val="accent4">
                    <a:lumMod val="10000"/>
                  </a:schemeClr>
                </a:solidFill>
              </a:rPr>
              <a:t>market</a:t>
            </a:r>
            <a:r>
              <a:rPr lang="fr-FR" b="1" dirty="0" smtClean="0">
                <a:solidFill>
                  <a:schemeClr val="accent4">
                    <a:lumMod val="10000"/>
                  </a:schemeClr>
                </a:solidFill>
              </a:rPr>
              <a:t> </a:t>
            </a:r>
            <a:endParaRPr lang="fr-FR" b="1" dirty="0">
              <a:solidFill>
                <a:schemeClr val="accent4">
                  <a:lumMod val="10000"/>
                </a:schemeClr>
              </a:solidFill>
            </a:endParaRPr>
          </a:p>
        </p:txBody>
      </p:sp>
    </p:spTree>
    <p:extLst>
      <p:ext uri="{BB962C8B-B14F-4D97-AF65-F5344CB8AC3E}">
        <p14:creationId xmlns:p14="http://schemas.microsoft.com/office/powerpoint/2010/main" val="3931896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7550</TotalTime>
  <Words>949</Words>
  <Application>Microsoft Office PowerPoint</Application>
  <PresentationFormat>Affichage à l'écran (4:3)</PresentationFormat>
  <Paragraphs>159</Paragraphs>
  <Slides>17</Slides>
  <Notes>16</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920</cp:revision>
  <dcterms:created xsi:type="dcterms:W3CDTF">2008-12-20T18:29:40Z</dcterms:created>
  <dcterms:modified xsi:type="dcterms:W3CDTF">2025-03-13T11:26:58Z</dcterms:modified>
</cp:coreProperties>
</file>