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79" r:id="rId2"/>
    <p:sldId id="303" r:id="rId3"/>
    <p:sldId id="271" r:id="rId4"/>
    <p:sldId id="282" r:id="rId5"/>
    <p:sldId id="290" r:id="rId6"/>
    <p:sldId id="283" r:id="rId7"/>
    <p:sldId id="291" r:id="rId8"/>
    <p:sldId id="260" r:id="rId9"/>
    <p:sldId id="265" r:id="rId10"/>
    <p:sldId id="296" r:id="rId11"/>
    <p:sldId id="297" r:id="rId12"/>
    <p:sldId id="298" r:id="rId13"/>
    <p:sldId id="299" r:id="rId14"/>
    <p:sldId id="300" r:id="rId15"/>
    <p:sldId id="284" r:id="rId16"/>
    <p:sldId id="292" r:id="rId17"/>
    <p:sldId id="293" r:id="rId18"/>
    <p:sldId id="294" r:id="rId19"/>
    <p:sldId id="295" r:id="rId20"/>
    <p:sldId id="280" r:id="rId21"/>
    <p:sldId id="302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343145"/>
    <a:srgbClr val="3E6798"/>
    <a:srgbClr val="EA0011"/>
    <a:srgbClr val="445467"/>
    <a:srgbClr val="27405F"/>
    <a:srgbClr val="B0D5EE"/>
    <a:srgbClr val="DDEDFB"/>
    <a:srgbClr val="000000"/>
    <a:srgbClr val="4A4662"/>
    <a:srgbClr val="4D3F6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107" autoAdjust="0"/>
  </p:normalViewPr>
  <p:slideViewPr>
    <p:cSldViewPr snapToGrid="0">
      <p:cViewPr varScale="1">
        <p:scale>
          <a:sx n="69" d="100"/>
          <a:sy n="69" d="100"/>
        </p:scale>
        <p:origin x="-78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-1032"/>
    </p:cViewPr>
  </p:sorterViewPr>
  <p:notesViewPr>
    <p:cSldViewPr snapToGrid="0">
      <p:cViewPr varScale="1">
        <p:scale>
          <a:sx n="53" d="100"/>
          <a:sy n="53" d="100"/>
        </p:scale>
        <p:origin x="284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48318B49-4960-4A6F-AE06-70359FDF70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203E57C-1544-4EA7-B36A-2EFB54CEF5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73A07-98A1-4A6A-B21B-B6A892FF86E9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682F6D0-9DB3-433E-A1E9-89C6BB6258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BE8C6BF-F953-4BE7-A74E-1582071705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7B4315-0798-4787-8277-7B5AB1C19B7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24272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ECDCBE-BC26-46C9-A87E-C8DF144EC4EB}" type="datetimeFigureOut">
              <a:rPr lang="fr-FR" smtClean="0"/>
              <a:pPr/>
              <a:t>06/11/2023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A0F9C-C92F-41E8-880E-79E6BB546BF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43585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reamstale.com/freebie-74-thin-social-media-icons/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76703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7670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76703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76703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gd8ffdd5aa_1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5" name="Google Shape;495;gd8ffdd5aa_1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u="sng">
                <a:solidFill>
                  <a:schemeClr val="accent5"/>
                </a:solidFill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http://www.dreamstale.com/freebie-74-thin-social-media-icons/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0571953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971037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2232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7670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www.presentation-powerpoint.com</a:t>
            </a:r>
          </a:p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6A0F9C-C92F-41E8-880E-79E6BB546BF4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7670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65376BD-0D3F-4BCA-81DB-8C18DDB2F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63C0526-24A2-409B-8AFD-E0AE89F06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951FC37-4B27-4BA9-AD20-DA8C4BC5A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9BA4B-2665-43AF-924D-33D39E081787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7E939D0-A10C-46D1-8683-9DBF1F6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5647D9-D1E2-433D-8479-DD8CD3F3B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96292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DC96AEE-C8EF-4AA9-B61A-79D6CA3BD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3DFC3DF-A546-4E3F-9152-33B908655D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A7316A-F806-436E-ADD8-A66553953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F6244-5025-461E-878B-3ECA368D59B1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82E15C-C58D-473F-BCB3-6DECFC6A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38B17D-BA75-47CC-8B3C-08027324E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74181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EBCF15AA-13D8-4A53-9BB6-E577A61FB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550F8BB-58FA-44A6-BE8F-F1E4E02AC1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A9A978A-D527-49B5-B262-4B2AF16D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2D6C-B97B-4C9E-920B-D3DD00BA469C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8000AE6-DEEC-4EFB-A3B3-974B92D58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4297A62-10F2-44B8-B049-D70E1D12B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99804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4" descr="FGST0005-Background.jpg"/>
          <p:cNvPicPr preferRelativeResize="0"/>
          <p:nvPr/>
        </p:nvPicPr>
        <p:blipFill rotWithShape="1">
          <a:blip r:embed="rId2" cstate="print">
            <a:alphaModFix/>
          </a:blip>
          <a:srcRect t="85202"/>
          <a:stretch/>
        </p:blipFill>
        <p:spPr>
          <a:xfrm>
            <a:off x="0" y="5843201"/>
            <a:ext cx="12192000" cy="1014799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4"/>
          <p:cNvSpPr/>
          <p:nvPr/>
        </p:nvSpPr>
        <p:spPr>
          <a:xfrm>
            <a:off x="0" y="0"/>
            <a:ext cx="12192000" cy="186800"/>
          </a:xfrm>
          <a:prstGeom prst="rect">
            <a:avLst/>
          </a:prstGeom>
          <a:solidFill>
            <a:srgbClr val="F3390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15600" y="1225600"/>
            <a:ext cx="11360800" cy="3899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●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Open Sans"/>
              <a:buChar char="○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Clr>
                <a:srgbClr val="434343"/>
              </a:buClr>
              <a:buSzPts val="1400"/>
              <a:buFont typeface="Open Sans"/>
              <a:buChar char="■"/>
              <a:defRPr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415600" y="2435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3600"/>
              <a:buFont typeface="Arvo"/>
              <a:buNone/>
              <a:defRPr sz="4800"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63D27"/>
              </a:buClr>
              <a:buSzPts val="2800"/>
              <a:buFont typeface="Arvo"/>
              <a:buNone/>
              <a:defRPr>
                <a:solidFill>
                  <a:srgbClr val="F63D27"/>
                </a:solidFill>
                <a:latin typeface="Arvo"/>
                <a:ea typeface="Arvo"/>
                <a:cs typeface="Arvo"/>
                <a:sym typeface="Arvo"/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ldNum" idx="12"/>
          </p:nvPr>
        </p:nvSpPr>
        <p:spPr>
          <a:xfrm>
            <a:off x="11409100" y="6286531"/>
            <a:ext cx="731600" cy="4040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rtl="0">
              <a:buNone/>
              <a:defRPr>
                <a:solidFill>
                  <a:srgbClr val="FF5301"/>
                </a:solidFill>
              </a:defRPr>
            </a:lvl1pPr>
            <a:lvl2pPr lvl="1" rtl="0">
              <a:buNone/>
              <a:defRPr>
                <a:solidFill>
                  <a:srgbClr val="FF5301"/>
                </a:solidFill>
              </a:defRPr>
            </a:lvl2pPr>
            <a:lvl3pPr lvl="2" rtl="0">
              <a:buNone/>
              <a:defRPr>
                <a:solidFill>
                  <a:srgbClr val="FF5301"/>
                </a:solidFill>
              </a:defRPr>
            </a:lvl3pPr>
            <a:lvl4pPr lvl="3" rtl="0">
              <a:buNone/>
              <a:defRPr>
                <a:solidFill>
                  <a:srgbClr val="FF5301"/>
                </a:solidFill>
              </a:defRPr>
            </a:lvl4pPr>
            <a:lvl5pPr lvl="4" rtl="0">
              <a:buNone/>
              <a:defRPr>
                <a:solidFill>
                  <a:srgbClr val="FF5301"/>
                </a:solidFill>
              </a:defRPr>
            </a:lvl5pPr>
            <a:lvl6pPr lvl="5" rtl="0">
              <a:buNone/>
              <a:defRPr>
                <a:solidFill>
                  <a:srgbClr val="FF5301"/>
                </a:solidFill>
              </a:defRPr>
            </a:lvl6pPr>
            <a:lvl7pPr lvl="6" rtl="0">
              <a:buNone/>
              <a:defRPr>
                <a:solidFill>
                  <a:srgbClr val="FF5301"/>
                </a:solidFill>
              </a:defRPr>
            </a:lvl7pPr>
            <a:lvl8pPr lvl="7" rtl="0">
              <a:buNone/>
              <a:defRPr>
                <a:solidFill>
                  <a:srgbClr val="FF5301"/>
                </a:solidFill>
              </a:defRPr>
            </a:lvl8pPr>
            <a:lvl9pPr lvl="8" rtl="0">
              <a:buNone/>
              <a:defRPr>
                <a:solidFill>
                  <a:srgbClr val="FF5301"/>
                </a:solidFill>
              </a:defRPr>
            </a:lvl9pPr>
          </a:lstStyle>
          <a:p>
            <a:fld id="{00000000-1234-1234-1234-123412341234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30" name="Google Shape;30;p4" descr="logo-185x90.png"/>
          <p:cNvPicPr preferRelativeResize="0"/>
          <p:nvPr/>
        </p:nvPicPr>
        <p:blipFill>
          <a:blip r:embed="rId3" cstate="print">
            <a:alphaModFix/>
          </a:blip>
          <a:stretch>
            <a:fillRect/>
          </a:stretch>
        </p:blipFill>
        <p:spPr>
          <a:xfrm>
            <a:off x="415600" y="5939033"/>
            <a:ext cx="1694625" cy="8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4"/>
          <p:cNvSpPr txBox="1"/>
          <p:nvPr/>
        </p:nvSpPr>
        <p:spPr>
          <a:xfrm>
            <a:off x="8175900" y="6286531"/>
            <a:ext cx="3233200" cy="40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freegoogleslidestemplates.com</a:t>
            </a:r>
            <a:endParaRPr sz="16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07/11/2023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412E02-3C45-4A0C-BE23-D715A52C4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A153FA-5FE0-4F2A-8F04-050A8D3D7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0D1FE58-D18A-4381-8AAF-AF9A0B5C29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88D4-25ED-4281-BA26-745929DE7A1E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65033D2-B363-4F7A-B56C-5AC7F264C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6A85AF3-0172-4DA1-815B-25ADC489F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8576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="" xmlns:a16="http://schemas.microsoft.com/office/drawing/2014/main" id="{8EC0E404-6A6B-48DA-B010-4AD5000BFBF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153832" y="0"/>
            <a:ext cx="8038169" cy="6858000"/>
          </a:xfrm>
          <a:custGeom>
            <a:avLst/>
            <a:gdLst>
              <a:gd name="connsiteX0" fmla="*/ 0 w 8038169"/>
              <a:gd name="connsiteY0" fmla="*/ 0 h 6858000"/>
              <a:gd name="connsiteX1" fmla="*/ 8038169 w 8038169"/>
              <a:gd name="connsiteY1" fmla="*/ 0 h 6858000"/>
              <a:gd name="connsiteX2" fmla="*/ 8038169 w 8038169"/>
              <a:gd name="connsiteY2" fmla="*/ 6858000 h 6858000"/>
              <a:gd name="connsiteX3" fmla="*/ 2958235 w 8038169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38169" h="6858000">
                <a:moveTo>
                  <a:pt x="0" y="0"/>
                </a:moveTo>
                <a:lnTo>
                  <a:pt x="8038169" y="0"/>
                </a:lnTo>
                <a:lnTo>
                  <a:pt x="8038169" y="6858000"/>
                </a:lnTo>
                <a:lnTo>
                  <a:pt x="2958235" y="685800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59596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58C13AE7-0C83-43FE-9155-7C85A1088FD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74920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2D1E6EFF-3218-4055-B3B1-9453A019916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09695" y="865187"/>
            <a:ext cx="1517650" cy="5127625"/>
          </a:xfrm>
        </p:spPr>
        <p:txBody>
          <a:bodyPr/>
          <a:lstStyle/>
          <a:p>
            <a:endParaRPr lang="fr-FR"/>
          </a:p>
        </p:txBody>
      </p:sp>
      <p:sp>
        <p:nvSpPr>
          <p:cNvPr id="12" name="Picture Placeholder 10">
            <a:extLst>
              <a:ext uri="{FF2B5EF4-FFF2-40B4-BE49-F238E27FC236}">
                <a16:creationId xmlns="" xmlns:a16="http://schemas.microsoft.com/office/drawing/2014/main" id="{4084F5BF-369F-4AF6-B225-CB838CB7663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594952" y="865187"/>
            <a:ext cx="1517650" cy="5127625"/>
          </a:xfrm>
        </p:spPr>
        <p:txBody>
          <a:bodyPr/>
          <a:lstStyle/>
          <a:p>
            <a:endParaRPr lang="fr-FR"/>
          </a:p>
        </p:txBody>
      </p:sp>
      <p:sp>
        <p:nvSpPr>
          <p:cNvPr id="13" name="Picture Placeholder 10">
            <a:extLst>
              <a:ext uri="{FF2B5EF4-FFF2-40B4-BE49-F238E27FC236}">
                <a16:creationId xmlns="" xmlns:a16="http://schemas.microsoft.com/office/drawing/2014/main" id="{BFC5CD4A-0FD2-405E-A71E-85195193B83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0380209" y="865187"/>
            <a:ext cx="1517650" cy="512762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31950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>
            <a:extLst>
              <a:ext uri="{FF2B5EF4-FFF2-40B4-BE49-F238E27FC236}">
                <a16:creationId xmlns="" xmlns:a16="http://schemas.microsoft.com/office/drawing/2014/main" id="{FC9F1471-95CC-4B99-AC34-2F90FC6AD2B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9478" y="1310739"/>
            <a:ext cx="4236522" cy="4236522"/>
          </a:xfrm>
          <a:custGeom>
            <a:avLst/>
            <a:gdLst>
              <a:gd name="connsiteX0" fmla="*/ 2118262 w 4236522"/>
              <a:gd name="connsiteY0" fmla="*/ 0 h 4236522"/>
              <a:gd name="connsiteX1" fmla="*/ 4225588 w 4236522"/>
              <a:gd name="connsiteY1" fmla="*/ 1901682 h 4236522"/>
              <a:gd name="connsiteX2" fmla="*/ 4236522 w 4236522"/>
              <a:gd name="connsiteY2" fmla="*/ 2118222 h 4236522"/>
              <a:gd name="connsiteX3" fmla="*/ 4236522 w 4236522"/>
              <a:gd name="connsiteY3" fmla="*/ 2118302 h 4236522"/>
              <a:gd name="connsiteX4" fmla="*/ 4225588 w 4236522"/>
              <a:gd name="connsiteY4" fmla="*/ 2334842 h 4236522"/>
              <a:gd name="connsiteX5" fmla="*/ 2334842 w 4236522"/>
              <a:gd name="connsiteY5" fmla="*/ 4225588 h 4236522"/>
              <a:gd name="connsiteX6" fmla="*/ 2118302 w 4236522"/>
              <a:gd name="connsiteY6" fmla="*/ 4236522 h 4236522"/>
              <a:gd name="connsiteX7" fmla="*/ 2118222 w 4236522"/>
              <a:gd name="connsiteY7" fmla="*/ 4236522 h 4236522"/>
              <a:gd name="connsiteX8" fmla="*/ 1901682 w 4236522"/>
              <a:gd name="connsiteY8" fmla="*/ 4225588 h 4236522"/>
              <a:gd name="connsiteX9" fmla="*/ 0 w 4236522"/>
              <a:gd name="connsiteY9" fmla="*/ 2118262 h 4236522"/>
              <a:gd name="connsiteX10" fmla="*/ 2118262 w 4236522"/>
              <a:gd name="connsiteY10" fmla="*/ 0 h 4236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36522" h="4236522">
                <a:moveTo>
                  <a:pt x="2118262" y="0"/>
                </a:moveTo>
                <a:cubicBezTo>
                  <a:pt x="3215028" y="0"/>
                  <a:pt x="4117112" y="833536"/>
                  <a:pt x="4225588" y="1901682"/>
                </a:cubicBezTo>
                <a:lnTo>
                  <a:pt x="4236522" y="2118222"/>
                </a:lnTo>
                <a:lnTo>
                  <a:pt x="4236522" y="2118302"/>
                </a:lnTo>
                <a:lnTo>
                  <a:pt x="4225588" y="2334842"/>
                </a:lnTo>
                <a:cubicBezTo>
                  <a:pt x="4124343" y="3331779"/>
                  <a:pt x="3331779" y="4124344"/>
                  <a:pt x="2334842" y="4225588"/>
                </a:cubicBezTo>
                <a:lnTo>
                  <a:pt x="2118302" y="4236522"/>
                </a:lnTo>
                <a:lnTo>
                  <a:pt x="2118222" y="4236522"/>
                </a:lnTo>
                <a:lnTo>
                  <a:pt x="1901682" y="4225588"/>
                </a:lnTo>
                <a:cubicBezTo>
                  <a:pt x="833536" y="4117112"/>
                  <a:pt x="0" y="3215029"/>
                  <a:pt x="0" y="2118262"/>
                </a:cubicBezTo>
                <a:cubicBezTo>
                  <a:pt x="0" y="948378"/>
                  <a:pt x="948378" y="0"/>
                  <a:pt x="211826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2559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="" xmlns:a16="http://schemas.microsoft.com/office/drawing/2014/main" id="{D6DE5B15-254D-49EA-BFAE-7A60DECFF5B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601083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0" name="Picture Placeholder 9">
            <a:extLst>
              <a:ext uri="{FF2B5EF4-FFF2-40B4-BE49-F238E27FC236}">
                <a16:creationId xmlns="" xmlns:a16="http://schemas.microsoft.com/office/drawing/2014/main" id="{DA51FBA3-FE89-41BC-96F7-79EBDF081F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772326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  <p:sp>
        <p:nvSpPr>
          <p:cNvPr id="11" name="Picture Placeholder 10">
            <a:extLst>
              <a:ext uri="{FF2B5EF4-FFF2-40B4-BE49-F238E27FC236}">
                <a16:creationId xmlns="" xmlns:a16="http://schemas.microsoft.com/office/drawing/2014/main" id="{BB23E4D4-C689-4866-A592-3C832E8F72F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43569" y="2400747"/>
            <a:ext cx="2675483" cy="2675483"/>
          </a:xfrm>
          <a:custGeom>
            <a:avLst/>
            <a:gdLst>
              <a:gd name="connsiteX0" fmla="*/ 1337742 w 2675483"/>
              <a:gd name="connsiteY0" fmla="*/ 0 h 2675483"/>
              <a:gd name="connsiteX1" fmla="*/ 2668578 w 2675483"/>
              <a:gd name="connsiteY1" fmla="*/ 1200966 h 2675483"/>
              <a:gd name="connsiteX2" fmla="*/ 2675483 w 2675483"/>
              <a:gd name="connsiteY2" fmla="*/ 1337722 h 2675483"/>
              <a:gd name="connsiteX3" fmla="*/ 2675483 w 2675483"/>
              <a:gd name="connsiteY3" fmla="*/ 1337762 h 2675483"/>
              <a:gd name="connsiteX4" fmla="*/ 2668578 w 2675483"/>
              <a:gd name="connsiteY4" fmla="*/ 1474519 h 2675483"/>
              <a:gd name="connsiteX5" fmla="*/ 1474519 w 2675483"/>
              <a:gd name="connsiteY5" fmla="*/ 2668578 h 2675483"/>
              <a:gd name="connsiteX6" fmla="*/ 1337762 w 2675483"/>
              <a:gd name="connsiteY6" fmla="*/ 2675483 h 2675483"/>
              <a:gd name="connsiteX7" fmla="*/ 1337723 w 2675483"/>
              <a:gd name="connsiteY7" fmla="*/ 2675483 h 2675483"/>
              <a:gd name="connsiteX8" fmla="*/ 1200966 w 2675483"/>
              <a:gd name="connsiteY8" fmla="*/ 2668578 h 2675483"/>
              <a:gd name="connsiteX9" fmla="*/ 0 w 2675483"/>
              <a:gd name="connsiteY9" fmla="*/ 1337742 h 2675483"/>
              <a:gd name="connsiteX10" fmla="*/ 1337742 w 2675483"/>
              <a:gd name="connsiteY10" fmla="*/ 0 h 2675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75483" h="2675483">
                <a:moveTo>
                  <a:pt x="1337742" y="0"/>
                </a:moveTo>
                <a:cubicBezTo>
                  <a:pt x="2030381" y="0"/>
                  <a:pt x="2600072" y="526401"/>
                  <a:pt x="2668578" y="1200966"/>
                </a:cubicBezTo>
                <a:lnTo>
                  <a:pt x="2675483" y="1337722"/>
                </a:lnTo>
                <a:lnTo>
                  <a:pt x="2675483" y="1337762"/>
                </a:lnTo>
                <a:lnTo>
                  <a:pt x="2668578" y="1474519"/>
                </a:lnTo>
                <a:cubicBezTo>
                  <a:pt x="2604639" y="2104113"/>
                  <a:pt x="2104113" y="2604639"/>
                  <a:pt x="1474519" y="2668578"/>
                </a:cubicBezTo>
                <a:lnTo>
                  <a:pt x="1337762" y="2675483"/>
                </a:lnTo>
                <a:lnTo>
                  <a:pt x="1337723" y="2675483"/>
                </a:lnTo>
                <a:lnTo>
                  <a:pt x="1200966" y="2668578"/>
                </a:lnTo>
                <a:cubicBezTo>
                  <a:pt x="526401" y="2600072"/>
                  <a:pt x="0" y="2030381"/>
                  <a:pt x="0" y="1337742"/>
                </a:cubicBezTo>
                <a:cubicBezTo>
                  <a:pt x="0" y="598927"/>
                  <a:pt x="598927" y="0"/>
                  <a:pt x="1337742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9309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FF980F-F21D-49ED-9926-FDD4C24C5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899BEC7-76AD-4E77-84F2-59E6072F0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D5E856A9-39DE-405D-B78F-33B91F234C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6DEAA0A-B49F-4FE5-98AF-5FEA80048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A83D3-966B-400D-A439-3A5592584D0F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45438D8-A749-47CE-9964-610C2FA66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ABB8298-6EC3-4C52-AD76-94E000F75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0228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87F5A39-1872-436A-A2E7-6AE42B264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4AE7123B-21CA-47C7-BF08-8FF558E420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866B924-601B-4A92-9608-A19DB93CA7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27328F-A020-48AF-96DA-C426EF70C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9786D-0F31-4C56-B23C-672F56F9D7EF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9C825E5-EC89-46BA-9B6F-A727942C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65A5063-46B6-492D-AE1A-B6405AF2F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65048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www.presentation-powerpoint.com/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308612C2-DF99-4C83-B1D8-1458F2042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519BEF3-2E1F-423D-A1DB-C01D5A5B2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C1A97E-557E-44D4-998F-519E1C91DD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5CB1D-9A49-45B7-BA4D-DA9A42D8627D}" type="datetime1">
              <a:rPr lang="fr-FR" smtClean="0"/>
              <a:pPr/>
              <a:t>06/11/2023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E225C-D54C-4CD4-B985-401D163C89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2E36B32-161C-46F4-9DC0-0606ACE881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66DE6-6023-4F1B-83B8-5B1409609C0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727577C4-EF18-4263-8E50-F315728DE8F4}"/>
              </a:ext>
            </a:extLst>
          </p:cNvPr>
          <p:cNvSpPr txBox="1"/>
          <p:nvPr userDrawn="1"/>
        </p:nvSpPr>
        <p:spPr>
          <a:xfrm>
            <a:off x="0" y="7042484"/>
            <a:ext cx="403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hlinkClick r:id="rId15"/>
              </a:rPr>
              <a:t>www.presentation-powerpoint.com</a:t>
            </a:r>
            <a:endParaRPr lang="fr-FR" dirty="0"/>
          </a:p>
        </p:txBody>
      </p:sp>
    </p:spTree>
    <p:extLst>
      <p:ext uri="{BB962C8B-B14F-4D97-AF65-F5344CB8AC3E}">
        <p14:creationId xmlns="" xmlns:p14="http://schemas.microsoft.com/office/powerpoint/2010/main" val="125660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Me.biskra@univ-biskra.dz" TargetMode="External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445467"/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>
            <a:spLocks noGrp="1"/>
          </p:cNvSpPr>
          <p:nvPr>
            <p:ph type="ctrTitle"/>
          </p:nvPr>
        </p:nvSpPr>
        <p:spPr>
          <a:xfrm>
            <a:off x="2546260" y="2112560"/>
            <a:ext cx="5952661" cy="22220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>
            <a:noAutofit/>
          </a:bodyPr>
          <a:lstStyle/>
          <a:p>
            <a:pPr algn="r" rtl="1"/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السنة الأولى </a:t>
            </a:r>
            <a:r>
              <a:rPr lang="ar-SA" sz="4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ماستر</a:t>
            </a:r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/>
            </a:r>
            <a:b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تخصص ريادة الأعمال</a:t>
            </a:r>
            <a:b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</a:br>
            <a:r>
              <a:rPr lang="ar-S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مقياس الاستراتيجية الدولية</a:t>
            </a:r>
            <a:endParaRPr lang="fr-FR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0" name="Google Shape;120;p15"/>
          <p:cNvSpPr txBox="1">
            <a:spLocks noGrp="1"/>
          </p:cNvSpPr>
          <p:nvPr>
            <p:ph type="subTitle" idx="1"/>
          </p:nvPr>
        </p:nvSpPr>
        <p:spPr>
          <a:xfrm>
            <a:off x="2507636" y="4087220"/>
            <a:ext cx="9684364" cy="786259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pPr algn="ctr" rtl="1"/>
            <a:r>
              <a:rPr lang="ar-SA" sz="4300" b="1" dirty="0" smtClean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الأستاذة: </a:t>
            </a:r>
            <a:r>
              <a:rPr lang="ar-SA" sz="4300" b="1" dirty="0" err="1" smtClean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sz="4300" b="1" dirty="0" smtClean="0">
                <a:solidFill>
                  <a:schemeClr val="accent1">
                    <a:lumMod val="25000"/>
                    <a:lumOff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</a:t>
            </a:r>
            <a:endParaRPr lang="fr-FR" sz="4300" b="1" dirty="0">
              <a:solidFill>
                <a:schemeClr val="accent1">
                  <a:lumMod val="25000"/>
                  <a:lumOff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943872" y="452670"/>
            <a:ext cx="6096000" cy="1369602"/>
          </a:xfrm>
          <a:prstGeom prst="rect">
            <a:avLst/>
          </a:prstGeom>
        </p:spPr>
        <p:txBody>
          <a:bodyPr lIns="121917" tIns="60958" rIns="121917" bIns="60958">
            <a:spAutoFit/>
          </a:bodyPr>
          <a:lstStyle/>
          <a:p>
            <a:pPr algn="ctr" rtl="1"/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جامعة محمد </a:t>
            </a:r>
            <a:r>
              <a:rPr lang="ar-SA" sz="2700" b="1" dirty="0" err="1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خيضر</a:t>
            </a:r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بسكرة </a:t>
            </a:r>
          </a:p>
          <a:p>
            <a:pPr algn="ctr" rtl="1"/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كلية العلوم الاقتصادية والتجارية وعلوم التسيير</a:t>
            </a:r>
          </a:p>
          <a:p>
            <a:pPr algn="ctr" rtl="1"/>
            <a:r>
              <a:rPr lang="ar-SA" sz="2700" b="1" dirty="0" smtClean="0">
                <a:solidFill>
                  <a:srgbClr val="F9D80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قسم علوم التسيير</a:t>
            </a:r>
            <a:endParaRPr lang="fr-FR" sz="2700" b="1" dirty="0">
              <a:solidFill>
                <a:srgbClr val="F9D80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304245" y="6117300"/>
            <a:ext cx="2880320" cy="615553"/>
          </a:xfrm>
          <a:prstGeom prst="rect">
            <a:avLst/>
          </a:prstGeom>
          <a:solidFill>
            <a:srgbClr val="E6AF00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2024/2023</a:t>
            </a:r>
            <a:endParaRPr lang="fr-F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0" name="Image 9" descr="9782340033900-475x500-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543" y="0"/>
            <a:ext cx="2467840" cy="328352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" y="4904509"/>
            <a:ext cx="12191999" cy="623455"/>
          </a:xfrm>
          <a:prstGeom prst="rect">
            <a:avLst/>
          </a:prstGeom>
          <a:solidFill>
            <a:srgbClr val="B0D5E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 flipH="1">
            <a:off x="8423563" y="0"/>
            <a:ext cx="3808647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CB4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8395854" y="2355274"/>
            <a:ext cx="2771986" cy="2521527"/>
          </a:xfrm>
          <a:ln w="60325">
            <a:solidFill>
              <a:srgbClr val="445467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445467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10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377889" y="942225"/>
            <a:ext cx="7865566" cy="5693866"/>
            <a:chOff x="729526" y="1142744"/>
            <a:chExt cx="4700761" cy="595254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926492" y="1475756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729526" y="1142744"/>
              <a:ext cx="4700761" cy="595254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في استراتيجية التطوير في الأسواق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الأجنبية،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"تقوم الشركة بالاستثمار في عناصر غير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ملموسة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(معلومات، علاقات عقدية، علاقات شراكة،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إلخ.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) من نوع جديد بالنسبة لها، لأنها تشمل شركاء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أجانب...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إن إقامة علاقات مالية وتكنولوجية وسوقية مع الجهات الأخرى في الشبكة يسمح للشركات بتوسيع اتصالاتها وتوسيع أنشطتها تدريجيًا خارج أراضيها الوطنية لتصبح دولية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.</a:t>
              </a: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في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هذا النهج الشبكي،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فإن التدويل يتطور عبر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ثلاث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مراحل: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التمديد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(أي تشكيل الشبكة في الخارج من خلال عناصر غير ملموسة بشكل أساسي ذات طابع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علائقي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ومعلوماتي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)،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وا</a:t>
              </a:r>
              <a:r>
                <a:rPr lang="ar-SA" sz="2800" b="1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لاختراق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(تحديد الموقع والتزام الموارد داخل الشبكة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)،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b="1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والتكامل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(إدارة العلاقات في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عدة شبكات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دولية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).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EA0011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تعتمد هذه الرغبة في التوسع الشبكي في الخارج بشكل رئيسي على رغبة ورؤية المدير أو المديرين التنفيذيين للشركة الصغيرة والمتوسطة.</a:t>
              </a:r>
              <a:endParaRPr lang="fr-FR" sz="2800" b="1" dirty="0">
                <a:solidFill>
                  <a:srgbClr val="EA0011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0" y="0"/>
            <a:ext cx="9559636" cy="17543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1"/>
            <a:r>
              <a:rPr lang="ar-SA" sz="5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النمو من خلال </a:t>
            </a:r>
            <a:r>
              <a:rPr lang="ar-SA" sz="5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التدويل في </a:t>
            </a:r>
            <a:r>
              <a:rPr lang="ar-SA" sz="5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إطار </a:t>
            </a:r>
            <a:r>
              <a:rPr lang="ar-SA" sz="5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الشبكات</a:t>
            </a:r>
            <a:endParaRPr lang="ar-SA" sz="5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SA" sz="5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04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 flipH="1">
            <a:off x="8423563" y="0"/>
            <a:ext cx="3808647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CB4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8395854" y="2355274"/>
            <a:ext cx="2771986" cy="2521527"/>
          </a:xfrm>
          <a:ln w="60325">
            <a:solidFill>
              <a:srgbClr val="445467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445467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11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724255" y="948690"/>
            <a:ext cx="7865566" cy="6124754"/>
            <a:chOff x="919967" y="1439183"/>
            <a:chExt cx="4700761" cy="6403013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926492" y="1475756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919967" y="1439183"/>
              <a:ext cx="4700761" cy="640301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إذا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كان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”</a:t>
              </a:r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المقاولون الناجحين </a:t>
              </a:r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يجب أن يعرفوا كيفية البحث عن الموارد المالية والبشرية والحصول عليها حتى في سياق الأسواق الجديدة وقيود الموارد والحالة الغامضة </a:t>
              </a:r>
              <a:r>
                <a:rPr lang="ar-SA" sz="2800" b="1" dirty="0" err="1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الكبيرة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"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فإن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المقاولون الناجحين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في المجال العالمي هم أولئك الذين استطاعوا الاعتماد على شبكاتهم للاستفادة من آثار </a:t>
              </a:r>
              <a:r>
                <a:rPr lang="ar-SA" sz="28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الخارجيات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الإيجابية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إذا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كان يجب على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المقاول أن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يكون في نفس الوقت كائنًا فرديًا وجماعيًا وأن التواصل المؤسسي يشكل تمرينًا لا غنى عنه في استراتيجية التطوير، متداخلة بشبكات الأعمال والشبكات المؤسسية والشبكات المعلوماتية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فإن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الاندماج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والتفعيل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للشبكات يشكلان محفزًا قويًا لاستراتيجيات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التدويل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لأن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"</a:t>
              </a:r>
              <a:r>
                <a:rPr lang="ar-SA" sz="28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نجاح </a:t>
              </a:r>
              <a:r>
                <a:rPr lang="ar-SA" sz="28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المقاول العالمي</a:t>
              </a:r>
              <a:r>
                <a:rPr lang="ar-SA" sz="28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، بعيدًا عن أن يكون فعلًا فرديًا، يعتمد بشكل كبير على جودة الشبكات التي يندرج فيها </a:t>
              </a:r>
              <a:r>
                <a:rPr lang="ar-SA" sz="2800" b="1" dirty="0" smtClean="0">
                  <a:solidFill>
                    <a:srgbClr val="0070C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المشروع.</a:t>
              </a:r>
              <a:endParaRPr lang="ar-SA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0" y="0"/>
            <a:ext cx="10640291" cy="2123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1"/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الدور الرئيسي للقادة في </a:t>
            </a:r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التدويل من </a:t>
            </a:r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خلال الشبكات</a:t>
            </a: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04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 flipH="1">
            <a:off x="9282544" y="0"/>
            <a:ext cx="2949665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CB4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9268690" y="2355275"/>
            <a:ext cx="1899149" cy="2064326"/>
          </a:xfrm>
          <a:ln w="60325">
            <a:solidFill>
              <a:srgbClr val="445467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445467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12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474870" y="677828"/>
            <a:ext cx="8669130" cy="6555641"/>
            <a:chOff x="770926" y="1156014"/>
            <a:chExt cx="4700761" cy="685347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926492" y="1475756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770926" y="1156014"/>
              <a:ext cx="4700761" cy="685347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تعتبر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القدرة على إنشاء وتنشيط شبكات الأعمال واحدة من التسع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مهارات 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في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التدويل من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خلال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الشبكات.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يمكن أن تساعد القادة في تعزيز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التدويل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لشركاتهم من خلال الخطوات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التالية: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بناء شبكات قوية: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يجب على القادة بناء شبكات اجتماعية ومهنية قوية داخل صناعتهم وعبر الحدود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الجغرافية.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يمكن القيام بذلك من خلال حضور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المؤتمرات العلمية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والمؤتمرات الصناعية والمشاركة في الجمعيات والمنظمات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المهنية.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يمكن أيضًا استخدام وسائل التواصل الاجتماعي والمنصات الرقمية للتواصل وبناء العلاقات.</a:t>
              </a: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الاستفادة من الشبكات الموجودة: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يجب على القادة الاستفادة من الشبكات الموجودة لديهم، بما في ذلك الشركاء التجاريين والعملاء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والموردين.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يمكن أن تساعد العلاقات القائمة على الثقة والتعاون في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التدويل من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خلال النصح والتعاون في فتح أسواق جديدة وتوصية المنتجات والخدمات.</a:t>
              </a: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0" y="0"/>
            <a:ext cx="10640291" cy="2123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1"/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الدور الرئيسي للقادة في </a:t>
            </a:r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التدويل من </a:t>
            </a:r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خلال الشبكات</a:t>
            </a: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04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 flipH="1">
            <a:off x="10349344" y="0"/>
            <a:ext cx="1882865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CB4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10321636" y="2230583"/>
            <a:ext cx="1566640" cy="2036617"/>
          </a:xfrm>
          <a:ln w="60325">
            <a:solidFill>
              <a:srgbClr val="445467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445467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13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613416" y="795944"/>
            <a:ext cx="9403420" cy="6666823"/>
            <a:chOff x="858117" y="548071"/>
            <a:chExt cx="5247240" cy="7696604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1065650" y="548071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858117" y="940736"/>
              <a:ext cx="5247240" cy="730393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البحث عن فرص جديدة: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يجب على القادة أن يكونوا نشطين في البحث عن فرص جديدة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للتدويل.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يمكن أن تشمل هذه الفرص التوسع في الأسواق الجديدة، وتكوين شراكات استراتيجية مع شركات أخرى، واستكشاف فرص الاستحواذ والاندماج.</a:t>
              </a: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الاستثمار في التعلم والتطوير: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يجب على القادة الاستثمار في تطوير مهاراتهم ومعرفتهم بالأسواق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العالمية.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يمكن أن تشمل هذه الاستثمارات التعلم من خلال الدورات التدريبية والبرامج التعليمية المتاحة، وتوظيف خبراء واستشاريين لتقديم المشورة والتوجيه في الاستراتيجية العالمية.</a:t>
              </a: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التواصل والتفاعل مع الثقافات المختلفة: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يجب على القادة أن يكونوا قادرين على التواصل والتفاعل مع الثقافات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المختلفة.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يمكن أن تساعد فهم القيم والعادات والتقاليد المختلفة في بناء علاقات قوية وفعالة مع الشركاء الدوليين والعملاء.</a:t>
              </a: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0" y="0"/>
            <a:ext cx="10640291" cy="2123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 rtl="1"/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الدور الرئيسي للقادة في </a:t>
            </a:r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التدويل من </a:t>
            </a:r>
            <a:r>
              <a:rPr lang="ar-SA" sz="4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خلال الشبكات</a:t>
            </a: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04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 flipH="1">
            <a:off x="10349344" y="0"/>
            <a:ext cx="1882865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CB4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10321636" y="2230583"/>
            <a:ext cx="1566640" cy="2036617"/>
          </a:xfrm>
          <a:ln w="60325">
            <a:solidFill>
              <a:srgbClr val="445467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445467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14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207819" y="1060571"/>
            <a:ext cx="9989125" cy="5797429"/>
            <a:chOff x="775543" y="-203673"/>
            <a:chExt cx="5412388" cy="703168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1065650" y="-203673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775543" y="-78062"/>
              <a:ext cx="5412388" cy="690607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أظهر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استطلاع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أجراه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بنك </a:t>
              </a:r>
              <a:r>
                <a:rPr lang="fr-FR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HSBC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في عام 2013 أن أكثر الشكاوى التي طرحها قادة الشركات الصغيرة والمتوسطة الفرنسية حول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التدويل هي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: خوف من المخاطر، نقص المعلومات، والتوتر من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المجهول.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u="sng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54٪ من </a:t>
              </a:r>
              <a:r>
                <a:rPr lang="ar-SA" sz="2800" u="sng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المقاولين يرغبون </a:t>
              </a:r>
              <a:r>
                <a:rPr lang="ar-SA" sz="2800" u="sng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في المزيد من المعلومات حول العملاء المحتملين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، و </a:t>
              </a:r>
              <a:r>
                <a:rPr lang="ar-SA" sz="2800" u="sng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42٪ حول المنافسين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، و </a:t>
              </a:r>
              <a:r>
                <a:rPr lang="ar-SA" sz="2800" u="sng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35٪ </a:t>
              </a:r>
              <a:r>
                <a:rPr lang="ar-SA" sz="2800" u="sng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حول المعلومات الاقتصادية </a:t>
              </a:r>
              <a:r>
                <a:rPr lang="ar-SA" sz="2800" u="sng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والتنظيمية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كما كشف تقرير </a:t>
              </a:r>
              <a:r>
                <a:rPr lang="fr-FR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HSBC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، عن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تراجع ملموس في ثقة الشركات الصغيرة والمتوسطة تجاه قدرتها على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التدويل.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تلعب </a:t>
              </a:r>
              <a:r>
                <a:rPr lang="ar-SA" sz="2800" b="1" u="sng" dirty="0" smtClean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الثقة دورًا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ليس فقط في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النية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للنمو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بالنسبة للمقاول، </a:t>
              </a:r>
              <a:r>
                <a:rPr lang="ar-SA" sz="2800" b="1" u="sng" dirty="0" smtClean="0">
                  <a:solidFill>
                    <a:schemeClr val="accent1">
                      <a:lumMod val="90000"/>
                      <a:lumOff val="10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ولكن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أيضًا في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الالتزام </a:t>
              </a:r>
              <a:r>
                <a:rPr lang="ar-SA" sz="28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بالنية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الثقة والالتزام </a:t>
              </a:r>
              <a:r>
                <a:rPr lang="ar-SA" sz="2800" b="1" dirty="0" smtClean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يسهلان استغلال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الموارد من منظور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النمو.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تحدث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الثقة </a:t>
              </a:r>
              <a:r>
                <a:rPr lang="ar-SA" sz="2800" b="1" dirty="0" smtClean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تأثير رافعة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على الموارد غير الملموسة التي تضاعف الجهود والكفاءة في استخدام الموارد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المادية.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علاوة على ذلك، إذا كان المعنيون في هذه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الشركات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(العملاء والموردين والشركاء الماليين،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إلخ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) مستعدين للثقة في القادة والارتباط بجانبهم خلال فترات النمو القوي، فإنهم يتوقعون بالمقابل الالتزام القوي والمستدام في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النمو.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0" y="166255"/>
            <a:ext cx="10640291" cy="2123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just" rtl="1"/>
            <a:r>
              <a:rPr lang="ar-SA" sz="4400" dirty="0" smtClean="0">
                <a:solidFill>
                  <a:srgbClr val="4A466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نمو الشركات الصغيرة والمتوسطة على الصعيد الدولي: دور </a:t>
            </a:r>
            <a:r>
              <a:rPr lang="ar-SA" sz="4400" dirty="0" err="1" smtClean="0">
                <a:solidFill>
                  <a:srgbClr val="4A466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الثقة ...</a:t>
            </a:r>
            <a:endParaRPr lang="ar-SA" sz="4400" dirty="0" smtClean="0">
              <a:solidFill>
                <a:srgbClr val="4A466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ea typeface="Open Sans" panose="020B0606030504020204" pitchFamily="34" charset="0"/>
              <a:cs typeface="Sakkal Majalla" pitchFamily="2" charset="-78"/>
            </a:endParaRP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  <a:p>
            <a:pPr algn="ctr" rtl="1"/>
            <a:endParaRPr lang="ar-SA" sz="4400" b="1" dirty="0" smtClean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04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13855"/>
            <a:ext cx="4073236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85" t="-370" r="29003" b="1388"/>
          <a:stretch/>
        </p:blipFill>
        <p:spPr>
          <a:xfrm>
            <a:off x="1753976" y="2438400"/>
            <a:ext cx="1931333" cy="2142304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15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4034791" y="0"/>
            <a:ext cx="7630737" cy="6147499"/>
            <a:chOff x="-503277" y="129952"/>
            <a:chExt cx="6486651" cy="6147499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503277" y="129952"/>
              <a:ext cx="6164958" cy="860896"/>
              <a:chOff x="-313541" y="3190233"/>
              <a:chExt cx="6164958" cy="86089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313541" y="3190233"/>
                <a:ext cx="6164958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spAutoFit/>
              </a:bodyPr>
              <a:lstStyle/>
              <a:p>
                <a:pPr algn="just" rtl="1"/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المزايا التنافسية لتدويل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لشركات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الصغيرة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والمتوسطة</a:t>
                </a:r>
                <a:endParaRPr lang="fr-FR" sz="3600" b="1" dirty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46612" y="1445359"/>
              <a:ext cx="6029986" cy="48320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457200" indent="-457200" algn="just" rtl="1">
                <a:buFont typeface="+mj-lt"/>
                <a:buAutoNum type="arabicParenR"/>
              </a:pP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الوصول إلى أسواق جديدة: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يتيح التدويل للشركات الصغيرة والمتوسطة الوصول إلى أسواق جديدة وتوسيع قاعدة عملائها 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المحتملة.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يوفر هذا لهم فرصًا جديدة للنمو والمبيعات، مما يمكن أن يزيد من إيراداتهم وربحيتهم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</a:p>
            <a:p>
              <a:pPr marL="457200" indent="-457200" algn="just" rtl="1"/>
              <a:endParaRPr lang="fr-FR" sz="28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2"/>
              </a:pP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تنويع المخاطر: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من خلال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التدويل،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يمكن للشركات الصغيرة والمتوسطة تقليل اعتمادها على سوق واحد 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فقط.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يحمي ذلك الشركات من التقلبات الاقتصادية والمخاطر الخاصة بسوق 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محدد.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إذا كانت الاقتصاد الوطني في وضع صعب، يمكن للشركة الاعتماد دائمًا على الإيرادات التي تولدها الأسواق الدولية الأخرى.</a:t>
              </a:r>
              <a:endParaRPr lang="fr-FR" sz="28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b="1" dirty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4073236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85" t="-370" r="29003" b="1388"/>
          <a:stretch/>
        </p:blipFill>
        <p:spPr>
          <a:xfrm>
            <a:off x="1753976" y="2438400"/>
            <a:ext cx="1931333" cy="2142304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16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4034791" y="0"/>
            <a:ext cx="7713864" cy="6161353"/>
            <a:chOff x="-503277" y="129952"/>
            <a:chExt cx="6557315" cy="6161353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503277" y="129952"/>
              <a:ext cx="6164958" cy="860896"/>
              <a:chOff x="-313541" y="3190233"/>
              <a:chExt cx="6164958" cy="86089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313541" y="3190233"/>
                <a:ext cx="6164958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spAutoFit/>
              </a:bodyPr>
              <a:lstStyle/>
              <a:p>
                <a:pPr algn="just" rtl="1"/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المزايا التنافسية لتدويل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لشركات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الصغيرة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والمتوسطة</a:t>
                </a:r>
                <a:endParaRPr lang="fr-FR" sz="3600" b="1" dirty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458819" y="1459213"/>
              <a:ext cx="6512857" cy="483209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457200" indent="-457200" algn="just" rtl="1">
                <a:buFont typeface="+mj-lt"/>
                <a:buAutoNum type="arabicParenR" startAt="3"/>
              </a:pP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التفوق التنافسي: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يتيح التدويل للشركات الصغيرة والمتوسطة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التميز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عن منافسيها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في الأسواق 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الدولية.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يمكنها تقديم منتجات أو خدمات فريدة، والاستفادة من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صورة علامة تجارية دولية واستغلال المزايا التكنولوجية أو </a:t>
              </a:r>
              <a:r>
                <a:rPr lang="ar-SA" sz="2800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التكاليف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 أن يعزز الوصول إلى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تقنيات وموارد ومهارات جديدة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التفوق التنافسي لديهم أيضًا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</a:p>
            <a:p>
              <a:pPr marL="457200" indent="-457200" algn="just" rtl="1"/>
              <a:endParaRPr lang="fr-FR" sz="28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تحسين الابتكار: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يعزز التدويل الابتكار داخل الشركات الصغيرة 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والمتوسطة.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عندما تواجه الشركات أسواقًا جديدة ومتطلبات مختلفة، فإنها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تُحفِّز على تعديل منتجاتها وعملياتها واستراتيجياتها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لتلبية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احتياجات العملاء 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الدوليين.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يحفز ذلك الإبداع والابتكار داخل الشركة.</a:t>
              </a:r>
              <a:endParaRPr lang="fr-FR" sz="28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b="1" dirty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4073236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85" t="-370" r="29003" b="1388"/>
          <a:stretch/>
        </p:blipFill>
        <p:spPr>
          <a:xfrm>
            <a:off x="1753976" y="2438400"/>
            <a:ext cx="1931333" cy="2142304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17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4034791" y="0"/>
            <a:ext cx="7727718" cy="6858000"/>
            <a:chOff x="-503277" y="129952"/>
            <a:chExt cx="6569092" cy="6858000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503277" y="129952"/>
              <a:ext cx="6164958" cy="860896"/>
              <a:chOff x="-313541" y="3190233"/>
              <a:chExt cx="6164958" cy="86089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313541" y="3190233"/>
                <a:ext cx="6164958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spAutoFit/>
              </a:bodyPr>
              <a:lstStyle/>
              <a:p>
                <a:pPr algn="just" rtl="1"/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المزايا التنافسية لتدويل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لشركات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الصغيرة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والمتوسطة</a:t>
                </a:r>
                <a:endParaRPr lang="fr-FR" sz="3600" b="1" dirty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447042" y="1294086"/>
              <a:ext cx="6512857" cy="569386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457200" indent="-457200" algn="just" rtl="1">
                <a:buFont typeface="+mj-lt"/>
                <a:buAutoNum type="arabicParenR" startAt="5"/>
              </a:pP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الوصول إلى موارد وشراكات استراتيجية: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يوفر التدويل للشركات الصغيرة والمتوسطة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فرصة التعاون مع شركاء تجاريين </a:t>
              </a:r>
              <a:r>
                <a:rPr lang="ar-SA" sz="2800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دوليين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يمنحهم ذلك الوصول إلى موارد مثل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المعرفة المحلية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و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شبكات التوزيع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و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التقنيات المتقدمة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و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المهارات </a:t>
              </a:r>
              <a:r>
                <a:rPr lang="ar-SA" sz="2800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الخاصة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 أن تعزز الشراكات الاستراتيجية موقع الشركات الصغيرة والمتوسطة التنافسي على الأسواق الدولية.</a:t>
              </a:r>
              <a:endParaRPr lang="fr-FR" sz="28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r>
                <a:rPr lang="fr-FR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 </a:t>
              </a:r>
              <a:endParaRPr lang="ar-SA" sz="28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6"/>
              </a:pP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التعلم </a:t>
              </a: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التنظيمي: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يتيح التدويل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للشركات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الصغيرة والمتوسطة </a:t>
              </a:r>
              <a:r>
                <a:rPr lang="ar-SA" sz="28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اكتساب خبرة وخبرة قيمة في إدارة الأنشطة </a:t>
              </a:r>
              <a:r>
                <a:rPr lang="ar-SA" sz="2800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الدولية</a:t>
              </a:r>
              <a:r>
                <a:rPr lang="ar-SA" sz="28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u="sng" dirty="0" smtClean="0">
                  <a:solidFill>
                    <a:schemeClr val="accent1">
                      <a:lumMod val="75000"/>
                      <a:lumOff val="25000"/>
                    </a:schemeClr>
                  </a:solidFill>
                  <a:latin typeface="Sakkal Majalla" pitchFamily="2" charset="-78"/>
                  <a:cs typeface="Sakkal Majalla" pitchFamily="2" charset="-78"/>
                </a:rPr>
                <a:t>تتعلم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كيفية التكيف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مع بيئات تجارية مختلفة، </a:t>
              </a:r>
              <a:r>
                <a:rPr lang="ar-SA" sz="28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وفهم</a:t>
              </a:r>
              <a:r>
                <a:rPr lang="ar-SA" sz="2800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التنظيمات الدولية، </a:t>
              </a:r>
              <a:r>
                <a:rPr lang="ar-SA" sz="2800" b="1" dirty="0" smtClean="0"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والتنقل في ثقافات </a:t>
              </a:r>
              <a:r>
                <a:rPr lang="ar-SA" sz="28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الأعمال المتنوعة، مما يعزز قدرتها على التكيف </a:t>
              </a:r>
              <a:r>
                <a:rPr lang="ar-SA" sz="2800" b="1" u="sng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والابتكار.</a:t>
              </a:r>
              <a:endParaRPr lang="fr-FR" sz="2800" b="1" u="sng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endParaRPr lang="ar-SA" sz="2800" b="1" u="sng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endParaRPr lang="fr-FR" sz="2800" b="1" u="sng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b="1" dirty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2701635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85" t="-370" r="29003" b="1388"/>
          <a:stretch/>
        </p:blipFill>
        <p:spPr>
          <a:xfrm>
            <a:off x="396230" y="2604654"/>
            <a:ext cx="1931333" cy="1823649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18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2452255" y="401782"/>
            <a:ext cx="9393382" cy="7377748"/>
            <a:chOff x="-1232628" y="129952"/>
            <a:chExt cx="7360822" cy="7377748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503277" y="129952"/>
              <a:ext cx="6164958" cy="860896"/>
              <a:chOff x="-313541" y="3190233"/>
              <a:chExt cx="6164958" cy="86089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313541" y="3190233"/>
                <a:ext cx="6164958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spAutoFit/>
              </a:bodyPr>
              <a:lstStyle/>
              <a:p>
                <a:pPr algn="just" rtl="1"/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المزايا التنافسية لتدويل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لشركات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الصغيرة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والمتوسطة</a:t>
                </a:r>
                <a:endParaRPr lang="fr-FR" sz="3600" b="1" dirty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1232628" y="767393"/>
              <a:ext cx="7360822" cy="67403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457200" indent="-457200" algn="just" rtl="1">
                <a:buFont typeface="+mj-lt"/>
                <a:buAutoNum type="arabicParenR" startAt="5"/>
              </a:pPr>
              <a:endParaRPr lang="ar-SA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/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بالإضافة إلى المزايا المذكورة سابقًا، تقدم عملية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التدويل مزايا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أخرى للشركات الصغيرة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والمتوسطة</a:t>
              </a:r>
              <a:r>
                <a:rPr lang="ar-SA" sz="2400" dirty="0" err="1" smtClean="0"/>
                <a:t>:</a:t>
              </a:r>
              <a:endParaRPr lang="ar-SA" sz="2400" dirty="0" smtClean="0"/>
            </a:p>
            <a:p>
              <a:pPr marL="457200" indent="-457200" algn="just" rtl="1"/>
              <a:endParaRPr lang="ar-SA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/>
              </a:pP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400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الوصول إلى المواهب والكفاءات العالمية: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يتيح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التدويل للشركات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الصغيرة والمتوسطة الوصول إلى مجموعة أوسع من </a:t>
              </a:r>
              <a:r>
                <a:rPr lang="ar-SA" sz="24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المواهب والكفاءات على المستوى </a:t>
              </a:r>
              <a:r>
                <a:rPr lang="ar-SA" sz="24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العالمي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يمكنها توظيف موظفين مؤهلين والاستفادة من الخبرة المحلية في الأسواق الأجنبية التي تعمل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فيها.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وهذا يعزز الابتكار ويحسن قدرتها على مواجهة التحديات الخاصة بكل سوق.</a:t>
              </a: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/>
              </a:pP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تخفيض </a:t>
              </a: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تكاليف الإنتاج: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من خلال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التدويل،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يمكن للشركات الصغيرة والمتوسطة الاستفادة من </a:t>
              </a:r>
              <a:r>
                <a:rPr lang="ar-SA" sz="24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تكاليف إنتاج منخفضة في بعض </a:t>
              </a:r>
              <a:r>
                <a:rPr lang="ar-SA" sz="24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البلدان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قد يعود ذلك إلى مزايا اقتصادية مثل تكاليف العمالة المنخفضة، والتنظيمات الأقل صرامة، أو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التحفيزات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الضريبية.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 أن يزيد تخفيض تكاليف الإنتاج من هامش الربحية والقدرة التنافسية على الأسواق العالمية.</a:t>
              </a: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/>
              </a:pP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الوصول </a:t>
              </a: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إلى التمويل الدولي: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يوفر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التدويل للشركات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الصغيرة والمتوسطة فرص الوصول إلى التمويل الدولي، مثل </a:t>
              </a:r>
              <a:r>
                <a:rPr lang="ar-SA" sz="2400" u="sng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القروض التجارية والاستثمارات الأجنبية المباشرة أو برامج الدعم </a:t>
              </a:r>
              <a:r>
                <a:rPr lang="ar-SA" sz="2400" u="sng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الحكومي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 أن تساعد هذه المصادر الإضافية للتمويل الشركات الصغيرة والمتوسطة في تمويل توسعها الدولي والاستثمار في البحث والتطوير، وتعزيز قدرتها التنافسية.</a:t>
              </a: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/>
              </a:pPr>
              <a:endParaRPr lang="ar-SA" sz="2400" b="1" u="sng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/>
              </a:pPr>
              <a:endParaRPr lang="fr-FR" sz="2400" b="1" u="sng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400" b="1" dirty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2701635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85" t="-370" r="29003" b="1388"/>
          <a:stretch/>
        </p:blipFill>
        <p:spPr>
          <a:xfrm>
            <a:off x="396230" y="2604654"/>
            <a:ext cx="1931333" cy="1823649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19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2507672" y="401782"/>
            <a:ext cx="9199419" cy="7350042"/>
            <a:chOff x="-1189202" y="129952"/>
            <a:chExt cx="7208829" cy="7350042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503277" y="129952"/>
              <a:ext cx="6164958" cy="860896"/>
              <a:chOff x="-313541" y="3190233"/>
              <a:chExt cx="6164958" cy="860896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313541" y="3190233"/>
                <a:ext cx="6164958" cy="6463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>
                <a:spAutoFit/>
              </a:bodyPr>
              <a:lstStyle/>
              <a:p>
                <a:pPr algn="just" rtl="1"/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المزايا التنافسية لتدويل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لشركات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الصغيرة </a:t>
                </a:r>
                <a:r>
                  <a:rPr lang="ar-SA" sz="3600" b="1" dirty="0" smtClean="0">
                    <a:solidFill>
                      <a:srgbClr val="3E6798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والمتوسطة</a:t>
                </a:r>
                <a:endParaRPr lang="fr-FR" sz="3600" b="1" dirty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1189202" y="739687"/>
              <a:ext cx="7208829" cy="674030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457200" indent="-457200" algn="just" rtl="1">
                <a:buFont typeface="+mj-lt"/>
                <a:buAutoNum type="arabicParenR" startAt="5"/>
              </a:pPr>
              <a:endParaRPr lang="ar-SA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العلامة </a:t>
              </a: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التجارية العالمية: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من خلال توسيع نشاطها في الخارج، يمكن للشركات الصغيرة والمتوسطة </a:t>
              </a:r>
              <a:r>
                <a:rPr lang="ar-SA" sz="2400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تطوير علامة تجارية </a:t>
              </a:r>
              <a:r>
                <a:rPr lang="ar-SA" sz="2400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عالمية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يعزز ذلك مصداقيتها وسمعتها على الصعيدين الوطني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والدولي.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 أن تجذب العلامة التجارية الراسخة والمعترف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بها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على المستوى العالمي عملاء جددًا وتعزيز الولاء للعملاء الحاليين وتسهيل الدخول إلى أسواق جديدة.</a:t>
              </a: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الوصول إلى التكنولوجيا المتقدمة: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يتيح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التدويل للشركات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الصغيرة والمتوسطة الوصول إلى </a:t>
              </a:r>
              <a:r>
                <a:rPr lang="ar-SA" sz="24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التكنولوجيا المتقدمة والمبتكرة المتاحة في دول </a:t>
              </a:r>
              <a:r>
                <a:rPr lang="ar-SA" sz="24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أخرى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يممكن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أن تستفيد من شراكات تكنولوجية، ونقل التكنولوجيا، أو التحالفات الاستراتيجية مع شركات 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أجنبية.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يمكن أن تحسن اعتماد التكنولوجيا الجديدة كفاءتها التشغيلية وإنتاجيتها وقدرتها على الابتكار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</a:p>
            <a:p>
              <a:pPr marL="457200" indent="-457200" algn="just" rtl="1"/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التأثير </a:t>
              </a:r>
              <a:r>
                <a:rPr lang="ar-SA" sz="24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السياسي والمعياري: 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عن طريق التشغيل على المستوى الدولي، يمكن للشركات الصغيرة والمتوسطة أن </a:t>
              </a:r>
              <a:r>
                <a:rPr lang="ar-SA" sz="24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تؤثر في السياسات والمعايير </a:t>
              </a:r>
              <a:r>
                <a:rPr lang="ar-SA" sz="2400" b="1" dirty="0" err="1" smtClean="0">
                  <a:solidFill>
                    <a:schemeClr val="accent1">
                      <a:lumMod val="50000"/>
                      <a:lumOff val="5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الدولية</a:t>
              </a:r>
              <a:r>
                <a:rPr lang="ar-SA" sz="2400" dirty="0" err="1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r>
                <a:rPr lang="ar-SA" sz="2400" dirty="0" smtClean="0">
                  <a:solidFill>
                    <a:srgbClr val="3E6798"/>
                  </a:solidFill>
                  <a:latin typeface="Sakkal Majalla" pitchFamily="2" charset="-78"/>
                  <a:cs typeface="Sakkal Majalla" pitchFamily="2" charset="-78"/>
                </a:rPr>
                <a:t> يمكنها المشاركة في المنتديات والجمعيات ومجموعات العمل الدولية، مما يتيح لها المساهمة في صياغة سياسات تجارية مواتية ومعايير تنظيمية مناسبة لمصالحها.</a:t>
              </a: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endParaRPr lang="ar-SA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marL="457200" indent="-457200" algn="just" rtl="1">
                <a:buFont typeface="+mj-lt"/>
                <a:buAutoNum type="arabicParenR" startAt="4"/>
              </a:pPr>
              <a:endParaRPr lang="fr-FR" sz="2400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400" b="1" dirty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63553" y="260649"/>
            <a:ext cx="7415364" cy="830997"/>
          </a:xfrm>
          <a:prstGeom prst="rect">
            <a:avLst/>
          </a:prstGeom>
          <a:solidFill>
            <a:srgbClr val="4A4662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/>
            <a:r>
              <a:rPr lang="ar-DZ" sz="4800" b="1" cap="all" dirty="0" smtClean="0">
                <a:solidFill>
                  <a:schemeClr val="bg1"/>
                </a:solidFill>
                <a:latin typeface="Sakkal Majalla" pitchFamily="2" charset="-78"/>
                <a:ea typeface="+mj-ea"/>
                <a:cs typeface="Sakkal Majalla" pitchFamily="2" charset="-78"/>
              </a:rPr>
              <a:t>محتوى المحاضرة</a:t>
            </a:r>
            <a:endParaRPr lang="ar-DZ" sz="4800" b="1" cap="all" dirty="0">
              <a:solidFill>
                <a:schemeClr val="bg1"/>
              </a:solidFill>
              <a:latin typeface="Sakkal Majalla" pitchFamily="2" charset="-78"/>
              <a:ea typeface="+mj-ea"/>
              <a:cs typeface="Sakkal Majalla" pitchFamily="2" charset="-78"/>
            </a:endParaRPr>
          </a:p>
        </p:txBody>
      </p:sp>
      <p:pic>
        <p:nvPicPr>
          <p:cNvPr id="3" name="Picture 3" descr="C:\Users\seven\Pictures\qqqd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56374" y="1988840"/>
            <a:ext cx="2543605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riangle isocèle 3"/>
          <p:cNvSpPr/>
          <p:nvPr/>
        </p:nvSpPr>
        <p:spPr>
          <a:xfrm>
            <a:off x="0" y="1484784"/>
            <a:ext cx="8159267" cy="5184576"/>
          </a:xfrm>
          <a:prstGeom prst="triangle">
            <a:avLst/>
          </a:prstGeom>
          <a:solidFill>
            <a:srgbClr val="D6A300"/>
          </a:solidFill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e 4"/>
          <p:cNvGrpSpPr/>
          <p:nvPr/>
        </p:nvGrpSpPr>
        <p:grpSpPr>
          <a:xfrm>
            <a:off x="2928620" y="2372718"/>
            <a:ext cx="6957443" cy="587962"/>
            <a:chOff x="1872363" y="408565"/>
            <a:chExt cx="4366369" cy="659970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6" name="Rectangle à coins arrondis 5"/>
            <p:cNvSpPr/>
            <p:nvPr/>
          </p:nvSpPr>
          <p:spPr>
            <a:xfrm>
              <a:off x="1895115" y="408565"/>
              <a:ext cx="4297580" cy="659970"/>
            </a:xfrm>
            <a:prstGeom prst="roundRect">
              <a:avLst/>
            </a:prstGeom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1872363" y="487437"/>
              <a:ext cx="4366369" cy="471839"/>
            </a:xfrm>
            <a:prstGeom prst="rect">
              <a:avLst/>
            </a:prstGeom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/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المقاربات النظرية لتدويل المؤسسات الصغيرة والمتوسطة:</a:t>
              </a:r>
              <a:endParaRPr lang="fr-FR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9" name="Rectangle à coins arrondis 8"/>
          <p:cNvSpPr/>
          <p:nvPr/>
        </p:nvSpPr>
        <p:spPr>
          <a:xfrm>
            <a:off x="4406458" y="1772638"/>
            <a:ext cx="4896544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مقدمة</a:t>
            </a:r>
            <a:endParaRPr lang="fr-FR" sz="28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grpSp>
        <p:nvGrpSpPr>
          <p:cNvPr id="8" name="Groupe 10"/>
          <p:cNvGrpSpPr/>
          <p:nvPr/>
        </p:nvGrpSpPr>
        <p:grpSpPr>
          <a:xfrm>
            <a:off x="2090291" y="3195166"/>
            <a:ext cx="8064896" cy="678010"/>
            <a:chOff x="2189397" y="-521542"/>
            <a:chExt cx="4824536" cy="520058"/>
          </a:xfrm>
          <a:scene3d>
            <a:camera prst="orthographicFront"/>
            <a:lightRig rig="threePt" dir="t">
              <a:rot lat="0" lon="0" rev="7500000"/>
            </a:lightRig>
          </a:scene3d>
        </p:grpSpPr>
        <p:sp>
          <p:nvSpPr>
            <p:cNvPr id="12" name="Rectangle à coins arrondis 11"/>
            <p:cNvSpPr/>
            <p:nvPr/>
          </p:nvSpPr>
          <p:spPr>
            <a:xfrm>
              <a:off x="2189397" y="-432512"/>
              <a:ext cx="4824536" cy="393197"/>
            </a:xfrm>
            <a:prstGeom prst="roundRect">
              <a:avLst/>
            </a:prstGeom>
            <a:sp3d z="152400" extrusionH="63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2648877" y="-521542"/>
              <a:ext cx="4206794" cy="520058"/>
            </a:xfrm>
            <a:prstGeom prst="rect">
              <a:avLst/>
            </a:prstGeom>
            <a:sp3d z="15240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37160" tIns="137160" rIns="137160" bIns="137160" numCol="1" spcCol="1270" anchor="ctr" anchorCtr="0">
              <a:noAutofit/>
            </a:bodyPr>
            <a:lstStyle/>
            <a:p>
              <a:pPr algn="ctr" rtl="1"/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العوامل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المؤثرة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على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تدويل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الشركات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الصغيرة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b="1" cap="all" dirty="0" smtClean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والمتوسطة</a:t>
              </a:r>
              <a:r>
                <a:rPr lang="ar-SA" sz="28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:</a:t>
              </a:r>
              <a:endParaRPr lang="fr-FR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8" name="Rectangle à coins arrondis 17"/>
          <p:cNvSpPr/>
          <p:nvPr/>
        </p:nvSpPr>
        <p:spPr>
          <a:xfrm>
            <a:off x="2131854" y="4531002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الدور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الرئيسي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للقادة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التدويل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من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خلال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الشبكات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131855" y="5140602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المزايا</a:t>
            </a:r>
            <a:r>
              <a:rPr lang="ar-SA" sz="28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التنافسية</a:t>
            </a:r>
            <a:r>
              <a:rPr lang="ar-SA" sz="28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لتدويل</a:t>
            </a:r>
            <a:r>
              <a:rPr lang="ar-SA" sz="28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الشركات</a:t>
            </a:r>
            <a:r>
              <a:rPr lang="ar-SA" sz="28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الصغيرة</a:t>
            </a:r>
            <a:r>
              <a:rPr lang="ar-SA" sz="28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والمتوسطة</a:t>
            </a:r>
            <a:endParaRPr lang="fr-FR" sz="2800" b="1" cap="all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090291" y="3921402"/>
            <a:ext cx="7968885" cy="504056"/>
          </a:xfrm>
          <a:prstGeom prst="roundRect">
            <a:avLst/>
          </a:pr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2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 rtl="1"/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النمو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من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خلال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التدويل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في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إطار</a:t>
            </a:r>
            <a:r>
              <a:rPr lang="ar-SA" sz="28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SA" sz="2800" b="1" cap="al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الشبكات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8" grpId="0" animBg="1"/>
      <p:bldP spid="14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34"/>
          <p:cNvSpPr txBox="1">
            <a:spLocks noGrp="1"/>
          </p:cNvSpPr>
          <p:nvPr>
            <p:ph type="title"/>
          </p:nvPr>
        </p:nvSpPr>
        <p:spPr>
          <a:xfrm>
            <a:off x="415600" y="243567"/>
            <a:ext cx="11360800" cy="763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dirty="0" smtClean="0">
                <a:solidFill>
                  <a:srgbClr val="434343"/>
                </a:solidFill>
              </a:rPr>
              <a:t>Contact</a:t>
            </a:r>
            <a:r>
              <a:rPr lang="en" dirty="0" smtClean="0"/>
              <a:t> </a:t>
            </a:r>
            <a:r>
              <a:rPr lang="en" b="1" dirty="0" smtClean="0">
                <a:solidFill>
                  <a:srgbClr val="445467"/>
                </a:solidFill>
              </a:rPr>
              <a:t>Info</a:t>
            </a:r>
            <a:endParaRPr b="1" dirty="0">
              <a:solidFill>
                <a:srgbClr val="445467"/>
              </a:solidFill>
            </a:endParaRPr>
          </a:p>
        </p:txBody>
      </p:sp>
      <p:sp>
        <p:nvSpPr>
          <p:cNvPr id="498" name="Google Shape;498;p34"/>
          <p:cNvSpPr/>
          <p:nvPr/>
        </p:nvSpPr>
        <p:spPr>
          <a:xfrm>
            <a:off x="415600" y="1357746"/>
            <a:ext cx="5167782" cy="2757054"/>
          </a:xfrm>
          <a:prstGeom prst="rect">
            <a:avLst/>
          </a:prstGeom>
          <a:solidFill>
            <a:srgbClr val="3E6798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cxnSp>
        <p:nvCxnSpPr>
          <p:cNvPr id="499" name="Google Shape;499;p34"/>
          <p:cNvCxnSpPr/>
          <p:nvPr/>
        </p:nvCxnSpPr>
        <p:spPr>
          <a:xfrm>
            <a:off x="6096000" y="1358900"/>
            <a:ext cx="0" cy="4089200"/>
          </a:xfrm>
          <a:prstGeom prst="straightConnector1">
            <a:avLst/>
          </a:prstGeom>
          <a:noFill/>
          <a:ln w="28575" cap="flat" cmpd="sng">
            <a:solidFill>
              <a:srgbClr val="F3390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00" name="Google Shape;500;p34"/>
          <p:cNvSpPr/>
          <p:nvPr/>
        </p:nvSpPr>
        <p:spPr>
          <a:xfrm>
            <a:off x="480800" y="1452100"/>
            <a:ext cx="5054800" cy="2531600"/>
          </a:xfrm>
          <a:prstGeom prst="rect">
            <a:avLst/>
          </a:prstGeom>
          <a:solidFill>
            <a:srgbClr val="434343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 algn="ctr"/>
            <a:endParaRPr sz="32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3" name="Google Shape;503;p34"/>
          <p:cNvSpPr txBox="1"/>
          <p:nvPr/>
        </p:nvSpPr>
        <p:spPr>
          <a:xfrm>
            <a:off x="3599723" y="4869160"/>
            <a:ext cx="2556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ar-SA" b="1" dirty="0" smtClean="0">
                <a:solidFill>
                  <a:srgbClr val="434343"/>
                </a:solidFill>
                <a:latin typeface="Open Sans"/>
                <a:ea typeface="Open Sans"/>
                <a:cs typeface="Open Sans"/>
                <a:sym typeface="Open Sans"/>
              </a:rPr>
              <a:t>0776457125</a:t>
            </a:r>
            <a:endParaRPr b="1" dirty="0">
              <a:solidFill>
                <a:srgbClr val="434343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4" name="Google Shape;504;p34"/>
          <p:cNvSpPr txBox="1"/>
          <p:nvPr/>
        </p:nvSpPr>
        <p:spPr>
          <a:xfrm>
            <a:off x="3599723" y="4389107"/>
            <a:ext cx="2184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sz="2400" b="1" dirty="0">
                <a:solidFill>
                  <a:srgbClr val="3E6798"/>
                </a:solidFill>
                <a:latin typeface="Open Sans"/>
                <a:ea typeface="Open Sans"/>
                <a:cs typeface="Open Sans"/>
                <a:sym typeface="Open Sans"/>
              </a:rPr>
              <a:t>Phone</a:t>
            </a:r>
            <a:endParaRPr sz="2400" b="1" dirty="0">
              <a:solidFill>
                <a:srgbClr val="3E679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06" name="Google Shape;506;p34"/>
          <p:cNvSpPr txBox="1"/>
          <p:nvPr/>
        </p:nvSpPr>
        <p:spPr>
          <a:xfrm>
            <a:off x="239349" y="4389107"/>
            <a:ext cx="2184400" cy="46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>
            <a:noAutofit/>
          </a:bodyPr>
          <a:lstStyle/>
          <a:p>
            <a:r>
              <a:rPr lang="en" sz="2400" b="1" dirty="0">
                <a:solidFill>
                  <a:srgbClr val="3E6798"/>
                </a:solidFill>
                <a:latin typeface="Open Sans"/>
                <a:ea typeface="Open Sans"/>
                <a:cs typeface="Open Sans"/>
                <a:sym typeface="Open Sans"/>
              </a:rPr>
              <a:t>Email</a:t>
            </a:r>
            <a:endParaRPr sz="2400" b="1" dirty="0">
              <a:solidFill>
                <a:srgbClr val="3E6798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2" name="Google Shape;508;p34"/>
          <p:cNvGrpSpPr/>
          <p:nvPr/>
        </p:nvGrpSpPr>
        <p:grpSpPr>
          <a:xfrm>
            <a:off x="6937796" y="4167105"/>
            <a:ext cx="556969" cy="556969"/>
            <a:chOff x="5122875" y="3525086"/>
            <a:chExt cx="572700" cy="572700"/>
          </a:xfrm>
        </p:grpSpPr>
        <p:sp>
          <p:nvSpPr>
            <p:cNvPr id="509" name="Google Shape;509;p34"/>
            <p:cNvSpPr/>
            <p:nvPr/>
          </p:nvSpPr>
          <p:spPr>
            <a:xfrm>
              <a:off x="5122875" y="3525086"/>
              <a:ext cx="572700" cy="5727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59955" y="4981"/>
                  </a:moveTo>
                  <a:cubicBezTo>
                    <a:pt x="90378" y="4981"/>
                    <a:pt x="114929" y="29621"/>
                    <a:pt x="114929" y="59955"/>
                  </a:cubicBezTo>
                  <a:cubicBezTo>
                    <a:pt x="114929" y="90378"/>
                    <a:pt x="90378" y="114929"/>
                    <a:pt x="59955" y="114929"/>
                  </a:cubicBezTo>
                  <a:cubicBezTo>
                    <a:pt x="29621" y="114929"/>
                    <a:pt x="4981" y="90378"/>
                    <a:pt x="4981" y="59955"/>
                  </a:cubicBezTo>
                  <a:cubicBezTo>
                    <a:pt x="4714" y="29621"/>
                    <a:pt x="29621" y="4981"/>
                    <a:pt x="59955" y="4981"/>
                  </a:cubicBezTo>
                  <a:moveTo>
                    <a:pt x="59955" y="0"/>
                  </a:moveTo>
                  <a:cubicBezTo>
                    <a:pt x="26864" y="0"/>
                    <a:pt x="0" y="26864"/>
                    <a:pt x="0" y="59955"/>
                  </a:cubicBezTo>
                  <a:cubicBezTo>
                    <a:pt x="0" y="93135"/>
                    <a:pt x="26864" y="120000"/>
                    <a:pt x="59955" y="120000"/>
                  </a:cubicBezTo>
                  <a:cubicBezTo>
                    <a:pt x="93135" y="120000"/>
                    <a:pt x="120000" y="93135"/>
                    <a:pt x="120000" y="59955"/>
                  </a:cubicBezTo>
                  <a:cubicBezTo>
                    <a:pt x="120000" y="26864"/>
                    <a:pt x="93135" y="0"/>
                    <a:pt x="59955" y="0"/>
                  </a:cubicBezTo>
                  <a:lnTo>
                    <a:pt x="59955" y="0"/>
                  </a:lnTo>
                  <a:close/>
                </a:path>
              </a:pathLst>
            </a:custGeom>
            <a:solidFill>
              <a:srgbClr val="3C5B9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endParaRPr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34"/>
            <p:cNvSpPr/>
            <p:nvPr/>
          </p:nvSpPr>
          <p:spPr>
            <a:xfrm>
              <a:off x="5326942" y="3640825"/>
              <a:ext cx="164700" cy="335100"/>
            </a:xfrm>
            <a:custGeom>
              <a:avLst/>
              <a:gdLst/>
              <a:ahLst/>
              <a:cxnLst/>
              <a:rect l="l" t="t" r="r" b="b"/>
              <a:pathLst>
                <a:path w="120000" h="120000" extrusionOk="0">
                  <a:moveTo>
                    <a:pt x="27786" y="120000"/>
                  </a:moveTo>
                  <a:lnTo>
                    <a:pt x="77557" y="120000"/>
                  </a:lnTo>
                  <a:lnTo>
                    <a:pt x="77557" y="60075"/>
                  </a:lnTo>
                  <a:lnTo>
                    <a:pt x="115725" y="60075"/>
                  </a:lnTo>
                  <a:lnTo>
                    <a:pt x="120000" y="38988"/>
                  </a:lnTo>
                  <a:lnTo>
                    <a:pt x="76946" y="38988"/>
                  </a:lnTo>
                  <a:lnTo>
                    <a:pt x="76946" y="25790"/>
                  </a:lnTo>
                  <a:cubicBezTo>
                    <a:pt x="76946" y="21087"/>
                    <a:pt x="81221" y="20632"/>
                    <a:pt x="85496" y="20632"/>
                  </a:cubicBezTo>
                  <a:lnTo>
                    <a:pt x="119083" y="20632"/>
                  </a:lnTo>
                  <a:lnTo>
                    <a:pt x="119083" y="0"/>
                  </a:lnTo>
                  <a:lnTo>
                    <a:pt x="79389" y="0"/>
                  </a:lnTo>
                  <a:cubicBezTo>
                    <a:pt x="35419" y="0"/>
                    <a:pt x="27786" y="15474"/>
                    <a:pt x="27786" y="24879"/>
                  </a:cubicBezTo>
                  <a:lnTo>
                    <a:pt x="27786" y="38533"/>
                  </a:lnTo>
                  <a:lnTo>
                    <a:pt x="0" y="38533"/>
                  </a:lnTo>
                  <a:lnTo>
                    <a:pt x="0" y="59620"/>
                  </a:lnTo>
                  <a:lnTo>
                    <a:pt x="27786" y="59620"/>
                  </a:lnTo>
                  <a:lnTo>
                    <a:pt x="27786" y="120000"/>
                  </a:lnTo>
                  <a:close/>
                </a:path>
              </a:pathLst>
            </a:custGeom>
            <a:solidFill>
              <a:srgbClr val="3C5B9B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endParaRPr sz="240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47329" y="4965172"/>
            <a:ext cx="3606116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fr-FR" b="1" u="sng" dirty="0" smtClean="0">
                <a:solidFill>
                  <a:srgbClr val="FB3A05"/>
                </a:solidFill>
                <a:latin typeface="Comic Sans MS" pitchFamily="66" charset="0"/>
                <a:hlinkClick r:id="rId3"/>
              </a:rPr>
              <a:t> soulef.rahal@univ-biskra.dz</a:t>
            </a:r>
            <a:endParaRPr lang="fr-FR" dirty="0">
              <a:solidFill>
                <a:srgbClr val="FB3A05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7536160" y="4293097"/>
            <a:ext cx="1626941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en-US" b="1" u="sng" dirty="0" err="1" smtClean="0">
                <a:solidFill>
                  <a:srgbClr val="27405F"/>
                </a:solidFill>
                <a:latin typeface="Comic Sans MS" pitchFamily="66" charset="0"/>
              </a:rPr>
              <a:t>soulef</a:t>
            </a:r>
            <a:r>
              <a:rPr lang="fr-FR" b="1" u="sng" dirty="0" smtClean="0">
                <a:solidFill>
                  <a:srgbClr val="27405F"/>
                </a:solidFill>
                <a:latin typeface="Comic Sans MS" pitchFamily="66" charset="0"/>
              </a:rPr>
              <a:t>.</a:t>
            </a:r>
            <a:r>
              <a:rPr lang="fr-FR" b="1" u="sng" dirty="0" err="1" smtClean="0">
                <a:solidFill>
                  <a:srgbClr val="27405F"/>
                </a:solidFill>
                <a:latin typeface="Comic Sans MS" pitchFamily="66" charset="0"/>
              </a:rPr>
              <a:t>rahal</a:t>
            </a:r>
            <a:endParaRPr lang="fr-FR" u="sng" dirty="0">
              <a:solidFill>
                <a:srgbClr val="27405F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728182" y="4869161"/>
            <a:ext cx="1626941" cy="410369"/>
          </a:xfrm>
          <a:prstGeom prst="rect">
            <a:avLst/>
          </a:prstGeom>
          <a:noFill/>
        </p:spPr>
        <p:txBody>
          <a:bodyPr wrap="none" lIns="121917" tIns="60958" rIns="121917" bIns="60958">
            <a:spAutoFit/>
          </a:bodyPr>
          <a:lstStyle/>
          <a:p>
            <a:r>
              <a:rPr lang="en-US" b="1" u="sng" dirty="0" err="1" smtClean="0">
                <a:solidFill>
                  <a:srgbClr val="27405F"/>
                </a:solidFill>
                <a:latin typeface="Comic Sans MS" pitchFamily="66" charset="0"/>
              </a:rPr>
              <a:t>soulef</a:t>
            </a:r>
            <a:r>
              <a:rPr lang="fr-FR" b="1" u="sng" dirty="0" smtClean="0">
                <a:solidFill>
                  <a:srgbClr val="27405F"/>
                </a:solidFill>
                <a:latin typeface="Comic Sans MS" pitchFamily="66" charset="0"/>
              </a:rPr>
              <a:t>.</a:t>
            </a:r>
            <a:r>
              <a:rPr lang="fr-FR" b="1" u="sng" dirty="0" err="1" smtClean="0">
                <a:solidFill>
                  <a:srgbClr val="27405F"/>
                </a:solidFill>
                <a:latin typeface="Comic Sans MS" pitchFamily="66" charset="0"/>
              </a:rPr>
              <a:t>rahal</a:t>
            </a:r>
            <a:endParaRPr lang="fr-FR" u="sng" dirty="0">
              <a:solidFill>
                <a:srgbClr val="27405F"/>
              </a:solidFill>
            </a:endParaRPr>
          </a:p>
        </p:txBody>
      </p:sp>
      <p:pic>
        <p:nvPicPr>
          <p:cNvPr id="34" name="Picture 5" descr="C:\Users\Amira Informatique\Downloads\instagram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60096" y="4922515"/>
            <a:ext cx="576064" cy="522709"/>
          </a:xfrm>
          <a:prstGeom prst="rect">
            <a:avLst/>
          </a:prstGeom>
          <a:noFill/>
        </p:spPr>
      </p:pic>
      <p:sp>
        <p:nvSpPr>
          <p:cNvPr id="11274" name="AutoShape 10" descr="Competitive Advantage de Michael Porter, les clés principales du livre –  StrategeMarketing.com"/>
          <p:cNvSpPr>
            <a:spLocks noChangeAspect="1" noChangeArrowheads="1"/>
          </p:cNvSpPr>
          <p:nvPr/>
        </p:nvSpPr>
        <p:spPr bwMode="auto">
          <a:xfrm>
            <a:off x="207433" y="-192617"/>
            <a:ext cx="406400" cy="406401"/>
          </a:xfrm>
          <a:prstGeom prst="rect">
            <a:avLst/>
          </a:prstGeom>
          <a:noFill/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1276" name="Picture 12" descr="Competitive Advantage de Michael Porter, les clés principales du livre –  StrategeMarketing.co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688288" y="548680"/>
            <a:ext cx="3456384" cy="3099725"/>
          </a:xfrm>
          <a:prstGeom prst="rect">
            <a:avLst/>
          </a:prstGeom>
          <a:noFill/>
        </p:spPr>
      </p:pic>
      <p:sp>
        <p:nvSpPr>
          <p:cNvPr id="21" name="ZoneTexte 20"/>
          <p:cNvSpPr txBox="1"/>
          <p:nvPr/>
        </p:nvSpPr>
        <p:spPr>
          <a:xfrm>
            <a:off x="7728181" y="6447632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2" name="Image 21" descr="5268156c43e7847fd058bc78de692003-strategir-marketing-internationalepng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136074" y="1454727"/>
            <a:ext cx="3616036" cy="2521528"/>
          </a:xfrm>
          <a:prstGeom prst="rect">
            <a:avLst/>
          </a:prstGeom>
        </p:spPr>
      </p:pic>
      <p:pic>
        <p:nvPicPr>
          <p:cNvPr id="23" name="Image 22" descr="9782100563555-X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192982" y="540328"/>
            <a:ext cx="2554144" cy="3131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2" grpId="0"/>
      <p:bldP spid="3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2701635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6685" t="-370" r="29003" b="1388"/>
          <a:stretch/>
        </p:blipFill>
        <p:spPr>
          <a:xfrm>
            <a:off x="396230" y="2604654"/>
            <a:ext cx="1931333" cy="1823649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21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" name="Group 7">
            <a:extLst>
              <a:ext uri="{FF2B5EF4-FFF2-40B4-BE49-F238E27FC236}">
                <a16:creationId xmlns="" xmlns:a16="http://schemas.microsoft.com/office/drawing/2014/main" id="{90B3C299-F590-45F9-8C90-8EE9837A4A07}"/>
              </a:ext>
            </a:extLst>
          </p:cNvPr>
          <p:cNvGrpSpPr/>
          <p:nvPr/>
        </p:nvGrpSpPr>
        <p:grpSpPr>
          <a:xfrm>
            <a:off x="4809168" y="339430"/>
            <a:ext cx="4987263" cy="632303"/>
            <a:chOff x="814884" y="3211008"/>
            <a:chExt cx="3908108" cy="632303"/>
          </a:xfrm>
        </p:grpSpPr>
        <p:sp>
          <p:nvSpPr>
            <p:cNvPr id="10" name="Rectangle 9">
              <a:extLst>
                <a:ext uri="{FF2B5EF4-FFF2-40B4-BE49-F238E27FC236}">
                  <a16:creationId xmlns="" xmlns:a16="http://schemas.microsoft.com/office/drawing/2014/main" id="{33AB5ECA-AEB4-4B7B-9B97-3EB73492ACB9}"/>
                </a:ext>
              </a:extLst>
            </p:cNvPr>
            <p:cNvSpPr/>
            <p:nvPr/>
          </p:nvSpPr>
          <p:spPr>
            <a:xfrm>
              <a:off x="814884" y="3211008"/>
              <a:ext cx="3908108" cy="60478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>
              <a:spAutoFit/>
            </a:bodyPr>
            <a:lstStyle/>
            <a:p>
              <a:pPr marL="228600" lvl="0" indent="-228600" algn="just" rtl="1">
                <a:lnSpc>
                  <a:spcPct val="90000"/>
                </a:lnSpc>
                <a:spcBef>
                  <a:spcPts val="1000"/>
                </a:spcBef>
                <a:defRPr/>
              </a:pPr>
              <a:r>
                <a:rPr lang="ar-SA" sz="36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مصادر الحصول إلى الموارد </a:t>
              </a:r>
              <a:r>
                <a:rPr lang="ar-SA" sz="3600" b="1" dirty="0" err="1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البشرية:</a:t>
              </a:r>
              <a:endParaRPr lang="ar-SA" sz="3600" b="1" dirty="0" smtClean="0">
                <a:solidFill>
                  <a:srgbClr val="3E679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endParaRP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928259" y="3843311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Espace réservé du texte 1"/>
          <p:cNvSpPr txBox="1">
            <a:spLocks/>
          </p:cNvSpPr>
          <p:nvPr/>
        </p:nvSpPr>
        <p:spPr>
          <a:xfrm>
            <a:off x="2466109" y="1114763"/>
            <a:ext cx="9296436" cy="5327600"/>
          </a:xfrm>
          <a:prstGeom prst="rect">
            <a:avLst/>
          </a:prstGeom>
        </p:spPr>
        <p:txBody>
          <a:bodyPr/>
          <a:lstStyle/>
          <a:p>
            <a:pPr marL="0" marR="0" lvl="0" indent="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ar-SA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من البلد الأم     </a:t>
            </a:r>
            <a:r>
              <a:rPr kumimoji="0" lang="fr-FR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Home-Country </a:t>
            </a:r>
            <a:r>
              <a:rPr kumimoji="0" lang="fr-FR" sz="2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Nationals</a:t>
            </a:r>
            <a:endParaRPr kumimoji="0" lang="ar-SA" sz="2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n-ea"/>
              <a:cs typeface="Sakkal Majalla" pitchFamily="2" charset="-78"/>
            </a:endParaRPr>
          </a:p>
          <a:p>
            <a:pPr marL="228600" marR="0" lvl="0" indent="-22860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تفضل الكثير من الشركات الدولية أن يتولى الوظائف الرئيسية في الوحدات التابعة لها في الخارج مديرون وتقنيون وخبراء ينتمون إلى البلد الأصلي لهذه </a:t>
            </a:r>
            <a:r>
              <a:rPr kumimoji="0" lang="ar-S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الشركات.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 ولهذا الأمر ميزات كثيرة </a:t>
            </a:r>
            <a:r>
              <a:rPr kumimoji="0" lang="ar-S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منها :</a:t>
            </a:r>
            <a:endParaRPr kumimoji="0" lang="ar-SA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n-ea"/>
              <a:cs typeface="Sakkal Majalla" pitchFamily="2" charset="-78"/>
            </a:endParaRPr>
          </a:p>
          <a:p>
            <a:pPr marL="666746" marR="0" lvl="0" indent="-51435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 كون هؤلاء العاملين الوافدين من البلد الأم خبراء في ا لمجال الذي يعملون </a:t>
            </a:r>
            <a:r>
              <a:rPr kumimoji="0" lang="ar-S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به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 ويعلمون جيداً كيف يسير العمل في البلد الأم فهم ينقلون هذه المعرفة إلى العاملين في الخارج.</a:t>
            </a:r>
          </a:p>
          <a:p>
            <a:pPr marL="666746" marR="0" lvl="0" indent="-51435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 يتعلمون من الخارج أشياء كثيرة كثقافة الناس في البلد الأجنبي، وكيفية عمل الأسواق </a:t>
            </a:r>
            <a:r>
              <a:rPr kumimoji="0" lang="ar-SA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العالمية </a:t>
            </a: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، وطبيعة المستهلكين وكيفية تقبلهم لمنتجات الشركة.</a:t>
            </a:r>
          </a:p>
          <a:p>
            <a:pPr marL="666746" marR="0" lvl="0" indent="-51435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 يكتسبون المعرفة والمهارات المتوافرة في البلد الأجنبي المضيف ويقدمونها للبلد الأم.</a:t>
            </a:r>
          </a:p>
          <a:p>
            <a:pPr marL="666746" marR="0" lvl="0" indent="-514350" algn="just" defTabSz="914400" rtl="1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ar-SA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Sakkal Majalla" pitchFamily="2" charset="-78"/>
                <a:ea typeface="+mn-ea"/>
                <a:cs typeface="Sakkal Majalla" pitchFamily="2" charset="-78"/>
              </a:rPr>
              <a:t>ضمان ولاء هؤلاء العاملين خصوصاً في حالة الأزمات بين الشركة الدولية والبلد المضيف أو بين البلد الأم والبلد المضيف.</a:t>
            </a:r>
            <a:endParaRPr kumimoji="0" lang="fr-FR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Sakkal Majalla" pitchFamily="2" charset="-78"/>
              <a:ea typeface="+mn-ea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="" xmlns:a16="http://schemas.microsoft.com/office/drawing/2014/main" id="{EC82EB74-025C-418C-BE35-0C047151588B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3</a:t>
            </a:fld>
            <a:endParaRPr lang="fr-FR" sz="1400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F14BAE64-EEE0-4290-B9EE-1A07ABCA8A48}"/>
              </a:ext>
            </a:extLst>
          </p:cNvPr>
          <p:cNvSpPr/>
          <p:nvPr/>
        </p:nvSpPr>
        <p:spPr>
          <a:xfrm>
            <a:off x="570387" y="1167304"/>
            <a:ext cx="5195191" cy="6250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5400" b="1" i="1" dirty="0" smtClean="0">
                <a:solidFill>
                  <a:srgbClr val="445467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مقدمة</a:t>
            </a:r>
            <a:endParaRPr lang="fr-FR" sz="5400" b="1" i="1" dirty="0">
              <a:solidFill>
                <a:srgbClr val="445467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60540464-EEF6-4019-ACE1-28D2C05AD8C5}"/>
              </a:ext>
            </a:extLst>
          </p:cNvPr>
          <p:cNvSpPr txBox="1"/>
          <p:nvPr/>
        </p:nvSpPr>
        <p:spPr>
          <a:xfrm>
            <a:off x="570387" y="1841242"/>
            <a:ext cx="599666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ar-SA" sz="3600" dirty="0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يُعد التوسع الدولي للشركات الصغيرة </a:t>
            </a:r>
            <a:r>
              <a:rPr lang="ar-SA" sz="3600" dirty="0" err="1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والمتوسطة </a:t>
            </a:r>
            <a:r>
              <a:rPr lang="ar-SA" sz="3600" dirty="0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(الشركات الصغيرة والمتوسطة) موضوعًا متزايد الاهتمام في مجال إدارة </a:t>
            </a:r>
            <a:r>
              <a:rPr lang="ar-SA" sz="3600" dirty="0" err="1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الأعمال.</a:t>
            </a:r>
            <a:r>
              <a:rPr lang="ar-SA" sz="3600" dirty="0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 تهدف هذه المحاضرة إلى استكشاف المنظورات النظرية المختلفة والعوامل الرئيسية التي تؤثر في تدويل الشركات الصغيرة </a:t>
            </a:r>
            <a:r>
              <a:rPr lang="ar-SA" sz="3600" dirty="0" err="1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والمتوسطة.</a:t>
            </a:r>
            <a:r>
              <a:rPr lang="ar-SA" sz="3600" dirty="0" smtClean="0">
                <a:solidFill>
                  <a:srgbClr val="343145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rPr>
              <a:t> </a:t>
            </a:r>
            <a:endParaRPr lang="fr-FR" sz="3600" dirty="0" smtClean="0">
              <a:solidFill>
                <a:srgbClr val="343145"/>
              </a:solidFill>
              <a:latin typeface="Sakkal Majalla" pitchFamily="2" charset="-78"/>
              <a:ea typeface="Open Sans" panose="020B0606030504020204" pitchFamily="34" charset="0"/>
              <a:cs typeface="Sakkal Majalla" pitchFamily="2" charset="-78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3130" y="639221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57346" name="AutoShape 2" descr="Internationalisation des PME de Kris Boschmans, Sylvain Bouyon, Frédéric  Lernoux - Livre électronique | Scrib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7348" name="AutoShape 4" descr="C:\Users\Amira Informatique\Pictures\1677008479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57350" name="Picture 6" descr="Nouvelles stratégies d'internationalisation des PME: Innover pour conquérir  de nouveaux marchés : Dominguez, Noémie: Amazon.fr: Livr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6655" y="858981"/>
            <a:ext cx="3519054" cy="43364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0281389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3505199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1052946" y="2410691"/>
            <a:ext cx="1707332" cy="2008909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4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2770248" y="1088571"/>
            <a:ext cx="9033164" cy="5165628"/>
            <a:chOff x="-988571" y="990848"/>
            <a:chExt cx="7531140" cy="5472191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988571" y="1115949"/>
              <a:ext cx="7531140" cy="53470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514350" indent="-514350" algn="just" rtl="1">
                <a:buFont typeface="+mj-lt"/>
                <a:buAutoNum type="arabicParenR"/>
              </a:pP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نظرية </a:t>
              </a: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الموارد والقدرات: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تركز هذه النظرية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على الموارد والقدرات الداخلية للشركات الصغيرة والمتوسطة التي تعزز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تدويلها.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وتركز على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cs typeface="Sakkal Majalla" pitchFamily="2" charset="-78"/>
                </a:rPr>
                <a:t>الموارد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cs typeface="Sakkal Majalla" pitchFamily="2" charset="-78"/>
                </a:rPr>
                <a:t>الفريدة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، مثل 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رأس المال البشري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وا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لتكنولوجيا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و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التحالفات الاستراتيجية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، فضلا عن 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القدرات التنظيمية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، مثل 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التعلم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والابتكار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و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القدرة على التكيف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، التي تؤثر على عملية تدويل الشركات الصغيرة والمتوسطة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</a:p>
            <a:p>
              <a:pPr marL="514350" indent="-514350" algn="just" rtl="1">
                <a:buFont typeface="+mj-lt"/>
                <a:buAutoNum type="arabicParenR"/>
              </a:pP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نظرية </a:t>
              </a: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الشبكة والتحالف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: تسلط هذه النظرية الضوء على أهمية الشبكات الاجتماعية والتحالفات الاستراتيجية في توسع الشركات الصغيرة والمتوسطة على المستوى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الدولي.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تستكشف الأبحاث العلاقات بين المؤسسات، والتعاون مع الشركاء الأجانب، والشبكات الأعمال الدولية، والمجموعات الصناعية كعوامل رئيسية تسهل الوصول إلى الأسواق الخارجية بالنسبة للشركات الصغيرة والمتوسطة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endParaRPr lang="ar-SA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1400" dirty="0">
                <a:solidFill>
                  <a:schemeClr val="tx1"/>
                </a:solidFill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3678916" y="317639"/>
            <a:ext cx="7803739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rtl="1"/>
            <a:r>
              <a:rPr lang="ar-SA" sz="3600" b="1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rPr>
              <a:t>المقاربات النظرية لتدويل المؤسسات الصغيرة والمتوسطة:</a:t>
            </a:r>
            <a:endParaRPr lang="fr-FR" sz="3600" b="1" dirty="0">
              <a:solidFill>
                <a:srgbClr val="3E6798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3505199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1407508" y="2410691"/>
            <a:ext cx="1349651" cy="2142304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5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3241964" y="1296389"/>
            <a:ext cx="8575302" cy="3398799"/>
            <a:chOff x="-618393" y="990848"/>
            <a:chExt cx="7149411" cy="36005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760237" y="990848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618393" y="1754789"/>
              <a:ext cx="7149411" cy="283656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marL="514350" indent="-514350" algn="just" rtl="1">
                <a:buFont typeface="+mj-lt"/>
                <a:buAutoNum type="arabicParenR" startAt="3"/>
              </a:pP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نظرية </a:t>
              </a: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التعلم والخبرة: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تعتبر هذه النظرية أن تدويل الشركات الصغيرة والمتوسطة هو </a:t>
              </a:r>
              <a:r>
                <a:rPr lang="ar-SA" sz="2800" b="1" dirty="0" smtClean="0">
                  <a:solidFill>
                    <a:schemeClr val="accent1">
                      <a:lumMod val="50000"/>
                      <a:lumOff val="50000"/>
                    </a:schemeClr>
                  </a:solidFill>
                  <a:latin typeface="Sakkal Majalla" pitchFamily="2" charset="-78"/>
                  <a:cs typeface="Sakkal Majalla" pitchFamily="2" charset="-78"/>
                </a:rPr>
                <a:t>عملية تعلم تدريجي وتراكم للخبرة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في الأسواق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الخارجية.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وتبحث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في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آليات التعلم، مثل 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تجربة 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التصدير المسبقة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،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اكتساب المعرفة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</a:t>
              </a:r>
              <a:r>
                <a:rPr lang="ar-SA" sz="2800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دورات التعلم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، التي تؤثر على قرارات الشركات الصغيرة والمتوسطة وأدائها عند التدويل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</a:p>
            <a:p>
              <a:pPr algn="just" rtl="1"/>
              <a:endParaRPr lang="fr-FR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fr-FR" sz="2800" dirty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3609643" y="691712"/>
            <a:ext cx="7803739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rtl="1"/>
            <a:r>
              <a:rPr lang="ar-SA" sz="3600" b="1" dirty="0" smtClean="0">
                <a:solidFill>
                  <a:srgbClr val="3E6798"/>
                </a:solidFill>
                <a:latin typeface="Sakkal Majalla" pitchFamily="2" charset="-78"/>
                <a:cs typeface="Sakkal Majalla" pitchFamily="2" charset="-78"/>
              </a:rPr>
              <a:t>المقاربات النظرية لتدويل المؤسسات الصغيرة والمتوسطة:</a:t>
            </a:r>
            <a:endParaRPr lang="fr-FR" sz="3600" b="1" dirty="0">
              <a:solidFill>
                <a:srgbClr val="3E6798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5710" y="4408162"/>
            <a:ext cx="872836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SA" sz="3200" b="1" dirty="0" smtClean="0">
                <a:solidFill>
                  <a:schemeClr val="accent1">
                    <a:lumMod val="50000"/>
                    <a:lumOff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هذه </a:t>
            </a:r>
            <a:r>
              <a:rPr lang="ar-SA" sz="3200" b="1" dirty="0" smtClean="0">
                <a:solidFill>
                  <a:schemeClr val="accent1">
                    <a:lumMod val="50000"/>
                    <a:lumOff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النظريات، </a:t>
            </a:r>
            <a:r>
              <a:rPr lang="ar-SA" sz="3200" b="1" dirty="0" smtClean="0">
                <a:solidFill>
                  <a:schemeClr val="accent1">
                    <a:lumMod val="50000"/>
                    <a:lumOff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تساهم في فهم </a:t>
            </a:r>
            <a:r>
              <a:rPr lang="ar-SA" sz="3200" b="1" dirty="0" smtClean="0">
                <a:solidFill>
                  <a:schemeClr val="accent1">
                    <a:lumMod val="50000"/>
                    <a:lumOff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تدويل نطاق </a:t>
            </a:r>
            <a:r>
              <a:rPr lang="ar-SA" sz="3200" b="1" dirty="0" smtClean="0">
                <a:solidFill>
                  <a:schemeClr val="accent1">
                    <a:lumMod val="50000"/>
                    <a:lumOff val="50000"/>
                  </a:schemeClr>
                </a:solidFill>
                <a:latin typeface="Sakkal Majalla" pitchFamily="2" charset="-78"/>
                <a:cs typeface="Sakkal Majalla" pitchFamily="2" charset="-78"/>
              </a:rPr>
              <a:t>الشركات الصغيرة والمتوسطة عالميًا وتقدم وجهات نظر مختلفة لشرح هذه العملية المعقدة.</a:t>
            </a:r>
            <a:endParaRPr lang="ar-SA" sz="3200" b="1" dirty="0" smtClean="0">
              <a:solidFill>
                <a:schemeClr val="accent1">
                  <a:lumMod val="50000"/>
                  <a:lumOff val="50000"/>
                </a:schemeClr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13855"/>
            <a:ext cx="4073236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1939844" y="2438400"/>
            <a:ext cx="1559597" cy="2142304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6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3283526" y="77038"/>
            <a:ext cx="8589820" cy="6870317"/>
            <a:chOff x="-1094796" y="-177824"/>
            <a:chExt cx="7301938" cy="6870317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1094796" y="-177824"/>
              <a:ext cx="7089313" cy="1938992"/>
              <a:chOff x="-905060" y="2882457"/>
              <a:chExt cx="7089313" cy="1938992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905060" y="2882457"/>
                <a:ext cx="7089313" cy="193899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 rtl="1"/>
                <a:r>
                  <a:rPr lang="ar-SA" sz="4000" b="1" dirty="0" smtClean="0">
                    <a:solidFill>
                      <a:srgbClr val="4D3F69"/>
                    </a:solidFill>
                    <a:latin typeface="Sakkal Majalla" pitchFamily="2" charset="-78"/>
                    <a:cs typeface="Sakkal Majalla" pitchFamily="2" charset="-78"/>
                  </a:rPr>
                  <a:t>العوامل المؤثرة على تدويل الشركات الصغيرة والمتوسطة:</a:t>
                </a:r>
                <a:endParaRPr lang="fr-FR" sz="4000" b="1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endParaRPr>
              </a:p>
              <a:p>
                <a:pPr algn="ctr" rtl="1"/>
                <a:endParaRPr lang="fr-FR" sz="4000" dirty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741475" y="1429514"/>
              <a:ext cx="6948617" cy="52629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1) خصائص </a:t>
              </a:r>
              <a:r>
                <a:rPr lang="ar-SA" sz="2800" b="1" dirty="0" smtClean="0">
                  <a:solidFill>
                    <a:srgbClr val="3E6798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الشركة: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وهي الخصائص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المحددة للشركات الصغيرة والمتوسطة التي تؤثر على ميلها إلى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التدويل.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تشمل هذه العوامل الداخلية القدرات التنظيمية والابتكار والتعلم والموارد المتاحة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للشركة.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توفر هذه العوامل الأساسية القاعدة اللازمة للتوسع الدولي وتعزز قدرة الشركة على الدخول إلى الأسواق الخارجية والاستفادة من الفرص العالمية.</a:t>
              </a:r>
              <a:endParaRPr lang="fr-FR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endParaRPr lang="ar-SA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2) البيئة </a:t>
              </a: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الخارجية: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تلعب الظروف الاقتصادية والسياسية والقانونية والثقافية للبلد الأصلي والأسواق الخارجية دورًا حاسمًا في تدويل الشركات الصغيرة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والمتوسطة.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يستكشف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العنصر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العوامل الخارجية مثل الحواجز التجارية، وتوافر الموارد، والمنافسة، والمعايير الثقافية واللوائح الدولية على عملية تدويل الشركات الصغيرة والمتوسطة.</a:t>
              </a:r>
              <a:endParaRPr lang="fr-FR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  <a:p>
              <a:pPr algn="just" rtl="1"/>
              <a:r>
                <a:rPr lang="fr-FR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 </a:t>
              </a: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>
            <a:off x="1" y="0"/>
            <a:ext cx="2895599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1044170" y="2563090"/>
            <a:ext cx="1355888" cy="1865213"/>
          </a:xfrm>
          <a:ln w="60325">
            <a:solidFill>
              <a:srgbClr val="CB4D3C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7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2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2964872" y="326327"/>
            <a:ext cx="8880765" cy="4469385"/>
            <a:chOff x="-1365675" y="71465"/>
            <a:chExt cx="7549262" cy="4469385"/>
          </a:xfrm>
        </p:grpSpPr>
        <p:grpSp>
          <p:nvGrpSpPr>
            <p:cNvPr id="4" name="Group 7">
              <a:extLst>
                <a:ext uri="{FF2B5EF4-FFF2-40B4-BE49-F238E27FC236}">
                  <a16:creationId xmlns="" xmlns:a16="http://schemas.microsoft.com/office/drawing/2014/main" id="{90B3C299-F590-45F9-8C90-8EE9837A4A07}"/>
                </a:ext>
              </a:extLst>
            </p:cNvPr>
            <p:cNvGrpSpPr/>
            <p:nvPr/>
          </p:nvGrpSpPr>
          <p:grpSpPr>
            <a:xfrm>
              <a:off x="-1365675" y="71465"/>
              <a:ext cx="7466187" cy="1384995"/>
              <a:chOff x="-1175939" y="3131746"/>
              <a:chExt cx="7466187" cy="138499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="" xmlns:a16="http://schemas.microsoft.com/office/drawing/2014/main" id="{33AB5ECA-AEB4-4B7B-9B97-3EB73492ACB9}"/>
                  </a:ext>
                </a:extLst>
              </p:cNvPr>
              <p:cNvSpPr/>
              <p:nvPr/>
            </p:nvSpPr>
            <p:spPr>
              <a:xfrm>
                <a:off x="-1175939" y="3131746"/>
                <a:ext cx="7466187" cy="138499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spAutoFit/>
              </a:bodyPr>
              <a:lstStyle/>
              <a:p>
                <a:pPr algn="ctr" rtl="1"/>
                <a:r>
                  <a:rPr lang="ar-SA" sz="4000" b="1" dirty="0" smtClean="0">
                    <a:solidFill>
                      <a:srgbClr val="4D3F6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العوامل المؤثرة على تدويل الشركات الصغيرة </a:t>
                </a:r>
                <a:r>
                  <a:rPr lang="ar-SA" sz="4400" b="1" dirty="0" smtClean="0">
                    <a:solidFill>
                      <a:srgbClr val="4D3F6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ea typeface="+mj-ea"/>
                    <a:cs typeface="Sakkal Majalla" pitchFamily="2" charset="-78"/>
                  </a:rPr>
                  <a:t>والمتوسطة</a:t>
                </a:r>
                <a:r>
                  <a:rPr lang="ar-SA" sz="4000" b="1" dirty="0" smtClean="0">
                    <a:solidFill>
                      <a:srgbClr val="4D3F69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akkal Majalla" pitchFamily="2" charset="-78"/>
                    <a:cs typeface="Sakkal Majalla" pitchFamily="2" charset="-78"/>
                  </a:rPr>
                  <a:t>:</a:t>
                </a:r>
                <a:endParaRPr lang="fr-FR" sz="40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endParaRPr>
              </a:p>
              <a:p>
                <a:pPr algn="ctr" rtl="1"/>
                <a:endParaRPr lang="fr-FR" sz="4000" dirty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endParaRP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="" xmlns:a16="http://schemas.microsoft.com/office/drawing/2014/main" id="{1DC28A43-AA71-4F49-89C1-29993AF737F9}"/>
                  </a:ext>
                </a:extLst>
              </p:cNvPr>
              <p:cNvCxnSpPr/>
              <p:nvPr/>
            </p:nvCxnSpPr>
            <p:spPr>
              <a:xfrm>
                <a:off x="949973" y="4051129"/>
                <a:ext cx="1730828" cy="0"/>
              </a:xfrm>
              <a:prstGeom prst="line">
                <a:avLst/>
              </a:prstGeom>
              <a:ln w="53975">
                <a:solidFill>
                  <a:srgbClr val="445467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-729699" y="1863194"/>
              <a:ext cx="6913286" cy="267765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fr-FR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 </a:t>
              </a:r>
            </a:p>
            <a:p>
              <a:pPr algn="just" rtl="1"/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3) استراتيجيات </a:t>
              </a:r>
              <a:r>
                <a:rPr lang="ar-SA" sz="2800" b="1" dirty="0" smtClean="0">
                  <a:solidFill>
                    <a:srgbClr val="4D3F6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cs typeface="Sakkal Majalla" pitchFamily="2" charset="-78"/>
                </a:rPr>
                <a:t>التدويل: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يتم أيضًا فحص الخيارات الإستراتيجية للشركات الصغيرة والمتوسطة فيما يتعلق بدخول الأسواق </a:t>
              </a:r>
              <a:r>
                <a:rPr lang="ar-SA" sz="2800" dirty="0" err="1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الأجنبية.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وتحلل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 بعض الدراسات 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أنماط الدخول مثل التصدير غير المباشر، والتصدير المباشر، والمشاريع المشتركة، والشراكات، والاستثمار الأجنبي المباشر، فضلا عن العوامل التي تؤثر على هذه القرارات</a:t>
              </a:r>
              <a:r>
                <a:rPr lang="ar-SA" sz="2800" dirty="0" smtClean="0">
                  <a:solidFill>
                    <a:srgbClr val="4D3F69"/>
                  </a:solidFill>
                  <a:latin typeface="Sakkal Majalla" pitchFamily="2" charset="-78"/>
                  <a:cs typeface="Sakkal Majalla" pitchFamily="2" charset="-78"/>
                </a:rPr>
                <a:t>.</a:t>
              </a:r>
              <a:endParaRPr lang="fr-FR" sz="2800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endParaRPr>
            </a:p>
          </p:txBody>
        </p:sp>
      </p:grpSp>
      <p:sp>
        <p:nvSpPr>
          <p:cNvPr id="12" name="ZoneTexte 11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332489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>
            <a:extLst>
              <a:ext uri="{FF2B5EF4-FFF2-40B4-BE49-F238E27FC236}">
                <a16:creationId xmlns="" xmlns:a16="http://schemas.microsoft.com/office/drawing/2014/main" id="{F05CC194-4120-4F87-91F9-4AB9857B49C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4129548" y="1413387"/>
            <a:ext cx="8062453" cy="4031226"/>
          </a:xfrm>
        </p:spPr>
      </p:pic>
      <p:sp>
        <p:nvSpPr>
          <p:cNvPr id="17" name="Freeform: Shape 16">
            <a:extLst>
              <a:ext uri="{FF2B5EF4-FFF2-40B4-BE49-F238E27FC236}">
                <a16:creationId xmlns="" xmlns:a16="http://schemas.microsoft.com/office/drawing/2014/main" id="{D1055B14-E08E-4A85-9E06-83C5F7D799D9}"/>
              </a:ext>
            </a:extLst>
          </p:cNvPr>
          <p:cNvSpPr/>
          <p:nvPr/>
        </p:nvSpPr>
        <p:spPr>
          <a:xfrm rot="20210450">
            <a:off x="4941344" y="-575600"/>
            <a:ext cx="1286043" cy="8009198"/>
          </a:xfrm>
          <a:custGeom>
            <a:avLst/>
            <a:gdLst>
              <a:gd name="connsiteX0" fmla="*/ 0 w 1286043"/>
              <a:gd name="connsiteY0" fmla="*/ 0 h 8009198"/>
              <a:gd name="connsiteX1" fmla="*/ 1286043 w 1286043"/>
              <a:gd name="connsiteY1" fmla="*/ 550114 h 8009198"/>
              <a:gd name="connsiteX2" fmla="*/ 1286043 w 1286043"/>
              <a:gd name="connsiteY2" fmla="*/ 8009198 h 8009198"/>
              <a:gd name="connsiteX3" fmla="*/ 0 w 1286043"/>
              <a:gd name="connsiteY3" fmla="*/ 7459084 h 800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6043" h="8009198">
                <a:moveTo>
                  <a:pt x="0" y="0"/>
                </a:moveTo>
                <a:lnTo>
                  <a:pt x="1286043" y="550114"/>
                </a:lnTo>
                <a:lnTo>
                  <a:pt x="1286043" y="8009198"/>
                </a:lnTo>
                <a:lnTo>
                  <a:pt x="0" y="7459084"/>
                </a:lnTo>
                <a:close/>
              </a:path>
            </a:pathLst>
          </a:custGeom>
          <a:solidFill>
            <a:srgbClr val="445467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fr-FR" dirty="0"/>
          </a:p>
        </p:txBody>
      </p:sp>
      <p:sp>
        <p:nvSpPr>
          <p:cNvPr id="16" name="Freeform: Shape 15">
            <a:extLst>
              <a:ext uri="{FF2B5EF4-FFF2-40B4-BE49-F238E27FC236}">
                <a16:creationId xmlns="" xmlns:a16="http://schemas.microsoft.com/office/drawing/2014/main" id="{7E80DB80-FA73-4E37-BAAD-8479A21EB34E}"/>
              </a:ext>
            </a:extLst>
          </p:cNvPr>
          <p:cNvSpPr/>
          <p:nvPr/>
        </p:nvSpPr>
        <p:spPr>
          <a:xfrm rot="20210450">
            <a:off x="4613186" y="-575599"/>
            <a:ext cx="1286043" cy="8009198"/>
          </a:xfrm>
          <a:custGeom>
            <a:avLst/>
            <a:gdLst>
              <a:gd name="connsiteX0" fmla="*/ 0 w 1286043"/>
              <a:gd name="connsiteY0" fmla="*/ 0 h 8009198"/>
              <a:gd name="connsiteX1" fmla="*/ 1286043 w 1286043"/>
              <a:gd name="connsiteY1" fmla="*/ 550114 h 8009198"/>
              <a:gd name="connsiteX2" fmla="*/ 1286043 w 1286043"/>
              <a:gd name="connsiteY2" fmla="*/ 8009198 h 8009198"/>
              <a:gd name="connsiteX3" fmla="*/ 0 w 1286043"/>
              <a:gd name="connsiteY3" fmla="*/ 7459084 h 8009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6043" h="8009198">
                <a:moveTo>
                  <a:pt x="0" y="0"/>
                </a:moveTo>
                <a:lnTo>
                  <a:pt x="1286043" y="550114"/>
                </a:lnTo>
                <a:lnTo>
                  <a:pt x="1286043" y="8009198"/>
                </a:lnTo>
                <a:lnTo>
                  <a:pt x="0" y="7459084"/>
                </a:lnTo>
                <a:close/>
              </a:path>
            </a:pathLst>
          </a:custGeom>
          <a:solidFill>
            <a:srgbClr val="445467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/>
            <a:endParaRPr lang="fr-FR" dirty="0"/>
          </a:p>
        </p:txBody>
      </p:sp>
      <p:sp>
        <p:nvSpPr>
          <p:cNvPr id="10" name="Rectangle 1">
            <a:extLst>
              <a:ext uri="{FF2B5EF4-FFF2-40B4-BE49-F238E27FC236}">
                <a16:creationId xmlns="" xmlns:a16="http://schemas.microsoft.com/office/drawing/2014/main" id="{6E2744D7-D910-4994-BEAB-08F75DD05F52}"/>
              </a:ext>
            </a:extLst>
          </p:cNvPr>
          <p:cNvSpPr/>
          <p:nvPr/>
        </p:nvSpPr>
        <p:spPr>
          <a:xfrm>
            <a:off x="1" y="0"/>
            <a:ext cx="7102929" cy="6858000"/>
          </a:xfrm>
          <a:custGeom>
            <a:avLst/>
            <a:gdLst>
              <a:gd name="connsiteX0" fmla="*/ 0 w 3657600"/>
              <a:gd name="connsiteY0" fmla="*/ 0 h 6858000"/>
              <a:gd name="connsiteX1" fmla="*/ 3657600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3657600"/>
              <a:gd name="connsiteY0" fmla="*/ 0 h 6858000"/>
              <a:gd name="connsiteX1" fmla="*/ 1959429 w 3657600"/>
              <a:gd name="connsiteY1" fmla="*/ 0 h 6858000"/>
              <a:gd name="connsiteX2" fmla="*/ 3657600 w 3657600"/>
              <a:gd name="connsiteY2" fmla="*/ 6858000 h 6858000"/>
              <a:gd name="connsiteX3" fmla="*/ 0 w 3657600"/>
              <a:gd name="connsiteY3" fmla="*/ 6858000 h 6858000"/>
              <a:gd name="connsiteX4" fmla="*/ 0 w 3657600"/>
              <a:gd name="connsiteY4" fmla="*/ 0 h 6858000"/>
              <a:gd name="connsiteX0" fmla="*/ 0 w 7102929"/>
              <a:gd name="connsiteY0" fmla="*/ 0 h 6858000"/>
              <a:gd name="connsiteX1" fmla="*/ 1959429 w 7102929"/>
              <a:gd name="connsiteY1" fmla="*/ 0 h 6858000"/>
              <a:gd name="connsiteX2" fmla="*/ 7102929 w 7102929"/>
              <a:gd name="connsiteY2" fmla="*/ 6858000 h 6858000"/>
              <a:gd name="connsiteX3" fmla="*/ 0 w 7102929"/>
              <a:gd name="connsiteY3" fmla="*/ 6858000 h 6858000"/>
              <a:gd name="connsiteX4" fmla="*/ 0 w 7102929"/>
              <a:gd name="connsiteY4" fmla="*/ 0 h 6858000"/>
              <a:gd name="connsiteX0" fmla="*/ 0 w 7102929"/>
              <a:gd name="connsiteY0" fmla="*/ 0 h 6858000"/>
              <a:gd name="connsiteX1" fmla="*/ 4196443 w 7102929"/>
              <a:gd name="connsiteY1" fmla="*/ 16329 h 6858000"/>
              <a:gd name="connsiteX2" fmla="*/ 7102929 w 7102929"/>
              <a:gd name="connsiteY2" fmla="*/ 6858000 h 6858000"/>
              <a:gd name="connsiteX3" fmla="*/ 0 w 7102929"/>
              <a:gd name="connsiteY3" fmla="*/ 6858000 h 6858000"/>
              <a:gd name="connsiteX4" fmla="*/ 0 w 7102929"/>
              <a:gd name="connsiteY4" fmla="*/ 0 h 6858000"/>
              <a:gd name="connsiteX0" fmla="*/ 0 w 7102929"/>
              <a:gd name="connsiteY0" fmla="*/ 0 h 6858000"/>
              <a:gd name="connsiteX1" fmla="*/ 4180115 w 7102929"/>
              <a:gd name="connsiteY1" fmla="*/ 0 h 6858000"/>
              <a:gd name="connsiteX2" fmla="*/ 7102929 w 7102929"/>
              <a:gd name="connsiteY2" fmla="*/ 6858000 h 6858000"/>
              <a:gd name="connsiteX3" fmla="*/ 0 w 7102929"/>
              <a:gd name="connsiteY3" fmla="*/ 6858000 h 6858000"/>
              <a:gd name="connsiteX4" fmla="*/ 0 w 7102929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02929" h="6858000">
                <a:moveTo>
                  <a:pt x="0" y="0"/>
                </a:moveTo>
                <a:lnTo>
                  <a:pt x="4180115" y="0"/>
                </a:lnTo>
                <a:lnTo>
                  <a:pt x="7102929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rgbClr val="4454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" name="Slide Number Placeholder 17">
            <a:extLst>
              <a:ext uri="{FF2B5EF4-FFF2-40B4-BE49-F238E27FC236}">
                <a16:creationId xmlns="" xmlns:a16="http://schemas.microsoft.com/office/drawing/2014/main" id="{5EF440A9-650C-465C-B75D-22C3EABE6E8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CB4D3C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8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AF88AA49-24C7-4FF6-8CEF-D80CB4620BAA}"/>
              </a:ext>
            </a:extLst>
          </p:cNvPr>
          <p:cNvGrpSpPr/>
          <p:nvPr/>
        </p:nvGrpSpPr>
        <p:grpSpPr>
          <a:xfrm>
            <a:off x="347263" y="3094892"/>
            <a:ext cx="7646810" cy="1053711"/>
            <a:chOff x="294510" y="4432268"/>
            <a:chExt cx="5195191" cy="1053711"/>
          </a:xfrm>
        </p:grpSpPr>
        <p:sp>
          <p:nvSpPr>
            <p:cNvPr id="5" name="Rectangle 4">
              <a:extLst>
                <a:ext uri="{FF2B5EF4-FFF2-40B4-BE49-F238E27FC236}">
                  <a16:creationId xmlns="" xmlns:a16="http://schemas.microsoft.com/office/drawing/2014/main" id="{CA5E2DB9-B9D4-48C3-BB7B-44B231003AD4}"/>
                </a:ext>
              </a:extLst>
            </p:cNvPr>
            <p:cNvSpPr/>
            <p:nvPr/>
          </p:nvSpPr>
          <p:spPr>
            <a:xfrm>
              <a:off x="294510" y="4432268"/>
              <a:ext cx="5195191" cy="62502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r>
                <a:rPr lang="ar-SA" sz="7200" b="1" dirty="0" smtClean="0">
                  <a:latin typeface="Sakkal Majalla" pitchFamily="2" charset="-78"/>
                  <a:cs typeface="Sakkal Majalla" pitchFamily="2" charset="-78"/>
                </a:rPr>
                <a:t>ما هي </a:t>
              </a:r>
              <a:r>
                <a:rPr lang="ar-SA" sz="7200" b="1" dirty="0" smtClean="0">
                  <a:latin typeface="Sakkal Majalla" pitchFamily="2" charset="-78"/>
                  <a:cs typeface="Sakkal Majalla" pitchFamily="2" charset="-78"/>
                </a:rPr>
                <a:t>الخصائص التنافسية؟</a:t>
              </a:r>
              <a:endParaRPr lang="fr-FR" sz="7200" dirty="0">
                <a:latin typeface="Sakkal Majalla" pitchFamily="2" charset="-78"/>
                <a:cs typeface="Sakkal Majalla" pitchFamily="2" charset="-78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="" xmlns:a16="http://schemas.microsoft.com/office/drawing/2014/main" id="{B214D124-0C00-4342-9523-B0B57A9146E8}"/>
                </a:ext>
              </a:extLst>
            </p:cNvPr>
            <p:cNvCxnSpPr/>
            <p:nvPr/>
          </p:nvCxnSpPr>
          <p:spPr>
            <a:xfrm>
              <a:off x="2020989" y="5485979"/>
              <a:ext cx="1730828" cy="0"/>
            </a:xfrm>
            <a:prstGeom prst="line">
              <a:avLst/>
            </a:prstGeom>
            <a:ln w="539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ZoneTexte 10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6801455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: Shape 2">
            <a:extLst>
              <a:ext uri="{FF2B5EF4-FFF2-40B4-BE49-F238E27FC236}">
                <a16:creationId xmlns="" xmlns:a16="http://schemas.microsoft.com/office/drawing/2014/main" id="{C4646DD0-F8B3-4E0D-8F1C-E4372E2479FF}"/>
              </a:ext>
            </a:extLst>
          </p:cNvPr>
          <p:cNvSpPr/>
          <p:nvPr/>
        </p:nvSpPr>
        <p:spPr>
          <a:xfrm flipH="1">
            <a:off x="8423563" y="0"/>
            <a:ext cx="3808647" cy="6858000"/>
          </a:xfrm>
          <a:custGeom>
            <a:avLst/>
            <a:gdLst>
              <a:gd name="connsiteX0" fmla="*/ 0 w 6857087"/>
              <a:gd name="connsiteY0" fmla="*/ 0 h 6858000"/>
              <a:gd name="connsiteX1" fmla="*/ 6857086 w 6857087"/>
              <a:gd name="connsiteY1" fmla="*/ 0 h 6858000"/>
              <a:gd name="connsiteX2" fmla="*/ 4125994 w 6857087"/>
              <a:gd name="connsiteY2" fmla="*/ 2731092 h 6858000"/>
              <a:gd name="connsiteX3" fmla="*/ 4125994 w 6857087"/>
              <a:gd name="connsiteY3" fmla="*/ 4126908 h 6858000"/>
              <a:gd name="connsiteX4" fmla="*/ 6857087 w 6857087"/>
              <a:gd name="connsiteY4" fmla="*/ 6858000 h 6858000"/>
              <a:gd name="connsiteX5" fmla="*/ 0 w 6857087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57087" h="6858000">
                <a:moveTo>
                  <a:pt x="0" y="0"/>
                </a:moveTo>
                <a:lnTo>
                  <a:pt x="6857086" y="0"/>
                </a:lnTo>
                <a:lnTo>
                  <a:pt x="4125994" y="2731092"/>
                </a:lnTo>
                <a:cubicBezTo>
                  <a:pt x="3740551" y="3116536"/>
                  <a:pt x="3740551" y="3741464"/>
                  <a:pt x="4125994" y="4126908"/>
                </a:cubicBezTo>
                <a:lnTo>
                  <a:pt x="6857087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CB4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r-FR"/>
          </a:p>
        </p:txBody>
      </p:sp>
      <p:pic>
        <p:nvPicPr>
          <p:cNvPr id="5" name="Picture Placeholder 4">
            <a:extLst>
              <a:ext uri="{FF2B5EF4-FFF2-40B4-BE49-F238E27FC236}">
                <a16:creationId xmlns="" xmlns:a16="http://schemas.microsoft.com/office/drawing/2014/main" id="{2EB0CA15-FF58-4918-BDBE-FCCD5360C1F3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tretch>
            <a:fillRect/>
          </a:stretch>
        </p:blipFill>
        <p:spPr>
          <a:xfrm>
            <a:off x="8395854" y="2355274"/>
            <a:ext cx="2771986" cy="2521527"/>
          </a:xfrm>
          <a:ln w="60325">
            <a:solidFill>
              <a:srgbClr val="445467"/>
            </a:solidFill>
          </a:ln>
        </p:spPr>
      </p:pic>
      <p:sp>
        <p:nvSpPr>
          <p:cNvPr id="6" name="Slide Number Placeholder 17">
            <a:extLst>
              <a:ext uri="{FF2B5EF4-FFF2-40B4-BE49-F238E27FC236}">
                <a16:creationId xmlns="" xmlns:a16="http://schemas.microsoft.com/office/drawing/2014/main" id="{9E0298F0-9598-46C6-85C6-33D26D555D42}"/>
              </a:ext>
            </a:extLst>
          </p:cNvPr>
          <p:cNvSpPr txBox="1">
            <a:spLocks/>
          </p:cNvSpPr>
          <p:nvPr/>
        </p:nvSpPr>
        <p:spPr>
          <a:xfrm>
            <a:off x="11379199" y="140462"/>
            <a:ext cx="626400" cy="625022"/>
          </a:xfrm>
          <a:prstGeom prst="ellipse">
            <a:avLst/>
          </a:prstGeom>
          <a:solidFill>
            <a:srgbClr val="445467"/>
          </a:solidFill>
        </p:spPr>
        <p:txBody>
          <a:bodyPr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5566DE6-6023-4F1B-83B8-5B1409609C05}" type="slidenum">
              <a:rPr lang="fr-FR" sz="2000" b="1" smtClean="0">
                <a:solidFill>
                  <a:schemeClr val="bg1"/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pPr algn="ctr"/>
              <a:t>9</a:t>
            </a:fld>
            <a:endParaRPr lang="fr-FR" b="1" dirty="0">
              <a:solidFill>
                <a:schemeClr val="bg1"/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B55431DC-41C7-4263-9809-4890FF18E7EF}"/>
              </a:ext>
            </a:extLst>
          </p:cNvPr>
          <p:cNvGrpSpPr/>
          <p:nvPr/>
        </p:nvGrpSpPr>
        <p:grpSpPr>
          <a:xfrm>
            <a:off x="391743" y="1233055"/>
            <a:ext cx="7865566" cy="4519782"/>
            <a:chOff x="737806" y="1475756"/>
            <a:chExt cx="4700761" cy="4725124"/>
          </a:xfrm>
        </p:grpSpPr>
        <p:cxnSp>
          <p:nvCxnSpPr>
            <p:cNvPr id="11" name="Straight Connector 10">
              <a:extLst>
                <a:ext uri="{FF2B5EF4-FFF2-40B4-BE49-F238E27FC236}">
                  <a16:creationId xmlns="" xmlns:a16="http://schemas.microsoft.com/office/drawing/2014/main" id="{1DC28A43-AA71-4F49-89C1-29993AF737F9}"/>
                </a:ext>
              </a:extLst>
            </p:cNvPr>
            <p:cNvCxnSpPr/>
            <p:nvPr/>
          </p:nvCxnSpPr>
          <p:spPr>
            <a:xfrm>
              <a:off x="926492" y="1475756"/>
              <a:ext cx="1730828" cy="0"/>
            </a:xfrm>
            <a:prstGeom prst="line">
              <a:avLst/>
            </a:prstGeom>
            <a:ln w="53975">
              <a:solidFill>
                <a:srgbClr val="44546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>
              <a:extLst>
                <a:ext uri="{FF2B5EF4-FFF2-40B4-BE49-F238E27FC236}">
                  <a16:creationId xmlns="" xmlns:a16="http://schemas.microsoft.com/office/drawing/2014/main" id="{A9532BB2-886F-4199-8BE6-E4D92D6E49E9}"/>
                </a:ext>
              </a:extLst>
            </p:cNvPr>
            <p:cNvSpPr/>
            <p:nvPr/>
          </p:nvSpPr>
          <p:spPr>
            <a:xfrm>
              <a:off x="737806" y="2500647"/>
              <a:ext cx="4700761" cy="3700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يتم حساب شدة ردود فعل المنافسين المحتملين من خلال جاذبية الأسواق الوطنية وذلك وفق ثلاثة </a:t>
              </a:r>
              <a:r>
                <a:rPr lang="ar-SA" sz="2800" dirty="0" err="1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معايير: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endParaRPr lang="ar-SA" sz="2800" dirty="0" smtClean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</a:t>
              </a:r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جاذبية السوق للداخلين الجدد: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كلما زاد عدد الداخلين، كلما اشتدت المنافسة، خاصة إذا لم يكن السوق محميًا بحواجز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الدخول</a:t>
              </a:r>
            </a:p>
            <a:p>
              <a:pPr algn="just" rtl="1"/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  </a:t>
              </a:r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جاذبية السوق للمدافعين: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سيكون المدافع أكثر استجابة إذا كانت الأسواق مهمة بالنسبة له وكان لديه القدرات الإدارية لتنسيق استجابته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.</a:t>
              </a:r>
            </a:p>
            <a:p>
              <a:pPr algn="just" rtl="1"/>
              <a:r>
                <a:rPr lang="ar-SA" sz="2800" b="1" dirty="0" smtClean="0">
                  <a:solidFill>
                    <a:srgbClr val="4A4662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قوة المدافع: </a:t>
              </a:r>
              <a:r>
                <a:rPr lang="ar-SA" sz="2800" dirty="0" smtClean="0">
                  <a:solidFill>
                    <a:srgbClr val="4A4662"/>
                  </a:solidFill>
                  <a:latin typeface="Sakkal Majalla" pitchFamily="2" charset="-78"/>
                  <a:ea typeface="Open Sans" panose="020B0606030504020204" pitchFamily="34" charset="0"/>
                  <a:cs typeface="Sakkal Majalla" pitchFamily="2" charset="-78"/>
                </a:rPr>
                <a:t>تتأثر هذه القوة عادة بالعلاقات مع الجهات الفاعلة المحلية القوية الأخرى مثل تجار التجزئة أو الحكومة</a:t>
              </a:r>
              <a:endParaRPr lang="fr-FR" sz="2800" dirty="0">
                <a:solidFill>
                  <a:srgbClr val="4A4662"/>
                </a:solidFill>
                <a:latin typeface="Sakkal Majalla" pitchFamily="2" charset="-78"/>
                <a:ea typeface="Open Sans" panose="020B0606030504020204" pitchFamily="34" charset="0"/>
                <a:cs typeface="Sakkal Majalla" pitchFamily="2" charset="-78"/>
              </a:endParaRP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33AB5ECA-AEB4-4B7B-9B97-3EB73492ACB9}"/>
              </a:ext>
            </a:extLst>
          </p:cNvPr>
          <p:cNvSpPr/>
          <p:nvPr/>
        </p:nvSpPr>
        <p:spPr>
          <a:xfrm>
            <a:off x="46679" y="414007"/>
            <a:ext cx="4543231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 rtl="1"/>
            <a:r>
              <a:rPr lang="ar-SA" sz="5400" b="1" dirty="0" smtClean="0">
                <a:solidFill>
                  <a:srgbClr val="4D3F69"/>
                </a:solidFill>
                <a:latin typeface="Sakkal Majalla" pitchFamily="2" charset="-78"/>
                <a:cs typeface="Sakkal Majalla" pitchFamily="2" charset="-78"/>
              </a:rPr>
              <a:t>الخصائص التنافسية</a:t>
            </a:r>
            <a:endParaRPr lang="fr-FR" sz="5400" dirty="0">
              <a:solidFill>
                <a:srgbClr val="4D3F69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0" y="6447631"/>
            <a:ext cx="3552395" cy="410369"/>
          </a:xfrm>
          <a:prstGeom prst="rect">
            <a:avLst/>
          </a:prstGeom>
          <a:solidFill>
            <a:srgbClr val="B0D5EE"/>
          </a:solidFill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ar-SA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سلاف</a:t>
            </a:r>
            <a:r>
              <a:rPr lang="ar-S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رحال/ مقياس الاستراتيجية الدولية</a:t>
            </a:r>
            <a:endParaRPr lang="fr-F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520426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Slidehelper - 142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450920"/>
      </a:accent1>
      <a:accent2>
        <a:srgbClr val="A53860"/>
      </a:accent2>
      <a:accent3>
        <a:srgbClr val="DA627D"/>
      </a:accent3>
      <a:accent4>
        <a:srgbClr val="FFA5AB"/>
      </a:accent4>
      <a:accent5>
        <a:srgbClr val="F9DBBD"/>
      </a:accent5>
      <a:accent6>
        <a:srgbClr val="EFECCA"/>
      </a:accent6>
      <a:hlink>
        <a:srgbClr val="450920"/>
      </a:hlink>
      <a:folHlink>
        <a:srgbClr val="A5386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6108</TotalTime>
  <Words>2046</Words>
  <Application>Microsoft Office PowerPoint</Application>
  <PresentationFormat>Personnalisé</PresentationFormat>
  <Paragraphs>181</Paragraphs>
  <Slides>21</Slides>
  <Notes>20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Office Theme</vt:lpstr>
      <vt:lpstr>السنة الأولى ماستر تخصص ريادة الأعمال مقياس الاستراتيجية الدولية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  <vt:lpstr>Diapositive 15</vt:lpstr>
      <vt:lpstr>Diapositive 16</vt:lpstr>
      <vt:lpstr>Diapositive 17</vt:lpstr>
      <vt:lpstr>Diapositive 18</vt:lpstr>
      <vt:lpstr>Diapositive 19</vt:lpstr>
      <vt:lpstr>Contact Info</vt:lpstr>
      <vt:lpstr>Diapositive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www.presentation-powerpoint.com</dc:title>
  <dc:creator>YUSF</dc:creator>
  <cp:keywords>www.presentation-powerpoint.com</cp:keywords>
  <cp:lastModifiedBy>Amira Informatique</cp:lastModifiedBy>
  <cp:revision>107</cp:revision>
  <dcterms:created xsi:type="dcterms:W3CDTF">2018-11-30T14:16:14Z</dcterms:created>
  <dcterms:modified xsi:type="dcterms:W3CDTF">2023-11-08T09:31:35Z</dcterms:modified>
  <cp:category>www.presentation-powerpoint.com</cp:category>
</cp:coreProperties>
</file>