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71" r:id="rId4"/>
    <p:sldId id="273" r:id="rId5"/>
    <p:sldId id="278" r:id="rId6"/>
    <p:sldId id="277" r:id="rId7"/>
    <p:sldId id="274" r:id="rId8"/>
    <p:sldId id="279" r:id="rId9"/>
    <p:sldId id="275" r:id="rId10"/>
    <p:sldId id="27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205"/>
        <p:guide pos="2880"/>
        <p:guide pos="14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جامعة محمد خيضر بسكرة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كلية العلوم الاقتصادية والتجارية وعلوم التسيير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قسم علوم التسيير</a:t>
            </a:r>
            <a:endParaRPr lang="fr-FR" alt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 rot="18233870">
            <a:off x="6105233" y="2173029"/>
            <a:ext cx="28082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GSO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5822672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b="1" dirty="0" smtClean="0"/>
              <a:t>Email: </a:t>
            </a:r>
            <a:r>
              <a:rPr lang="fr-FR" b="1" dirty="0" smtClean="0">
                <a:solidFill>
                  <a:srgbClr val="FF0000"/>
                </a:solidFill>
              </a:rPr>
              <a:t>fatima.tahri@univ-biskra.dz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759175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83768" y="332656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schemeClr val="bg1"/>
                </a:solidFill>
              </a:rPr>
              <a:t>تصنيف المعرفة </a:t>
            </a:r>
            <a:endParaRPr lang="ar-DZ" sz="3200" b="1" dirty="0">
              <a:solidFill>
                <a:schemeClr val="bg1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4463988" y="3077671"/>
            <a:ext cx="3276364" cy="17914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H="1">
            <a:off x="1763688" y="3077671"/>
            <a:ext cx="2700300" cy="17914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Ellipse 6"/>
          <p:cNvSpPr/>
          <p:nvPr/>
        </p:nvSpPr>
        <p:spPr>
          <a:xfrm>
            <a:off x="5580112" y="4941168"/>
            <a:ext cx="3384376" cy="151216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</a:rPr>
              <a:t>المعرفة الصريحة</a:t>
            </a:r>
          </a:p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Explicit K</a:t>
            </a:r>
            <a:endParaRPr lang="ar-DZ" sz="2400" b="1" dirty="0">
              <a:solidFill>
                <a:schemeClr val="tx1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539552" y="4941168"/>
            <a:ext cx="3096344" cy="151216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tx1"/>
                </a:solidFill>
              </a:rPr>
              <a:t>المعرفة الضمنية</a:t>
            </a:r>
          </a:p>
          <a:p>
            <a:pPr algn="ctr"/>
            <a:r>
              <a:rPr lang="fr-FR" sz="2400" b="1" dirty="0" err="1" smtClean="0">
                <a:solidFill>
                  <a:schemeClr val="tx1"/>
                </a:solidFill>
              </a:rPr>
              <a:t>Tacit</a:t>
            </a:r>
            <a:r>
              <a:rPr lang="fr-FR" sz="2400" b="1" smtClean="0">
                <a:solidFill>
                  <a:schemeClr val="tx1"/>
                </a:solidFill>
              </a:rPr>
              <a:t> K</a:t>
            </a:r>
            <a:endParaRPr lang="ar-DZ" sz="2400" b="1" dirty="0">
              <a:solidFill>
                <a:schemeClr val="tx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539552" y="1556792"/>
            <a:ext cx="7560840" cy="136815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 smtClean="0">
                <a:solidFill>
                  <a:schemeClr val="tx1"/>
                </a:solidFill>
              </a:rPr>
              <a:t>أولا: تصنيف  ميشال </a:t>
            </a:r>
            <a:r>
              <a:rPr lang="ar-DZ" sz="2400" b="1" dirty="0" err="1" smtClean="0">
                <a:solidFill>
                  <a:schemeClr val="tx1"/>
                </a:solidFill>
              </a:rPr>
              <a:t>بولاني</a:t>
            </a:r>
            <a:r>
              <a:rPr lang="ar-DZ" sz="2400" b="1" dirty="0" smtClean="0">
                <a:solidFill>
                  <a:schemeClr val="tx1"/>
                </a:solidFill>
              </a:rPr>
              <a:t> في الستينات، والذي أعاد طرحه </a:t>
            </a:r>
            <a:r>
              <a:rPr lang="ar-DZ" sz="2400" b="1" dirty="0" err="1" smtClean="0">
                <a:solidFill>
                  <a:schemeClr val="tx1"/>
                </a:solidFill>
              </a:rPr>
              <a:t>اكاجيرو</a:t>
            </a:r>
            <a:r>
              <a:rPr lang="ar-DZ" sz="2400" b="1" dirty="0" smtClean="0">
                <a:solidFill>
                  <a:schemeClr val="tx1"/>
                </a:solidFill>
              </a:rPr>
              <a:t> </a:t>
            </a:r>
            <a:r>
              <a:rPr lang="ar-DZ" sz="2400" b="1" dirty="0" err="1" smtClean="0">
                <a:solidFill>
                  <a:schemeClr val="tx1"/>
                </a:solidFill>
              </a:rPr>
              <a:t>نوناكا</a:t>
            </a:r>
            <a:r>
              <a:rPr lang="ar-DZ" sz="2400" b="1" dirty="0" smtClean="0">
                <a:solidFill>
                  <a:schemeClr val="tx1"/>
                </a:solidFill>
              </a:rPr>
              <a:t> في 1991 في دراسته حول (الشركات الخلاقة للمعرفة) والتي تم نشرها في مجلة هارفرد</a:t>
            </a:r>
            <a:endParaRPr lang="ar-DZ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14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611560" y="1484784"/>
            <a:ext cx="7848872" cy="136815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 smtClean="0">
                <a:solidFill>
                  <a:prstClr val="black"/>
                </a:solidFill>
              </a:rPr>
              <a:t>ثانيا: تصنيف  ميشال زاك حيث يصنف المعرفة إلى ثلاث أنواع أو مستويات</a:t>
            </a:r>
            <a:endParaRPr lang="ar-DZ" sz="2400" b="1" dirty="0">
              <a:solidFill>
                <a:prstClr val="black"/>
              </a:solidFill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>
            <a:off x="4535996" y="2852936"/>
            <a:ext cx="3348372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>
            <a:stCxn id="2" idx="2"/>
          </p:cNvCxnSpPr>
          <p:nvPr/>
        </p:nvCxnSpPr>
        <p:spPr>
          <a:xfrm>
            <a:off x="4535996" y="2852936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>
            <a:endCxn id="11" idx="0"/>
          </p:cNvCxnSpPr>
          <p:nvPr/>
        </p:nvCxnSpPr>
        <p:spPr>
          <a:xfrm flipH="1">
            <a:off x="1422698" y="2852936"/>
            <a:ext cx="3113298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6300192" y="4149080"/>
            <a:ext cx="2842221" cy="158417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white"/>
                </a:solidFill>
              </a:rPr>
              <a:t>المعرفة الجوهرية</a:t>
            </a:r>
          </a:p>
          <a:p>
            <a:pPr algn="ctr"/>
            <a:r>
              <a:rPr lang="fr-FR" sz="2400" b="1" dirty="0" err="1" smtClean="0">
                <a:solidFill>
                  <a:prstClr val="white"/>
                </a:solidFill>
              </a:rPr>
              <a:t>Core</a:t>
            </a:r>
            <a:r>
              <a:rPr lang="fr-FR" sz="2400" b="1" dirty="0" smtClean="0">
                <a:solidFill>
                  <a:prstClr val="white"/>
                </a:solidFill>
              </a:rPr>
              <a:t> K</a:t>
            </a:r>
            <a:endParaRPr lang="ar-DZ" sz="2400" b="1" dirty="0">
              <a:solidFill>
                <a:prstClr val="white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169939" y="4077072"/>
            <a:ext cx="2842221" cy="158417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black"/>
                </a:solidFill>
              </a:rPr>
              <a:t>المعرفة المتقدمة</a:t>
            </a:r>
          </a:p>
          <a:p>
            <a:pPr algn="ctr"/>
            <a:r>
              <a:rPr lang="fr-FR" sz="2400" b="1" dirty="0" smtClean="0">
                <a:solidFill>
                  <a:prstClr val="black"/>
                </a:solidFill>
              </a:rPr>
              <a:t>Advanced K</a:t>
            </a:r>
            <a:endParaRPr lang="ar-DZ" sz="2400" b="1" dirty="0">
              <a:solidFill>
                <a:prstClr val="black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1587" y="4077072"/>
            <a:ext cx="2842221" cy="15841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black"/>
                </a:solidFill>
              </a:rPr>
              <a:t>المعرفة الابتكارية</a:t>
            </a:r>
          </a:p>
          <a:p>
            <a:pPr algn="ctr"/>
            <a:r>
              <a:rPr lang="fr-FR" sz="2400" b="1" dirty="0" smtClean="0">
                <a:solidFill>
                  <a:prstClr val="black"/>
                </a:solidFill>
              </a:rPr>
              <a:t>Innovation K</a:t>
            </a:r>
            <a:endParaRPr lang="ar-DZ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611560" y="1484784"/>
            <a:ext cx="7848872" cy="136815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DZ" sz="2400" b="1" dirty="0" smtClean="0">
                <a:solidFill>
                  <a:prstClr val="black"/>
                </a:solidFill>
              </a:rPr>
              <a:t>ثانيا: تصنيف  توم باكمان حيث يصنف المعرفة تصنيفا أوسع، حيث يصنفها إلى أربعة أنواع:</a:t>
            </a:r>
            <a:endParaRPr lang="ar-DZ" sz="2400" b="1" dirty="0">
              <a:solidFill>
                <a:prstClr val="black"/>
              </a:solidFill>
            </a:endParaRPr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4535996" y="2852936"/>
            <a:ext cx="3348372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" name="Connecteur droit avec flèche 3"/>
          <p:cNvCxnSpPr>
            <a:endCxn id="7" idx="0"/>
          </p:cNvCxnSpPr>
          <p:nvPr/>
        </p:nvCxnSpPr>
        <p:spPr>
          <a:xfrm>
            <a:off x="4596956" y="2852936"/>
            <a:ext cx="101916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 flipH="1">
            <a:off x="1475656" y="2852936"/>
            <a:ext cx="3060340" cy="12595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6876256" y="4149080"/>
            <a:ext cx="2266157" cy="158417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white"/>
                </a:solidFill>
              </a:rPr>
              <a:t>المعرفة الصريحة</a:t>
            </a:r>
          </a:p>
          <a:p>
            <a:pPr algn="ctr"/>
            <a:r>
              <a:rPr lang="fr-FR" sz="2400" b="1" dirty="0" smtClean="0">
                <a:solidFill>
                  <a:prstClr val="white"/>
                </a:solidFill>
              </a:rPr>
              <a:t>Explicit K</a:t>
            </a:r>
            <a:endParaRPr lang="ar-DZ" sz="2400" b="1" dirty="0">
              <a:solidFill>
                <a:prstClr val="white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572000" y="4077072"/>
            <a:ext cx="2088232" cy="158417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black"/>
                </a:solidFill>
              </a:rPr>
              <a:t>المعرفة الضمنية</a:t>
            </a:r>
          </a:p>
          <a:p>
            <a:pPr algn="ctr"/>
            <a:r>
              <a:rPr lang="fr-FR" sz="2400" b="1" dirty="0" err="1" smtClean="0">
                <a:solidFill>
                  <a:prstClr val="black"/>
                </a:solidFill>
              </a:rPr>
              <a:t>Implicit</a:t>
            </a:r>
            <a:r>
              <a:rPr lang="fr-FR" sz="2400" b="1" dirty="0" smtClean="0">
                <a:solidFill>
                  <a:prstClr val="black"/>
                </a:solidFill>
              </a:rPr>
              <a:t> K</a:t>
            </a:r>
            <a:endParaRPr lang="ar-DZ" sz="2400" b="1" dirty="0">
              <a:solidFill>
                <a:prstClr val="black"/>
              </a:solidFill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411760" y="4077072"/>
            <a:ext cx="1944216" cy="158417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black"/>
                </a:solidFill>
              </a:rPr>
              <a:t>المعرفة الكامنة</a:t>
            </a:r>
          </a:p>
          <a:p>
            <a:pPr algn="ctr"/>
            <a:r>
              <a:rPr lang="fr-FR" sz="2400" b="1" dirty="0" err="1" smtClean="0">
                <a:solidFill>
                  <a:prstClr val="black"/>
                </a:solidFill>
              </a:rPr>
              <a:t>Tacit</a:t>
            </a:r>
            <a:r>
              <a:rPr lang="fr-FR" sz="2400" b="1" dirty="0" smtClean="0">
                <a:solidFill>
                  <a:prstClr val="black"/>
                </a:solidFill>
              </a:rPr>
              <a:t> K</a:t>
            </a:r>
            <a:endParaRPr lang="ar-DZ" sz="2400" b="1" dirty="0">
              <a:solidFill>
                <a:prstClr val="black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107504" y="4077072"/>
            <a:ext cx="2088232" cy="158417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prstClr val="black"/>
                </a:solidFill>
              </a:rPr>
              <a:t>المعرفة المجهولة</a:t>
            </a:r>
          </a:p>
          <a:p>
            <a:pPr algn="ctr"/>
            <a:r>
              <a:rPr lang="fr-FR" sz="2400" b="1" dirty="0" err="1" smtClean="0">
                <a:solidFill>
                  <a:prstClr val="black"/>
                </a:solidFill>
              </a:rPr>
              <a:t>Unknown</a:t>
            </a:r>
            <a:r>
              <a:rPr lang="fr-FR" sz="2400" b="1" dirty="0" smtClean="0">
                <a:solidFill>
                  <a:prstClr val="black"/>
                </a:solidFill>
              </a:rPr>
              <a:t> K</a:t>
            </a:r>
            <a:endParaRPr lang="ar-DZ" sz="2400" b="1" dirty="0">
              <a:solidFill>
                <a:prstClr val="black"/>
              </a:solidFill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 flipH="1">
            <a:off x="3383868" y="2852936"/>
            <a:ext cx="1213088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125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8600" y="1772816"/>
            <a:ext cx="7295728" cy="27901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>
              <a:lnSpc>
                <a:spcPct val="200000"/>
              </a:lnSpc>
            </a:pPr>
            <a:r>
              <a:rPr lang="ar-DZ" sz="3600" b="1" dirty="0" smtClean="0"/>
              <a:t>ملاحظة هامة</a:t>
            </a:r>
          </a:p>
          <a:p>
            <a:pPr algn="r" rtl="1">
              <a:lnSpc>
                <a:spcPct val="200000"/>
              </a:lnSpc>
            </a:pPr>
            <a:r>
              <a:rPr lang="ar-DZ" sz="2800" b="1" dirty="0" smtClean="0"/>
              <a:t>تعريفات المعرفة تركز على الجوانب العقلانية، وعلى الرغم من ذلك فإن الثقافة تعتبر نمط من المعرفة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1287026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483768" y="332656"/>
            <a:ext cx="396044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DZ" sz="3200" b="1" dirty="0" smtClean="0">
                <a:solidFill>
                  <a:prstClr val="white"/>
                </a:solidFill>
              </a:rPr>
              <a:t>أساليب الادراك المعرفي </a:t>
            </a:r>
            <a:endParaRPr lang="ar-DZ" sz="3200" b="1" dirty="0">
              <a:solidFill>
                <a:prstClr val="white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060848"/>
            <a:ext cx="7488832" cy="35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71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683568" y="2276872"/>
            <a:ext cx="7704856" cy="338437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DZ" sz="2800" dirty="0" smtClean="0"/>
              <a:t> حسب </a:t>
            </a:r>
            <a:r>
              <a:rPr lang="ar-DZ" sz="2800" dirty="0" err="1" smtClean="0"/>
              <a:t>دافينبورت</a:t>
            </a:r>
            <a:r>
              <a:rPr lang="ar-DZ" sz="2800" dirty="0" smtClean="0"/>
              <a:t> وبروساك الحدس هو:</a:t>
            </a:r>
            <a:r>
              <a:rPr lang="ar-DZ" sz="2800" dirty="0"/>
              <a:t> </a:t>
            </a:r>
            <a:r>
              <a:rPr lang="ar-DZ" sz="2800" b="1" dirty="0" smtClean="0"/>
              <a:t>الخبرة المكثفة المضغوطة، العمل وفق القواعد التجريبية والاجتهادية، أسلوب التجربة والخطأ بالاعتماد على الخبرة الطويلة في التعامل مع الحالات الجديدة.</a:t>
            </a:r>
            <a:endParaRPr lang="ar-DZ" sz="2800" b="1" dirty="0"/>
          </a:p>
        </p:txBody>
      </p:sp>
    </p:spTree>
    <p:extLst>
      <p:ext uri="{BB962C8B-B14F-4D97-AF65-F5344CB8AC3E}">
        <p14:creationId xmlns:p14="http://schemas.microsoft.com/office/powerpoint/2010/main" val="1117669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812" y="404812"/>
            <a:ext cx="4524375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11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93616"/>
            <a:ext cx="6994866" cy="571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13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14038</TotalTime>
  <Words>183</Words>
  <Application>Microsoft Office PowerPoint</Application>
  <PresentationFormat>Affichage à l'écran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PresentationPro_GlowingTechVideo</vt:lpstr>
      <vt:lpstr>جامعة محمد خيضر بسكرة كلية العلوم الاقتصادية والتجارية وعلوم التسيير قسم علوم التسيير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كلية العلوم الاقتصادية والتجارية وعلوم التسيير قسم علوم التسيير</dc:title>
  <dc:creator>TAHRI</dc:creator>
  <dc:description>2010 animated abstract template from Presentationpro.com</dc:description>
  <cp:lastModifiedBy>TAHRI</cp:lastModifiedBy>
  <cp:revision>41</cp:revision>
  <dcterms:created xsi:type="dcterms:W3CDTF">2023-10-02T08:27:21Z</dcterms:created>
  <dcterms:modified xsi:type="dcterms:W3CDTF">2024-11-01T19:42:01Z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