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1" r:id="rId1"/>
  </p:sldMasterIdLst>
  <p:sldIdLst>
    <p:sldId id="256" r:id="rId2"/>
    <p:sldId id="277" r:id="rId3"/>
    <p:sldId id="271" r:id="rId4"/>
    <p:sldId id="272" r:id="rId5"/>
    <p:sldId id="270" r:id="rId6"/>
    <p:sldId id="260" r:id="rId7"/>
    <p:sldId id="259" r:id="rId8"/>
    <p:sldId id="263" r:id="rId9"/>
    <p:sldId id="264" r:id="rId10"/>
    <p:sldId id="262" r:id="rId11"/>
    <p:sldId id="265" r:id="rId12"/>
    <p:sldId id="258" r:id="rId13"/>
    <p:sldId id="269" r:id="rId14"/>
    <p:sldId id="257" r:id="rId15"/>
    <p:sldId id="267" r:id="rId16"/>
    <p:sldId id="268" r:id="rId17"/>
    <p:sldId id="261" r:id="rId18"/>
    <p:sldId id="275" r:id="rId19"/>
    <p:sldId id="274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90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4CD00-668C-4910-A8B6-E1414B20AFFE}" type="datetimeFigureOut">
              <a:rPr lang="fr-FR" smtClean="0"/>
              <a:pPr/>
              <a:t>18/10/2024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B502-0AAF-454A-BB0B-4266C50A26E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08154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4CD00-668C-4910-A8B6-E1414B20AFFE}" type="datetimeFigureOut">
              <a:rPr lang="fr-FR" smtClean="0"/>
              <a:pPr/>
              <a:t>18/10/2024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B502-0AAF-454A-BB0B-4266C50A26E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308356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4CD00-668C-4910-A8B6-E1414B20AFFE}" type="datetimeFigureOut">
              <a:rPr lang="fr-FR" smtClean="0"/>
              <a:pPr/>
              <a:t>18/10/2024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B502-0AAF-454A-BB0B-4266C50A26E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00387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4CD00-668C-4910-A8B6-E1414B20AFFE}" type="datetimeFigureOut">
              <a:rPr lang="fr-FR" smtClean="0"/>
              <a:pPr/>
              <a:t>18/10/2024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B502-0AAF-454A-BB0B-4266C50A26E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27576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4CD00-668C-4910-A8B6-E1414B20AFFE}" type="datetimeFigureOut">
              <a:rPr lang="fr-FR" smtClean="0"/>
              <a:pPr/>
              <a:t>18/10/2024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B502-0AAF-454A-BB0B-4266C50A26E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35817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4CD00-668C-4910-A8B6-E1414B20AFFE}" type="datetimeFigureOut">
              <a:rPr lang="fr-FR" smtClean="0"/>
              <a:pPr/>
              <a:t>18/10/2024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B502-0AAF-454A-BB0B-4266C50A26E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09459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4CD00-668C-4910-A8B6-E1414B20AFFE}" type="datetimeFigureOut">
              <a:rPr lang="fr-FR" smtClean="0"/>
              <a:pPr/>
              <a:t>18/10/2024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B502-0AAF-454A-BB0B-4266C50A26E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3475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4CD00-668C-4910-A8B6-E1414B20AFFE}" type="datetimeFigureOut">
              <a:rPr lang="fr-FR" smtClean="0"/>
              <a:pPr/>
              <a:t>18/10/2024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B502-0AAF-454A-BB0B-4266C50A26E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05544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4CD00-668C-4910-A8B6-E1414B20AFFE}" type="datetimeFigureOut">
              <a:rPr lang="fr-FR" smtClean="0"/>
              <a:pPr/>
              <a:t>18/10/2024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B502-0AAF-454A-BB0B-4266C50A26E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852552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4CD00-668C-4910-A8B6-E1414B20AFFE}" type="datetimeFigureOut">
              <a:rPr lang="fr-FR" smtClean="0"/>
              <a:pPr/>
              <a:t>18/10/2024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B502-0AAF-454A-BB0B-4266C50A26E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43314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4CD00-668C-4910-A8B6-E1414B20AFFE}" type="datetimeFigureOut">
              <a:rPr lang="fr-FR" smtClean="0"/>
              <a:pPr/>
              <a:t>18/10/2024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B502-0AAF-454A-BB0B-4266C50A26E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839385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4CD00-668C-4910-A8B6-E1414B20AFFE}" type="datetimeFigureOut">
              <a:rPr lang="fr-FR" smtClean="0"/>
              <a:pPr/>
              <a:t>18/10/2024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9B502-0AAF-454A-BB0B-4266C50A26E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408549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بسم الله الرحمان الرحيم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742" y="2453716"/>
            <a:ext cx="8056263" cy="1640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800057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2459866" y="437881"/>
            <a:ext cx="9272789" cy="162273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ar-DZ" dirty="0" smtClean="0"/>
              <a:t>ثم يتم استخدام هذه القيم  لحساب التغير في كتلة الأجور الكلية: </a:t>
            </a:r>
          </a:p>
          <a:p>
            <a:pPr algn="r"/>
            <a:r>
              <a:rPr lang="ar-DZ" dirty="0" smtClean="0"/>
              <a:t>زيادة الكتلة </a:t>
            </a:r>
            <a:r>
              <a:rPr lang="ar-DZ" b="1" dirty="0" smtClean="0">
                <a:solidFill>
                  <a:srgbClr val="FF0000"/>
                </a:solidFill>
              </a:rPr>
              <a:t>=</a:t>
            </a:r>
            <a:r>
              <a:rPr lang="ar-DZ" dirty="0" smtClean="0"/>
              <a:t> تأثير المعدل </a:t>
            </a:r>
            <a:r>
              <a:rPr lang="ar-DZ" b="1" dirty="0" smtClean="0">
                <a:solidFill>
                  <a:srgbClr val="FF0000"/>
                </a:solidFill>
              </a:rPr>
              <a:t>×</a:t>
            </a:r>
            <a:r>
              <a:rPr lang="ar-DZ" dirty="0" smtClean="0"/>
              <a:t> تأثير </a:t>
            </a:r>
            <a:r>
              <a:rPr lang="ar-DZ" dirty="0" err="1" smtClean="0"/>
              <a:t>النوريا</a:t>
            </a:r>
            <a:r>
              <a:rPr lang="ar-DZ" dirty="0" smtClean="0"/>
              <a:t> </a:t>
            </a:r>
            <a:r>
              <a:rPr lang="ar-DZ" b="1" dirty="0" smtClean="0">
                <a:solidFill>
                  <a:srgbClr val="FF0000"/>
                </a:solidFill>
              </a:rPr>
              <a:t>×</a:t>
            </a:r>
            <a:r>
              <a:rPr lang="ar-DZ" dirty="0" smtClean="0"/>
              <a:t> تأثير الهيكل </a:t>
            </a:r>
            <a:r>
              <a:rPr lang="ar-DZ" b="1" dirty="0" smtClean="0">
                <a:solidFill>
                  <a:srgbClr val="FF0000"/>
                </a:solidFill>
              </a:rPr>
              <a:t>×</a:t>
            </a:r>
            <a:r>
              <a:rPr lang="ar-DZ" dirty="0" smtClean="0"/>
              <a:t> </a:t>
            </a:r>
            <a:r>
              <a:rPr lang="ar-DZ" dirty="0" err="1" smtClean="0"/>
              <a:t>تأثيرالقوى</a:t>
            </a:r>
            <a:r>
              <a:rPr lang="ar-DZ" dirty="0" smtClean="0"/>
              <a:t> العاملة</a:t>
            </a:r>
          </a:p>
          <a:p>
            <a:r>
              <a:rPr lang="en-ZA" dirty="0" smtClean="0"/>
              <a:t>1,0158 × 0,9935 × 1,0076 × 1,10 = 1,1185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90182396"/>
              </p:ext>
            </p:extLst>
          </p:nvPr>
        </p:nvGraphicFramePr>
        <p:xfrm>
          <a:off x="1632754" y="3065170"/>
          <a:ext cx="8812010" cy="3112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2402"/>
                <a:gridCol w="1762402"/>
                <a:gridCol w="1762402"/>
                <a:gridCol w="1762402"/>
                <a:gridCol w="1762402"/>
              </a:tblGrid>
              <a:tr h="618186">
                <a:tc>
                  <a:txBody>
                    <a:bodyPr/>
                    <a:lstStyle/>
                    <a:p>
                      <a:pPr algn="ctr"/>
                      <a:r>
                        <a:rPr lang="ar-DZ" sz="2000" dirty="0" smtClean="0"/>
                        <a:t>فئات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متوسط القوى العاملة </a:t>
                      </a:r>
                      <a:r>
                        <a:rPr lang="en-ZA" dirty="0" smtClean="0"/>
                        <a:t>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متوسط الراتب الشهري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متوسط القوى العاملة </a:t>
                      </a:r>
                      <a:r>
                        <a:rPr lang="en-ZA" dirty="0" smtClean="0"/>
                        <a:t>N+1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متوسط الراتب الشهري لكل موظف</a:t>
                      </a:r>
                      <a:endParaRPr lang="fr-FR" dirty="0"/>
                    </a:p>
                  </a:txBody>
                  <a:tcPr/>
                </a:tc>
              </a:tr>
              <a:tr h="618186">
                <a:tc>
                  <a:txBody>
                    <a:bodyPr/>
                    <a:lstStyle/>
                    <a:p>
                      <a:r>
                        <a:rPr lang="ar-DZ" dirty="0" smtClean="0"/>
                        <a:t>المهندسين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152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6320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185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7000</a:t>
                      </a:r>
                      <a:endParaRPr lang="fr-FR" dirty="0"/>
                    </a:p>
                  </a:txBody>
                  <a:tcPr/>
                </a:tc>
              </a:tr>
              <a:tr h="618186">
                <a:tc>
                  <a:txBody>
                    <a:bodyPr/>
                    <a:lstStyle/>
                    <a:p>
                      <a:r>
                        <a:rPr lang="ar-DZ" dirty="0" smtClean="0"/>
                        <a:t>موظفين درجة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220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4480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235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4800</a:t>
                      </a:r>
                      <a:endParaRPr lang="fr-FR" dirty="0"/>
                    </a:p>
                  </a:txBody>
                  <a:tcPr/>
                </a:tc>
              </a:tr>
              <a:tr h="618186">
                <a:tc>
                  <a:txBody>
                    <a:bodyPr/>
                    <a:lstStyle/>
                    <a:p>
                      <a:r>
                        <a:rPr lang="ar-DZ" dirty="0" smtClean="0"/>
                        <a:t>ماجستير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85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1920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80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2050</a:t>
                      </a:r>
                      <a:endParaRPr lang="fr-FR" dirty="0"/>
                    </a:p>
                  </a:txBody>
                  <a:tcPr/>
                </a:tc>
              </a:tr>
              <a:tr h="618186">
                <a:tc>
                  <a:txBody>
                    <a:bodyPr/>
                    <a:lstStyle/>
                    <a:p>
                      <a:r>
                        <a:rPr lang="ar-DZ" dirty="0" smtClean="0"/>
                        <a:t>عمال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2315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1700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2250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1770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8023538" y="2498501"/>
            <a:ext cx="33742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000" b="1" dirty="0" smtClean="0"/>
              <a:t>التطبيق: تنفيد وتحليل الفجوات 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xmlns="" val="1604067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7959144" y="669701"/>
            <a:ext cx="2550017" cy="43788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dirty="0" smtClean="0">
                <a:solidFill>
                  <a:schemeClr val="tx1"/>
                </a:solidFill>
              </a:rPr>
              <a:t>التعليمات: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630192" y="1297983"/>
            <a:ext cx="7302322" cy="445609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r" rtl="1">
              <a:buFont typeface="+mj-lt"/>
              <a:buAutoNum type="arabicParenR"/>
            </a:pPr>
            <a:r>
              <a:rPr lang="ar-DZ" sz="2400" dirty="0" smtClean="0">
                <a:solidFill>
                  <a:schemeClr val="tx1"/>
                </a:solidFill>
              </a:rPr>
              <a:t>الخطوة الأولى: تطور كتلة الأجور الإجمالية باستخدام طريقة ”الكمية- السعر‟ لتسليط  الضوء على الفارق في الأجور الإسمية وفارق الحجم.   </a:t>
            </a:r>
          </a:p>
          <a:p>
            <a:pPr marL="342900" indent="-342900" algn="r" rtl="1">
              <a:buFont typeface="+mj-lt"/>
              <a:buAutoNum type="arabicParenR"/>
            </a:pPr>
            <a:r>
              <a:rPr lang="ar-DZ" sz="2400" dirty="0" smtClean="0">
                <a:solidFill>
                  <a:schemeClr val="tx1"/>
                </a:solidFill>
              </a:rPr>
              <a:t>الخطوة الثانية: بما ان هيكل القوى العاملة يتغير, فإنك تقرر توضيح تأثير هذا التغيير من خلال استخدام طرق تحليل الفروقات المستخدمة في مراقبة الميزانيات.  </a:t>
            </a:r>
          </a:p>
          <a:p>
            <a:pPr marL="285750" indent="-285750" algn="ctr" rtl="1">
              <a:buFont typeface="Wingdings" panose="05000000000000000000" pitchFamily="2" charset="2"/>
              <a:buChar char="§"/>
            </a:pPr>
            <a:r>
              <a:rPr lang="ar-DZ" sz="2400" dirty="0" smtClean="0">
                <a:solidFill>
                  <a:schemeClr val="tx1"/>
                </a:solidFill>
              </a:rPr>
              <a:t>قم </a:t>
            </a:r>
            <a:r>
              <a:rPr lang="ar-DZ" sz="2400" dirty="0" smtClean="0">
                <a:solidFill>
                  <a:schemeClr val="tx1"/>
                </a:solidFill>
              </a:rPr>
              <a:t>بتنفيذ </a:t>
            </a:r>
            <a:r>
              <a:rPr lang="ar-DZ" sz="2400" dirty="0" smtClean="0">
                <a:solidFill>
                  <a:schemeClr val="tx1"/>
                </a:solidFill>
              </a:rPr>
              <a:t>تفكيك البيانات المقترحة في الخطوة الأولى ووضح الفرق. </a:t>
            </a:r>
          </a:p>
          <a:p>
            <a:pPr marL="285750" indent="-285750" algn="ctr" rtl="1">
              <a:buFont typeface="Wingdings" panose="05000000000000000000" pitchFamily="2" charset="2"/>
              <a:buChar char="§"/>
            </a:pPr>
            <a:r>
              <a:rPr lang="ar-DZ" sz="2400" dirty="0" smtClean="0">
                <a:solidFill>
                  <a:schemeClr val="tx1"/>
                </a:solidFill>
              </a:rPr>
              <a:t>قم </a:t>
            </a:r>
            <a:r>
              <a:rPr lang="ar-DZ" sz="2400" dirty="0" smtClean="0">
                <a:solidFill>
                  <a:schemeClr val="tx1"/>
                </a:solidFill>
              </a:rPr>
              <a:t>بتنفيذ </a:t>
            </a:r>
            <a:r>
              <a:rPr lang="ar-DZ" sz="2400" dirty="0" smtClean="0">
                <a:solidFill>
                  <a:schemeClr val="tx1"/>
                </a:solidFill>
              </a:rPr>
              <a:t>تفكيك البيانات المقترحة في الخطوة الثانية و وضح الفرق. </a:t>
            </a:r>
          </a:p>
          <a:p>
            <a:pPr marL="285750" indent="-285750" algn="ctr" rtl="1">
              <a:buFont typeface="Wingdings" panose="05000000000000000000" pitchFamily="2" charset="2"/>
              <a:buChar char="§"/>
            </a:pPr>
            <a:r>
              <a:rPr lang="ar-DZ" sz="2400" dirty="0" smtClean="0">
                <a:solidFill>
                  <a:schemeClr val="tx1"/>
                </a:solidFill>
              </a:rPr>
              <a:t>حلل النتائج الموضحة في السؤال (2) لتحديد التأثيرات المختلفة لزيادة الأجور. 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6366" y="5383369"/>
            <a:ext cx="1841679" cy="126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84816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6336405" y="515155"/>
            <a:ext cx="4481848" cy="7340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dirty="0" smtClean="0">
                <a:solidFill>
                  <a:srgbClr val="FF0000"/>
                </a:solidFill>
              </a:rPr>
              <a:t>الحلول: </a:t>
            </a:r>
            <a:r>
              <a:rPr lang="ar-DZ" dirty="0" smtClean="0">
                <a:solidFill>
                  <a:schemeClr val="tx1"/>
                </a:solidFill>
              </a:rPr>
              <a:t>تسليط الضوء على الفارقين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660821" y="1664044"/>
            <a:ext cx="6833346" cy="3352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dirty="0" smtClean="0">
                <a:solidFill>
                  <a:schemeClr val="tx1"/>
                </a:solidFill>
              </a:rPr>
              <a:t>MASSE </a:t>
            </a:r>
            <a:r>
              <a:rPr lang="fr-FR" sz="2800" dirty="0" smtClean="0">
                <a:solidFill>
                  <a:schemeClr val="tx1"/>
                </a:solidFill>
              </a:rPr>
              <a:t>N+1= </a:t>
            </a:r>
            <a:r>
              <a:rPr lang="el-GR" sz="2800" dirty="0" smtClean="0">
                <a:solidFill>
                  <a:schemeClr val="tx1"/>
                </a:solidFill>
              </a:rPr>
              <a:t>Σ</a:t>
            </a:r>
            <a:r>
              <a:rPr lang="fr-FR" sz="2800" dirty="0" smtClean="0">
                <a:solidFill>
                  <a:schemeClr val="tx1"/>
                </a:solidFill>
              </a:rPr>
              <a:t>(EcN+1</a:t>
            </a:r>
            <a:r>
              <a:rPr lang="ar-DZ" sz="2800" dirty="0" smtClean="0">
                <a:solidFill>
                  <a:schemeClr val="tx1"/>
                </a:solidFill>
              </a:rPr>
              <a:t>×</a:t>
            </a:r>
            <a:r>
              <a:rPr lang="en-ZA" sz="2800" dirty="0" smtClean="0">
                <a:solidFill>
                  <a:schemeClr val="tx1"/>
                </a:solidFill>
              </a:rPr>
              <a:t>ScN+1</a:t>
            </a:r>
            <a:r>
              <a:rPr lang="en-ZA" sz="2800" dirty="0" smtClean="0">
                <a:solidFill>
                  <a:schemeClr val="tx1"/>
                </a:solidFill>
              </a:rPr>
              <a:t>)=78843600 </a:t>
            </a:r>
          </a:p>
          <a:p>
            <a:r>
              <a:rPr lang="fr-FR" sz="2800" dirty="0" smtClean="0">
                <a:solidFill>
                  <a:schemeClr val="tx1"/>
                </a:solidFill>
              </a:rPr>
              <a:t>MASSE N =S(EcN</a:t>
            </a:r>
            <a:r>
              <a:rPr lang="ar-DZ" sz="2800" dirty="0" smtClean="0">
                <a:solidFill>
                  <a:schemeClr val="tx1"/>
                </a:solidFill>
              </a:rPr>
              <a:t>× </a:t>
            </a:r>
            <a:r>
              <a:rPr lang="en-ZA" sz="2800" dirty="0" smtClean="0">
                <a:solidFill>
                  <a:schemeClr val="tx1"/>
                </a:solidFill>
              </a:rPr>
              <a:t>ScN</a:t>
            </a:r>
            <a:r>
              <a:rPr lang="en-ZA" sz="2800" dirty="0" smtClean="0">
                <a:solidFill>
                  <a:schemeClr val="tx1"/>
                </a:solidFill>
              </a:rPr>
              <a:t>)=72539280 </a:t>
            </a:r>
          </a:p>
          <a:p>
            <a:pPr algn="r"/>
            <a:r>
              <a:rPr lang="ar-DZ" sz="2800" dirty="0" smtClean="0">
                <a:solidFill>
                  <a:schemeClr val="tx1"/>
                </a:solidFill>
              </a:rPr>
              <a:t>التغيير في الكتلة الأجور 8.7</a:t>
            </a:r>
            <a:r>
              <a:rPr lang="ar-DZ" sz="2800" dirty="0">
                <a:solidFill>
                  <a:schemeClr val="tx1"/>
                </a:solidFill>
              </a:rPr>
              <a:t>%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8846" y="5023225"/>
            <a:ext cx="2550018" cy="1728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76030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7534141" y="502276"/>
            <a:ext cx="3258355" cy="60530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l" rtl="1">
              <a:buFont typeface="Wingdings" panose="05000000000000000000" pitchFamily="2" charset="2"/>
              <a:buChar char="§"/>
            </a:pPr>
            <a:r>
              <a:rPr lang="ar-DZ" b="1" dirty="0" smtClean="0">
                <a:solidFill>
                  <a:schemeClr val="tx1"/>
                </a:solidFill>
              </a:rPr>
              <a:t>التحليل في فجوتين على الفارقين: 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3533451" y="1176531"/>
            <a:ext cx="7250807" cy="18159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DZ" dirty="0" smtClean="0">
                <a:solidFill>
                  <a:schemeClr val="tx1"/>
                </a:solidFill>
              </a:rPr>
              <a:t> </a:t>
            </a:r>
            <a:r>
              <a:rPr lang="en-ZA" dirty="0" smtClean="0">
                <a:solidFill>
                  <a:schemeClr val="tx1"/>
                </a:solidFill>
              </a:rPr>
              <a:t> </a:t>
            </a:r>
            <a:endParaRPr lang="en-ZA" dirty="0" smtClean="0">
              <a:solidFill>
                <a:schemeClr val="tx1"/>
              </a:solidFill>
            </a:endParaRPr>
          </a:p>
          <a:p>
            <a:pPr algn="ctr"/>
            <a:r>
              <a:rPr lang="ar-DZ" dirty="0">
                <a:solidFill>
                  <a:schemeClr val="tx1"/>
                </a:solidFill>
              </a:rPr>
              <a:t> </a:t>
            </a:r>
            <a:r>
              <a:rPr lang="en-ZA" dirty="0" smtClean="0">
                <a:solidFill>
                  <a:schemeClr val="tx1"/>
                </a:solidFill>
              </a:rPr>
              <a:t>(</a:t>
            </a:r>
            <a:r>
              <a:rPr lang="en-ZA" sz="2400" dirty="0" smtClean="0">
                <a:solidFill>
                  <a:schemeClr val="tx1"/>
                </a:solidFill>
              </a:rPr>
              <a:t>ScN+1</a:t>
            </a:r>
            <a:r>
              <a:rPr lang="ar-DZ" sz="2400" dirty="0" smtClean="0">
                <a:solidFill>
                  <a:schemeClr val="tx1"/>
                </a:solidFill>
              </a:rPr>
              <a:t>–</a:t>
            </a:r>
            <a:r>
              <a:rPr lang="en-SG" sz="2400" dirty="0" err="1" smtClean="0">
                <a:solidFill>
                  <a:schemeClr val="tx1"/>
                </a:solidFill>
              </a:rPr>
              <a:t>Sc</a:t>
            </a:r>
            <a:r>
              <a:rPr lang="en-ZA" sz="2400" dirty="0" smtClean="0">
                <a:solidFill>
                  <a:schemeClr val="tx1"/>
                </a:solidFill>
              </a:rPr>
              <a:t>N)</a:t>
            </a:r>
            <a:r>
              <a:rPr lang="ar-DZ" sz="2400" dirty="0" smtClean="0">
                <a:solidFill>
                  <a:schemeClr val="tx1"/>
                </a:solidFill>
              </a:rPr>
              <a:t>×</a:t>
            </a:r>
            <a:r>
              <a:rPr lang="en-ZA" sz="2400" dirty="0" err="1" smtClean="0">
                <a:solidFill>
                  <a:schemeClr val="tx1"/>
                </a:solidFill>
              </a:rPr>
              <a:t>Ec</a:t>
            </a:r>
            <a:r>
              <a:rPr lang="en-SG" sz="2400" dirty="0" smtClean="0">
                <a:solidFill>
                  <a:schemeClr val="tx1"/>
                </a:solidFill>
              </a:rPr>
              <a:t>N+1</a:t>
            </a:r>
            <a:r>
              <a:rPr lang="en-ZA" sz="2400" dirty="0" smtClean="0">
                <a:solidFill>
                  <a:schemeClr val="tx1"/>
                </a:solidFill>
              </a:rPr>
              <a:t> </a:t>
            </a:r>
            <a:r>
              <a:rPr lang="en-SG" sz="2400" dirty="0" smtClean="0">
                <a:solidFill>
                  <a:schemeClr val="tx1"/>
                </a:solidFill>
              </a:rPr>
              <a:t>=</a:t>
            </a:r>
            <a:r>
              <a:rPr lang="ar-DZ" sz="2400" dirty="0" smtClean="0">
                <a:solidFill>
                  <a:schemeClr val="tx1"/>
                </a:solidFill>
              </a:rPr>
              <a:t>الفجوة في كشوف المرتبات الفجوة في الأجور الإسمية </a:t>
            </a:r>
          </a:p>
          <a:p>
            <a:pPr algn="ctr"/>
            <a:r>
              <a:rPr lang="en-ZA" sz="2400" dirty="0" smtClean="0">
                <a:solidFill>
                  <a:schemeClr val="tx1"/>
                </a:solidFill>
              </a:rPr>
              <a:t>(EcN+1–</a:t>
            </a:r>
            <a:r>
              <a:rPr lang="en-ZA" sz="2400" dirty="0" err="1" smtClean="0">
                <a:solidFill>
                  <a:schemeClr val="tx1"/>
                </a:solidFill>
              </a:rPr>
              <a:t>EcN</a:t>
            </a:r>
            <a:r>
              <a:rPr lang="en-ZA" sz="2400" dirty="0" smtClean="0">
                <a:solidFill>
                  <a:schemeClr val="tx1"/>
                </a:solidFill>
              </a:rPr>
              <a:t>)×</a:t>
            </a:r>
            <a:r>
              <a:rPr lang="en-ZA" sz="2400" dirty="0" err="1" smtClean="0">
                <a:solidFill>
                  <a:schemeClr val="tx1"/>
                </a:solidFill>
              </a:rPr>
              <a:t>ScN</a:t>
            </a:r>
            <a:r>
              <a:rPr lang="en-ZA" sz="2400" dirty="0">
                <a:solidFill>
                  <a:schemeClr val="tx1"/>
                </a:solidFill>
              </a:rPr>
              <a:t>=</a:t>
            </a:r>
            <a:r>
              <a:rPr lang="ar-DZ" sz="2400" dirty="0" smtClean="0">
                <a:solidFill>
                  <a:schemeClr val="tx1"/>
                </a:solidFill>
              </a:rPr>
              <a:t>الفجوة في الحجم </a:t>
            </a:r>
            <a:endParaRPr lang="fr-FR" sz="24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65945445"/>
              </p:ext>
            </p:extLst>
          </p:nvPr>
        </p:nvGraphicFramePr>
        <p:xfrm>
          <a:off x="1671391" y="3226156"/>
          <a:ext cx="8128001" cy="2901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/>
                <a:gridCol w="1161143"/>
                <a:gridCol w="1161143"/>
                <a:gridCol w="1161143"/>
                <a:gridCol w="1161143"/>
                <a:gridCol w="1161143"/>
                <a:gridCol w="1161143"/>
              </a:tblGrid>
              <a:tr h="825135">
                <a:tc>
                  <a:txBody>
                    <a:bodyPr/>
                    <a:lstStyle/>
                    <a:p>
                      <a:r>
                        <a:rPr lang="ar-DZ" dirty="0" smtClean="0"/>
                        <a:t>الفئات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متوسط عدد الموظفين للسنة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متوسط الاجر الشهري للسنة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متوسط</a:t>
                      </a:r>
                      <a:r>
                        <a:rPr lang="ar-DZ" baseline="0" dirty="0" smtClean="0"/>
                        <a:t> عدد الموظفين للسنة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متوسط الاجر الشهري للسنة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فجوة الأجور الاسمية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فجوة الحجم</a:t>
                      </a:r>
                      <a:endParaRPr lang="fr-FR" dirty="0"/>
                    </a:p>
                  </a:txBody>
                  <a:tcPr/>
                </a:tc>
              </a:tr>
              <a:tr h="451030">
                <a:tc>
                  <a:txBody>
                    <a:bodyPr/>
                    <a:lstStyle/>
                    <a:p>
                      <a:r>
                        <a:rPr lang="ar-DZ" dirty="0" smtClean="0"/>
                        <a:t>المهندسين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185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84000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152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75840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1509600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2502720</a:t>
                      </a:r>
                      <a:endParaRPr lang="fr-FR" dirty="0"/>
                    </a:p>
                  </a:txBody>
                  <a:tcPr/>
                </a:tc>
              </a:tr>
              <a:tr h="577594">
                <a:tc>
                  <a:txBody>
                    <a:bodyPr/>
                    <a:lstStyle/>
                    <a:p>
                      <a:r>
                        <a:rPr lang="ar-DZ" dirty="0" smtClean="0"/>
                        <a:t>موظفين درجة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235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57600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220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53760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902400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806400</a:t>
                      </a:r>
                      <a:endParaRPr lang="fr-FR" dirty="0"/>
                    </a:p>
                  </a:txBody>
                  <a:tcPr/>
                </a:tc>
              </a:tr>
              <a:tr h="444852">
                <a:tc>
                  <a:txBody>
                    <a:bodyPr/>
                    <a:lstStyle/>
                    <a:p>
                      <a:r>
                        <a:rPr lang="ar-DZ" dirty="0" smtClean="0"/>
                        <a:t>الماجستير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80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24720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85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23040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134400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–115200</a:t>
                      </a:r>
                      <a:endParaRPr lang="fr-FR" dirty="0"/>
                    </a:p>
                  </a:txBody>
                  <a:tcPr/>
                </a:tc>
              </a:tr>
              <a:tr h="451030">
                <a:tc>
                  <a:txBody>
                    <a:bodyPr/>
                    <a:lstStyle/>
                    <a:p>
                      <a:r>
                        <a:rPr lang="ar-DZ" dirty="0" smtClean="0"/>
                        <a:t>عمال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2250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21240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2315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20400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1890000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–1326000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32010789"/>
              </p:ext>
            </p:extLst>
          </p:nvPr>
        </p:nvGraphicFramePr>
        <p:xfrm>
          <a:off x="1648495" y="6145582"/>
          <a:ext cx="8163778" cy="602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6254"/>
                <a:gridCol w="1166254"/>
                <a:gridCol w="1166254"/>
                <a:gridCol w="1166254"/>
                <a:gridCol w="1166254"/>
                <a:gridCol w="1166254"/>
                <a:gridCol w="1166254"/>
              </a:tblGrid>
              <a:tr h="602660">
                <a:tc>
                  <a:txBody>
                    <a:bodyPr/>
                    <a:lstStyle/>
                    <a:p>
                      <a:r>
                        <a:rPr lang="ar-DZ" dirty="0" smtClean="0"/>
                        <a:t>مجموع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4436400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1867920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78125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1540477" y="1940447"/>
            <a:ext cx="8842682" cy="24997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>
                <a:solidFill>
                  <a:srgbClr val="C00000"/>
                </a:solidFill>
              </a:rPr>
              <a:t>ملاحظة: </a:t>
            </a:r>
            <a:r>
              <a:rPr lang="ar-DZ" sz="3200" dirty="0" smtClean="0">
                <a:solidFill>
                  <a:schemeClr val="tx1"/>
                </a:solidFill>
              </a:rPr>
              <a:t>زيادة كتلة الأجور الكلية ناتجة بشكل أساسي على زيادة الأجور الإسمية </a:t>
            </a:r>
            <a:endParaRPr lang="fr-FR" sz="3200" dirty="0">
              <a:solidFill>
                <a:schemeClr val="tx1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0092" y="5169687"/>
            <a:ext cx="2532201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1151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4633378" y="425349"/>
            <a:ext cx="4146998" cy="74697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 rtl="1">
              <a:buFont typeface="Wingdings" panose="05000000000000000000" pitchFamily="2" charset="2"/>
              <a:buChar char="§"/>
            </a:pPr>
            <a:r>
              <a:rPr lang="ar-DZ" b="1" dirty="0" err="1" smtClean="0">
                <a:solidFill>
                  <a:schemeClr val="tx1"/>
                </a:solidFill>
              </a:rPr>
              <a:t>إبزار</a:t>
            </a:r>
            <a:r>
              <a:rPr lang="ar-DZ" b="1" dirty="0" smtClean="0">
                <a:solidFill>
                  <a:schemeClr val="tx1"/>
                </a:solidFill>
              </a:rPr>
              <a:t> ثلاثة فروق فرعية: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1978474" y="1331629"/>
            <a:ext cx="8989453" cy="400532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>
                <a:solidFill>
                  <a:schemeClr val="tx1"/>
                </a:solidFill>
              </a:rPr>
              <a:t> </a:t>
            </a:r>
            <a:r>
              <a:rPr lang="ar-DZ" dirty="0" smtClean="0">
                <a:solidFill>
                  <a:schemeClr val="tx1"/>
                </a:solidFill>
              </a:rPr>
              <a:t> إذا كانت التركيبة الفئوية ثابتة:</a:t>
            </a:r>
            <a:r>
              <a:rPr lang="en-ZA" dirty="0" smtClean="0">
                <a:solidFill>
                  <a:schemeClr val="tx1"/>
                </a:solidFill>
              </a:rPr>
              <a:t>N+1</a:t>
            </a:r>
            <a:r>
              <a:rPr lang="ar-DZ" dirty="0" smtClean="0">
                <a:solidFill>
                  <a:schemeClr val="tx1"/>
                </a:solidFill>
              </a:rPr>
              <a:t>بالإشارة إلى تحليل الفارق في الهامش, نقوم بحساب تأثير الفئة في السنة  </a:t>
            </a:r>
          </a:p>
          <a:p>
            <a:pPr algn="ctr"/>
            <a:r>
              <a:rPr lang="en-ZA" dirty="0" smtClean="0">
                <a:solidFill>
                  <a:schemeClr val="tx1"/>
                </a:solidFill>
              </a:rPr>
              <a:t>E</a:t>
            </a:r>
            <a:r>
              <a:rPr lang="en-SG" dirty="0" smtClean="0">
                <a:solidFill>
                  <a:schemeClr val="tx1"/>
                </a:solidFill>
              </a:rPr>
              <a:t>c‟N</a:t>
            </a:r>
            <a:r>
              <a:rPr lang="en-SG" b="1" dirty="0" smtClean="0">
                <a:solidFill>
                  <a:srgbClr val="FF0000"/>
                </a:solidFill>
              </a:rPr>
              <a:t>+</a:t>
            </a:r>
            <a:r>
              <a:rPr lang="en-SG" dirty="0" smtClean="0">
                <a:solidFill>
                  <a:schemeClr val="tx1"/>
                </a:solidFill>
              </a:rPr>
              <a:t>1</a:t>
            </a:r>
            <a:r>
              <a:rPr lang="en-SG" b="1" dirty="0" smtClean="0">
                <a:solidFill>
                  <a:srgbClr val="FF0000"/>
                </a:solidFill>
              </a:rPr>
              <a:t>=</a:t>
            </a:r>
            <a:r>
              <a:rPr lang="en-SG" dirty="0" smtClean="0">
                <a:solidFill>
                  <a:schemeClr val="tx1"/>
                </a:solidFill>
              </a:rPr>
              <a:t>EN</a:t>
            </a:r>
            <a:r>
              <a:rPr lang="en-SG" b="1" dirty="0" smtClean="0">
                <a:solidFill>
                  <a:srgbClr val="FF0000"/>
                </a:solidFill>
              </a:rPr>
              <a:t>+</a:t>
            </a:r>
            <a:r>
              <a:rPr lang="en-SG" dirty="0" smtClean="0">
                <a:solidFill>
                  <a:schemeClr val="tx1"/>
                </a:solidFill>
              </a:rPr>
              <a:t>1</a:t>
            </a:r>
            <a:r>
              <a:rPr lang="en-SG" b="1" dirty="0" smtClean="0">
                <a:solidFill>
                  <a:srgbClr val="FF0000"/>
                </a:solidFill>
              </a:rPr>
              <a:t>×</a:t>
            </a:r>
            <a:r>
              <a:rPr lang="en-SG" dirty="0" smtClean="0">
                <a:solidFill>
                  <a:schemeClr val="tx1"/>
                </a:solidFill>
              </a:rPr>
              <a:t>(</a:t>
            </a:r>
            <a:r>
              <a:rPr lang="en-SG" dirty="0" err="1" smtClean="0">
                <a:solidFill>
                  <a:schemeClr val="tx1"/>
                </a:solidFill>
              </a:rPr>
              <a:t>EcN</a:t>
            </a:r>
            <a:r>
              <a:rPr lang="en-SG" b="1" dirty="0" err="1" smtClean="0">
                <a:solidFill>
                  <a:srgbClr val="FF0000"/>
                </a:solidFill>
              </a:rPr>
              <a:t>÷</a:t>
            </a:r>
            <a:r>
              <a:rPr lang="en-SG" dirty="0" err="1" smtClean="0">
                <a:solidFill>
                  <a:schemeClr val="tx1"/>
                </a:solidFill>
              </a:rPr>
              <a:t>EN</a:t>
            </a:r>
            <a:r>
              <a:rPr lang="en-SG" dirty="0" smtClean="0">
                <a:solidFill>
                  <a:schemeClr val="tx1"/>
                </a:solidFill>
              </a:rPr>
              <a:t>) </a:t>
            </a:r>
          </a:p>
          <a:p>
            <a:pPr algn="r"/>
            <a:r>
              <a:rPr lang="ar-DZ" dirty="0" smtClean="0">
                <a:solidFill>
                  <a:schemeClr val="tx1"/>
                </a:solidFill>
              </a:rPr>
              <a:t>ينتج من ذلك فارقان:  </a:t>
            </a:r>
          </a:p>
          <a:p>
            <a:pPr algn="r"/>
            <a:endParaRPr lang="ar-DZ" dirty="0" smtClean="0">
              <a:solidFill>
                <a:schemeClr val="tx1"/>
              </a:solidFill>
            </a:endParaRPr>
          </a:p>
          <a:p>
            <a:r>
              <a:rPr lang="ar-DZ" dirty="0">
                <a:solidFill>
                  <a:schemeClr val="tx1"/>
                </a:solidFill>
              </a:rPr>
              <a:t> </a:t>
            </a:r>
            <a:endParaRPr lang="en-ZA" dirty="0" smtClean="0">
              <a:solidFill>
                <a:schemeClr val="tx1"/>
              </a:solidFill>
            </a:endParaRPr>
          </a:p>
          <a:p>
            <a:r>
              <a:rPr lang="ar-DZ" dirty="0" smtClean="0">
                <a:solidFill>
                  <a:schemeClr val="tx1"/>
                </a:solidFill>
              </a:rPr>
              <a:t>    </a:t>
            </a:r>
          </a:p>
          <a:p>
            <a:r>
              <a:rPr lang="ar-DZ" dirty="0" smtClean="0">
                <a:solidFill>
                  <a:schemeClr val="tx1"/>
                </a:solidFill>
              </a:rPr>
              <a:t>فجوة الحجم </a:t>
            </a:r>
          </a:p>
          <a:p>
            <a:pPr algn="r"/>
            <a:r>
              <a:rPr lang="ar-DZ" dirty="0" smtClean="0">
                <a:solidFill>
                  <a:schemeClr val="tx1"/>
                </a:solidFill>
              </a:rPr>
              <a:t> </a:t>
            </a:r>
            <a:r>
              <a:rPr lang="en-SG" dirty="0" smtClean="0">
                <a:solidFill>
                  <a:schemeClr val="tx1"/>
                </a:solidFill>
              </a:rPr>
              <a:t> 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" name="Flèche droite 4"/>
          <p:cNvSpPr/>
          <p:nvPr/>
        </p:nvSpPr>
        <p:spPr>
          <a:xfrm rot="20805572">
            <a:off x="3744028" y="3394558"/>
            <a:ext cx="868870" cy="184696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 rot="983647">
            <a:off x="3742014" y="3958478"/>
            <a:ext cx="924016" cy="186873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4622499" y="3132702"/>
            <a:ext cx="4779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dirty="0" smtClean="0"/>
              <a:t>)=فجوة على هيكل</a:t>
            </a:r>
            <a:r>
              <a:rPr lang="en-ZA" dirty="0" smtClean="0"/>
              <a:t>EcN+1</a:t>
            </a:r>
            <a:r>
              <a:rPr lang="ar-DZ" dirty="0" smtClean="0"/>
              <a:t>- </a:t>
            </a:r>
            <a:r>
              <a:rPr lang="en-ZA" dirty="0" smtClean="0"/>
              <a:t>EC</a:t>
            </a:r>
            <a:r>
              <a:rPr lang="ar-DZ" dirty="0" smtClean="0"/>
              <a:t>‛</a:t>
            </a:r>
            <a:r>
              <a:rPr lang="en-SG" dirty="0" smtClean="0"/>
              <a:t>N+1)</a:t>
            </a:r>
            <a:r>
              <a:rPr lang="en-SG" dirty="0" err="1" smtClean="0"/>
              <a:t>ScN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4782981" y="4125476"/>
            <a:ext cx="47790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dirty="0" smtClean="0"/>
              <a:t>=فجوة على العدد</a:t>
            </a:r>
            <a:r>
              <a:rPr lang="en-SG" dirty="0" smtClean="0"/>
              <a:t>(EcN+1</a:t>
            </a:r>
            <a:r>
              <a:rPr lang="ar-DZ" dirty="0" smtClean="0"/>
              <a:t>-</a:t>
            </a:r>
            <a:r>
              <a:rPr lang="en-ZA" dirty="0" err="1" smtClean="0"/>
              <a:t>EcN</a:t>
            </a:r>
            <a:r>
              <a:rPr lang="en-ZA" dirty="0" smtClean="0"/>
              <a:t>)*</a:t>
            </a:r>
            <a:r>
              <a:rPr lang="en-ZA" dirty="0" err="1" smtClean="0"/>
              <a:t>ScN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7631565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41121318"/>
              </p:ext>
            </p:extLst>
          </p:nvPr>
        </p:nvGraphicFramePr>
        <p:xfrm>
          <a:off x="875761" y="334850"/>
          <a:ext cx="10496283" cy="2609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9469"/>
                <a:gridCol w="1499469"/>
                <a:gridCol w="1499469"/>
                <a:gridCol w="1499469"/>
                <a:gridCol w="1499469"/>
                <a:gridCol w="1499469"/>
                <a:gridCol w="1499469"/>
              </a:tblGrid>
              <a:tr h="434976">
                <a:tc>
                  <a:txBody>
                    <a:bodyPr/>
                    <a:lstStyle/>
                    <a:p>
                      <a:r>
                        <a:rPr lang="ar-DZ" dirty="0" smtClean="0"/>
                        <a:t>الفئات</a:t>
                      </a:r>
                      <a:r>
                        <a:rPr lang="ar-DZ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Ecn+1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err="1" smtClean="0"/>
                        <a:t>EcN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E</a:t>
                      </a:r>
                      <a:r>
                        <a:rPr lang="en-SG" dirty="0" smtClean="0"/>
                        <a:t>cN+1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 err="1" smtClean="0"/>
                        <a:t>ScN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 smtClean="0"/>
                        <a:t>EcN+1*</a:t>
                      </a:r>
                      <a:r>
                        <a:rPr lang="en-SG" dirty="0" err="1" smtClean="0"/>
                        <a:t>Sc</a:t>
                      </a:r>
                      <a:r>
                        <a:rPr lang="fr-FR" dirty="0" smtClean="0"/>
                        <a:t>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EcN+1ScN</a:t>
                      </a:r>
                      <a:endParaRPr lang="fr-FR" dirty="0"/>
                    </a:p>
                  </a:txBody>
                  <a:tcPr/>
                </a:tc>
              </a:tr>
              <a:tr h="434976">
                <a:tc>
                  <a:txBody>
                    <a:bodyPr/>
                    <a:lstStyle/>
                    <a:p>
                      <a:r>
                        <a:rPr lang="ar-DZ" dirty="0" smtClean="0"/>
                        <a:t>مهندسون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185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152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150.79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75840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14030400.00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11436190.48</a:t>
                      </a:r>
                      <a:endParaRPr lang="fr-FR" dirty="0"/>
                    </a:p>
                  </a:txBody>
                  <a:tcPr/>
                </a:tc>
              </a:tr>
              <a:tr h="434976">
                <a:tc>
                  <a:txBody>
                    <a:bodyPr/>
                    <a:lstStyle/>
                    <a:p>
                      <a:r>
                        <a:rPr lang="ar-DZ" dirty="0" err="1" smtClean="0"/>
                        <a:t>ماجستر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235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220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218.25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53760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12633600.00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11733333.33</a:t>
                      </a:r>
                      <a:endParaRPr lang="fr-FR" dirty="0"/>
                    </a:p>
                  </a:txBody>
                  <a:tcPr/>
                </a:tc>
              </a:tr>
              <a:tr h="434976">
                <a:tc>
                  <a:txBody>
                    <a:bodyPr/>
                    <a:lstStyle/>
                    <a:p>
                      <a:r>
                        <a:rPr lang="ar-DZ" dirty="0" smtClean="0"/>
                        <a:t>موظفون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80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85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84.33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23040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1843200.00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1942857.14</a:t>
                      </a:r>
                      <a:endParaRPr lang="fr-FR" dirty="0"/>
                    </a:p>
                  </a:txBody>
                  <a:tcPr/>
                </a:tc>
              </a:tr>
              <a:tr h="434976">
                <a:tc>
                  <a:txBody>
                    <a:bodyPr/>
                    <a:lstStyle/>
                    <a:p>
                      <a:r>
                        <a:rPr lang="ar-DZ" dirty="0" smtClean="0"/>
                        <a:t>عمال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2250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2315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2296.63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20400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45900000.00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46851190.48</a:t>
                      </a:r>
                      <a:endParaRPr lang="fr-FR" dirty="0"/>
                    </a:p>
                  </a:txBody>
                  <a:tcPr/>
                </a:tc>
              </a:tr>
              <a:tr h="434976">
                <a:tc>
                  <a:txBody>
                    <a:bodyPr/>
                    <a:lstStyle/>
                    <a:p>
                      <a:r>
                        <a:rPr lang="ar-DZ" dirty="0" smtClean="0"/>
                        <a:t>المجموع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2750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2772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2750.00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74407200.00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71963571.43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à coins arrondis 5"/>
          <p:cNvSpPr/>
          <p:nvPr/>
        </p:nvSpPr>
        <p:spPr>
          <a:xfrm>
            <a:off x="1957590" y="3503054"/>
            <a:ext cx="8049296" cy="300077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DZ" dirty="0" smtClean="0">
                <a:solidFill>
                  <a:schemeClr val="tx1"/>
                </a:solidFill>
              </a:rPr>
              <a:t>تنقسم الفجوة الكلية إلى: </a:t>
            </a:r>
          </a:p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ar-DZ" dirty="0" smtClean="0">
                <a:solidFill>
                  <a:schemeClr val="tx1"/>
                </a:solidFill>
              </a:rPr>
              <a:t>فجوة في الرواتب الإسمية =</a:t>
            </a:r>
            <a:r>
              <a:rPr lang="en-ZA" dirty="0" smtClean="0">
                <a:solidFill>
                  <a:schemeClr val="tx1"/>
                </a:solidFill>
              </a:rPr>
              <a:t>4436400 </a:t>
            </a:r>
            <a:r>
              <a:rPr lang="ar-DZ" dirty="0" smtClean="0">
                <a:solidFill>
                  <a:schemeClr val="tx1"/>
                </a:solidFill>
              </a:rPr>
              <a:t> يورو </a:t>
            </a:r>
          </a:p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ar-DZ" dirty="0" smtClean="0">
                <a:solidFill>
                  <a:schemeClr val="tx1"/>
                </a:solidFill>
              </a:rPr>
              <a:t>فجوة في الهيكل =</a:t>
            </a:r>
            <a:r>
              <a:rPr lang="en-ZA" dirty="0" smtClean="0">
                <a:solidFill>
                  <a:schemeClr val="tx1"/>
                </a:solidFill>
              </a:rPr>
              <a:t>2443629</a:t>
            </a:r>
            <a:r>
              <a:rPr lang="ar-DZ" dirty="0" smtClean="0">
                <a:solidFill>
                  <a:schemeClr val="tx1"/>
                </a:solidFill>
              </a:rPr>
              <a:t>يورو </a:t>
            </a:r>
          </a:p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ar-DZ" dirty="0" smtClean="0">
                <a:solidFill>
                  <a:schemeClr val="tx1"/>
                </a:solidFill>
              </a:rPr>
              <a:t>فجوة في العدد=</a:t>
            </a:r>
            <a:r>
              <a:rPr lang="en-ZA" dirty="0" smtClean="0">
                <a:solidFill>
                  <a:schemeClr val="tx1"/>
                </a:solidFill>
              </a:rPr>
              <a:t>575709</a:t>
            </a:r>
            <a:r>
              <a:rPr lang="ar-DZ" dirty="0" smtClean="0">
                <a:solidFill>
                  <a:schemeClr val="tx1"/>
                </a:solidFill>
              </a:rPr>
              <a:t>- يورو  </a:t>
            </a:r>
          </a:p>
          <a:p>
            <a:pPr algn="r" rtl="1"/>
            <a:r>
              <a:rPr lang="ar-DZ" dirty="0">
                <a:solidFill>
                  <a:schemeClr val="tx1"/>
                </a:solidFill>
              </a:rPr>
              <a:t> </a:t>
            </a:r>
            <a:endParaRPr lang="ar-DZ" dirty="0" smtClean="0">
              <a:solidFill>
                <a:schemeClr val="tx1"/>
              </a:solidFill>
            </a:endParaRPr>
          </a:p>
          <a:p>
            <a:pPr marL="285750" indent="-285750" algn="r" rtl="1">
              <a:buFont typeface="Wingdings" panose="05000000000000000000" pitchFamily="2" charset="2"/>
              <a:buChar char="v"/>
            </a:pPr>
            <a:r>
              <a:rPr lang="ar-DZ" dirty="0" smtClean="0">
                <a:solidFill>
                  <a:schemeClr val="tx1"/>
                </a:solidFill>
              </a:rPr>
              <a:t>نلاحظ أن الفجوة في الحجم تعزى في الغالب على فجوة هيكلية لصالح الأفراد الأكثر تأهيلا، ويقابل ذلك بشكل يأثر على انخفاض في أعداد موظفين.  </a:t>
            </a:r>
          </a:p>
          <a:p>
            <a:pPr algn="r"/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317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8075053" y="360608"/>
            <a:ext cx="3464417" cy="74697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3. </a:t>
            </a:r>
            <a:r>
              <a:rPr lang="ar-DZ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التحليل على أساس معدلات </a:t>
            </a:r>
            <a:r>
              <a:rPr lang="ar-DZ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النمو: </a:t>
            </a:r>
            <a:endParaRPr lang="fr-FR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4391696" y="1228062"/>
            <a:ext cx="7147774" cy="532915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r"/>
            <a:r>
              <a:rPr lang="ar-D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قاعدة</a:t>
            </a:r>
            <a:r>
              <a:rPr lang="ar-DZ" b="1" dirty="0" smtClean="0">
                <a:solidFill>
                  <a:srgbClr val="FF0000"/>
                </a:solidFill>
              </a:rPr>
              <a:t>×</a:t>
            </a:r>
            <a:r>
              <a:rPr lang="ar-D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100</a:t>
            </a:r>
            <a:r>
              <a:rPr lang="en-Z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</a:t>
            </a:r>
            <a:r>
              <a:rPr lang="ar-DZ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المعدل</a:t>
            </a:r>
            <a:r>
              <a:rPr lang="ar-DZ" b="1" dirty="0" smtClean="0">
                <a:solidFill>
                  <a:srgbClr val="FF0000"/>
                </a:solidFill>
              </a:rPr>
              <a:t>=</a:t>
            </a:r>
            <a:r>
              <a:rPr lang="ar-D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فرق</a:t>
            </a:r>
            <a:r>
              <a:rPr lang="ar-DZ" b="1" dirty="0" smtClean="0">
                <a:solidFill>
                  <a:srgbClr val="FF0000"/>
                </a:solidFill>
              </a:rPr>
              <a:t>÷</a:t>
            </a:r>
            <a:endParaRPr lang="ar-DZ" b="1" dirty="0">
              <a:solidFill>
                <a:srgbClr val="FF0000"/>
              </a:solidFill>
            </a:endParaRPr>
          </a:p>
          <a:p>
            <a:pPr lvl="1" algn="r"/>
            <a:r>
              <a:rPr lang="ar-D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lvl="1" algn="r"/>
            <a:r>
              <a:rPr lang="ar-DZ" dirty="0" smtClean="0">
                <a:solidFill>
                  <a:schemeClr val="tx1"/>
                </a:solidFill>
              </a:rPr>
              <a:t>       </a:t>
            </a:r>
            <a:r>
              <a:rPr lang="el-GR" dirty="0" smtClean="0">
                <a:solidFill>
                  <a:schemeClr val="tx1"/>
                </a:solidFill>
              </a:rPr>
              <a:t>Σ</a:t>
            </a:r>
            <a:r>
              <a:rPr lang="en-Z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(EcN</a:t>
            </a:r>
            <a:r>
              <a:rPr lang="ar-DZ" b="1" dirty="0" smtClean="0">
                <a:solidFill>
                  <a:srgbClr val="FF0000"/>
                </a:solidFill>
              </a:rPr>
              <a:t>×</a:t>
            </a:r>
            <a:r>
              <a:rPr lang="ar-D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r>
              <a:rPr lang="ar-DZ" b="1" dirty="0" smtClean="0">
                <a:solidFill>
                  <a:srgbClr val="FF0000"/>
                </a:solidFill>
              </a:rPr>
              <a:t>+</a:t>
            </a:r>
            <a:r>
              <a:rPr lang="en-ZA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ScN</a:t>
            </a:r>
            <a:r>
              <a:rPr lang="ar-DZ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تأثير المعدل</a:t>
            </a:r>
            <a:r>
              <a:rPr lang="ar-DZ" b="1" dirty="0" smtClean="0">
                <a:solidFill>
                  <a:srgbClr val="FF0000"/>
                </a:solidFill>
              </a:rPr>
              <a:t>=</a:t>
            </a:r>
            <a:r>
              <a:rPr lang="ar-D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فارق الأجر الإسمي </a:t>
            </a:r>
            <a:r>
              <a:rPr lang="ar-DZ" b="1" dirty="0" smtClean="0">
                <a:solidFill>
                  <a:srgbClr val="FF0000"/>
                </a:solidFill>
              </a:rPr>
              <a:t>÷</a:t>
            </a:r>
            <a:r>
              <a:rPr lang="ar-D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 </a:t>
            </a:r>
            <a:endParaRPr lang="ar-DZ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1" algn="r"/>
            <a:r>
              <a:rPr lang="ar-D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0596‚0</a:t>
            </a:r>
            <a:r>
              <a:rPr lang="ar-DZ" b="1" dirty="0" smtClean="0">
                <a:solidFill>
                  <a:srgbClr val="FF0000"/>
                </a:solidFill>
              </a:rPr>
              <a:t>=</a:t>
            </a:r>
            <a:r>
              <a:rPr lang="ar-D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74407200</a:t>
            </a:r>
            <a:r>
              <a:rPr lang="ar-DZ" b="1" dirty="0" smtClean="0">
                <a:solidFill>
                  <a:srgbClr val="FF0000"/>
                </a:solidFill>
              </a:rPr>
              <a:t>÷</a:t>
            </a:r>
            <a:r>
              <a:rPr lang="ar-DZ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4436400</a:t>
            </a:r>
            <a:r>
              <a:rPr lang="ar-DZ" b="1" dirty="0" smtClean="0">
                <a:solidFill>
                  <a:srgbClr val="FF0000"/>
                </a:solidFill>
              </a:rPr>
              <a:t>=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276064" y="4520072"/>
            <a:ext cx="7025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dirty="0" smtClean="0"/>
              <a:t>Σ</a:t>
            </a:r>
            <a:r>
              <a:rPr lang="en-ZA" dirty="0" smtClean="0"/>
              <a:t>(EcN</a:t>
            </a:r>
            <a:r>
              <a:rPr lang="ar-DZ" b="1" dirty="0" smtClean="0">
                <a:solidFill>
                  <a:srgbClr val="FF0000"/>
                </a:solidFill>
              </a:rPr>
              <a:t>×</a:t>
            </a:r>
            <a:r>
              <a:rPr lang="ar-DZ" dirty="0" smtClean="0"/>
              <a:t>1</a:t>
            </a:r>
            <a:r>
              <a:rPr lang="ar-DZ" b="1" dirty="0" smtClean="0">
                <a:solidFill>
                  <a:srgbClr val="FF0000"/>
                </a:solidFill>
              </a:rPr>
              <a:t>+</a:t>
            </a:r>
            <a:r>
              <a:rPr lang="en-ZA" dirty="0" err="1" smtClean="0"/>
              <a:t>ScN</a:t>
            </a:r>
            <a:r>
              <a:rPr lang="ar-DZ" b="1" dirty="0" smtClean="0"/>
              <a:t>تأثير الهيكل</a:t>
            </a:r>
            <a:r>
              <a:rPr lang="ar-DZ" b="1" dirty="0" smtClean="0">
                <a:solidFill>
                  <a:srgbClr val="FF0000"/>
                </a:solidFill>
              </a:rPr>
              <a:t>=</a:t>
            </a:r>
            <a:r>
              <a:rPr lang="ar-DZ" dirty="0" smtClean="0"/>
              <a:t>الفجوة الهيكلية </a:t>
            </a:r>
            <a:r>
              <a:rPr lang="ar-DZ" b="1" dirty="0" smtClean="0">
                <a:solidFill>
                  <a:srgbClr val="FF0000"/>
                </a:solidFill>
              </a:rPr>
              <a:t>÷</a:t>
            </a:r>
            <a:r>
              <a:rPr lang="ar-DZ" dirty="0" smtClean="0"/>
              <a:t>(</a:t>
            </a:r>
          </a:p>
          <a:p>
            <a:pPr algn="r"/>
            <a:r>
              <a:rPr lang="ar-DZ" dirty="0" smtClean="0"/>
              <a:t>0,0340</a:t>
            </a:r>
            <a:r>
              <a:rPr lang="ar-DZ" b="1" dirty="0" smtClean="0">
                <a:solidFill>
                  <a:srgbClr val="FF0000"/>
                </a:solidFill>
              </a:rPr>
              <a:t>=</a:t>
            </a:r>
            <a:r>
              <a:rPr lang="ar-DZ" dirty="0" smtClean="0"/>
              <a:t>71963571</a:t>
            </a:r>
            <a:r>
              <a:rPr lang="ar-DZ" b="1" dirty="0" smtClean="0">
                <a:solidFill>
                  <a:srgbClr val="FF0000"/>
                </a:solidFill>
              </a:rPr>
              <a:t>÷</a:t>
            </a:r>
            <a:r>
              <a:rPr lang="ar-DZ" dirty="0" smtClean="0"/>
              <a:t>2443627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4890052" y="5166403"/>
            <a:ext cx="63470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b="1" dirty="0" err="1" smtClean="0"/>
              <a:t>تأثيرعدد</a:t>
            </a:r>
            <a:r>
              <a:rPr lang="ar-DZ" b="1" dirty="0" smtClean="0"/>
              <a:t> الافراد </a:t>
            </a:r>
            <a:r>
              <a:rPr lang="ar-DZ" b="1" dirty="0" smtClean="0">
                <a:solidFill>
                  <a:srgbClr val="FF0000"/>
                </a:solidFill>
              </a:rPr>
              <a:t>=</a:t>
            </a:r>
            <a:r>
              <a:rPr lang="ar-DZ" dirty="0" smtClean="0"/>
              <a:t> التغير في عدد الافراد </a:t>
            </a:r>
            <a:r>
              <a:rPr lang="ar-DZ" b="1" dirty="0" smtClean="0">
                <a:solidFill>
                  <a:srgbClr val="FF0000"/>
                </a:solidFill>
              </a:rPr>
              <a:t>÷</a:t>
            </a:r>
            <a:r>
              <a:rPr lang="ar-DZ" dirty="0" smtClean="0"/>
              <a:t> عدد </a:t>
            </a:r>
            <a:r>
              <a:rPr lang="ar-DZ" dirty="0" err="1" smtClean="0"/>
              <a:t>لافراد</a:t>
            </a:r>
            <a:r>
              <a:rPr lang="ar-DZ" dirty="0" smtClean="0"/>
              <a:t> </a:t>
            </a:r>
            <a:r>
              <a:rPr lang="en-ZA" dirty="0" smtClean="0"/>
              <a:t> </a:t>
            </a:r>
          </a:p>
          <a:p>
            <a:pPr algn="r" rtl="1"/>
            <a:r>
              <a:rPr lang="ar-DZ" dirty="0" smtClean="0"/>
              <a:t>0,0079</a:t>
            </a:r>
            <a:r>
              <a:rPr lang="ar-DZ" b="1" dirty="0" smtClean="0">
                <a:solidFill>
                  <a:srgbClr val="FF0000"/>
                </a:solidFill>
              </a:rPr>
              <a:t>-=</a:t>
            </a:r>
            <a:r>
              <a:rPr lang="ar-DZ" dirty="0" smtClean="0"/>
              <a:t>2772</a:t>
            </a:r>
            <a:r>
              <a:rPr lang="ar-DZ" b="1" dirty="0" smtClean="0">
                <a:solidFill>
                  <a:srgbClr val="FF0000"/>
                </a:solidFill>
              </a:rPr>
              <a:t>÷</a:t>
            </a:r>
            <a:r>
              <a:rPr lang="ar-DZ" dirty="0" smtClean="0"/>
              <a:t>22</a:t>
            </a:r>
            <a:r>
              <a:rPr lang="ar-DZ" b="1" dirty="0" smtClean="0">
                <a:solidFill>
                  <a:srgbClr val="FF0000"/>
                </a:solidFill>
              </a:rPr>
              <a:t>-</a:t>
            </a:r>
            <a:r>
              <a:rPr lang="ar-DZ" dirty="0"/>
              <a:t>ا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660144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23413312"/>
              </p:ext>
            </p:extLst>
          </p:nvPr>
        </p:nvGraphicFramePr>
        <p:xfrm>
          <a:off x="924417" y="167427"/>
          <a:ext cx="9945352" cy="3734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2128"/>
                <a:gridCol w="1382128"/>
                <a:gridCol w="1382128"/>
                <a:gridCol w="1382128"/>
                <a:gridCol w="1382128"/>
                <a:gridCol w="1623254"/>
                <a:gridCol w="1411458"/>
              </a:tblGrid>
              <a:tr h="509252">
                <a:tc>
                  <a:txBody>
                    <a:bodyPr/>
                    <a:lstStyle/>
                    <a:p>
                      <a:r>
                        <a:rPr lang="ar-DZ" dirty="0" smtClean="0"/>
                        <a:t>الفئات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EcN+1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err="1" smtClean="0"/>
                        <a:t>EcN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err="1" smtClean="0"/>
                        <a:t>Ec</a:t>
                      </a:r>
                      <a:r>
                        <a:rPr lang="ar-DZ" dirty="0" smtClean="0"/>
                        <a:t>’</a:t>
                      </a:r>
                      <a:r>
                        <a:rPr lang="en-ZA" dirty="0" smtClean="0"/>
                        <a:t>N+1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err="1" smtClean="0"/>
                        <a:t>ScN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8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EcN+1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DZ" sz="18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×</a:t>
                      </a:r>
                      <a:endParaRPr kumimoji="0" lang="en-SG" sz="18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SG" sz="18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ScN</a:t>
                      </a:r>
                      <a:endParaRPr kumimoji="0" lang="fr-FR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SG" dirty="0" err="1" smtClean="0"/>
                        <a:t>Ec</a:t>
                      </a:r>
                      <a:r>
                        <a:rPr lang="ar-DZ" dirty="0" smtClean="0"/>
                        <a:t>’N</a:t>
                      </a:r>
                      <a:r>
                        <a:rPr lang="en-ZA" dirty="0" smtClean="0"/>
                        <a:t>+1</a:t>
                      </a:r>
                    </a:p>
                    <a:p>
                      <a:r>
                        <a:rPr lang="ar-DZ" dirty="0" smtClean="0"/>
                        <a:t>×</a:t>
                      </a:r>
                      <a:endParaRPr lang="en-ZA" dirty="0" smtClean="0"/>
                    </a:p>
                    <a:p>
                      <a:r>
                        <a:rPr lang="en-ZA" dirty="0" err="1" smtClean="0"/>
                        <a:t>ScN</a:t>
                      </a:r>
                      <a:endParaRPr lang="en-ZA" dirty="0" smtClean="0"/>
                    </a:p>
                    <a:p>
                      <a:endParaRPr lang="fr-FR" dirty="0"/>
                    </a:p>
                  </a:txBody>
                  <a:tcPr/>
                </a:tc>
              </a:tr>
              <a:tr h="509252">
                <a:tc>
                  <a:txBody>
                    <a:bodyPr/>
                    <a:lstStyle/>
                    <a:p>
                      <a:r>
                        <a:rPr lang="ar-DZ" dirty="0" smtClean="0"/>
                        <a:t>مهندسين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185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152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150,79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75840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14030400,00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11436190,48</a:t>
                      </a:r>
                      <a:endParaRPr lang="fr-FR" dirty="0"/>
                    </a:p>
                  </a:txBody>
                  <a:tcPr/>
                </a:tc>
              </a:tr>
              <a:tr h="509252">
                <a:tc>
                  <a:txBody>
                    <a:bodyPr/>
                    <a:lstStyle/>
                    <a:p>
                      <a:r>
                        <a:rPr lang="ar-DZ" dirty="0" smtClean="0"/>
                        <a:t>ماجستير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235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220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218,25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53760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12633600,00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11733333,33</a:t>
                      </a:r>
                      <a:endParaRPr lang="fr-FR" dirty="0"/>
                    </a:p>
                  </a:txBody>
                  <a:tcPr/>
                </a:tc>
              </a:tr>
              <a:tr h="509252">
                <a:tc>
                  <a:txBody>
                    <a:bodyPr/>
                    <a:lstStyle/>
                    <a:p>
                      <a:r>
                        <a:rPr lang="ar-DZ" dirty="0" smtClean="0"/>
                        <a:t>موظفين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80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80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84,33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23040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1843200,00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1942857,14</a:t>
                      </a:r>
                      <a:endParaRPr lang="fr-FR" dirty="0"/>
                    </a:p>
                  </a:txBody>
                  <a:tcPr/>
                </a:tc>
              </a:tr>
              <a:tr h="509252">
                <a:tc>
                  <a:txBody>
                    <a:bodyPr/>
                    <a:lstStyle/>
                    <a:p>
                      <a:r>
                        <a:rPr lang="ar-DZ" dirty="0" smtClean="0"/>
                        <a:t>عمال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2250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2313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2296,63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20400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45900000,000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46851190,48</a:t>
                      </a:r>
                      <a:endParaRPr lang="fr-FR" dirty="0"/>
                    </a:p>
                  </a:txBody>
                  <a:tcPr/>
                </a:tc>
              </a:tr>
              <a:tr h="509252">
                <a:tc>
                  <a:txBody>
                    <a:bodyPr/>
                    <a:lstStyle/>
                    <a:p>
                      <a:r>
                        <a:rPr lang="ar-DZ" dirty="0" smtClean="0"/>
                        <a:t>المجموع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2750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2772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2750,00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74407200,00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71963571,43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à coins arrondis 5"/>
          <p:cNvSpPr/>
          <p:nvPr/>
        </p:nvSpPr>
        <p:spPr>
          <a:xfrm>
            <a:off x="7843234" y="4237149"/>
            <a:ext cx="3490174" cy="48939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DZ" sz="2000" b="1" dirty="0" smtClean="0"/>
              <a:t>العلاقة بين الزيادة الاجمالية والتأثير:</a:t>
            </a:r>
            <a:endParaRPr lang="fr-FR" sz="2000" b="1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940158" y="5151549"/>
            <a:ext cx="10393250" cy="133940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en-ZA" dirty="0" smtClean="0"/>
              <a:t>)</a:t>
            </a:r>
            <a:r>
              <a:rPr lang="ar-DZ" dirty="0" smtClean="0"/>
              <a:t>1+معدل النمو الإجمالي</a:t>
            </a:r>
            <a:r>
              <a:rPr lang="en-ZA" dirty="0" smtClean="0"/>
              <a:t>(</a:t>
            </a:r>
            <a:r>
              <a:rPr lang="ar-DZ" dirty="0" smtClean="0"/>
              <a:t> = </a:t>
            </a:r>
            <a:r>
              <a:rPr lang="en-ZA" dirty="0" smtClean="0"/>
              <a:t>)</a:t>
            </a:r>
            <a:r>
              <a:rPr lang="ar-DZ" dirty="0" smtClean="0"/>
              <a:t>1+0,0596</a:t>
            </a:r>
            <a:r>
              <a:rPr lang="en-ZA" dirty="0" smtClean="0"/>
              <a:t>(</a:t>
            </a:r>
            <a:r>
              <a:rPr lang="ar-DZ" dirty="0" smtClean="0"/>
              <a:t>×</a:t>
            </a:r>
            <a:r>
              <a:rPr lang="en-ZA" dirty="0" smtClean="0"/>
              <a:t>)</a:t>
            </a:r>
            <a:r>
              <a:rPr lang="ar-DZ" dirty="0" smtClean="0"/>
              <a:t>1+0,0340</a:t>
            </a:r>
            <a:r>
              <a:rPr lang="en-ZA" dirty="0" smtClean="0"/>
              <a:t>(</a:t>
            </a:r>
            <a:r>
              <a:rPr lang="ar-DZ" dirty="0" smtClean="0"/>
              <a:t>×</a:t>
            </a:r>
            <a:r>
              <a:rPr lang="en-ZA" dirty="0" smtClean="0"/>
              <a:t>)</a:t>
            </a:r>
            <a:r>
              <a:rPr lang="ar-DZ" dirty="0" smtClean="0"/>
              <a:t>1-0,0079</a:t>
            </a:r>
            <a:r>
              <a:rPr lang="en-ZA" dirty="0" smtClean="0"/>
              <a:t>(</a:t>
            </a:r>
            <a:r>
              <a:rPr lang="ar-DZ" dirty="0"/>
              <a:t> </a:t>
            </a:r>
            <a:r>
              <a:rPr lang="ar-DZ" dirty="0" smtClean="0"/>
              <a:t>= 1,087</a:t>
            </a:r>
          </a:p>
          <a:p>
            <a:pPr algn="r" rtl="1"/>
            <a:r>
              <a:rPr lang="ar-DZ" dirty="0" smtClean="0"/>
              <a:t>نجد ان المعدل النمو الكتلة الاجرية الإجمالي هو 8,7%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9166091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3204519" y="749643"/>
            <a:ext cx="5822427" cy="707886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1">
            <a:spAutoFit/>
          </a:bodyPr>
          <a:lstStyle/>
          <a:p>
            <a:r>
              <a:rPr lang="ar-DZ" sz="4000" dirty="0" smtClean="0"/>
              <a:t>شكرا على حسن الاصغاء والمتابعة</a:t>
            </a:r>
            <a:endParaRPr lang="ar-DZ" sz="4000" dirty="0"/>
          </a:p>
        </p:txBody>
      </p:sp>
    </p:spTree>
    <p:extLst>
      <p:ext uri="{BB962C8B-B14F-4D97-AF65-F5344CB8AC3E}">
        <p14:creationId xmlns:p14="http://schemas.microsoft.com/office/powerpoint/2010/main" xmlns="" val="29449088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200068" y="244699"/>
            <a:ext cx="742672" cy="978794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5916" y="309093"/>
            <a:ext cx="673990" cy="914400"/>
          </a:xfrm>
          <a:prstGeom prst="rect">
            <a:avLst/>
          </a:prstGeom>
        </p:spPr>
      </p:pic>
      <p:sp>
        <p:nvSpPr>
          <p:cNvPr id="18" name="ZoneTexte 17"/>
          <p:cNvSpPr txBox="1"/>
          <p:nvPr/>
        </p:nvSpPr>
        <p:spPr>
          <a:xfrm>
            <a:off x="2524608" y="262219"/>
            <a:ext cx="65682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dirty="0" smtClean="0"/>
              <a:t>الجمهورية الجزائرية الديمقراطية الشعبية  </a:t>
            </a:r>
          </a:p>
          <a:p>
            <a:pPr algn="ctr"/>
            <a:r>
              <a:rPr lang="ar-DZ" dirty="0" smtClean="0"/>
              <a:t>وزارة التعليم العالي والبحث العلمي </a:t>
            </a:r>
          </a:p>
          <a:p>
            <a:pPr algn="ctr"/>
            <a:r>
              <a:rPr lang="ar-DZ" dirty="0" smtClean="0"/>
              <a:t>جامعة محمد خيضر بسكرة  </a:t>
            </a:r>
          </a:p>
          <a:p>
            <a:pPr algn="ctr"/>
            <a:r>
              <a:rPr lang="ar-DZ" dirty="0" smtClean="0"/>
              <a:t>كلية العلوم الاقتصادية والتجارية وعلوم التسيير </a:t>
            </a:r>
          </a:p>
          <a:p>
            <a:pPr algn="ctr"/>
            <a:r>
              <a:rPr lang="ar-DZ" dirty="0" smtClean="0"/>
              <a:t>قسم علوم التسيير </a:t>
            </a:r>
          </a:p>
          <a:p>
            <a:pPr algn="ctr"/>
            <a:r>
              <a:rPr lang="ar-DZ" dirty="0" smtClean="0"/>
              <a:t>أولى ماستر إدارة الموارد البشرية  </a:t>
            </a:r>
          </a:p>
          <a:p>
            <a:pPr algn="ctr"/>
            <a:r>
              <a:rPr lang="ar-DZ" dirty="0" smtClean="0"/>
              <a:t>الفوج:01</a:t>
            </a:r>
            <a:endParaRPr lang="fr-FR" dirty="0"/>
          </a:p>
        </p:txBody>
      </p:sp>
      <p:sp>
        <p:nvSpPr>
          <p:cNvPr id="19" name="Organigramme : Terminateur 18"/>
          <p:cNvSpPr/>
          <p:nvPr/>
        </p:nvSpPr>
        <p:spPr>
          <a:xfrm>
            <a:off x="2920836" y="2782416"/>
            <a:ext cx="5859887" cy="785612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dirty="0" smtClean="0">
                <a:solidFill>
                  <a:schemeClr val="tx1"/>
                </a:solidFill>
              </a:rPr>
              <a:t>تطور الكتلة الأجرية تأثير اعداد الموظفين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0" name="Organigramme : Terminateur 19"/>
          <p:cNvSpPr/>
          <p:nvPr/>
        </p:nvSpPr>
        <p:spPr>
          <a:xfrm>
            <a:off x="758694" y="4294814"/>
            <a:ext cx="2228045" cy="1210614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schemeClr val="tx1"/>
                </a:solidFill>
              </a:rPr>
              <a:t>تحت إشراف الأستاذ: </a:t>
            </a:r>
          </a:p>
          <a:p>
            <a:pPr algn="ctr"/>
            <a:r>
              <a:rPr lang="ar-DZ" dirty="0" smtClean="0">
                <a:solidFill>
                  <a:schemeClr val="tx1"/>
                </a:solidFill>
              </a:rPr>
              <a:t>- دبلة </a:t>
            </a:r>
            <a:r>
              <a:rPr lang="ar-DZ" dirty="0" smtClean="0">
                <a:solidFill>
                  <a:schemeClr val="tx1"/>
                </a:solidFill>
              </a:rPr>
              <a:t>فاتح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1" name="Organigramme : Terminateur 20"/>
          <p:cNvSpPr/>
          <p:nvPr/>
        </p:nvSpPr>
        <p:spPr>
          <a:xfrm>
            <a:off x="9303124" y="3935656"/>
            <a:ext cx="2421229" cy="2195848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schemeClr val="tx1"/>
                </a:solidFill>
              </a:rPr>
              <a:t>من إعداد الطلبة: </a:t>
            </a:r>
          </a:p>
          <a:p>
            <a:pPr algn="ctr"/>
            <a:r>
              <a:rPr lang="ar-DZ" dirty="0" smtClean="0">
                <a:solidFill>
                  <a:schemeClr val="tx1"/>
                </a:solidFill>
              </a:rPr>
              <a:t>- عباسي </a:t>
            </a:r>
            <a:r>
              <a:rPr lang="ar-DZ" dirty="0" smtClean="0">
                <a:solidFill>
                  <a:schemeClr val="tx1"/>
                </a:solidFill>
              </a:rPr>
              <a:t>جيهان </a:t>
            </a:r>
          </a:p>
          <a:p>
            <a:pPr algn="ctr"/>
            <a:r>
              <a:rPr lang="ar-DZ" dirty="0" smtClean="0">
                <a:solidFill>
                  <a:schemeClr val="tx1"/>
                </a:solidFill>
              </a:rPr>
              <a:t>- بوديسة </a:t>
            </a:r>
            <a:r>
              <a:rPr lang="ar-DZ" dirty="0" smtClean="0">
                <a:solidFill>
                  <a:schemeClr val="tx1"/>
                </a:solidFill>
              </a:rPr>
              <a:t>هديل </a:t>
            </a:r>
          </a:p>
          <a:p>
            <a:pPr algn="ctr"/>
            <a:r>
              <a:rPr lang="ar-DZ" dirty="0" smtClean="0">
                <a:solidFill>
                  <a:schemeClr val="tx1"/>
                </a:solidFill>
              </a:rPr>
              <a:t>-بن عزوز </a:t>
            </a:r>
            <a:r>
              <a:rPr lang="ar-DZ" dirty="0" smtClean="0">
                <a:solidFill>
                  <a:schemeClr val="tx1"/>
                </a:solidFill>
              </a:rPr>
              <a:t>إيناس نسرين </a:t>
            </a:r>
          </a:p>
          <a:p>
            <a:pPr algn="ctr"/>
            <a:r>
              <a:rPr lang="ar-DZ" dirty="0" smtClean="0">
                <a:solidFill>
                  <a:schemeClr val="tx1"/>
                </a:solidFill>
              </a:rPr>
              <a:t>- دحمان </a:t>
            </a:r>
            <a:r>
              <a:rPr lang="ar-DZ" dirty="0" smtClean="0">
                <a:solidFill>
                  <a:schemeClr val="tx1"/>
                </a:solidFill>
              </a:rPr>
              <a:t>أية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2" name="Organigramme : Terminateur 21"/>
          <p:cNvSpPr/>
          <p:nvPr/>
        </p:nvSpPr>
        <p:spPr>
          <a:xfrm>
            <a:off x="4224386" y="6004919"/>
            <a:ext cx="3193961" cy="592428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>
                <a:solidFill>
                  <a:schemeClr val="tx1"/>
                </a:solidFill>
              </a:rPr>
              <a:t>2024</a:t>
            </a:r>
            <a:r>
              <a:rPr lang="ar-DZ" dirty="0" smtClean="0">
                <a:solidFill>
                  <a:schemeClr val="tx1"/>
                </a:solidFill>
              </a:rPr>
              <a:t>/</a:t>
            </a:r>
            <a:r>
              <a:rPr lang="en-ZA" dirty="0" smtClean="0">
                <a:solidFill>
                  <a:schemeClr val="tx1"/>
                </a:solidFill>
              </a:rPr>
              <a:t>2025</a:t>
            </a:r>
            <a:r>
              <a:rPr lang="ar-DZ" dirty="0" smtClean="0">
                <a:solidFill>
                  <a:schemeClr val="tx1"/>
                </a:solidFill>
              </a:rPr>
              <a:t>السنة الدراسية: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6488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rganigramme : Terminateur 1"/>
          <p:cNvSpPr/>
          <p:nvPr/>
        </p:nvSpPr>
        <p:spPr>
          <a:xfrm>
            <a:off x="1927654" y="1158722"/>
            <a:ext cx="8422085" cy="1839851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srgbClr val="C00000"/>
                </a:solidFill>
              </a:rPr>
              <a:t>تطور الكتلة </a:t>
            </a:r>
            <a:r>
              <a:rPr lang="ar-DZ" sz="2800" b="1" dirty="0" smtClean="0">
                <a:solidFill>
                  <a:srgbClr val="C00000"/>
                </a:solidFill>
              </a:rPr>
              <a:t>الأجرية </a:t>
            </a:r>
            <a:r>
              <a:rPr lang="ar-DZ" sz="2800" b="1" dirty="0" smtClean="0">
                <a:solidFill>
                  <a:srgbClr val="C00000"/>
                </a:solidFill>
              </a:rPr>
              <a:t>: تأثير عدد العاملين</a:t>
            </a:r>
            <a:endParaRPr lang="fr-FR" sz="2800" b="1" dirty="0">
              <a:solidFill>
                <a:srgbClr val="C0000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1064" y="3451539"/>
            <a:ext cx="3992451" cy="2949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019363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4119630" y="981115"/>
            <a:ext cx="2770095" cy="153296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chemeClr val="tx1"/>
                </a:solidFill>
              </a:rPr>
              <a:t>:</a:t>
            </a:r>
            <a:r>
              <a:rPr lang="ar-DZ" sz="2400" b="1" dirty="0" smtClean="0">
                <a:solidFill>
                  <a:schemeClr val="tx1"/>
                </a:solidFill>
              </a:rPr>
              <a:t>تطور </a:t>
            </a:r>
            <a:r>
              <a:rPr lang="ar-DZ" sz="2400" b="1" dirty="0" smtClean="0">
                <a:solidFill>
                  <a:schemeClr val="tx1"/>
                </a:solidFill>
              </a:rPr>
              <a:t>الكتلة </a:t>
            </a:r>
            <a:r>
              <a:rPr lang="ar-DZ" sz="2400" b="1" dirty="0" smtClean="0">
                <a:solidFill>
                  <a:schemeClr val="tx1"/>
                </a:solidFill>
              </a:rPr>
              <a:t>الأجرية </a:t>
            </a:r>
            <a:r>
              <a:rPr lang="ar-DZ" sz="2400" b="1" dirty="0" smtClean="0">
                <a:solidFill>
                  <a:schemeClr val="tx1"/>
                </a:solidFill>
              </a:rPr>
              <a:t>تأثير اعداد العاملين 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1602375" y="2999218"/>
            <a:ext cx="2604752" cy="111809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schemeClr val="tx1"/>
                </a:solidFill>
              </a:rPr>
              <a:t>حسب الفئات (مدراء/تقنين/موظفين)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Flèche gauche 6"/>
          <p:cNvSpPr/>
          <p:nvPr/>
        </p:nvSpPr>
        <p:spPr>
          <a:xfrm rot="18950683">
            <a:off x="3576828" y="2725168"/>
            <a:ext cx="798378" cy="126824"/>
          </a:xfrm>
          <a:prstGeom prst="leftArrow">
            <a:avLst>
              <a:gd name="adj1" fmla="val 50000"/>
              <a:gd name="adj2" fmla="val 48246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Flèche gauche 7"/>
          <p:cNvSpPr/>
          <p:nvPr/>
        </p:nvSpPr>
        <p:spPr>
          <a:xfrm rot="7981780" flipH="1" flipV="1">
            <a:off x="2008432" y="4434129"/>
            <a:ext cx="715478" cy="107627"/>
          </a:xfrm>
          <a:prstGeom prst="lef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938552" y="4749473"/>
            <a:ext cx="2060619" cy="115744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schemeClr val="tx1"/>
                </a:solidFill>
              </a:rPr>
              <a:t>تأثير الهيكل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" name="Flèche gauche 11"/>
          <p:cNvSpPr/>
          <p:nvPr/>
        </p:nvSpPr>
        <p:spPr>
          <a:xfrm rot="16200000">
            <a:off x="5051042" y="2912326"/>
            <a:ext cx="761532" cy="145738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4089165" y="3428030"/>
            <a:ext cx="2524259" cy="122349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schemeClr val="tx1"/>
                </a:solidFill>
              </a:rPr>
              <a:t>دوران الموظفين حسب الفئة العمرية (الاقدمية)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4" name="Flèche gauche 13"/>
          <p:cNvSpPr/>
          <p:nvPr/>
        </p:nvSpPr>
        <p:spPr>
          <a:xfrm rot="16200000" flipV="1">
            <a:off x="5049125" y="4999588"/>
            <a:ext cx="762953" cy="148150"/>
          </a:xfrm>
          <a:prstGeom prst="lef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4207127" y="5525005"/>
            <a:ext cx="2501754" cy="120417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schemeClr val="tx1"/>
                </a:solidFill>
              </a:rPr>
              <a:t>تأثير </a:t>
            </a:r>
            <a:r>
              <a:rPr lang="ar-DZ" dirty="0" err="1" smtClean="0">
                <a:solidFill>
                  <a:schemeClr val="tx1"/>
                </a:solidFill>
              </a:rPr>
              <a:t>النوريا</a:t>
            </a:r>
            <a:r>
              <a:rPr lang="ar-DZ" dirty="0" smtClean="0">
                <a:solidFill>
                  <a:schemeClr val="tx1"/>
                </a:solidFill>
              </a:rPr>
              <a:t>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6" name="Flèche gauche 15"/>
          <p:cNvSpPr/>
          <p:nvPr/>
        </p:nvSpPr>
        <p:spPr>
          <a:xfrm rot="13806047">
            <a:off x="6614622" y="2735358"/>
            <a:ext cx="716717" cy="123455"/>
          </a:xfrm>
          <a:prstGeom prst="lef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6598398" y="3057597"/>
            <a:ext cx="2150772" cy="113211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schemeClr val="tx1"/>
                </a:solidFill>
              </a:rPr>
              <a:t>عدد الموظفين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8" name="Flèche gauche 17"/>
          <p:cNvSpPr/>
          <p:nvPr/>
        </p:nvSpPr>
        <p:spPr>
          <a:xfrm rot="14562350">
            <a:off x="7859553" y="4515001"/>
            <a:ext cx="692744" cy="101015"/>
          </a:xfrm>
          <a:prstGeom prst="lef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7586601" y="4957035"/>
            <a:ext cx="2325138" cy="117197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 smtClean="0">
                <a:solidFill>
                  <a:schemeClr val="tx1"/>
                </a:solidFill>
              </a:rPr>
              <a:t>تأثير العدد (القوى العاملة)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3" name="Ellipse 22"/>
          <p:cNvSpPr/>
          <p:nvPr/>
        </p:nvSpPr>
        <p:spPr>
          <a:xfrm>
            <a:off x="7832703" y="1098124"/>
            <a:ext cx="1832933" cy="126213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تأثير المعدل الاسمي</a:t>
            </a:r>
            <a:endParaRPr lang="fr-FR" dirty="0"/>
          </a:p>
        </p:txBody>
      </p:sp>
      <p:sp>
        <p:nvSpPr>
          <p:cNvPr id="20" name="Flèche gauche 19"/>
          <p:cNvSpPr/>
          <p:nvPr/>
        </p:nvSpPr>
        <p:spPr>
          <a:xfrm rot="11066307">
            <a:off x="6924229" y="1742063"/>
            <a:ext cx="882279" cy="102177"/>
          </a:xfrm>
          <a:prstGeom prst="lef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956327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0252" y="4932607"/>
            <a:ext cx="1931832" cy="1532587"/>
          </a:xfrm>
          <a:prstGeom prst="rect">
            <a:avLst/>
          </a:prstGeom>
        </p:spPr>
      </p:pic>
      <p:sp>
        <p:nvSpPr>
          <p:cNvPr id="2" name="Rectangle à coins arrondis 1"/>
          <p:cNvSpPr/>
          <p:nvPr/>
        </p:nvSpPr>
        <p:spPr>
          <a:xfrm>
            <a:off x="4297250" y="454821"/>
            <a:ext cx="2897746" cy="65682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القوانين</a:t>
            </a:r>
            <a:r>
              <a:rPr lang="ar-DZ" sz="20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fr-FR" sz="2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3410465" y="1355213"/>
            <a:ext cx="4677350" cy="34144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ar-DZ" sz="3600" dirty="0" smtClean="0">
                <a:solidFill>
                  <a:schemeClr val="tx1"/>
                </a:solidFill>
              </a:rPr>
              <a:t>∑</a:t>
            </a:r>
            <a:r>
              <a:rPr lang="en-ZA" sz="3600" b="1" dirty="0" smtClean="0">
                <a:solidFill>
                  <a:schemeClr val="tx1"/>
                </a:solidFill>
              </a:rPr>
              <a:t>(EcaN+1</a:t>
            </a:r>
            <a:r>
              <a:rPr lang="en-SG" sz="3600" b="1" dirty="0" smtClean="0">
                <a:solidFill>
                  <a:schemeClr val="tx1"/>
                </a:solidFill>
              </a:rPr>
              <a:t>× ScaN+1)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ar-DZ" sz="3600" dirty="0" smtClean="0">
                <a:solidFill>
                  <a:schemeClr val="tx1"/>
                </a:solidFill>
              </a:rPr>
              <a:t>∑</a:t>
            </a:r>
            <a:r>
              <a:rPr lang="en-SG" sz="3600" b="1" dirty="0" smtClean="0">
                <a:solidFill>
                  <a:schemeClr val="tx1"/>
                </a:solidFill>
              </a:rPr>
              <a:t>(EcaN+1× ScaN) 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ar-DZ" sz="3600" dirty="0" smtClean="0">
                <a:solidFill>
                  <a:schemeClr val="tx1"/>
                </a:solidFill>
              </a:rPr>
              <a:t>∑</a:t>
            </a:r>
            <a:r>
              <a:rPr lang="en-SG" sz="3600" b="1" dirty="0" smtClean="0">
                <a:solidFill>
                  <a:schemeClr val="tx1"/>
                </a:solidFill>
              </a:rPr>
              <a:t>(EcN+1× ScN) 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SG" sz="3600" b="1" dirty="0" smtClean="0">
                <a:solidFill>
                  <a:schemeClr val="tx1"/>
                </a:solidFill>
              </a:rPr>
              <a:t>EN+1×SN</a:t>
            </a:r>
            <a:r>
              <a:rPr lang="en-SG" sz="3600" dirty="0" smtClean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SG" sz="3600" b="1" dirty="0" smtClean="0">
                <a:solidFill>
                  <a:schemeClr val="tx1"/>
                </a:solidFill>
              </a:rPr>
              <a:t>EN ×  SN</a:t>
            </a:r>
            <a:endParaRPr lang="fr-FR" sz="3600" b="1" dirty="0">
              <a:solidFill>
                <a:schemeClr val="tx1"/>
              </a:solidFill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9160940" y="3565738"/>
            <a:ext cx="2408349" cy="54091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</a:rPr>
              <a:t>الرموز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8351137" y="4261166"/>
            <a:ext cx="3412902" cy="202842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b="1" dirty="0">
                <a:solidFill>
                  <a:schemeClr val="tx1"/>
                </a:solidFill>
              </a:rPr>
              <a:t> </a:t>
            </a:r>
            <a:r>
              <a:rPr lang="fr-FR" b="1" dirty="0" smtClean="0">
                <a:solidFill>
                  <a:schemeClr val="tx1"/>
                </a:solidFill>
              </a:rPr>
              <a:t>E:</a:t>
            </a:r>
            <a:r>
              <a:rPr lang="ar-DZ" b="1" dirty="0" smtClean="0">
                <a:solidFill>
                  <a:schemeClr val="tx1"/>
                </a:solidFill>
              </a:rPr>
              <a:t> عدد الموظفين </a:t>
            </a:r>
          </a:p>
          <a:p>
            <a:pPr algn="ctr"/>
            <a:r>
              <a:rPr lang="en-ZA" b="1" dirty="0" smtClean="0">
                <a:solidFill>
                  <a:schemeClr val="tx1"/>
                </a:solidFill>
              </a:rPr>
              <a:t>S</a:t>
            </a:r>
            <a:r>
              <a:rPr lang="ar-DZ" b="1" dirty="0" smtClean="0">
                <a:solidFill>
                  <a:schemeClr val="tx1"/>
                </a:solidFill>
              </a:rPr>
              <a:t> </a:t>
            </a:r>
            <a:r>
              <a:rPr lang="en-ZA" b="1" dirty="0" smtClean="0">
                <a:solidFill>
                  <a:schemeClr val="tx1"/>
                </a:solidFill>
              </a:rPr>
              <a:t>:</a:t>
            </a:r>
            <a:r>
              <a:rPr lang="ar-DZ" b="1" dirty="0" smtClean="0">
                <a:solidFill>
                  <a:schemeClr val="tx1"/>
                </a:solidFill>
              </a:rPr>
              <a:t>الراتب السنوي </a:t>
            </a:r>
          </a:p>
          <a:p>
            <a:pPr algn="ctr"/>
            <a:r>
              <a:rPr lang="en-ZA" b="1" dirty="0" smtClean="0">
                <a:solidFill>
                  <a:schemeClr val="tx1"/>
                </a:solidFill>
              </a:rPr>
              <a:t>  N:</a:t>
            </a:r>
            <a:r>
              <a:rPr lang="ar-DZ" b="1" dirty="0" smtClean="0">
                <a:solidFill>
                  <a:schemeClr val="tx1"/>
                </a:solidFill>
              </a:rPr>
              <a:t>العام </a:t>
            </a:r>
            <a:r>
              <a:rPr lang="fr-FR" b="1" dirty="0" smtClean="0">
                <a:solidFill>
                  <a:schemeClr val="tx1"/>
                </a:solidFill>
              </a:rPr>
              <a:t>     </a:t>
            </a:r>
            <a:endParaRPr lang="ar-DZ" b="1" dirty="0" smtClean="0">
              <a:solidFill>
                <a:schemeClr val="tx1"/>
              </a:solidFill>
            </a:endParaRPr>
          </a:p>
          <a:p>
            <a:pPr algn="ctr"/>
            <a:r>
              <a:rPr lang="en-ZA" b="1" dirty="0" smtClean="0">
                <a:solidFill>
                  <a:schemeClr val="tx1"/>
                </a:solidFill>
              </a:rPr>
              <a:t>C:</a:t>
            </a:r>
            <a:r>
              <a:rPr lang="ar-DZ" b="1" dirty="0" smtClean="0">
                <a:solidFill>
                  <a:schemeClr val="tx1"/>
                </a:solidFill>
              </a:rPr>
              <a:t>الفئة الوظيفية </a:t>
            </a:r>
          </a:p>
          <a:p>
            <a:pPr algn="ctr"/>
            <a:r>
              <a:rPr lang="en-ZA" b="1" dirty="0" smtClean="0">
                <a:solidFill>
                  <a:schemeClr val="tx1"/>
                </a:solidFill>
              </a:rPr>
              <a:t>a:</a:t>
            </a:r>
            <a:r>
              <a:rPr lang="ar-DZ" b="1" dirty="0" smtClean="0">
                <a:solidFill>
                  <a:schemeClr val="tx1"/>
                </a:solidFill>
              </a:rPr>
              <a:t>الفئة العمرية</a:t>
            </a:r>
            <a:endParaRPr lang="fr-F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759634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2112135" y="193183"/>
            <a:ext cx="7534141" cy="79849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dirty="0" smtClean="0">
                <a:solidFill>
                  <a:schemeClr val="tx1"/>
                </a:solidFill>
              </a:rPr>
              <a:t>1</a:t>
            </a:r>
            <a:r>
              <a:rPr lang="ar-DZ" sz="2400" b="1" dirty="0" smtClean="0">
                <a:solidFill>
                  <a:schemeClr val="tx1"/>
                </a:solidFill>
              </a:rPr>
              <a:t>- تطور الكتلة الأجرية وأثر العدد وتكوين الموظفين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7611414" y="1184856"/>
            <a:ext cx="3876541" cy="59242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000" dirty="0"/>
              <a:t>أ</a:t>
            </a:r>
            <a:r>
              <a:rPr lang="ar-DZ" sz="2000" dirty="0" smtClean="0"/>
              <a:t>- تحليل تطور كتلة الاجور</a:t>
            </a:r>
            <a:endParaRPr lang="fr-FR" sz="2000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867177" y="1970468"/>
            <a:ext cx="10457644" cy="78561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 rtl="1">
              <a:buFont typeface="Wingdings" panose="05000000000000000000" pitchFamily="2" charset="2"/>
              <a:buChar char="v"/>
            </a:pPr>
            <a:r>
              <a:rPr lang="ar-DZ" sz="2000" dirty="0" smtClean="0"/>
              <a:t>البيانات الضرورية: </a:t>
            </a:r>
            <a:r>
              <a:rPr lang="ar-DZ" dirty="0" smtClean="0"/>
              <a:t>تحليل الكتلة الاجرية يتطلب معرفة هيكلها ، عدد العاملين، ومعدلات الأجور خلال فترتين متتاليتين.</a:t>
            </a:r>
            <a:endParaRPr lang="fr-FR" dirty="0"/>
          </a:p>
        </p:txBody>
      </p:sp>
      <p:sp>
        <p:nvSpPr>
          <p:cNvPr id="8" name="Ellipse 7"/>
          <p:cNvSpPr/>
          <p:nvPr/>
        </p:nvSpPr>
        <p:spPr>
          <a:xfrm>
            <a:off x="4559121" y="3204424"/>
            <a:ext cx="3052293" cy="54333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dirty="0" smtClean="0"/>
              <a:t>العدد الإجمالي للموظفين 1100</a:t>
            </a:r>
          </a:p>
        </p:txBody>
      </p:sp>
      <p:sp>
        <p:nvSpPr>
          <p:cNvPr id="9" name="Ellipse 8"/>
          <p:cNvSpPr/>
          <p:nvPr/>
        </p:nvSpPr>
        <p:spPr>
          <a:xfrm>
            <a:off x="7916212" y="4135622"/>
            <a:ext cx="2215166" cy="81056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 الفئة01:</a:t>
            </a:r>
          </a:p>
          <a:p>
            <a:pPr algn="ctr"/>
            <a:r>
              <a:rPr lang="ar-DZ" dirty="0" smtClean="0"/>
              <a:t>275 موظفا</a:t>
            </a:r>
          </a:p>
          <a:p>
            <a:pPr algn="ctr"/>
            <a:endParaRPr lang="fr-FR" dirty="0"/>
          </a:p>
        </p:txBody>
      </p:sp>
      <p:sp>
        <p:nvSpPr>
          <p:cNvPr id="10" name="Ellipse 9"/>
          <p:cNvSpPr/>
          <p:nvPr/>
        </p:nvSpPr>
        <p:spPr>
          <a:xfrm>
            <a:off x="2091480" y="4131701"/>
            <a:ext cx="2150772" cy="7345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الفئة02: </a:t>
            </a:r>
          </a:p>
          <a:p>
            <a:pPr algn="ctr"/>
            <a:r>
              <a:rPr lang="ar-DZ" dirty="0" smtClean="0"/>
              <a:t>825 موظفا</a:t>
            </a:r>
            <a:endParaRPr lang="fr-FR" dirty="0"/>
          </a:p>
        </p:txBody>
      </p:sp>
      <p:sp>
        <p:nvSpPr>
          <p:cNvPr id="11" name="Ellipse 10"/>
          <p:cNvSpPr/>
          <p:nvPr/>
        </p:nvSpPr>
        <p:spPr>
          <a:xfrm>
            <a:off x="9530366" y="5378937"/>
            <a:ext cx="2343955" cy="11470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-عدد الموظفين110</a:t>
            </a:r>
          </a:p>
          <a:p>
            <a:pPr algn="ctr"/>
            <a:r>
              <a:rPr lang="ar-DZ" dirty="0" smtClean="0"/>
              <a:t>-الراتب36600</a:t>
            </a:r>
          </a:p>
        </p:txBody>
      </p:sp>
      <p:sp>
        <p:nvSpPr>
          <p:cNvPr id="12" name="Ellipse 11"/>
          <p:cNvSpPr/>
          <p:nvPr/>
        </p:nvSpPr>
        <p:spPr>
          <a:xfrm>
            <a:off x="6877319" y="5416367"/>
            <a:ext cx="2477038" cy="107216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-عدد الموظفين165 </a:t>
            </a:r>
          </a:p>
          <a:p>
            <a:pPr algn="ctr"/>
            <a:r>
              <a:rPr lang="ar-DZ" dirty="0" smtClean="0"/>
              <a:t>-الراتب40000</a:t>
            </a:r>
            <a:endParaRPr lang="fr-FR" dirty="0"/>
          </a:p>
        </p:txBody>
      </p:sp>
      <p:sp>
        <p:nvSpPr>
          <p:cNvPr id="13" name="Ellipse 12"/>
          <p:cNvSpPr/>
          <p:nvPr/>
        </p:nvSpPr>
        <p:spPr>
          <a:xfrm>
            <a:off x="3702137" y="5040871"/>
            <a:ext cx="2445921" cy="104077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-عدد الموظفين124 </a:t>
            </a:r>
          </a:p>
          <a:p>
            <a:pPr algn="ctr"/>
            <a:r>
              <a:rPr lang="ar-DZ" dirty="0" smtClean="0"/>
              <a:t>-الراتب31000</a:t>
            </a:r>
            <a:endParaRPr lang="fr-FR" dirty="0"/>
          </a:p>
        </p:txBody>
      </p:sp>
      <p:sp>
        <p:nvSpPr>
          <p:cNvPr id="14" name="Ellipse 13"/>
          <p:cNvSpPr/>
          <p:nvPr/>
        </p:nvSpPr>
        <p:spPr>
          <a:xfrm>
            <a:off x="1753873" y="5735928"/>
            <a:ext cx="2438003" cy="112207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-عدد الموظفين206 </a:t>
            </a:r>
          </a:p>
          <a:p>
            <a:pPr algn="ctr"/>
            <a:r>
              <a:rPr lang="ar-DZ" dirty="0" smtClean="0"/>
              <a:t>-الراتب33000</a:t>
            </a:r>
            <a:endParaRPr lang="fr-FR" dirty="0"/>
          </a:p>
        </p:txBody>
      </p:sp>
      <p:sp>
        <p:nvSpPr>
          <p:cNvPr id="15" name="Ellipse 14"/>
          <p:cNvSpPr/>
          <p:nvPr/>
        </p:nvSpPr>
        <p:spPr>
          <a:xfrm>
            <a:off x="0" y="4954337"/>
            <a:ext cx="2328392" cy="109872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-عدد الموظفين495</a:t>
            </a:r>
          </a:p>
          <a:p>
            <a:pPr algn="ctr"/>
            <a:r>
              <a:rPr lang="ar-DZ" dirty="0" smtClean="0"/>
              <a:t>-الراتب34400</a:t>
            </a:r>
          </a:p>
        </p:txBody>
      </p:sp>
      <p:cxnSp>
        <p:nvCxnSpPr>
          <p:cNvPr id="21" name="Connecteur droit avec flèche 20"/>
          <p:cNvCxnSpPr/>
          <p:nvPr/>
        </p:nvCxnSpPr>
        <p:spPr>
          <a:xfrm>
            <a:off x="9209467" y="4998805"/>
            <a:ext cx="1014751" cy="3801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endCxn id="12" idx="0"/>
          </p:cNvCxnSpPr>
          <p:nvPr/>
        </p:nvCxnSpPr>
        <p:spPr>
          <a:xfrm flipH="1">
            <a:off x="8115838" y="5009471"/>
            <a:ext cx="907958" cy="40689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 rot="10800000" flipV="1">
            <a:off x="3532686" y="3739977"/>
            <a:ext cx="1830147" cy="460791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>
            <a:off x="6730314" y="3731741"/>
            <a:ext cx="1529337" cy="4352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 flipH="1">
            <a:off x="1797680" y="4930993"/>
            <a:ext cx="1102213" cy="135624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>
            <a:off x="3057653" y="4910269"/>
            <a:ext cx="7519" cy="82565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>
            <a:off x="3200937" y="4930993"/>
            <a:ext cx="859804" cy="16883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>
            <a:off x="8259651" y="3049733"/>
            <a:ext cx="26873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000" b="1" dirty="0" smtClean="0"/>
              <a:t>N-</a:t>
            </a:r>
            <a:r>
              <a:rPr lang="ar-DZ" sz="2000" b="1" dirty="0" smtClean="0">
                <a:solidFill>
                  <a:srgbClr val="FF0000"/>
                </a:solidFill>
              </a:rPr>
              <a:t>مثال:</a:t>
            </a:r>
            <a:r>
              <a:rPr lang="ar-DZ" sz="2000" b="1" dirty="0" smtClean="0"/>
              <a:t> للسنة 1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xmlns="" val="1171287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92646724"/>
              </p:ext>
            </p:extLst>
          </p:nvPr>
        </p:nvGraphicFramePr>
        <p:xfrm>
          <a:off x="777024" y="801893"/>
          <a:ext cx="10929872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8081"/>
                <a:gridCol w="1232850"/>
                <a:gridCol w="1184856"/>
                <a:gridCol w="1262130"/>
                <a:gridCol w="1255689"/>
                <a:gridCol w="1358722"/>
                <a:gridCol w="1358722"/>
                <a:gridCol w="1418822"/>
              </a:tblGrid>
              <a:tr h="1161486">
                <a:tc>
                  <a:txBody>
                    <a:bodyPr/>
                    <a:lstStyle/>
                    <a:p>
                      <a:pPr algn="ctr"/>
                      <a:r>
                        <a:rPr lang="ar-DZ" b="1" dirty="0" smtClean="0"/>
                        <a:t>فئة الأقدمية</a:t>
                      </a:r>
                      <a:endParaRPr lang="en-ZA" b="1" dirty="0" smtClean="0"/>
                    </a:p>
                    <a:p>
                      <a:endParaRPr lang="en-ZA" dirty="0" smtClean="0"/>
                    </a:p>
                    <a:p>
                      <a:r>
                        <a:rPr lang="ar-DZ" dirty="0" smtClean="0"/>
                        <a:t> 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عدد الموظفين </a:t>
                      </a:r>
                      <a:r>
                        <a:rPr lang="en-ZA" dirty="0" smtClean="0"/>
                        <a:t>N+1</a:t>
                      </a:r>
                      <a:r>
                        <a:rPr lang="ar-DZ" dirty="0" smtClean="0"/>
                        <a:t>للسنة</a:t>
                      </a:r>
                    </a:p>
                    <a:p>
                      <a:pPr algn="ctr"/>
                      <a:r>
                        <a:rPr lang="ar-DZ" dirty="0" smtClean="0"/>
                        <a:t>×</a:t>
                      </a:r>
                    </a:p>
                    <a:p>
                      <a:r>
                        <a:rPr lang="ar-DZ" dirty="0" smtClean="0"/>
                        <a:t>الأجور للسنة</a:t>
                      </a:r>
                      <a:r>
                        <a:rPr lang="en-ZA" dirty="0" smtClean="0"/>
                        <a:t>N</a:t>
                      </a:r>
                      <a:r>
                        <a:rPr lang="ar-DZ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1161486">
                <a:tc>
                  <a:txBody>
                    <a:bodyPr/>
                    <a:lstStyle/>
                    <a:p>
                      <a:r>
                        <a:rPr lang="ar-DZ" dirty="0" smtClean="0"/>
                        <a:t>عدد الموظفين</a:t>
                      </a:r>
                    </a:p>
                    <a:p>
                      <a:r>
                        <a:rPr lang="en-SG" dirty="0" smtClean="0"/>
                        <a:t>A1</a:t>
                      </a:r>
                    </a:p>
                    <a:p>
                      <a:r>
                        <a:rPr lang="en-SG" dirty="0" smtClean="0"/>
                        <a:t>A2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 smtClean="0"/>
                    </a:p>
                    <a:p>
                      <a:r>
                        <a:rPr lang="en-SG" dirty="0" smtClean="0"/>
                        <a:t>110</a:t>
                      </a:r>
                    </a:p>
                    <a:p>
                      <a:r>
                        <a:rPr lang="en-SG" dirty="0" smtClean="0"/>
                        <a:t>165</a:t>
                      </a:r>
                    </a:p>
                    <a:p>
                      <a:endParaRPr lang="en-SG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 smtClean="0"/>
                    </a:p>
                    <a:p>
                      <a:r>
                        <a:rPr lang="en-SG" dirty="0" smtClean="0"/>
                        <a:t>36,</a:t>
                      </a:r>
                      <a:r>
                        <a:rPr lang="fr-FR" dirty="0" smtClean="0"/>
                        <a:t>60</a:t>
                      </a:r>
                    </a:p>
                    <a:p>
                      <a:r>
                        <a:rPr lang="fr-FR" dirty="0" smtClean="0"/>
                        <a:t>40</a:t>
                      </a:r>
                      <a:r>
                        <a:rPr lang="en-ZA" dirty="0" smtClean="0"/>
                        <a:t>,</a:t>
                      </a:r>
                      <a:r>
                        <a:rPr lang="fr-FR" dirty="0" smtClean="0"/>
                        <a:t>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4026</a:t>
                      </a:r>
                    </a:p>
                    <a:p>
                      <a:r>
                        <a:rPr lang="fr-FR" dirty="0" smtClean="0"/>
                        <a:t>6600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80</a:t>
                      </a:r>
                    </a:p>
                    <a:p>
                      <a:r>
                        <a:rPr lang="fr-FR" dirty="0" smtClean="0"/>
                        <a:t>120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36</a:t>
                      </a:r>
                    </a:p>
                    <a:p>
                      <a:r>
                        <a:rPr lang="fr-FR" dirty="0" smtClean="0"/>
                        <a:t>40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2880</a:t>
                      </a:r>
                    </a:p>
                    <a:p>
                      <a:r>
                        <a:rPr lang="fr-FR" dirty="0" smtClean="0"/>
                        <a:t>4800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3960</a:t>
                      </a:r>
                    </a:p>
                    <a:p>
                      <a:r>
                        <a:rPr lang="fr-FR" dirty="0" smtClean="0"/>
                        <a:t>6600</a:t>
                      </a:r>
                      <a:endParaRPr lang="fr-FR" dirty="0"/>
                    </a:p>
                  </a:txBody>
                  <a:tcPr/>
                </a:tc>
              </a:tr>
              <a:tr h="893451"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المجموع الكلي</a:t>
                      </a:r>
                      <a:r>
                        <a:rPr lang="ar-DZ" baseline="0" dirty="0" smtClean="0"/>
                        <a:t> للفئة</a:t>
                      </a:r>
                    </a:p>
                    <a:p>
                      <a:pPr algn="ctr"/>
                      <a:r>
                        <a:rPr lang="ar-DZ" dirty="0" smtClean="0"/>
                        <a:t>اجمالي الأجور</a:t>
                      </a:r>
                    </a:p>
                    <a:p>
                      <a:pPr algn="ctr"/>
                      <a:r>
                        <a:rPr lang="ar-DZ" dirty="0" smtClean="0"/>
                        <a:t>متوسط الاجور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SG" dirty="0" smtClean="0"/>
                    </a:p>
                    <a:p>
                      <a:r>
                        <a:rPr lang="en-SG" dirty="0" smtClean="0"/>
                        <a:t>275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_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10626</a:t>
                      </a:r>
                    </a:p>
                    <a:p>
                      <a:r>
                        <a:rPr lang="fr-FR" dirty="0" smtClean="0"/>
                        <a:t>38</a:t>
                      </a:r>
                      <a:r>
                        <a:rPr lang="en-ZA" dirty="0" smtClean="0"/>
                        <a:t>,</a:t>
                      </a:r>
                      <a:r>
                        <a:rPr lang="fr-FR" dirty="0" smtClean="0"/>
                        <a:t>64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200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_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7680</a:t>
                      </a:r>
                    </a:p>
                    <a:p>
                      <a:r>
                        <a:rPr lang="fr-FR" dirty="0" smtClean="0"/>
                        <a:t>3840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 smtClean="0"/>
                    </a:p>
                    <a:p>
                      <a:r>
                        <a:rPr lang="en-ZA" dirty="0" smtClean="0"/>
                        <a:t>10560</a:t>
                      </a:r>
                      <a:endParaRPr lang="fr-FR" dirty="0"/>
                    </a:p>
                  </a:txBody>
                  <a:tcPr/>
                </a:tc>
              </a:tr>
              <a:tr h="1429521">
                <a:tc>
                  <a:txBody>
                    <a:bodyPr/>
                    <a:lstStyle/>
                    <a:p>
                      <a:r>
                        <a:rPr lang="ar-DZ" dirty="0" smtClean="0"/>
                        <a:t>عدد الموظفين</a:t>
                      </a:r>
                    </a:p>
                    <a:p>
                      <a:r>
                        <a:rPr lang="en-SG" dirty="0" smtClean="0"/>
                        <a:t>A1</a:t>
                      </a:r>
                    </a:p>
                    <a:p>
                      <a:r>
                        <a:rPr lang="en-SG" dirty="0" smtClean="0"/>
                        <a:t>A2</a:t>
                      </a:r>
                    </a:p>
                    <a:p>
                      <a:r>
                        <a:rPr lang="en-SG" dirty="0" smtClean="0"/>
                        <a:t>A3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 smtClean="0"/>
                    </a:p>
                    <a:p>
                      <a:r>
                        <a:rPr lang="en-ZA" dirty="0" smtClean="0"/>
                        <a:t>124</a:t>
                      </a:r>
                    </a:p>
                    <a:p>
                      <a:r>
                        <a:rPr lang="en-ZA" dirty="0" smtClean="0"/>
                        <a:t>206</a:t>
                      </a:r>
                    </a:p>
                    <a:p>
                      <a:r>
                        <a:rPr lang="en-ZA" dirty="0" smtClean="0"/>
                        <a:t>495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 smtClean="0"/>
                    </a:p>
                    <a:p>
                      <a:r>
                        <a:rPr lang="en-ZA" dirty="0" smtClean="0"/>
                        <a:t>31,00</a:t>
                      </a:r>
                    </a:p>
                    <a:p>
                      <a:r>
                        <a:rPr lang="en-ZA" dirty="0" smtClean="0"/>
                        <a:t>33,00</a:t>
                      </a:r>
                    </a:p>
                    <a:p>
                      <a:r>
                        <a:rPr lang="en-ZA" dirty="0" smtClean="0"/>
                        <a:t>34,40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 smtClean="0"/>
                    </a:p>
                    <a:p>
                      <a:r>
                        <a:rPr lang="en-ZA" dirty="0" smtClean="0"/>
                        <a:t>3844</a:t>
                      </a:r>
                    </a:p>
                    <a:p>
                      <a:r>
                        <a:rPr lang="en-ZA" dirty="0" smtClean="0"/>
                        <a:t>6798</a:t>
                      </a:r>
                    </a:p>
                    <a:p>
                      <a:r>
                        <a:rPr lang="en-ZA" dirty="0" smtClean="0"/>
                        <a:t>17028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 smtClean="0"/>
                    </a:p>
                    <a:p>
                      <a:r>
                        <a:rPr lang="en-ZA" dirty="0" smtClean="0"/>
                        <a:t>80</a:t>
                      </a:r>
                    </a:p>
                    <a:p>
                      <a:r>
                        <a:rPr lang="en-ZA" dirty="0" smtClean="0"/>
                        <a:t>160</a:t>
                      </a:r>
                    </a:p>
                    <a:p>
                      <a:r>
                        <a:rPr lang="en-ZA" dirty="0" smtClean="0"/>
                        <a:t>560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 smtClean="0"/>
                    </a:p>
                    <a:p>
                      <a:r>
                        <a:rPr lang="en-ZA" dirty="0" smtClean="0"/>
                        <a:t>30</a:t>
                      </a:r>
                    </a:p>
                    <a:p>
                      <a:r>
                        <a:rPr lang="en-ZA" dirty="0" smtClean="0"/>
                        <a:t>32</a:t>
                      </a:r>
                    </a:p>
                    <a:p>
                      <a:r>
                        <a:rPr lang="en-ZA" dirty="0" smtClean="0"/>
                        <a:t>34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 smtClean="0"/>
                    </a:p>
                    <a:p>
                      <a:r>
                        <a:rPr lang="en-ZA" dirty="0" smtClean="0"/>
                        <a:t>2400</a:t>
                      </a:r>
                    </a:p>
                    <a:p>
                      <a:r>
                        <a:rPr lang="en-ZA" dirty="0" smtClean="0"/>
                        <a:t>5120</a:t>
                      </a:r>
                    </a:p>
                    <a:p>
                      <a:r>
                        <a:rPr lang="en-ZA" dirty="0" smtClean="0"/>
                        <a:t>19040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 smtClean="0"/>
                    </a:p>
                    <a:p>
                      <a:r>
                        <a:rPr lang="en-ZA" dirty="0" smtClean="0"/>
                        <a:t>3720</a:t>
                      </a:r>
                    </a:p>
                    <a:p>
                      <a:r>
                        <a:rPr lang="en-ZA" dirty="0" smtClean="0"/>
                        <a:t>6592</a:t>
                      </a:r>
                    </a:p>
                    <a:p>
                      <a:r>
                        <a:rPr lang="en-ZA" dirty="0" smtClean="0"/>
                        <a:t>16830</a:t>
                      </a:r>
                    </a:p>
                    <a:p>
                      <a:endParaRPr lang="en-ZA" dirty="0" smtClean="0"/>
                    </a:p>
                  </a:txBody>
                  <a:tcPr/>
                </a:tc>
              </a:tr>
              <a:tr h="625416">
                <a:tc>
                  <a:txBody>
                    <a:bodyPr/>
                    <a:lstStyle/>
                    <a:p>
                      <a:r>
                        <a:rPr lang="ar-DZ" dirty="0" smtClean="0"/>
                        <a:t>المجموع</a:t>
                      </a:r>
                      <a:r>
                        <a:rPr lang="ar-DZ" baseline="0" dirty="0" smtClean="0"/>
                        <a:t> الكلي للفئة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825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_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27670</a:t>
                      </a:r>
                    </a:p>
                    <a:p>
                      <a:r>
                        <a:rPr lang="en-ZA" dirty="0" smtClean="0"/>
                        <a:t>33,54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800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_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26560</a:t>
                      </a:r>
                    </a:p>
                    <a:p>
                      <a:r>
                        <a:rPr lang="en-ZA" dirty="0" smtClean="0"/>
                        <a:t>33,20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271</a:t>
                      </a:r>
                      <a:r>
                        <a:rPr lang="fr-FR" dirty="0" smtClean="0"/>
                        <a:t>42</a:t>
                      </a:r>
                    </a:p>
                    <a:p>
                      <a:endParaRPr lang="en-ZA" dirty="0" smtClean="0"/>
                    </a:p>
                  </a:txBody>
                  <a:tcPr/>
                </a:tc>
              </a:tr>
              <a:tr h="625416">
                <a:tc>
                  <a:txBody>
                    <a:bodyPr/>
                    <a:lstStyle/>
                    <a:p>
                      <a:r>
                        <a:rPr lang="ar-DZ" dirty="0" smtClean="0"/>
                        <a:t>المجموع الكلي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1100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_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38296</a:t>
                      </a:r>
                    </a:p>
                    <a:p>
                      <a:r>
                        <a:rPr lang="en-ZA" dirty="0" smtClean="0"/>
                        <a:t>34,81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1000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_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34240</a:t>
                      </a:r>
                    </a:p>
                    <a:p>
                      <a:r>
                        <a:rPr lang="en-ZA" dirty="0" smtClean="0"/>
                        <a:t>34,24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dirty="0" smtClean="0"/>
                        <a:t>37702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05943014"/>
              </p:ext>
            </p:extLst>
          </p:nvPr>
        </p:nvGraphicFramePr>
        <p:xfrm>
          <a:off x="2627290" y="811369"/>
          <a:ext cx="7662929" cy="1159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251"/>
                <a:gridCol w="1159098"/>
                <a:gridCol w="1262131"/>
                <a:gridCol w="1302136"/>
                <a:gridCol w="1326031"/>
                <a:gridCol w="1364282"/>
              </a:tblGrid>
              <a:tr h="421491">
                <a:tc gridSpan="3">
                  <a:txBody>
                    <a:bodyPr/>
                    <a:lstStyle/>
                    <a:p>
                      <a:r>
                        <a:rPr lang="en-ZA" dirty="0" smtClean="0"/>
                        <a:t>N+1</a:t>
                      </a:r>
                      <a:r>
                        <a:rPr lang="ar-DZ" dirty="0" smtClean="0"/>
                        <a:t>كتلة</a:t>
                      </a:r>
                      <a:r>
                        <a:rPr lang="ar-DZ" baseline="0" dirty="0" smtClean="0"/>
                        <a:t> الأجور للسنة</a:t>
                      </a:r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ZA" dirty="0" smtClean="0"/>
                        <a:t>N</a:t>
                      </a:r>
                      <a:r>
                        <a:rPr lang="ar-DZ" dirty="0" smtClean="0"/>
                        <a:t>كتلة الأجور للسنة</a:t>
                      </a:r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37608">
                <a:tc>
                  <a:txBody>
                    <a:bodyPr/>
                    <a:lstStyle/>
                    <a:p>
                      <a:r>
                        <a:rPr lang="ar-DZ" dirty="0" smtClean="0"/>
                        <a:t>عدد الموظفين للسنة</a:t>
                      </a:r>
                      <a:r>
                        <a:rPr lang="en-ZA" dirty="0" smtClean="0"/>
                        <a:t>N+1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الأجور للسنة</a:t>
                      </a:r>
                      <a:r>
                        <a:rPr lang="en-ZA" dirty="0" smtClean="0"/>
                        <a:t>N+1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المجموع الكلي للسنة</a:t>
                      </a:r>
                      <a:r>
                        <a:rPr lang="en-ZA" dirty="0" smtClean="0"/>
                        <a:t>N+1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عدد</a:t>
                      </a:r>
                      <a:r>
                        <a:rPr lang="ar-DZ" baseline="0" dirty="0" smtClean="0"/>
                        <a:t> الموظفين للسنة</a:t>
                      </a:r>
                      <a:r>
                        <a:rPr lang="en-ZA" baseline="0" dirty="0" smtClean="0"/>
                        <a:t>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الأجور للسنة</a:t>
                      </a:r>
                      <a:r>
                        <a:rPr lang="en-ZA" dirty="0" smtClean="0"/>
                        <a:t>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المجموع الكلي للسنة</a:t>
                      </a:r>
                      <a:r>
                        <a:rPr lang="en-ZA" dirty="0" smtClean="0"/>
                        <a:t>N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860738" y="206061"/>
            <a:ext cx="10470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dirty="0" smtClean="0"/>
              <a:t>ب - جدول الحساب: </a:t>
            </a:r>
            <a:r>
              <a:rPr lang="en-SG" dirty="0" smtClean="0"/>
              <a:t>)</a:t>
            </a:r>
            <a:r>
              <a:rPr lang="ar-DZ" dirty="0" err="1" smtClean="0"/>
              <a:t>بالالاف</a:t>
            </a:r>
            <a:r>
              <a:rPr lang="en-ZA" dirty="0" smtClean="0"/>
              <a:t>(</a:t>
            </a:r>
            <a:r>
              <a:rPr lang="ar-DZ" dirty="0" smtClean="0"/>
              <a:t> يوضح الجدول تطور كتلة الأجور بين السنة المالية </a:t>
            </a:r>
            <a:r>
              <a:rPr lang="en-ZA" dirty="0" smtClean="0"/>
              <a:t>N+1</a:t>
            </a:r>
            <a:r>
              <a:rPr lang="ar-DZ" dirty="0"/>
              <a:t> </a:t>
            </a:r>
            <a:r>
              <a:rPr lang="ar-DZ" dirty="0" smtClean="0"/>
              <a:t>والسنة</a:t>
            </a:r>
            <a:r>
              <a:rPr lang="en-ZA" dirty="0" smtClean="0"/>
              <a:t> </a:t>
            </a:r>
            <a:r>
              <a:rPr lang="ar-DZ" dirty="0" smtClean="0"/>
              <a:t>المالية</a:t>
            </a:r>
            <a:r>
              <a:rPr lang="en-ZA" dirty="0" smtClean="0"/>
              <a:t>N</a:t>
            </a:r>
            <a:r>
              <a:rPr lang="ar-DZ" dirty="0" smtClean="0"/>
              <a:t> بناء على الفئات المختلفة.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53558303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6320933" y="1038899"/>
            <a:ext cx="5299834" cy="35152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ar-DZ" dirty="0" smtClean="0"/>
              <a:t>تحليل التطور:</a:t>
            </a:r>
            <a:endParaRPr lang="ar-DZ" dirty="0"/>
          </a:p>
          <a:p>
            <a:pPr rtl="1"/>
            <a:r>
              <a:rPr lang="en-ZA" dirty="0" smtClean="0"/>
              <a:t>  </a:t>
            </a:r>
            <a:r>
              <a:rPr lang="ar-DZ" dirty="0" smtClean="0"/>
              <a:t>التطور العام</a:t>
            </a:r>
            <a:r>
              <a:rPr lang="en-ZA" dirty="0" smtClean="0"/>
              <a:t> </a:t>
            </a:r>
            <a:r>
              <a:rPr lang="ar-DZ" dirty="0" smtClean="0">
                <a:solidFill>
                  <a:srgbClr val="FF0000"/>
                </a:solidFill>
              </a:rPr>
              <a:t>=</a:t>
            </a:r>
            <a:r>
              <a:rPr lang="ar-DZ" dirty="0" smtClean="0"/>
              <a:t> كتلة الأجور للسنة </a:t>
            </a:r>
            <a:r>
              <a:rPr lang="en-ZA" dirty="0" smtClean="0"/>
              <a:t>N+1</a:t>
            </a:r>
            <a:r>
              <a:rPr lang="ar-DZ" dirty="0" smtClean="0"/>
              <a:t> </a:t>
            </a:r>
            <a:r>
              <a:rPr lang="ar-DZ" b="1" dirty="0" smtClean="0">
                <a:solidFill>
                  <a:srgbClr val="FF0000"/>
                </a:solidFill>
              </a:rPr>
              <a:t>–</a:t>
            </a:r>
            <a:r>
              <a:rPr lang="ar-DZ" dirty="0" smtClean="0"/>
              <a:t> كتلة الأجور للسنة </a:t>
            </a:r>
            <a:r>
              <a:rPr lang="en-SG" dirty="0" smtClean="0"/>
              <a:t>N</a:t>
            </a:r>
            <a:endParaRPr lang="fr-FR" dirty="0" smtClean="0"/>
          </a:p>
          <a:p>
            <a:pPr rtl="1"/>
            <a:r>
              <a:rPr lang="en-ZA" dirty="0" smtClean="0"/>
              <a:t>          3829600 </a:t>
            </a:r>
            <a:r>
              <a:rPr lang="fr-FR" b="1" dirty="0" smtClean="0">
                <a:solidFill>
                  <a:srgbClr val="FF0000"/>
                </a:solidFill>
              </a:rPr>
              <a:t>–</a:t>
            </a:r>
            <a:r>
              <a:rPr lang="fr-FR" dirty="0" smtClean="0"/>
              <a:t> 3424000 </a:t>
            </a:r>
            <a:r>
              <a:rPr lang="fr-FR" b="1" dirty="0" smtClean="0">
                <a:solidFill>
                  <a:srgbClr val="FF0000"/>
                </a:solidFill>
              </a:rPr>
              <a:t>=</a:t>
            </a:r>
            <a:r>
              <a:rPr lang="fr-FR" dirty="0" smtClean="0"/>
              <a:t> 4056000</a:t>
            </a:r>
            <a:r>
              <a:rPr lang="ar-DZ" dirty="0" smtClean="0"/>
              <a:t>  </a:t>
            </a:r>
            <a:r>
              <a:rPr lang="fr-FR" dirty="0" smtClean="0"/>
              <a:t> </a:t>
            </a:r>
            <a:endParaRPr lang="ar-DZ" dirty="0" smtClean="0"/>
          </a:p>
          <a:p>
            <a:pPr rtl="1"/>
            <a:r>
              <a:rPr lang="el-GR" dirty="0" smtClean="0"/>
              <a:t>Σ(</a:t>
            </a:r>
            <a:r>
              <a:rPr lang="fr-FR" dirty="0" smtClean="0"/>
              <a:t>EcaN+1* ScaN+1)=38296</a:t>
            </a:r>
            <a:r>
              <a:rPr lang="ar-DZ" dirty="0" smtClean="0"/>
              <a:t> </a:t>
            </a:r>
            <a:endParaRPr lang="en-ZA" dirty="0" smtClean="0"/>
          </a:p>
          <a:p>
            <a:pPr rtl="1"/>
            <a:r>
              <a:rPr lang="en-SG" dirty="0" smtClean="0"/>
              <a:t>(E</a:t>
            </a:r>
            <a:r>
              <a:rPr lang="en-ZA" dirty="0" smtClean="0"/>
              <a:t>cN+1* ScaN)=37702)</a:t>
            </a:r>
            <a:r>
              <a:rPr lang="ar-DZ" dirty="0" smtClean="0">
                <a:solidFill>
                  <a:schemeClr val="tx1"/>
                </a:solidFill>
              </a:rPr>
              <a:t> ∑</a:t>
            </a:r>
            <a:endParaRPr lang="en-SG" dirty="0" smtClean="0"/>
          </a:p>
          <a:p>
            <a:pPr rtl="1"/>
            <a:r>
              <a:rPr lang="en-SG" dirty="0" smtClean="0"/>
              <a:t>(EcN+1* ScN)=</a:t>
            </a:r>
            <a:r>
              <a:rPr lang="en-SG" dirty="0" smtClean="0"/>
              <a:t>275338,40+825333,2=37950</a:t>
            </a:r>
            <a:r>
              <a:rPr lang="ar-DZ" dirty="0" smtClean="0">
                <a:solidFill>
                  <a:schemeClr val="tx1"/>
                </a:solidFill>
              </a:rPr>
              <a:t>∑</a:t>
            </a:r>
            <a:endParaRPr lang="en-SG" dirty="0" smtClean="0"/>
          </a:p>
          <a:p>
            <a:pPr rtl="1"/>
            <a:r>
              <a:rPr lang="en-SG" dirty="0" smtClean="0"/>
              <a:t>EN+1*SN=1100*34,24=37664 </a:t>
            </a:r>
          </a:p>
          <a:p>
            <a:pPr rtl="1"/>
            <a:r>
              <a:rPr lang="en-SG" dirty="0" smtClean="0"/>
              <a:t>EN*SN=34240 </a:t>
            </a:r>
            <a:endParaRPr lang="ar-DZ" dirty="0" smtClean="0"/>
          </a:p>
          <a:p>
            <a:pPr algn="r" rtl="1"/>
            <a:r>
              <a:rPr lang="en-ZA" dirty="0" smtClean="0"/>
              <a:t> </a:t>
            </a:r>
            <a:r>
              <a:rPr lang="ar-DZ" dirty="0" smtClean="0"/>
              <a:t>مجموع </a:t>
            </a:r>
            <a:r>
              <a:rPr lang="ar-DZ" dirty="0" err="1" smtClean="0"/>
              <a:t>الفرقات</a:t>
            </a:r>
            <a:r>
              <a:rPr lang="ar-DZ" dirty="0" smtClean="0"/>
              <a:t>=</a:t>
            </a:r>
            <a:r>
              <a:rPr lang="en-SG" dirty="0" smtClean="0"/>
              <a:t>4056=3424+286+248</a:t>
            </a:r>
            <a:r>
              <a:rPr lang="en-ZA" dirty="0" smtClean="0"/>
              <a:t>–  594 </a:t>
            </a:r>
            <a:r>
              <a:rPr lang="ar-DZ" dirty="0" smtClean="0"/>
              <a:t> </a:t>
            </a:r>
          </a:p>
          <a:p>
            <a:pPr algn="r" rtl="1"/>
            <a:r>
              <a:rPr lang="ar-DZ" dirty="0"/>
              <a:t> </a:t>
            </a:r>
            <a:r>
              <a:rPr lang="ar-DZ" dirty="0" smtClean="0"/>
              <a:t>                                                    (الفارق الإجمالي)</a:t>
            </a:r>
            <a:endParaRPr lang="en-ZA" dirty="0" smtClean="0"/>
          </a:p>
          <a:p>
            <a:pPr rtl="1"/>
            <a:endParaRPr lang="ar-DZ" dirty="0" smtClean="0"/>
          </a:p>
        </p:txBody>
      </p:sp>
      <p:sp>
        <p:nvSpPr>
          <p:cNvPr id="7" name="ZoneTexte 6"/>
          <p:cNvSpPr txBox="1"/>
          <p:nvPr/>
        </p:nvSpPr>
        <p:spPr>
          <a:xfrm>
            <a:off x="4064000" y="228600"/>
            <a:ext cx="6979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b="1" dirty="0" smtClean="0"/>
              <a:t>ج – حساب </a:t>
            </a:r>
            <a:r>
              <a:rPr lang="ar-DZ" b="1" dirty="0" err="1" smtClean="0"/>
              <a:t>الفرقات</a:t>
            </a:r>
            <a:r>
              <a:rPr lang="ar-DZ" b="1" dirty="0" smtClean="0"/>
              <a:t>:</a:t>
            </a:r>
            <a:endParaRPr lang="fr-FR" b="1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711200" y="4813300"/>
            <a:ext cx="10706100" cy="19558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ar-DZ" dirty="0" smtClean="0"/>
              <a:t>التعليق: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dirty="0" smtClean="0"/>
              <a:t>ارتفعت كتلة الأجور الإجمالية بمقدار 4056000 يورو, أي بنسبة8 ,11 </a:t>
            </a:r>
            <a:r>
              <a:rPr lang="fr-FR" dirty="0" smtClean="0"/>
              <a:t>%</a:t>
            </a:r>
            <a:r>
              <a:rPr lang="ar-DZ" dirty="0" smtClean="0"/>
              <a:t> وترجع ذلك بشكل أساسي إلى زيادة عدد الموظفين.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dirty="0" smtClean="0"/>
              <a:t>الزيادة في بعض الرواتب كان لها تأثير بمقدار 594000يورو.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dirty="0" smtClean="0"/>
              <a:t>تأثير «</a:t>
            </a:r>
            <a:r>
              <a:rPr lang="ar-DZ" dirty="0" err="1" smtClean="0"/>
              <a:t>النوريا</a:t>
            </a:r>
            <a:r>
              <a:rPr lang="ar-DZ" dirty="0" smtClean="0"/>
              <a:t>» كان سلبيا لصالح الشركة , حيث تم تجديد القوى العاملة. 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dirty="0" smtClean="0"/>
              <a:t>الفارق الهيكلي (286ألف يورو) يعزى إلى زيادة الوزن النسبي للفئة 1 (الإدارة). 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492260" y="1116315"/>
            <a:ext cx="4131256" cy="317860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ZA" dirty="0" smtClean="0"/>
              <a:t>=3826 </a:t>
            </a:r>
            <a:r>
              <a:rPr lang="ar-DZ" dirty="0"/>
              <a:t>-</a:t>
            </a:r>
            <a:r>
              <a:rPr lang="en-ZA" dirty="0" smtClean="0"/>
              <a:t>  37702=594</a:t>
            </a:r>
          </a:p>
          <a:p>
            <a:r>
              <a:rPr lang="en-ZA" dirty="0" smtClean="0"/>
              <a:t>(</a:t>
            </a:r>
            <a:r>
              <a:rPr lang="ar-DZ" dirty="0" smtClean="0"/>
              <a:t>(فارق على معدل الاجر الاسمي</a:t>
            </a:r>
            <a:endParaRPr lang="en-ZA" dirty="0"/>
          </a:p>
          <a:p>
            <a:r>
              <a:rPr lang="en-ZA" dirty="0" smtClean="0"/>
              <a:t>=37702 </a:t>
            </a:r>
            <a:r>
              <a:rPr lang="ar-DZ" dirty="0" smtClean="0"/>
              <a:t>-</a:t>
            </a:r>
            <a:r>
              <a:rPr lang="en-ZA" dirty="0" smtClean="0"/>
              <a:t>  37950= </a:t>
            </a:r>
            <a:r>
              <a:rPr lang="ar-DZ" dirty="0" smtClean="0"/>
              <a:t>-</a:t>
            </a:r>
            <a:r>
              <a:rPr lang="en-ZA" dirty="0" smtClean="0"/>
              <a:t>  248</a:t>
            </a:r>
          </a:p>
          <a:p>
            <a:r>
              <a:rPr lang="ar-DZ" dirty="0" smtClean="0"/>
              <a:t>فارق على الاقدمية تأثير </a:t>
            </a:r>
            <a:r>
              <a:rPr lang="ar-DZ" dirty="0" err="1" smtClean="0"/>
              <a:t>النوريا</a:t>
            </a:r>
            <a:r>
              <a:rPr lang="ar-DZ" dirty="0" smtClean="0"/>
              <a:t>)</a:t>
            </a:r>
            <a:r>
              <a:rPr lang="en-ZA" dirty="0" smtClean="0"/>
              <a:t>)</a:t>
            </a:r>
            <a:endParaRPr lang="en-ZA" dirty="0"/>
          </a:p>
          <a:p>
            <a:r>
              <a:rPr lang="en-ZA" dirty="0" smtClean="0"/>
              <a:t>=37950 </a:t>
            </a:r>
            <a:r>
              <a:rPr lang="ar-DZ" dirty="0" smtClean="0"/>
              <a:t>-</a:t>
            </a:r>
            <a:r>
              <a:rPr lang="en-ZA" dirty="0" smtClean="0"/>
              <a:t>  37664=286</a:t>
            </a:r>
          </a:p>
          <a:p>
            <a:r>
              <a:rPr lang="en-ZA" dirty="0" smtClean="0"/>
              <a:t>(</a:t>
            </a:r>
            <a:r>
              <a:rPr lang="ar-DZ" dirty="0" smtClean="0"/>
              <a:t>(فرق هيكلي</a:t>
            </a:r>
            <a:endParaRPr lang="en-ZA" dirty="0"/>
          </a:p>
          <a:p>
            <a:r>
              <a:rPr lang="en-ZA" dirty="0" smtClean="0"/>
              <a:t>=37664 </a:t>
            </a:r>
            <a:r>
              <a:rPr lang="ar-DZ" dirty="0" smtClean="0"/>
              <a:t>-</a:t>
            </a:r>
            <a:r>
              <a:rPr lang="en-ZA" dirty="0" smtClean="0"/>
              <a:t>  34240=3424</a:t>
            </a:r>
            <a:endParaRPr lang="ar-DZ" dirty="0"/>
          </a:p>
          <a:p>
            <a:r>
              <a:rPr lang="en-ZA" dirty="0" smtClean="0"/>
              <a:t>(</a:t>
            </a:r>
            <a:r>
              <a:rPr lang="ar-DZ" dirty="0"/>
              <a:t>(</a:t>
            </a:r>
            <a:r>
              <a:rPr lang="ar-DZ" dirty="0" smtClean="0"/>
              <a:t>فارق على الاعداد</a:t>
            </a:r>
            <a:endParaRPr lang="fr-FR" dirty="0"/>
          </a:p>
        </p:txBody>
      </p:sp>
      <p:sp>
        <p:nvSpPr>
          <p:cNvPr id="5" name="Flèche gauche 4"/>
          <p:cNvSpPr/>
          <p:nvPr/>
        </p:nvSpPr>
        <p:spPr>
          <a:xfrm>
            <a:off x="4842456" y="2480235"/>
            <a:ext cx="1119880" cy="610695"/>
          </a:xfrm>
          <a:prstGeom prst="leftArrow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191576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68700" y="431800"/>
            <a:ext cx="7658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2400" b="1" dirty="0"/>
              <a:t> </a:t>
            </a:r>
            <a:r>
              <a:rPr lang="ar-DZ" sz="2400" b="1" dirty="0" smtClean="0"/>
              <a:t>مكملات :</a:t>
            </a:r>
            <a:r>
              <a:rPr lang="en-ZA" sz="2400" b="1" dirty="0" err="1" smtClean="0"/>
              <a:t>lll</a:t>
            </a:r>
            <a:endParaRPr lang="fr-FR" sz="2400" b="1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952500" y="893465"/>
            <a:ext cx="10375900" cy="124013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ZA" dirty="0" smtClean="0"/>
              <a:t>N+1</a:t>
            </a:r>
            <a:r>
              <a:rPr lang="ar-DZ" dirty="0" smtClean="0"/>
              <a:t>/</a:t>
            </a:r>
            <a:r>
              <a:rPr lang="en-ZA" dirty="0" smtClean="0"/>
              <a:t>N</a:t>
            </a:r>
            <a:r>
              <a:rPr lang="ar-DZ" dirty="0" smtClean="0"/>
              <a:t>يكمن تحليل معدل الزيادة في كتلة الأجور بناء على الأسباب الموضحة أعلاه كل سبب له تأثير على كتلة الأجور ويحسب كمعامل نسبة </a:t>
            </a:r>
          </a:p>
          <a:p>
            <a:pPr algn="r"/>
            <a:r>
              <a:rPr lang="ar-DZ" dirty="0" smtClean="0"/>
              <a:t>التحليل يركز على التغيرات في الأجور نتيجة لعوامل مثل الأقدمية وعدد الموظفين وتأثيرات الهيكل الوظيفي. 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11373203"/>
              </p:ext>
            </p:extLst>
          </p:nvPr>
        </p:nvGraphicFramePr>
        <p:xfrm>
          <a:off x="1981736" y="2697766"/>
          <a:ext cx="8128000" cy="371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701040">
                <a:tc>
                  <a:txBody>
                    <a:bodyPr/>
                    <a:lstStyle/>
                    <a:p>
                      <a:pPr algn="ctr"/>
                      <a:r>
                        <a:rPr lang="ar-DZ" sz="2800" dirty="0" smtClean="0"/>
                        <a:t>فجوة </a:t>
                      </a:r>
                      <a:endParaRPr lang="fr-FR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800" dirty="0" smtClean="0"/>
                        <a:t>التأثير</a:t>
                      </a:r>
                      <a:r>
                        <a:rPr lang="ar-DZ" sz="2800" baseline="0" dirty="0" smtClean="0"/>
                        <a:t> على الرواتب</a:t>
                      </a:r>
                      <a:endParaRPr lang="fr-FR" sz="2800" dirty="0"/>
                    </a:p>
                  </a:txBody>
                  <a:tcPr/>
                </a:tc>
              </a:tr>
              <a:tr h="701040">
                <a:tc>
                  <a:txBody>
                    <a:bodyPr/>
                    <a:lstStyle/>
                    <a:p>
                      <a:r>
                        <a:rPr lang="ar-DZ" dirty="0" smtClean="0"/>
                        <a:t>فارق في النسبة الإسمية: </a:t>
                      </a:r>
                    </a:p>
                    <a:p>
                      <a:r>
                        <a:rPr lang="en-ZA" dirty="0" smtClean="0"/>
                        <a:t>38296–</a:t>
                      </a:r>
                      <a:r>
                        <a:rPr lang="en-ZA" baseline="0" dirty="0" smtClean="0"/>
                        <a:t>37702  =594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تأثير نسبة الأجور الإسمية:</a:t>
                      </a:r>
                      <a:r>
                        <a:rPr lang="en-ZA" dirty="0" smtClean="0"/>
                        <a:t> </a:t>
                      </a:r>
                    </a:p>
                    <a:p>
                      <a:r>
                        <a:rPr lang="en-ZA" dirty="0" smtClean="0"/>
                        <a:t>38296÷37702=1,0158</a:t>
                      </a:r>
                      <a:r>
                        <a:rPr lang="ar-DZ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701040">
                <a:tc>
                  <a:txBody>
                    <a:bodyPr/>
                    <a:lstStyle/>
                    <a:p>
                      <a:r>
                        <a:rPr lang="ar-DZ" dirty="0" smtClean="0"/>
                        <a:t>فارق في</a:t>
                      </a:r>
                      <a:r>
                        <a:rPr lang="ar-DZ" baseline="0" dirty="0" smtClean="0"/>
                        <a:t> الأقدمية:</a:t>
                      </a:r>
                      <a:r>
                        <a:rPr lang="en-ZA" baseline="0" dirty="0" smtClean="0"/>
                        <a:t> </a:t>
                      </a:r>
                    </a:p>
                    <a:p>
                      <a:r>
                        <a:rPr lang="en-ZA" baseline="0" dirty="0" smtClean="0"/>
                        <a:t>37702– 37950 = 248  </a:t>
                      </a:r>
                      <a:r>
                        <a:rPr lang="ar-DZ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تأثير </a:t>
                      </a:r>
                      <a:r>
                        <a:rPr lang="ar-DZ" dirty="0" err="1" smtClean="0"/>
                        <a:t>النوريا</a:t>
                      </a:r>
                      <a:r>
                        <a:rPr lang="ar-DZ" dirty="0" smtClean="0"/>
                        <a:t>:</a:t>
                      </a:r>
                      <a:r>
                        <a:rPr lang="en-ZA" dirty="0" smtClean="0"/>
                        <a:t> </a:t>
                      </a:r>
                    </a:p>
                    <a:p>
                      <a:r>
                        <a:rPr lang="en-ZA" dirty="0" smtClean="0"/>
                        <a:t>37702÷37950=0,</a:t>
                      </a:r>
                      <a:r>
                        <a:rPr lang="ar-DZ" dirty="0" smtClean="0"/>
                        <a:t>9935</a:t>
                      </a:r>
                      <a:endParaRPr lang="fr-FR" dirty="0"/>
                    </a:p>
                  </a:txBody>
                  <a:tcPr/>
                </a:tc>
              </a:tr>
              <a:tr h="701040">
                <a:tc>
                  <a:txBody>
                    <a:bodyPr/>
                    <a:lstStyle/>
                    <a:p>
                      <a:r>
                        <a:rPr lang="ar-DZ" dirty="0" smtClean="0"/>
                        <a:t>فارق في الهيكل: </a:t>
                      </a:r>
                      <a:r>
                        <a:rPr lang="en-ZA" dirty="0" smtClean="0"/>
                        <a:t> </a:t>
                      </a:r>
                    </a:p>
                    <a:p>
                      <a:r>
                        <a:rPr lang="en-ZA" dirty="0" smtClean="0"/>
                        <a:t>37950 –3766= 386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تأثير الهيكل:</a:t>
                      </a:r>
                      <a:r>
                        <a:rPr lang="en-ZA" dirty="0" smtClean="0"/>
                        <a:t> </a:t>
                      </a:r>
                    </a:p>
                    <a:p>
                      <a:r>
                        <a:rPr lang="en-ZA" dirty="0" smtClean="0"/>
                        <a:t>37950 ÷ 37664=1,0076</a:t>
                      </a:r>
                      <a:r>
                        <a:rPr lang="ar-DZ" dirty="0" smtClean="0"/>
                        <a:t> </a:t>
                      </a:r>
                    </a:p>
                    <a:p>
                      <a:r>
                        <a:rPr lang="ar-DZ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701040">
                <a:tc>
                  <a:txBody>
                    <a:bodyPr/>
                    <a:lstStyle/>
                    <a:p>
                      <a:r>
                        <a:rPr lang="ar-DZ" dirty="0" smtClean="0"/>
                        <a:t>فارق في العدد</a:t>
                      </a:r>
                      <a:r>
                        <a:rPr lang="ar-DZ" baseline="0" dirty="0" smtClean="0"/>
                        <a:t> الإجمالي للموظفين:</a:t>
                      </a:r>
                      <a:r>
                        <a:rPr lang="en-ZA" baseline="0" dirty="0" smtClean="0"/>
                        <a:t> </a:t>
                      </a:r>
                    </a:p>
                    <a:p>
                      <a:r>
                        <a:rPr lang="en-ZA" baseline="0" dirty="0" smtClean="0"/>
                        <a:t>37664 – 34240=3424</a:t>
                      </a:r>
                      <a:r>
                        <a:rPr lang="ar-DZ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DZ" dirty="0" smtClean="0"/>
                        <a:t>تأثير عدد الموظفين:</a:t>
                      </a:r>
                      <a:r>
                        <a:rPr lang="en-ZA" dirty="0" smtClean="0"/>
                        <a:t>  </a:t>
                      </a:r>
                    </a:p>
                    <a:p>
                      <a:r>
                        <a:rPr lang="en-ZA" baseline="0" dirty="0" smtClean="0"/>
                        <a:t>34240÷37664=1,10</a:t>
                      </a:r>
                      <a:r>
                        <a:rPr lang="ar-DZ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823049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</TotalTime>
  <Words>1241</Words>
  <Application>Microsoft Office PowerPoint</Application>
  <PresentationFormat>Personnalisé</PresentationFormat>
  <Paragraphs>408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kiufdijf</dc:title>
  <dc:creator>pc</dc:creator>
  <cp:lastModifiedBy>mitso</cp:lastModifiedBy>
  <cp:revision>159</cp:revision>
  <dcterms:created xsi:type="dcterms:W3CDTF">2024-10-13T17:28:47Z</dcterms:created>
  <dcterms:modified xsi:type="dcterms:W3CDTF">2024-10-18T14:58:55Z</dcterms:modified>
</cp:coreProperties>
</file>