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4"/>
  </p:notesMasterIdLst>
  <p:handoutMasterIdLst>
    <p:handoutMasterId r:id="rId15"/>
  </p:handoutMasterIdLst>
  <p:sldIdLst>
    <p:sldId id="324" r:id="rId2"/>
    <p:sldId id="259" r:id="rId3"/>
    <p:sldId id="365" r:id="rId4"/>
    <p:sldId id="416" r:id="rId5"/>
    <p:sldId id="415" r:id="rId6"/>
    <p:sldId id="400" r:id="rId7"/>
    <p:sldId id="398" r:id="rId8"/>
    <p:sldId id="417" r:id="rId9"/>
    <p:sldId id="418" r:id="rId10"/>
    <p:sldId id="419" r:id="rId11"/>
    <p:sldId id="420" r:id="rId12"/>
    <p:sldId id="41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02/02/2025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02/02/2025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nroad.com/blog/entrepreneurial-hr-practi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272415" y="634165"/>
            <a:ext cx="285942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Ability to </a:t>
            </a:r>
            <a:r>
              <a:rPr lang="en-US" sz="2400" b="1" dirty="0" smtClean="0">
                <a:solidFill>
                  <a:schemeClr val="tx1"/>
                </a:solidFill>
              </a:rPr>
              <a:t>Plan</a:t>
            </a:r>
            <a:endParaRPr lang="fr-FR" sz="2300" dirty="0">
              <a:solidFill>
                <a:schemeClr val="tx1"/>
              </a:solidFill>
            </a:endParaRPr>
          </a:p>
        </p:txBody>
      </p:sp>
      <p:sp>
        <p:nvSpPr>
          <p:cNvPr id="8" name="Arrondir un rectangle avec un coin diagonal 7"/>
          <p:cNvSpPr/>
          <p:nvPr/>
        </p:nvSpPr>
        <p:spPr>
          <a:xfrm>
            <a:off x="272415" y="234888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Communication Skills</a:t>
            </a:r>
            <a:endParaRPr lang="fr-FR" sz="2300" dirty="0">
              <a:solidFill>
                <a:schemeClr val="tx1"/>
              </a:solidFill>
            </a:endParaRPr>
          </a:p>
        </p:txBody>
      </p:sp>
      <p:sp>
        <p:nvSpPr>
          <p:cNvPr id="9" name="Arrondir un rectangle avec un coin diagonal 8"/>
          <p:cNvSpPr/>
          <p:nvPr/>
        </p:nvSpPr>
        <p:spPr>
          <a:xfrm>
            <a:off x="3487218" y="0"/>
            <a:ext cx="5633460" cy="1589817"/>
          </a:xfrm>
          <a:prstGeom prst="round2DiagRect">
            <a:avLst/>
          </a:prstGeom>
          <a:solidFill>
            <a:schemeClr val="accent2">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They must be able to develop plans to meet goals in a variety of areas, including finance, marketing, production, sales and personnel (hiring and maintaining productive and satisfied employees). </a:t>
            </a:r>
            <a:endParaRPr lang="fr-FR" sz="2000" dirty="0">
              <a:solidFill>
                <a:schemeClr val="tx1"/>
              </a:solidFill>
            </a:endParaRPr>
          </a:p>
        </p:txBody>
      </p:sp>
      <p:sp>
        <p:nvSpPr>
          <p:cNvPr id="11" name="Arrondir un rectangle avec un coin diagonal 10"/>
          <p:cNvSpPr/>
          <p:nvPr/>
        </p:nvSpPr>
        <p:spPr>
          <a:xfrm>
            <a:off x="3814448" y="1844824"/>
            <a:ext cx="5306230" cy="160547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It is important to be able to interact effectively with your business team. Additionally, entrepreneurs need to be able to express themselves clearly both verbally and in writing. </a:t>
            </a:r>
            <a:endParaRPr lang="fr-FR" sz="2000" dirty="0">
              <a:solidFill>
                <a:schemeClr val="tx1"/>
              </a:solidFill>
            </a:endParaRPr>
          </a:p>
        </p:txBody>
      </p:sp>
      <p:sp>
        <p:nvSpPr>
          <p:cNvPr id="2" name="Flèche droite 1"/>
          <p:cNvSpPr/>
          <p:nvPr/>
        </p:nvSpPr>
        <p:spPr>
          <a:xfrm>
            <a:off x="3131840" y="1003688"/>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538331" y="28433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rrondir un rectangle avec un coin diagonal 11"/>
          <p:cNvSpPr/>
          <p:nvPr/>
        </p:nvSpPr>
        <p:spPr>
          <a:xfrm>
            <a:off x="297971" y="4005064"/>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Marketing Skills: </a:t>
            </a:r>
            <a:endParaRPr lang="fr-FR" sz="2300" dirty="0">
              <a:solidFill>
                <a:schemeClr val="tx1"/>
              </a:solidFill>
            </a:endParaRPr>
          </a:p>
        </p:txBody>
      </p:sp>
      <p:sp>
        <p:nvSpPr>
          <p:cNvPr id="13" name="Flèche droite 12"/>
          <p:cNvSpPr/>
          <p:nvPr/>
        </p:nvSpPr>
        <p:spPr>
          <a:xfrm>
            <a:off x="3558355" y="4431061"/>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Arrondir un rectangle avec un coin diagonal 13"/>
          <p:cNvSpPr/>
          <p:nvPr/>
        </p:nvSpPr>
        <p:spPr>
          <a:xfrm>
            <a:off x="3846717" y="3717032"/>
            <a:ext cx="5273961" cy="295232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It is important to be able to interact A business’s success or failure is very dependent on whether the business reaches the market (its potential customers), interests the market and results in those in the market deciding to buy</a:t>
            </a:r>
            <a:r>
              <a:rPr lang="en-US" sz="2000">
                <a:solidFill>
                  <a:schemeClr val="tx1"/>
                </a:solidFill>
              </a:rPr>
              <a:t>. </a:t>
            </a:r>
            <a:endParaRPr lang="fr-FR" sz="2000" dirty="0">
              <a:solidFill>
                <a:schemeClr val="tx1"/>
              </a:solidFill>
            </a:endParaRPr>
          </a:p>
        </p:txBody>
      </p:sp>
    </p:spTree>
    <p:extLst>
      <p:ext uri="{BB962C8B-B14F-4D97-AF65-F5344CB8AC3E}">
        <p14:creationId xmlns:p14="http://schemas.microsoft.com/office/powerpoint/2010/main" val="560966656"/>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272415" y="357166"/>
            <a:ext cx="2859425" cy="148765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Basic Management Skills: </a:t>
            </a:r>
            <a:endParaRPr lang="fr-FR" sz="2300" dirty="0">
              <a:solidFill>
                <a:schemeClr val="tx1"/>
              </a:solidFill>
            </a:endParaRPr>
          </a:p>
        </p:txBody>
      </p:sp>
      <p:sp>
        <p:nvSpPr>
          <p:cNvPr id="8" name="Arrondir un rectangle avec un coin diagonal 7"/>
          <p:cNvSpPr/>
          <p:nvPr/>
        </p:nvSpPr>
        <p:spPr>
          <a:xfrm>
            <a:off x="272415" y="234888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Team Building Skills</a:t>
            </a:r>
            <a:endParaRPr lang="fr-FR" sz="2300" dirty="0">
              <a:solidFill>
                <a:schemeClr val="tx1"/>
              </a:solidFill>
            </a:endParaRPr>
          </a:p>
        </p:txBody>
      </p:sp>
      <p:sp>
        <p:nvSpPr>
          <p:cNvPr id="9" name="Arrondir un rectangle avec un coin diagonal 8"/>
          <p:cNvSpPr/>
          <p:nvPr/>
        </p:nvSpPr>
        <p:spPr>
          <a:xfrm>
            <a:off x="3487218" y="0"/>
            <a:ext cx="5633460" cy="1589817"/>
          </a:xfrm>
          <a:prstGeom prst="round2DiagRect">
            <a:avLst/>
          </a:prstGeom>
          <a:solidFill>
            <a:schemeClr val="accent2">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entrepreneur must be able to manage every component of a business. Even if entrepreneurs hire managers to attend to daily details, they must understand if their business has the right resources and if those resources are being used effectively. </a:t>
            </a:r>
            <a:endParaRPr lang="fr-FR" sz="2000" dirty="0">
              <a:solidFill>
                <a:schemeClr val="tx1"/>
              </a:solidFill>
            </a:endParaRPr>
          </a:p>
        </p:txBody>
      </p:sp>
      <p:sp>
        <p:nvSpPr>
          <p:cNvPr id="11" name="Arrondir un rectangle avec un coin diagonal 10"/>
          <p:cNvSpPr/>
          <p:nvPr/>
        </p:nvSpPr>
        <p:spPr>
          <a:xfrm>
            <a:off x="3814448" y="1844824"/>
            <a:ext cx="5364088" cy="160547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Because entrepreneurs usually assemble a team of skilled people who help them achieve business success, they must be able to effectively develop and manage the team. </a:t>
            </a:r>
            <a:endParaRPr lang="fr-FR" sz="2000" dirty="0">
              <a:solidFill>
                <a:schemeClr val="tx1"/>
              </a:solidFill>
            </a:endParaRPr>
          </a:p>
        </p:txBody>
      </p:sp>
      <p:sp>
        <p:nvSpPr>
          <p:cNvPr id="2" name="Flèche droite 1"/>
          <p:cNvSpPr/>
          <p:nvPr/>
        </p:nvSpPr>
        <p:spPr>
          <a:xfrm>
            <a:off x="3131840" y="1003688"/>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538331" y="28433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rrondir un rectangle avec un coin diagonal 11"/>
          <p:cNvSpPr/>
          <p:nvPr/>
        </p:nvSpPr>
        <p:spPr>
          <a:xfrm>
            <a:off x="297971" y="4005064"/>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Leadership Skills</a:t>
            </a:r>
            <a:r>
              <a:rPr lang="en-US" sz="2400" b="1" dirty="0" smtClean="0">
                <a:solidFill>
                  <a:schemeClr val="tx1"/>
                </a:solidFill>
              </a:rPr>
              <a:t>: </a:t>
            </a:r>
            <a:endParaRPr lang="fr-FR" sz="2300" dirty="0">
              <a:solidFill>
                <a:schemeClr val="tx1"/>
              </a:solidFill>
            </a:endParaRPr>
          </a:p>
        </p:txBody>
      </p:sp>
      <p:sp>
        <p:nvSpPr>
          <p:cNvPr id="13" name="Flèche droite 12"/>
          <p:cNvSpPr/>
          <p:nvPr/>
        </p:nvSpPr>
        <p:spPr>
          <a:xfrm>
            <a:off x="3558355" y="4431061"/>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Arrondir un rectangle avec un coin diagonal 13"/>
          <p:cNvSpPr/>
          <p:nvPr/>
        </p:nvSpPr>
        <p:spPr>
          <a:xfrm>
            <a:off x="3846717" y="3717032"/>
            <a:ext cx="5364088" cy="295232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One of the most important leadership skills an entrepreneur must have is the ability to develop a vision for the company and to inspire the company employees to pursue that vision as a team. </a:t>
            </a:r>
            <a:endParaRPr lang="fr-FR" sz="2000" dirty="0">
              <a:solidFill>
                <a:schemeClr val="tx1"/>
              </a:solidFill>
            </a:endParaRPr>
          </a:p>
        </p:txBody>
      </p:sp>
    </p:spTree>
    <p:extLst>
      <p:ext uri="{BB962C8B-B14F-4D97-AF65-F5344CB8AC3E}">
        <p14:creationId xmlns:p14="http://schemas.microsoft.com/office/powerpoint/2010/main" val="942314246"/>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4" name="Arrondir un rectangle avec un coin diagonal 13"/>
          <p:cNvSpPr/>
          <p:nvPr/>
        </p:nvSpPr>
        <p:spPr>
          <a:xfrm>
            <a:off x="179512" y="1772816"/>
            <a:ext cx="8784976"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hlinkClick r:id="rId3"/>
              </a:rPr>
              <a:t>https://nnroad.com/blog/entrepreneurial-hr-practices</a:t>
            </a:r>
            <a:r>
              <a:rPr lang="en-US" sz="2400" dirty="0" smtClean="0">
                <a:solidFill>
                  <a:schemeClr val="tx1"/>
                </a:solidFill>
                <a:hlinkClick r:id="rId3"/>
              </a:rPr>
              <a:t>/</a:t>
            </a:r>
            <a:endParaRPr lang="en-US" sz="2400" dirty="0" smtClean="0">
              <a:solidFill>
                <a:schemeClr val="tx1"/>
              </a:solidFill>
            </a:endParaRPr>
          </a:p>
          <a:p>
            <a:endParaRPr lang="en-US" sz="2400" dirty="0" smtClean="0">
              <a:solidFill>
                <a:schemeClr val="tx1"/>
              </a:solidFill>
            </a:endParaRPr>
          </a:p>
          <a:p>
            <a:r>
              <a:rPr lang="en-US" sz="2400" dirty="0">
                <a:solidFill>
                  <a:schemeClr val="tx1"/>
                </a:solidFill>
              </a:rPr>
              <a:t>https://www.eajournals.org/wp-content/uploads/Entrepreneurial-Human-Resource-Management.pdf</a:t>
            </a:r>
            <a:endParaRPr lang="en-US" sz="2400" dirty="0">
              <a:solidFill>
                <a:schemeClr val="tx1"/>
              </a:solidFill>
            </a:endParaRPr>
          </a:p>
        </p:txBody>
      </p:sp>
    </p:spTree>
    <p:extLst>
      <p:ext uri="{BB962C8B-B14F-4D97-AF65-F5344CB8AC3E}">
        <p14:creationId xmlns:p14="http://schemas.microsoft.com/office/powerpoint/2010/main" val="1470540246"/>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1</a:t>
            </a:r>
            <a:r>
              <a:rPr lang="en-US" sz="2600" b="1" baseline="30000" dirty="0" smtClean="0">
                <a:solidFill>
                  <a:schemeClr val="tx1"/>
                </a:solidFill>
              </a:rPr>
              <a:t>st</a:t>
            </a:r>
            <a:r>
              <a:rPr lang="en-US" sz="2600" b="1" dirty="0" smtClean="0">
                <a:solidFill>
                  <a:schemeClr val="tx1"/>
                </a:solidFill>
              </a:rPr>
              <a:t> </a:t>
            </a:r>
            <a:r>
              <a:rPr lang="en-US" sz="2600" b="1" smtClean="0">
                <a:solidFill>
                  <a:schemeClr val="tx1"/>
                </a:solidFill>
              </a:rPr>
              <a:t>Year Master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57158" y="3000372"/>
            <a:ext cx="8535322" cy="1868788"/>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Lecture II:</a:t>
            </a:r>
          </a:p>
          <a:p>
            <a:pPr algn="ctr"/>
            <a:r>
              <a:rPr lang="en-US" sz="3200" b="1" i="1" dirty="0" smtClean="0">
                <a:solidFill>
                  <a:schemeClr val="accent3"/>
                </a:solidFill>
              </a:rPr>
              <a:t> </a:t>
            </a:r>
            <a:r>
              <a:rPr lang="en-US" sz="3200" b="1" i="1" dirty="0" err="1">
                <a:solidFill>
                  <a:schemeClr val="accent3"/>
                </a:solidFill>
              </a:rPr>
              <a:t>E</a:t>
            </a:r>
            <a:r>
              <a:rPr lang="en-US" sz="3200" b="1" i="1" dirty="0" err="1" smtClean="0">
                <a:solidFill>
                  <a:schemeClr val="accent3"/>
                </a:solidFill>
              </a:rPr>
              <a:t>nterpreneurial</a:t>
            </a:r>
            <a:r>
              <a:rPr lang="en-US" sz="3200" b="1" i="1" dirty="0" smtClean="0">
                <a:solidFill>
                  <a:schemeClr val="accent3"/>
                </a:solidFill>
              </a:rPr>
              <a:t> human </a:t>
            </a:r>
            <a:r>
              <a:rPr lang="en-US" sz="3200" b="1" i="1" dirty="0" err="1" smtClean="0">
                <a:solidFill>
                  <a:schemeClr val="accent3"/>
                </a:solidFill>
              </a:rPr>
              <a:t>resouces</a:t>
            </a:r>
            <a:r>
              <a:rPr lang="en-US" sz="3200" b="1" i="1" dirty="0" smtClean="0">
                <a:solidFill>
                  <a:schemeClr val="accent3"/>
                </a:solidFill>
              </a:rPr>
              <a:t> practices </a:t>
            </a: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1. </a:t>
            </a:r>
            <a:r>
              <a:rPr lang="en-US" sz="2800" b="1" dirty="0" smtClean="0">
                <a:solidFill>
                  <a:schemeClr val="tx1"/>
                </a:solidFill>
              </a:rPr>
              <a:t>Definition </a:t>
            </a:r>
            <a:endParaRPr lang="en-US" sz="2800" b="1" dirty="0">
              <a:solidFill>
                <a:schemeClr val="tx1"/>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rPr>
              <a:t>	</a:t>
            </a:r>
            <a:r>
              <a:rPr lang="en-US" sz="2800" dirty="0">
                <a:solidFill>
                  <a:schemeClr val="tx1"/>
                </a:solidFill>
              </a:rPr>
              <a:t>Human resource management guides entrepreneurs to align organizational culture with employee behavior. It fosters alignment with organizational values and objectives, encouraging proactive efforts.</a:t>
            </a:r>
            <a:endParaRPr lang="ar-DZ" sz="28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5" name="Rectangle à coins arrondis 4"/>
          <p:cNvSpPr/>
          <p:nvPr/>
        </p:nvSpPr>
        <p:spPr>
          <a:xfrm>
            <a:off x="595420" y="2233526"/>
            <a:ext cx="8297060" cy="33557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Entrepreneurial </a:t>
            </a:r>
            <a:r>
              <a:rPr lang="en-US" sz="2400" dirty="0">
                <a:solidFill>
                  <a:schemeClr val="tx1"/>
                </a:solidFill>
              </a:rPr>
              <a:t>human resource management (HRM) is a strategic approach to managing and. developing employees in an entrepreneurial organization. It involves creating an environment. that supports and encourages entrepreneurship, innovation, and risk-taking among </a:t>
            </a:r>
            <a:r>
              <a:rPr lang="en-US" sz="2400" dirty="0" smtClean="0">
                <a:solidFill>
                  <a:schemeClr val="tx1"/>
                </a:solidFill>
              </a:rPr>
              <a:t>employees</a:t>
            </a:r>
          </a:p>
          <a:p>
            <a:pPr algn="just"/>
            <a:endParaRPr lang="fr-FR" sz="2400" dirty="0">
              <a:solidFill>
                <a:schemeClr val="tx1"/>
              </a:solidFill>
            </a:endParaRPr>
          </a:p>
        </p:txBody>
      </p:sp>
    </p:spTree>
    <p:extLst>
      <p:ext uri="{BB962C8B-B14F-4D97-AF65-F5344CB8AC3E}">
        <p14:creationId xmlns:p14="http://schemas.microsoft.com/office/powerpoint/2010/main" val="2970407710"/>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06780" y="97911"/>
            <a:ext cx="8215370" cy="4724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Entrepreneurial HRM is aimed at: </a:t>
            </a:r>
            <a:endParaRPr lang="ar-DZ" sz="2400" b="1" dirty="0" smtClean="0">
              <a:solidFill>
                <a:schemeClr val="tx1"/>
              </a:solidFill>
            </a:endParaRPr>
          </a:p>
        </p:txBody>
      </p:sp>
      <p:sp>
        <p:nvSpPr>
          <p:cNvPr id="3" name="Ellipse 2"/>
          <p:cNvSpPr/>
          <p:nvPr/>
        </p:nvSpPr>
        <p:spPr>
          <a:xfrm>
            <a:off x="179513" y="667036"/>
            <a:ext cx="8784976"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a:t>providing opportunities for employee development and training</a:t>
            </a:r>
            <a:endParaRPr lang="fr-FR" sz="2400" dirty="0"/>
          </a:p>
        </p:txBody>
      </p:sp>
      <p:sp>
        <p:nvSpPr>
          <p:cNvPr id="7" name="Ellipse 6"/>
          <p:cNvSpPr/>
          <p:nvPr/>
        </p:nvSpPr>
        <p:spPr>
          <a:xfrm>
            <a:off x="179513" y="2992113"/>
            <a:ext cx="8784975"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smtClean="0"/>
              <a:t>fostering </a:t>
            </a:r>
            <a:r>
              <a:rPr lang="en-US" sz="2400" dirty="0"/>
              <a:t>a culture of ownership and accountability</a:t>
            </a:r>
            <a:endParaRPr lang="fr-FR" sz="2400" dirty="0"/>
          </a:p>
        </p:txBody>
      </p:sp>
      <p:sp>
        <p:nvSpPr>
          <p:cNvPr id="8" name="Ellipse 7"/>
          <p:cNvSpPr/>
          <p:nvPr/>
        </p:nvSpPr>
        <p:spPr>
          <a:xfrm>
            <a:off x="179512" y="4152454"/>
            <a:ext cx="8784976"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a:t>creating flexible work arrangements to support work-life balance;</a:t>
            </a:r>
            <a:endParaRPr lang="fr-FR" sz="2400" dirty="0"/>
          </a:p>
        </p:txBody>
      </p:sp>
      <p:sp>
        <p:nvSpPr>
          <p:cNvPr id="9" name="Ellipse 8"/>
          <p:cNvSpPr/>
          <p:nvPr/>
        </p:nvSpPr>
        <p:spPr>
          <a:xfrm>
            <a:off x="179513" y="5373216"/>
            <a:ext cx="8784976" cy="136140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2400" dirty="0"/>
              <a:t>offering incentives and rewards for performance and building a strong employer brand and promoting the company's values to attract top talent</a:t>
            </a:r>
            <a:endParaRPr lang="fr-FR" sz="2400" dirty="0">
              <a:solidFill>
                <a:schemeClr val="tx1"/>
              </a:solidFill>
            </a:endParaRPr>
          </a:p>
        </p:txBody>
      </p:sp>
      <p:sp>
        <p:nvSpPr>
          <p:cNvPr id="10" name="Ellipse 9"/>
          <p:cNvSpPr/>
          <p:nvPr/>
        </p:nvSpPr>
        <p:spPr>
          <a:xfrm>
            <a:off x="179514" y="1831772"/>
            <a:ext cx="8784976"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a:t>encouraging and rewarding employee innovation and risk-taking;</a:t>
            </a:r>
            <a:endParaRPr lang="fr-FR" sz="2400" dirty="0"/>
          </a:p>
        </p:txBody>
      </p:sp>
    </p:spTree>
    <p:extLst>
      <p:ext uri="{BB962C8B-B14F-4D97-AF65-F5344CB8AC3E}">
        <p14:creationId xmlns:p14="http://schemas.microsoft.com/office/powerpoint/2010/main" val="424871869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Entrepreneurial HR Practices </a:t>
            </a:r>
            <a:endParaRPr lang="en-US" sz="2800" b="1" dirty="0">
              <a:solidFill>
                <a:schemeClr val="tx1"/>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Entrepreneurial HR Practices refer to the specialized human resource management techniques and philosophies tailored to meet the specific needs and challenges of startups and entrepreneurial ventures. Unlike traditional HR practices found in established corporate environments, entrepreneurial HR emphasizes agility, flexibility, and innovation, aligning HR strategies with the fast-paced and ever-evolving nature of startups.</a:t>
            </a:r>
            <a:endParaRPr lang="ar-DZ" sz="2400" b="1" dirty="0" smtClean="0">
              <a:solidFill>
                <a:schemeClr val="tx1"/>
              </a:solidFill>
            </a:endParaRPr>
          </a:p>
        </p:txBody>
      </p:sp>
    </p:spTree>
    <p:extLst>
      <p:ext uri="{BB962C8B-B14F-4D97-AF65-F5344CB8AC3E}">
        <p14:creationId xmlns:p14="http://schemas.microsoft.com/office/powerpoint/2010/main" val="280290656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4724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smtClean="0">
              <a:solidFill>
                <a:schemeClr val="tx1"/>
              </a:solidFill>
            </a:endParaRPr>
          </a:p>
          <a:p>
            <a:pPr algn="ctr"/>
            <a:r>
              <a:rPr lang="en-US" sz="2400" b="1" dirty="0" smtClean="0">
                <a:solidFill>
                  <a:schemeClr val="tx1"/>
                </a:solidFill>
              </a:rPr>
              <a:t>Why is it necessary to apply EHR practices </a:t>
            </a:r>
            <a:endParaRPr lang="en-US" sz="2400" b="1" dirty="0">
              <a:solidFill>
                <a:schemeClr val="tx1"/>
              </a:solidFill>
            </a:endParaRP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79" y="837156"/>
            <a:ext cx="7665621"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a:t>Talent War in Competitive Markets</a:t>
            </a:r>
            <a:endParaRPr lang="fr-FR" sz="2400" dirty="0"/>
          </a:p>
        </p:txBody>
      </p:sp>
      <p:sp>
        <p:nvSpPr>
          <p:cNvPr id="7" name="Ellipse 6"/>
          <p:cNvSpPr/>
          <p:nvPr/>
        </p:nvSpPr>
        <p:spPr>
          <a:xfrm>
            <a:off x="781654" y="3289823"/>
            <a:ext cx="7665621"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fr-FR" sz="2400" dirty="0" err="1"/>
              <a:t>Embracing</a:t>
            </a:r>
            <a:r>
              <a:rPr lang="fr-FR" sz="2400" dirty="0"/>
              <a:t> a Startup Culture</a:t>
            </a:r>
            <a:endParaRPr lang="fr-FR" sz="2400" dirty="0"/>
          </a:p>
        </p:txBody>
      </p:sp>
      <p:sp>
        <p:nvSpPr>
          <p:cNvPr id="8" name="Ellipse 7"/>
          <p:cNvSpPr/>
          <p:nvPr/>
        </p:nvSpPr>
        <p:spPr>
          <a:xfrm>
            <a:off x="729476" y="4513959"/>
            <a:ext cx="7665621"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fr-FR" sz="2400" dirty="0"/>
              <a:t>Rapid </a:t>
            </a:r>
            <a:r>
              <a:rPr lang="fr-FR" sz="2400" dirty="0" err="1"/>
              <a:t>Technological</a:t>
            </a:r>
            <a:r>
              <a:rPr lang="fr-FR" sz="2400" dirty="0"/>
              <a:t> </a:t>
            </a:r>
            <a:r>
              <a:rPr lang="fr-FR" sz="2400" dirty="0" err="1"/>
              <a:t>Advancements</a:t>
            </a:r>
            <a:endParaRPr lang="fr-FR" sz="2400" dirty="0"/>
          </a:p>
        </p:txBody>
      </p:sp>
      <p:sp>
        <p:nvSpPr>
          <p:cNvPr id="9" name="Ellipse 8"/>
          <p:cNvSpPr/>
          <p:nvPr/>
        </p:nvSpPr>
        <p:spPr>
          <a:xfrm>
            <a:off x="729476" y="5695565"/>
            <a:ext cx="7665621"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a:t>Remote Work and Gig Economy</a:t>
            </a:r>
            <a:endParaRPr lang="fr-FR" sz="2400" dirty="0"/>
          </a:p>
        </p:txBody>
      </p:sp>
      <p:sp>
        <p:nvSpPr>
          <p:cNvPr id="10" name="Ellipse 9"/>
          <p:cNvSpPr/>
          <p:nvPr/>
        </p:nvSpPr>
        <p:spPr>
          <a:xfrm>
            <a:off x="659179" y="2129482"/>
            <a:ext cx="7665621" cy="10390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r>
              <a:rPr lang="fr-FR" sz="2400" dirty="0" err="1"/>
              <a:t>Changing</a:t>
            </a:r>
            <a:r>
              <a:rPr lang="fr-FR" sz="2400" dirty="0"/>
              <a:t> </a:t>
            </a:r>
            <a:r>
              <a:rPr lang="fr-FR" sz="2400" dirty="0" err="1"/>
              <a:t>Workforce</a:t>
            </a:r>
            <a:r>
              <a:rPr lang="fr-FR" sz="2400" dirty="0"/>
              <a:t> Expectations</a:t>
            </a:r>
            <a:endParaRPr lang="fr-FR" sz="2400" dirty="0"/>
          </a:p>
        </p:txBody>
      </p:sp>
    </p:spTree>
    <p:extLst>
      <p:ext uri="{BB962C8B-B14F-4D97-AF65-F5344CB8AC3E}">
        <p14:creationId xmlns:p14="http://schemas.microsoft.com/office/powerpoint/2010/main" val="2232062328"/>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rPr>
              <a:t>Enterpreneurial</a:t>
            </a:r>
            <a:r>
              <a:rPr lang="en-US" sz="2800" b="1" dirty="0" smtClean="0">
                <a:solidFill>
                  <a:schemeClr val="tx1"/>
                </a:solidFill>
              </a:rPr>
              <a:t> HR strategies</a:t>
            </a:r>
            <a:endParaRPr lang="en-US" sz="2800" b="1" dirty="0">
              <a:solidFill>
                <a:schemeClr val="tx1"/>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Entrepreneurial </a:t>
            </a:r>
            <a:r>
              <a:rPr lang="en-US" sz="2400" dirty="0">
                <a:solidFill>
                  <a:schemeClr val="tx1"/>
                </a:solidFill>
              </a:rPr>
              <a:t>human resource strategy is best defined as the set or sets of human resources practices that will increase the likelihood that new knowledge will be converted to new products or services.</a:t>
            </a:r>
            <a:endParaRPr lang="ar-DZ" sz="2400" b="1" dirty="0" smtClean="0">
              <a:solidFill>
                <a:schemeClr val="tx1"/>
              </a:solidFill>
            </a:endParaRPr>
          </a:p>
        </p:txBody>
      </p:sp>
    </p:spTree>
    <p:extLst>
      <p:ext uri="{BB962C8B-B14F-4D97-AF65-F5344CB8AC3E}">
        <p14:creationId xmlns:p14="http://schemas.microsoft.com/office/powerpoint/2010/main" val="1557933939"/>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323528" y="1347515"/>
            <a:ext cx="3240360" cy="120060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err="1">
                <a:solidFill>
                  <a:schemeClr val="tx1"/>
                </a:solidFill>
              </a:rPr>
              <a:t>Personal</a:t>
            </a:r>
            <a:r>
              <a:rPr lang="fr-FR" sz="2400" b="1" dirty="0">
                <a:solidFill>
                  <a:schemeClr val="tx1"/>
                </a:solidFill>
              </a:rPr>
              <a:t> </a:t>
            </a:r>
            <a:r>
              <a:rPr lang="fr-FR" sz="2400" b="1" dirty="0" err="1">
                <a:solidFill>
                  <a:schemeClr val="tx1"/>
                </a:solidFill>
              </a:rPr>
              <a:t>Characterisitics</a:t>
            </a:r>
            <a:r>
              <a:rPr lang="fr-FR" sz="2400" b="1" dirty="0">
                <a:solidFill>
                  <a:schemeClr val="tx1"/>
                </a:solidFill>
              </a:rPr>
              <a:t> </a:t>
            </a:r>
            <a:endParaRPr lang="fr-FR" sz="2300" b="1"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323527" y="4216798"/>
            <a:ext cx="3107341"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smtClean="0">
                <a:solidFill>
                  <a:schemeClr val="tx1"/>
                </a:solidFill>
              </a:rPr>
              <a:t>Skills</a:t>
            </a:r>
            <a:endParaRPr lang="fr-FR" sz="2300" b="1" dirty="0">
              <a:solidFill>
                <a:schemeClr val="tx1"/>
              </a:solidFill>
            </a:endParaRPr>
          </a:p>
        </p:txBody>
      </p:sp>
      <p:sp>
        <p:nvSpPr>
          <p:cNvPr id="11" name="Arrondir un rectangle avec un coin diagonal 10"/>
          <p:cNvSpPr/>
          <p:nvPr/>
        </p:nvSpPr>
        <p:spPr>
          <a:xfrm>
            <a:off x="3779912" y="1235200"/>
            <a:ext cx="5364088" cy="262584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smtClean="0">
                <a:solidFill>
                  <a:schemeClr val="tx1"/>
                </a:solidFill>
              </a:rPr>
              <a:t> </a:t>
            </a:r>
            <a:r>
              <a:rPr lang="fr-FR" sz="2400" dirty="0">
                <a:solidFill>
                  <a:schemeClr val="tx1"/>
                </a:solidFill>
              </a:rPr>
              <a:t>Courage  </a:t>
            </a:r>
            <a:r>
              <a:rPr lang="fr-FR" sz="2400" dirty="0" err="1">
                <a:solidFill>
                  <a:schemeClr val="tx1"/>
                </a:solidFill>
              </a:rPr>
              <a:t>Creativity</a:t>
            </a:r>
            <a:r>
              <a:rPr lang="fr-FR" sz="2400" dirty="0">
                <a:solidFill>
                  <a:schemeClr val="tx1"/>
                </a:solidFill>
              </a:rPr>
              <a:t>  </a:t>
            </a:r>
            <a:r>
              <a:rPr lang="fr-FR" sz="2400" dirty="0" err="1">
                <a:solidFill>
                  <a:schemeClr val="tx1"/>
                </a:solidFill>
              </a:rPr>
              <a:t>Curiosity</a:t>
            </a:r>
            <a:r>
              <a:rPr lang="fr-FR" sz="2400" dirty="0">
                <a:solidFill>
                  <a:schemeClr val="tx1"/>
                </a:solidFill>
              </a:rPr>
              <a:t>  </a:t>
            </a:r>
            <a:r>
              <a:rPr lang="fr-FR" sz="2400" dirty="0" err="1">
                <a:solidFill>
                  <a:schemeClr val="tx1"/>
                </a:solidFill>
              </a:rPr>
              <a:t>Determination</a:t>
            </a:r>
            <a:r>
              <a:rPr lang="fr-FR" sz="2400" dirty="0">
                <a:solidFill>
                  <a:schemeClr val="tx1"/>
                </a:solidFill>
              </a:rPr>
              <a:t>  Discipline  </a:t>
            </a:r>
            <a:r>
              <a:rPr lang="fr-FR" sz="2400" dirty="0" err="1">
                <a:solidFill>
                  <a:schemeClr val="tx1"/>
                </a:solidFill>
              </a:rPr>
              <a:t>Empathy</a:t>
            </a:r>
            <a:r>
              <a:rPr lang="fr-FR" sz="2400" dirty="0">
                <a:solidFill>
                  <a:schemeClr val="tx1"/>
                </a:solidFill>
              </a:rPr>
              <a:t>  </a:t>
            </a:r>
            <a:r>
              <a:rPr lang="fr-FR" sz="2400" dirty="0" err="1">
                <a:solidFill>
                  <a:schemeClr val="tx1"/>
                </a:solidFill>
              </a:rPr>
              <a:t>Enthusiasm</a:t>
            </a:r>
            <a:r>
              <a:rPr lang="fr-FR" sz="2400" dirty="0">
                <a:solidFill>
                  <a:schemeClr val="tx1"/>
                </a:solidFill>
              </a:rPr>
              <a:t>  </a:t>
            </a:r>
            <a:r>
              <a:rPr lang="fr-FR" sz="2400" dirty="0" err="1">
                <a:solidFill>
                  <a:schemeClr val="tx1"/>
                </a:solidFill>
              </a:rPr>
              <a:t>Flexibility</a:t>
            </a:r>
            <a:r>
              <a:rPr lang="fr-FR" sz="2400" dirty="0">
                <a:solidFill>
                  <a:schemeClr val="tx1"/>
                </a:solidFill>
              </a:rPr>
              <a:t>  </a:t>
            </a:r>
            <a:r>
              <a:rPr lang="fr-FR" sz="2400" dirty="0" err="1">
                <a:solidFill>
                  <a:schemeClr val="tx1"/>
                </a:solidFill>
              </a:rPr>
              <a:t>Honesty</a:t>
            </a:r>
            <a:r>
              <a:rPr lang="fr-FR" sz="2400" dirty="0">
                <a:solidFill>
                  <a:schemeClr val="tx1"/>
                </a:solidFill>
              </a:rPr>
              <a:t>  Patience  </a:t>
            </a:r>
            <a:r>
              <a:rPr lang="fr-FR" sz="2400" dirty="0" err="1">
                <a:solidFill>
                  <a:schemeClr val="tx1"/>
                </a:solidFill>
              </a:rPr>
              <a:t>Responsibility</a:t>
            </a:r>
            <a:r>
              <a:rPr lang="en-US" sz="2400" dirty="0" smtClean="0">
                <a:solidFill>
                  <a:schemeClr val="tx1"/>
                </a:solidFill>
              </a:rPr>
              <a:t>”</a:t>
            </a:r>
            <a:endParaRPr lang="fr-FR" sz="2300" dirty="0">
              <a:solidFill>
                <a:schemeClr val="tx1"/>
              </a:solidFill>
            </a:endParaRPr>
          </a:p>
        </p:txBody>
      </p:sp>
      <p:sp>
        <p:nvSpPr>
          <p:cNvPr id="14" name="Flèche droite 13"/>
          <p:cNvSpPr/>
          <p:nvPr/>
        </p:nvSpPr>
        <p:spPr>
          <a:xfrm>
            <a:off x="3579640" y="1663394"/>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a:off x="3539798" y="4482935"/>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Arrondir un rectangle avec un coin diagonal 21"/>
          <p:cNvSpPr/>
          <p:nvPr/>
        </p:nvSpPr>
        <p:spPr>
          <a:xfrm>
            <a:off x="3844392" y="4007787"/>
            <a:ext cx="5364088" cy="262584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Business </a:t>
            </a:r>
            <a:r>
              <a:rPr lang="fr-FR" sz="2400" dirty="0" err="1">
                <a:solidFill>
                  <a:schemeClr val="tx1"/>
                </a:solidFill>
              </a:rPr>
              <a:t>Skill</a:t>
            </a:r>
            <a:r>
              <a:rPr lang="fr-FR" sz="2400" dirty="0">
                <a:solidFill>
                  <a:schemeClr val="tx1"/>
                </a:solidFill>
              </a:rPr>
              <a:t>  Communication </a:t>
            </a:r>
            <a:r>
              <a:rPr lang="fr-FR" sz="2400" dirty="0" err="1">
                <a:solidFill>
                  <a:schemeClr val="tx1"/>
                </a:solidFill>
              </a:rPr>
              <a:t>Skill</a:t>
            </a:r>
            <a:r>
              <a:rPr lang="fr-FR" sz="2400" dirty="0">
                <a:solidFill>
                  <a:schemeClr val="tx1"/>
                </a:solidFill>
              </a:rPr>
              <a:t>  Computer </a:t>
            </a:r>
            <a:r>
              <a:rPr lang="fr-FR" sz="2400" dirty="0" err="1">
                <a:solidFill>
                  <a:schemeClr val="tx1"/>
                </a:solidFill>
              </a:rPr>
              <a:t>Skill</a:t>
            </a:r>
            <a:r>
              <a:rPr lang="fr-FR" sz="2400" dirty="0">
                <a:solidFill>
                  <a:schemeClr val="tx1"/>
                </a:solidFill>
              </a:rPr>
              <a:t>  </a:t>
            </a:r>
            <a:r>
              <a:rPr lang="fr-FR" sz="2400" dirty="0" err="1">
                <a:solidFill>
                  <a:schemeClr val="tx1"/>
                </a:solidFill>
              </a:rPr>
              <a:t>Decision-Making</a:t>
            </a:r>
            <a:r>
              <a:rPr lang="fr-FR" sz="2400" dirty="0">
                <a:solidFill>
                  <a:schemeClr val="tx1"/>
                </a:solidFill>
              </a:rPr>
              <a:t> and </a:t>
            </a:r>
            <a:r>
              <a:rPr lang="fr-FR" sz="2400" dirty="0" err="1">
                <a:solidFill>
                  <a:schemeClr val="tx1"/>
                </a:solidFill>
              </a:rPr>
              <a:t>Problem-Solving</a:t>
            </a:r>
            <a:r>
              <a:rPr lang="fr-FR" sz="2400" dirty="0">
                <a:solidFill>
                  <a:schemeClr val="tx1"/>
                </a:solidFill>
              </a:rPr>
              <a:t> </a:t>
            </a:r>
            <a:r>
              <a:rPr lang="fr-FR" sz="2400" dirty="0" err="1">
                <a:solidFill>
                  <a:schemeClr val="tx1"/>
                </a:solidFill>
              </a:rPr>
              <a:t>Skills</a:t>
            </a:r>
            <a:r>
              <a:rPr lang="fr-FR" sz="2400" dirty="0">
                <a:solidFill>
                  <a:schemeClr val="tx1"/>
                </a:solidFill>
              </a:rPr>
              <a:t>  </a:t>
            </a:r>
            <a:r>
              <a:rPr lang="fr-FR" sz="2400" dirty="0" err="1">
                <a:solidFill>
                  <a:schemeClr val="tx1"/>
                </a:solidFill>
              </a:rPr>
              <a:t>Mathematical</a:t>
            </a:r>
            <a:r>
              <a:rPr lang="fr-FR" sz="2400" dirty="0">
                <a:solidFill>
                  <a:schemeClr val="tx1"/>
                </a:solidFill>
              </a:rPr>
              <a:t> </a:t>
            </a:r>
            <a:r>
              <a:rPr lang="fr-FR" sz="2400" dirty="0" err="1">
                <a:solidFill>
                  <a:schemeClr val="tx1"/>
                </a:solidFill>
              </a:rPr>
              <a:t>Skill</a:t>
            </a:r>
            <a:r>
              <a:rPr lang="fr-FR" sz="2400" dirty="0">
                <a:solidFill>
                  <a:schemeClr val="tx1"/>
                </a:solidFill>
              </a:rPr>
              <a:t>  </a:t>
            </a:r>
            <a:r>
              <a:rPr lang="fr-FR" sz="2400" dirty="0" err="1">
                <a:solidFill>
                  <a:schemeClr val="tx1"/>
                </a:solidFill>
              </a:rPr>
              <a:t>Organizational</a:t>
            </a:r>
            <a:r>
              <a:rPr lang="fr-FR" sz="2400" dirty="0">
                <a:solidFill>
                  <a:schemeClr val="tx1"/>
                </a:solidFill>
              </a:rPr>
              <a:t> </a:t>
            </a:r>
            <a:r>
              <a:rPr lang="fr-FR" sz="2400" dirty="0" err="1">
                <a:solidFill>
                  <a:schemeClr val="tx1"/>
                </a:solidFill>
              </a:rPr>
              <a:t>Skill</a:t>
            </a:r>
            <a:r>
              <a:rPr lang="fr-FR" sz="2400" dirty="0">
                <a:solidFill>
                  <a:schemeClr val="tx1"/>
                </a:solidFill>
              </a:rPr>
              <a:t>  People </a:t>
            </a:r>
            <a:r>
              <a:rPr lang="fr-FR" sz="2400" dirty="0" err="1">
                <a:solidFill>
                  <a:schemeClr val="tx1"/>
                </a:solidFill>
              </a:rPr>
              <a:t>Skills</a:t>
            </a:r>
            <a:endParaRPr lang="fr-FR" sz="2300" dirty="0">
              <a:solidFill>
                <a:schemeClr val="tx1"/>
              </a:solidFill>
            </a:endParaRPr>
          </a:p>
        </p:txBody>
      </p:sp>
      <p:sp>
        <p:nvSpPr>
          <p:cNvPr id="2" name="Rectangle 1"/>
          <p:cNvSpPr/>
          <p:nvPr/>
        </p:nvSpPr>
        <p:spPr>
          <a:xfrm>
            <a:off x="971600" y="34000"/>
            <a:ext cx="7704856" cy="1200329"/>
          </a:xfrm>
          <a:prstGeom prst="rect">
            <a:avLst/>
          </a:prstGeom>
          <a:solidFill>
            <a:schemeClr val="accent5">
              <a:lumMod val="20000"/>
              <a:lumOff val="80000"/>
            </a:schemeClr>
          </a:solidFill>
        </p:spPr>
        <p:txBody>
          <a:bodyPr wrap="square">
            <a:spAutoFit/>
          </a:bodyPr>
          <a:lstStyle/>
          <a:p>
            <a:pPr algn="ctr"/>
            <a:endParaRPr lang="fr-FR" sz="2400" b="1" dirty="0" smtClean="0"/>
          </a:p>
          <a:p>
            <a:pPr algn="ctr"/>
            <a:r>
              <a:rPr lang="fr-FR" sz="2400" b="1" dirty="0" err="1" smtClean="0"/>
              <a:t>Characteristics</a:t>
            </a:r>
            <a:r>
              <a:rPr lang="fr-FR" sz="2400" b="1" dirty="0" smtClean="0"/>
              <a:t> </a:t>
            </a:r>
            <a:r>
              <a:rPr lang="fr-FR" sz="2400" b="1" dirty="0"/>
              <a:t>of </a:t>
            </a:r>
            <a:r>
              <a:rPr lang="fr-FR" sz="2400" b="1" dirty="0" err="1" smtClean="0"/>
              <a:t>Successful</a:t>
            </a:r>
            <a:r>
              <a:rPr lang="fr-FR" sz="2400" b="1" dirty="0" smtClean="0"/>
              <a:t> Entrepreneurs</a:t>
            </a:r>
          </a:p>
          <a:p>
            <a:pPr algn="ctr"/>
            <a:endParaRPr lang="fr-FR" sz="2400" b="1" dirty="0"/>
          </a:p>
        </p:txBody>
      </p:sp>
    </p:spTree>
    <p:extLst>
      <p:ext uri="{BB962C8B-B14F-4D97-AF65-F5344CB8AC3E}">
        <p14:creationId xmlns:p14="http://schemas.microsoft.com/office/powerpoint/2010/main" val="8412827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9794</TotalTime>
  <Words>984</Words>
  <Application>Microsoft Office PowerPoint</Application>
  <PresentationFormat>Affichage à l'écran (4:3)</PresentationFormat>
  <Paragraphs>94</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1251</cp:revision>
  <dcterms:created xsi:type="dcterms:W3CDTF">2008-12-20T18:29:40Z</dcterms:created>
  <dcterms:modified xsi:type="dcterms:W3CDTF">2025-02-02T11:33:02Z</dcterms:modified>
</cp:coreProperties>
</file>