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4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0322" y="2533412"/>
            <a:ext cx="8144134" cy="1373070"/>
          </a:xfrm>
        </p:spPr>
        <p:txBody>
          <a:bodyPr/>
          <a:lstStyle/>
          <a:p>
            <a:pPr algn="ctr"/>
            <a:r>
              <a:rPr lang="ar-DZ" dirty="0">
                <a:latin typeface="Alilato ExtLt" pitchFamily="2" charset="-78"/>
                <a:cs typeface="Alilato ExtLt" pitchFamily="2" charset="-78"/>
              </a:rPr>
              <a:t>القرابة، العائلة </a:t>
            </a:r>
            <a:r>
              <a:rPr lang="ar-DZ" dirty="0" err="1">
                <a:latin typeface="Alilato ExtLt" pitchFamily="2" charset="-78"/>
                <a:cs typeface="Alilato ExtLt" pitchFamily="2" charset="-78"/>
              </a:rPr>
              <a:t>والجندر</a:t>
            </a:r>
            <a:endParaRPr lang="fr-FR" dirty="0">
              <a:latin typeface="Alilato ExtLt" pitchFamily="2" charset="-78"/>
              <a:cs typeface="Alilato ExtLt" pitchFamily="2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DZ" sz="2800" dirty="0" smtClean="0">
                <a:latin typeface="Alilato ExtLt" pitchFamily="2" charset="-78"/>
                <a:cs typeface="Alilato ExtLt" pitchFamily="2" charset="-78"/>
              </a:rPr>
              <a:t>الرصيد: 5</a:t>
            </a:r>
          </a:p>
          <a:p>
            <a:pPr algn="ctr"/>
            <a:r>
              <a:rPr lang="ar-DZ" sz="2800" dirty="0" smtClean="0">
                <a:latin typeface="Alilato ExtLt" pitchFamily="2" charset="-78"/>
                <a:cs typeface="Alilato ExtLt" pitchFamily="2" charset="-78"/>
              </a:rPr>
              <a:t>المعامل: 2</a:t>
            </a:r>
          </a:p>
          <a:p>
            <a:pPr algn="ctr"/>
            <a:endParaRPr lang="fr-FR" sz="2800" dirty="0">
              <a:latin typeface="Alilato ExtLt" pitchFamily="2" charset="-78"/>
              <a:cs typeface="Alilato ExtLt" pitchFamily="2" charset="-78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9213668" y="2978330"/>
            <a:ext cx="2893919" cy="727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DZ" sz="3200" dirty="0" err="1" smtClean="0">
                <a:solidFill>
                  <a:schemeClr val="bg1"/>
                </a:solidFill>
                <a:latin typeface="Alilato ExtLt" pitchFamily="2" charset="-78"/>
                <a:cs typeface="Alilato ExtLt" pitchFamily="2" charset="-78"/>
              </a:rPr>
              <a:t>أد.سليم</a:t>
            </a:r>
            <a:r>
              <a:rPr lang="ar-DZ" sz="3200" dirty="0" smtClean="0">
                <a:solidFill>
                  <a:schemeClr val="bg1"/>
                </a:solidFill>
                <a:latin typeface="Alilato ExtLt" pitchFamily="2" charset="-78"/>
                <a:cs typeface="Alilato ExtLt" pitchFamily="2" charset="-78"/>
              </a:rPr>
              <a:t> درنوني</a:t>
            </a:r>
            <a:endParaRPr lang="fr-FR" sz="3200" dirty="0">
              <a:solidFill>
                <a:schemeClr val="bg1"/>
              </a:solidFill>
              <a:latin typeface="Alilato ExtLt" pitchFamily="2" charset="-78"/>
              <a:cs typeface="Alilato ExtLt" pitchFamily="2" charset="-78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71" y="254097"/>
            <a:ext cx="9144792" cy="19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2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DZ" dirty="0">
                <a:latin typeface="Alilato ExtLt" pitchFamily="2" charset="-78"/>
                <a:cs typeface="Alilato ExtLt" pitchFamily="2" charset="-78"/>
              </a:rPr>
              <a:t>المراجع: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009" y="2096334"/>
            <a:ext cx="11768328" cy="4679369"/>
          </a:xfrm>
        </p:spPr>
        <p:txBody>
          <a:bodyPr>
            <a:noAutofit/>
          </a:bodyPr>
          <a:lstStyle/>
          <a:p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</a:t>
            </a:r>
            <a:r>
              <a:rPr lang="fr-FR" sz="20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Cicchelli-Pugeault</a:t>
            </a: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C. et </a:t>
            </a:r>
            <a:r>
              <a:rPr lang="fr-FR" sz="20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Cicchelli</a:t>
            </a: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V., 1998, Les théories sociologiques de la famille, Paris, La Découverte. </a:t>
            </a:r>
          </a:p>
          <a:p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Damon J., 2001, «30 ouvrages sur les questions familiales » , Dossiers d’Études. Allocations familiales, CNAF, n° 25.</a:t>
            </a:r>
          </a:p>
          <a:p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de </a:t>
            </a:r>
            <a:r>
              <a:rPr lang="fr-FR" sz="20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Singly</a:t>
            </a: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F. et Mesure S. (sous la direction de ) (2001)  Le lien familial, Comprendre,  no2, Paris, PUF </a:t>
            </a:r>
          </a:p>
          <a:p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de </a:t>
            </a:r>
            <a:r>
              <a:rPr lang="fr-FR" sz="20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Singly</a:t>
            </a: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, F.(1996) Le soi, le couple et la famille, Paris, Nathan, </a:t>
            </a:r>
          </a:p>
          <a:p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Déchaux J.-H., 1997, Le souvenir des morts. Essai sur le lien de filiation, Paris, PUF.</a:t>
            </a:r>
          </a:p>
          <a:p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Ehrenberg A., 1998, La fatigue d’être soi, Paris, </a:t>
            </a:r>
          </a:p>
          <a:p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</a:t>
            </a:r>
            <a:r>
              <a:rPr lang="fr-FR" sz="20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Eshleman</a:t>
            </a: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J. R. ( 1997) The </a:t>
            </a:r>
            <a:r>
              <a:rPr lang="fr-FR" sz="20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Family</a:t>
            </a: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: An Introduction, Boston, Allyn and Bacon  </a:t>
            </a:r>
          </a:p>
          <a:p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</a:t>
            </a:r>
            <a:r>
              <a:rPr lang="fr-FR" sz="20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Fagnani</a:t>
            </a: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J., 2000, Un travail et des enfants. Petits arbitrages et grands dilemmes, Paris, Bayard. Kaufman J.-C., 1999, La femme seule et le prince charmant. Enquête sur la vie en solo, Paris, Nathan. </a:t>
            </a:r>
          </a:p>
          <a:p>
            <a:endParaRPr lang="fr-FR" sz="12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294182" y="1015397"/>
            <a:ext cx="2135622" cy="727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DZ" sz="3200" dirty="0" err="1" smtClean="0">
                <a:solidFill>
                  <a:schemeClr val="bg1"/>
                </a:solidFill>
                <a:latin typeface="Alilato ExtLt" pitchFamily="2" charset="-78"/>
                <a:cs typeface="Alilato ExtLt" pitchFamily="2" charset="-78"/>
              </a:rPr>
              <a:t>أد.سليم</a:t>
            </a:r>
            <a:r>
              <a:rPr lang="ar-DZ" sz="3200" dirty="0" smtClean="0">
                <a:solidFill>
                  <a:schemeClr val="bg1"/>
                </a:solidFill>
                <a:latin typeface="Alilato ExtLt" pitchFamily="2" charset="-78"/>
                <a:cs typeface="Alilato ExtLt" pitchFamily="2" charset="-78"/>
              </a:rPr>
              <a:t> درنوني</a:t>
            </a:r>
            <a:endParaRPr lang="fr-FR" sz="3200" dirty="0">
              <a:solidFill>
                <a:schemeClr val="bg1"/>
              </a:solidFill>
              <a:latin typeface="Alilato ExtLt" pitchFamily="2" charset="-78"/>
              <a:cs typeface="Alilato ExtL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62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DZ" dirty="0">
                <a:latin typeface="Alilato ExtLt" pitchFamily="2" charset="-78"/>
                <a:cs typeface="Alilato ExtLt" pitchFamily="2" charset="-78"/>
              </a:rPr>
              <a:t>المراجع: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009" y="2096334"/>
            <a:ext cx="11768328" cy="4679369"/>
          </a:xfrm>
        </p:spPr>
        <p:txBody>
          <a:bodyPr>
            <a:noAutofit/>
          </a:bodyPr>
          <a:lstStyle/>
          <a:p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Kaufman J.-C., 1992, La trame conjugale, Paris, Nathan. </a:t>
            </a:r>
          </a:p>
          <a:p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Kellerhals J., </a:t>
            </a:r>
            <a:r>
              <a:rPr lang="fr-FR" sz="20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Troutot</a:t>
            </a: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P.Y., </a:t>
            </a:r>
            <a:r>
              <a:rPr lang="fr-FR" sz="20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Lazega</a:t>
            </a: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E. (1994) Microsociologie de la famille, Presses Universitaires de France, Paris</a:t>
            </a:r>
          </a:p>
          <a:p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Kellerhals J., Widmer E. et Levy R. (2004) Mesure et démesure du couple. Cohésion, crises et résilience dans les couples contemporains, Payot, Paris </a:t>
            </a:r>
          </a:p>
          <a:p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L’aménagement des territoires, Paris, PUF-INED. </a:t>
            </a:r>
          </a:p>
          <a:p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Martin C., 1997, L’après-divorce. Lien familial et vulnérabilité, Rennes, Presses universitaires de Rennes. </a:t>
            </a:r>
          </a:p>
          <a:p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</a:t>
            </a:r>
            <a:r>
              <a:rPr lang="fr-FR" sz="20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Méda</a:t>
            </a: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D., 2001, Le temps des femmes. Pour un nouveau partage des rôles, Paris, Flammarion. </a:t>
            </a:r>
            <a:r>
              <a:rPr lang="fr-FR" sz="20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Neyrand</a:t>
            </a: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G., 2000, L’enfant, la mère et la question du père, un bilan critique de l’évolution des savoirs sur la petite enfance, Paris, PUF.</a:t>
            </a:r>
          </a:p>
          <a:p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Murdock G.P (1949) La structure sociale, Paris, Plon</a:t>
            </a:r>
          </a:p>
          <a:p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</a:t>
            </a:r>
            <a:r>
              <a:rPr lang="fr-FR" sz="20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Paugam</a:t>
            </a: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S., 2000, Le salarié de la précarité, Paris, PUF. 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294182" y="1015397"/>
            <a:ext cx="2135622" cy="727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DZ" sz="3200" dirty="0" err="1" smtClean="0">
                <a:solidFill>
                  <a:schemeClr val="bg1"/>
                </a:solidFill>
                <a:latin typeface="Alilato ExtLt" pitchFamily="2" charset="-78"/>
                <a:cs typeface="Alilato ExtLt" pitchFamily="2" charset="-78"/>
              </a:rPr>
              <a:t>أد.سليم</a:t>
            </a:r>
            <a:r>
              <a:rPr lang="ar-DZ" sz="3200" dirty="0" smtClean="0">
                <a:solidFill>
                  <a:schemeClr val="bg1"/>
                </a:solidFill>
                <a:latin typeface="Alilato ExtLt" pitchFamily="2" charset="-78"/>
                <a:cs typeface="Alilato ExtLt" pitchFamily="2" charset="-78"/>
              </a:rPr>
              <a:t> درنوني</a:t>
            </a:r>
            <a:endParaRPr lang="fr-FR" sz="3200" dirty="0">
              <a:solidFill>
                <a:schemeClr val="bg1"/>
              </a:solidFill>
              <a:latin typeface="Alilato ExtLt" pitchFamily="2" charset="-78"/>
              <a:cs typeface="Alilato ExtL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550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DZ" dirty="0">
                <a:latin typeface="Alilato ExtLt" pitchFamily="2" charset="-78"/>
                <a:cs typeface="Alilato ExtLt" pitchFamily="2" charset="-78"/>
              </a:rPr>
              <a:t>المراجع: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017" y="1940886"/>
            <a:ext cx="11768328" cy="4679369"/>
          </a:xfrm>
        </p:spPr>
        <p:txBody>
          <a:bodyPr>
            <a:noAutofit/>
          </a:bodyPr>
          <a:lstStyle/>
          <a:p>
            <a:r>
              <a:rPr lang="fr-FR" sz="16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Roussel L. (1989) La famille incertaine, Odile Jacob, Paris </a:t>
            </a:r>
          </a:p>
          <a:p>
            <a:r>
              <a:rPr lang="fr-FR" sz="16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Roussel L., 1989, La famille incertaine, Paris, Odile Jacob. </a:t>
            </a:r>
          </a:p>
          <a:p>
            <a:r>
              <a:rPr lang="fr-FR" sz="16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Schwartz O., 1990, Le monde privé des ouvriers, Paris, PUF.</a:t>
            </a:r>
          </a:p>
          <a:p>
            <a:r>
              <a:rPr lang="fr-FR" sz="16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Segalen M. (2000) Sociologie de la famille. Paris, Colin </a:t>
            </a:r>
          </a:p>
          <a:p>
            <a:r>
              <a:rPr lang="fr-FR" sz="16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</a:t>
            </a:r>
            <a:r>
              <a:rPr lang="fr-FR" sz="16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Shorter</a:t>
            </a:r>
            <a:r>
              <a:rPr lang="fr-FR" sz="16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E., 1977, Naissance de la famille moderne, Paris, Le Seuil. </a:t>
            </a:r>
          </a:p>
          <a:p>
            <a:r>
              <a:rPr lang="fr-FR" sz="16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</a:t>
            </a:r>
            <a:r>
              <a:rPr lang="fr-FR" sz="16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Singly</a:t>
            </a:r>
            <a:r>
              <a:rPr lang="fr-FR" sz="16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F. de, 1993, Sociologie de la famille contemporaine, Paris, Nathan. </a:t>
            </a:r>
          </a:p>
          <a:p>
            <a:r>
              <a:rPr lang="fr-FR" sz="16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</a:t>
            </a:r>
            <a:r>
              <a:rPr lang="fr-FR" sz="16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Singly</a:t>
            </a:r>
            <a:r>
              <a:rPr lang="fr-FR" sz="16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F. de, 1996, Le soi, le couple et la famille, Paris, Nathan.</a:t>
            </a:r>
          </a:p>
          <a:p>
            <a:r>
              <a:rPr lang="fr-FR" sz="16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</a:t>
            </a:r>
            <a:r>
              <a:rPr lang="fr-FR" sz="16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Singly</a:t>
            </a:r>
            <a:r>
              <a:rPr lang="fr-FR" sz="16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F. de, 2000, Libres ensemble. L’individualisme dans la vie commune, Paris, Nathan. </a:t>
            </a:r>
          </a:p>
          <a:p>
            <a:r>
              <a:rPr lang="fr-FR" sz="16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</a:t>
            </a:r>
            <a:r>
              <a:rPr lang="fr-FR" sz="16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Sussman</a:t>
            </a:r>
            <a:r>
              <a:rPr lang="fr-FR" sz="16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M.B., Steinmetz S.K et Peterson G.W  et al. (1999) </a:t>
            </a:r>
            <a:r>
              <a:rPr lang="fr-FR" sz="16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Handbook</a:t>
            </a:r>
            <a:r>
              <a:rPr lang="fr-FR" sz="16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of </a:t>
            </a:r>
            <a:r>
              <a:rPr lang="fr-FR" sz="16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Marriage</a:t>
            </a:r>
            <a:r>
              <a:rPr lang="fr-FR" sz="16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and the </a:t>
            </a:r>
            <a:r>
              <a:rPr lang="fr-FR" sz="16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Family</a:t>
            </a:r>
            <a:r>
              <a:rPr lang="fr-FR" sz="16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, New-York Plenum </a:t>
            </a:r>
          </a:p>
          <a:p>
            <a:r>
              <a:rPr lang="fr-FR" sz="16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Théry I. 1993 Le démariage, Paris, Odile Jacob </a:t>
            </a:r>
          </a:p>
          <a:p>
            <a:r>
              <a:rPr lang="fr-FR" sz="16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Théry I., 1998, Couple, filiation et parenté aujourd’hui. Le droit face aux mutations de la famille et de la vie privée, Paris, Odile Jacob/ La Documentation française.</a:t>
            </a:r>
          </a:p>
          <a:p>
            <a:r>
              <a:rPr lang="fr-FR" sz="16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Van </a:t>
            </a:r>
            <a:r>
              <a:rPr lang="fr-FR" sz="16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Zanten</a:t>
            </a:r>
            <a:r>
              <a:rPr lang="fr-FR" sz="16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A., 2001, L’École de la périphérie. Scolarité et ségrégation en banlieue, Paris, Presses universitaires de France, collection Le lien social. </a:t>
            </a:r>
          </a:p>
          <a:p>
            <a:r>
              <a:rPr lang="fr-FR" sz="16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</a:t>
            </a:r>
            <a:r>
              <a:rPr lang="fr-FR" sz="16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Zaouche-Gaudron</a:t>
            </a:r>
            <a:r>
              <a:rPr lang="fr-FR" sz="16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C., (</a:t>
            </a:r>
            <a:r>
              <a:rPr lang="fr-FR" sz="16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dir</a:t>
            </a:r>
            <a:r>
              <a:rPr lang="fr-FR" sz="16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.), 2001, La problématique paternelle, Toulouse, </a:t>
            </a:r>
            <a:r>
              <a:rPr lang="fr-FR" sz="16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Érès</a:t>
            </a:r>
            <a:r>
              <a:rPr lang="fr-FR" sz="16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.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294182" y="1015397"/>
            <a:ext cx="2135622" cy="727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DZ" sz="3200" dirty="0" err="1" smtClean="0">
                <a:solidFill>
                  <a:schemeClr val="bg1"/>
                </a:solidFill>
                <a:latin typeface="Alilato ExtLt" pitchFamily="2" charset="-78"/>
                <a:cs typeface="Alilato ExtLt" pitchFamily="2" charset="-78"/>
              </a:rPr>
              <a:t>أد.سليم</a:t>
            </a:r>
            <a:r>
              <a:rPr lang="ar-DZ" sz="3200" dirty="0" smtClean="0">
                <a:solidFill>
                  <a:schemeClr val="bg1"/>
                </a:solidFill>
                <a:latin typeface="Alilato ExtLt" pitchFamily="2" charset="-78"/>
                <a:cs typeface="Alilato ExtLt" pitchFamily="2" charset="-78"/>
              </a:rPr>
              <a:t> درنوني</a:t>
            </a:r>
            <a:endParaRPr lang="fr-FR" sz="3200" dirty="0">
              <a:solidFill>
                <a:schemeClr val="bg1"/>
              </a:solidFill>
              <a:latin typeface="Alilato ExtLt" pitchFamily="2" charset="-78"/>
              <a:cs typeface="Alilato ExtL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682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DZ" sz="6000" dirty="0" smtClean="0">
                <a:latin typeface="Alilato ExtLt" pitchFamily="2" charset="-78"/>
                <a:cs typeface="Alilato ExtLt" pitchFamily="2" charset="-78"/>
              </a:rPr>
              <a:t>النهاية</a:t>
            </a:r>
            <a:endParaRPr lang="ar-DZ" sz="6000" dirty="0">
              <a:latin typeface="Alilato ExtLt" pitchFamily="2" charset="-78"/>
              <a:cs typeface="Alilato ExtLt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2881" y="2212848"/>
            <a:ext cx="11768328" cy="4105655"/>
          </a:xfrm>
        </p:spPr>
        <p:txBody>
          <a:bodyPr>
            <a:noAutofit/>
          </a:bodyPr>
          <a:lstStyle/>
          <a:p>
            <a:pPr algn="ctr" rtl="1"/>
            <a:endParaRPr lang="ar-DZ" sz="8800" dirty="0" smtClean="0">
              <a:latin typeface="Urdu Typesetting" panose="03020402040406030203" pitchFamily="66" charset="-78"/>
              <a:ea typeface="SimSun" panose="02010600030101010101" pitchFamily="2" charset="-122"/>
              <a:cs typeface="Urdu Typesetting" panose="03020402040406030203" pitchFamily="66" charset="-78"/>
            </a:endParaRPr>
          </a:p>
          <a:p>
            <a:pPr algn="ctr" rtl="1"/>
            <a:r>
              <a:rPr lang="ar-DZ" sz="8800" dirty="0" smtClean="0">
                <a:latin typeface="Urdu Typesetting" panose="03020402040406030203" pitchFamily="66" charset="-78"/>
                <a:ea typeface="SimSun" panose="02010600030101010101" pitchFamily="2" charset="-122"/>
                <a:cs typeface="Urdu Typesetting" panose="03020402040406030203" pitchFamily="66" charset="-78"/>
              </a:rPr>
              <a:t>شكرا على القراءة المتأنية والمفيدة</a:t>
            </a:r>
            <a:endParaRPr lang="fr-FR" sz="8800" dirty="0">
              <a:latin typeface="Urdu Typesetting" panose="03020402040406030203" pitchFamily="66" charset="-78"/>
              <a:ea typeface="SimSun" panose="02010600030101010101" pitchFamily="2" charset="-122"/>
              <a:cs typeface="Urdu Typesetting" panose="03020402040406030203" pitchFamily="66" charset="-78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294182" y="1015397"/>
            <a:ext cx="2135622" cy="727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DZ" sz="3200" dirty="0" err="1" smtClean="0">
                <a:solidFill>
                  <a:schemeClr val="bg1"/>
                </a:solidFill>
                <a:latin typeface="Alilato ExtLt" pitchFamily="2" charset="-78"/>
                <a:cs typeface="Alilato ExtLt" pitchFamily="2" charset="-78"/>
              </a:rPr>
              <a:t>أد.سليم</a:t>
            </a:r>
            <a:r>
              <a:rPr lang="ar-DZ" sz="3200" dirty="0" smtClean="0">
                <a:solidFill>
                  <a:schemeClr val="bg1"/>
                </a:solidFill>
                <a:latin typeface="Alilato ExtLt" pitchFamily="2" charset="-78"/>
                <a:cs typeface="Alilato ExtLt" pitchFamily="2" charset="-78"/>
              </a:rPr>
              <a:t> درنوني</a:t>
            </a:r>
            <a:endParaRPr lang="fr-FR" sz="3200" dirty="0">
              <a:solidFill>
                <a:schemeClr val="bg1"/>
              </a:solidFill>
              <a:latin typeface="Alilato ExtLt" pitchFamily="2" charset="-78"/>
              <a:cs typeface="Alilato ExtL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077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DZ" sz="4800" dirty="0">
                <a:latin typeface="Alilato ExtLt" pitchFamily="2" charset="-78"/>
                <a:cs typeface="Alilato ExtLt" pitchFamily="2" charset="-78"/>
              </a:rPr>
              <a:t>أهداف التعليم </a:t>
            </a:r>
            <a:endParaRPr lang="fr-FR" sz="4800" dirty="0">
              <a:latin typeface="Alilato ExtLt" pitchFamily="2" charset="-78"/>
              <a:cs typeface="Alilato ExtLt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spcAft>
                <a:spcPts val="0"/>
              </a:spcAft>
            </a:pPr>
            <a:r>
              <a:rPr lang="ar-DZ" dirty="0" smtClean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تحكم </a:t>
            </a:r>
            <a:r>
              <a:rPr lang="ar-DZ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الطالب في قراءة وتحليل العلاقات العائلية </a:t>
            </a:r>
            <a:r>
              <a:rPr lang="ar-DZ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والقرابية</a:t>
            </a:r>
            <a:r>
              <a:rPr lang="ar-DZ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وفقا لمقاربات </a:t>
            </a:r>
            <a:r>
              <a:rPr lang="ar-DZ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انثروبولوجية</a:t>
            </a:r>
            <a:r>
              <a:rPr lang="ar-DZ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مختلفة، </a:t>
            </a:r>
            <a:endParaRPr lang="fr-FR" dirty="0" smtClean="0">
              <a:latin typeface="Times New Roman" panose="02020603050405020304" pitchFamily="18" charset="0"/>
              <a:ea typeface="SimSun" panose="02010600030101010101" pitchFamily="2" charset="-122"/>
              <a:cs typeface="mohammad bold art 1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ar-DZ" dirty="0" smtClean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إكسابه </a:t>
            </a:r>
            <a:r>
              <a:rPr lang="ar-DZ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القدرة على الانتقال من النظرية الأكاديمية وإسقاطها على واقع المنظومة </a:t>
            </a:r>
            <a:r>
              <a:rPr lang="ar-DZ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القرابية</a:t>
            </a:r>
            <a:r>
              <a:rPr lang="fr-FR" dirty="0" smtClean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.</a:t>
            </a:r>
          </a:p>
          <a:p>
            <a:pPr algn="just" rtl="1">
              <a:spcAft>
                <a:spcPts val="0"/>
              </a:spcAft>
            </a:pPr>
            <a:r>
              <a:rPr lang="ar-DZ" dirty="0" smtClean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</a:t>
            </a:r>
            <a:r>
              <a:rPr lang="ar-DZ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تكوين الخيال الأنثروبولوجي لدى الطالب وتنميته بما يسمح له بتشكيل رؤية </a:t>
            </a:r>
            <a:r>
              <a:rPr lang="ar-DZ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ابستيمولوجية</a:t>
            </a:r>
            <a:r>
              <a:rPr lang="ar-DZ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/</a:t>
            </a:r>
            <a:r>
              <a:rPr lang="ar-DZ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أنثروبولوجية</a:t>
            </a:r>
            <a:r>
              <a:rPr lang="ar-DZ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</a:t>
            </a:r>
            <a:r>
              <a:rPr lang="ar-DZ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للأنساق</a:t>
            </a:r>
            <a:r>
              <a:rPr lang="ar-DZ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والنظم </a:t>
            </a:r>
            <a:r>
              <a:rPr lang="ar-DZ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القرابية</a:t>
            </a:r>
            <a:r>
              <a:rPr lang="ar-DZ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والعائلية. </a:t>
            </a:r>
            <a:endParaRPr lang="fr-FR" dirty="0" smtClean="0">
              <a:latin typeface="Times New Roman" panose="02020603050405020304" pitchFamily="18" charset="0"/>
              <a:ea typeface="SimSun" panose="02010600030101010101" pitchFamily="2" charset="-122"/>
              <a:cs typeface="mohammad bold art 1" pitchFamily="2" charset="-78"/>
            </a:endParaRPr>
          </a:p>
          <a:p>
            <a:pPr algn="just" rtl="1">
              <a:spcAft>
                <a:spcPts val="0"/>
              </a:spcAft>
            </a:pPr>
            <a:r>
              <a:rPr lang="ar-SA" dirty="0" smtClean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وكذلك </a:t>
            </a:r>
            <a:r>
              <a:rPr lang="ar-SA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إدراك</a:t>
            </a:r>
            <a:r>
              <a:rPr lang="ar-SA" b="1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العلاقات التي ينسجها المجتمع والثقافة من خلال البنى الاجتماعية والاقتصادية</a:t>
            </a:r>
            <a:r>
              <a:rPr lang="ar-SA" b="1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</a:t>
            </a:r>
            <a:r>
              <a:rPr lang="ar-SA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والسياسية والثقافية التي تعمل على تحديد الأدوار والسلوكيات والعلاقات بين الجنسين وذلك من خلال </a:t>
            </a:r>
            <a:r>
              <a:rPr lang="ar-SA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الجندر</a:t>
            </a:r>
            <a:r>
              <a:rPr lang="ar-SA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.</a:t>
            </a:r>
            <a:endParaRPr lang="fr-FR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294182" y="1015397"/>
            <a:ext cx="2135622" cy="727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DZ" sz="3200" dirty="0" err="1" smtClean="0">
                <a:solidFill>
                  <a:schemeClr val="bg1"/>
                </a:solidFill>
                <a:latin typeface="Alilato ExtLt" pitchFamily="2" charset="-78"/>
                <a:cs typeface="Alilato ExtLt" pitchFamily="2" charset="-78"/>
              </a:rPr>
              <a:t>أد.سليم</a:t>
            </a:r>
            <a:r>
              <a:rPr lang="ar-DZ" sz="3200" dirty="0" smtClean="0">
                <a:solidFill>
                  <a:schemeClr val="bg1"/>
                </a:solidFill>
                <a:latin typeface="Alilato ExtLt" pitchFamily="2" charset="-78"/>
                <a:cs typeface="Alilato ExtLt" pitchFamily="2" charset="-78"/>
              </a:rPr>
              <a:t> درنوني</a:t>
            </a:r>
            <a:endParaRPr lang="fr-FR" sz="3200" dirty="0">
              <a:solidFill>
                <a:schemeClr val="bg1"/>
              </a:solidFill>
              <a:latin typeface="Alilato ExtLt" pitchFamily="2" charset="-78"/>
              <a:cs typeface="Alilato ExtL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33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4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5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75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DZ" sz="4800" dirty="0">
                <a:latin typeface="Alilato ExtLt" pitchFamily="2" charset="-78"/>
                <a:cs typeface="Alilato ExtLt" pitchFamily="2" charset="-78"/>
              </a:rPr>
              <a:t>المعارف المسبقة المطلوبة </a:t>
            </a:r>
            <a:endParaRPr lang="fr-FR" sz="4800" dirty="0">
              <a:latin typeface="Alilato ExtLt" pitchFamily="2" charset="-78"/>
              <a:cs typeface="Alilato ExtLt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spcAft>
                <a:spcPts val="0"/>
              </a:spcAft>
            </a:pPr>
            <a:r>
              <a:rPr lang="ar-DZ" sz="3200" dirty="0" smtClean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1)متمكن </a:t>
            </a:r>
            <a:r>
              <a:rPr lang="ar-DZ" sz="32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من معرفة ميادين </a:t>
            </a:r>
            <a:r>
              <a:rPr lang="ar-DZ" sz="32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الانثربولوجيا</a:t>
            </a:r>
            <a:r>
              <a:rPr lang="ar-DZ" sz="32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</a:t>
            </a:r>
          </a:p>
          <a:p>
            <a:pPr algn="r" rtl="1">
              <a:spcAft>
                <a:spcPts val="0"/>
              </a:spcAft>
            </a:pPr>
            <a:r>
              <a:rPr lang="ar-DZ" sz="32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2)متمكن  من معرفة  اشكال التعبير </a:t>
            </a:r>
            <a:r>
              <a:rPr lang="ar-DZ" sz="32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والانثربولوجيا</a:t>
            </a:r>
            <a:r>
              <a:rPr lang="ar-DZ" sz="32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المغاربية </a:t>
            </a:r>
          </a:p>
          <a:p>
            <a:pPr algn="r" rtl="1">
              <a:spcAft>
                <a:spcPts val="0"/>
              </a:spcAft>
            </a:pPr>
            <a:r>
              <a:rPr lang="ar-DZ" sz="32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3) متمكن  من معرفة  النظريات </a:t>
            </a:r>
            <a:r>
              <a:rPr lang="ar-DZ" sz="32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الأنثروبولوجية</a:t>
            </a:r>
            <a:r>
              <a:rPr lang="ar-DZ" sz="32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</a:t>
            </a:r>
            <a:r>
              <a:rPr lang="ar-DZ" sz="32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الكلاسكية</a:t>
            </a:r>
            <a:r>
              <a:rPr lang="ar-DZ" sz="32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والحديثة</a:t>
            </a:r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294182" y="1015397"/>
            <a:ext cx="2135622" cy="727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DZ" sz="3200" dirty="0" err="1" smtClean="0">
                <a:solidFill>
                  <a:schemeClr val="bg1"/>
                </a:solidFill>
                <a:latin typeface="Alilato ExtLt" pitchFamily="2" charset="-78"/>
                <a:cs typeface="Alilato ExtLt" pitchFamily="2" charset="-78"/>
              </a:rPr>
              <a:t>أد.سليم</a:t>
            </a:r>
            <a:r>
              <a:rPr lang="ar-DZ" sz="3200" dirty="0" smtClean="0">
                <a:solidFill>
                  <a:schemeClr val="bg1"/>
                </a:solidFill>
                <a:latin typeface="Alilato ExtLt" pitchFamily="2" charset="-78"/>
                <a:cs typeface="Alilato ExtLt" pitchFamily="2" charset="-78"/>
              </a:rPr>
              <a:t> درنوني</a:t>
            </a:r>
            <a:endParaRPr lang="fr-FR" sz="3200" dirty="0">
              <a:solidFill>
                <a:schemeClr val="bg1"/>
              </a:solidFill>
              <a:latin typeface="Alilato ExtLt" pitchFamily="2" charset="-78"/>
              <a:cs typeface="Alilato ExtL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939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DZ" dirty="0">
                <a:latin typeface="Alilato ExtLt" pitchFamily="2" charset="-78"/>
                <a:cs typeface="Alilato ExtLt" pitchFamily="2" charset="-78"/>
              </a:rPr>
              <a:t>مفردات المادة</a:t>
            </a:r>
            <a:br>
              <a:rPr lang="ar-DZ" dirty="0">
                <a:latin typeface="Alilato ExtLt" pitchFamily="2" charset="-78"/>
                <a:cs typeface="Alilato ExtLt" pitchFamily="2" charset="-78"/>
              </a:rPr>
            </a:br>
            <a:r>
              <a:rPr lang="ar-DZ" dirty="0">
                <a:latin typeface="Alilato ExtLt" pitchFamily="2" charset="-78"/>
                <a:cs typeface="Alilato ExtLt" pitchFamily="2" charset="-78"/>
              </a:rPr>
              <a:t>(يجب أن يتضمن السداسي 15مفردة تعليمية/درسا).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spcAft>
                <a:spcPts val="0"/>
              </a:spcAft>
            </a:pPr>
            <a:r>
              <a:rPr lang="ar-DZ" sz="32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1.	القرابة: المفهوم والنشأة</a:t>
            </a:r>
          </a:p>
          <a:p>
            <a:pPr algn="r" rtl="1">
              <a:spcAft>
                <a:spcPts val="0"/>
              </a:spcAft>
            </a:pPr>
            <a:r>
              <a:rPr lang="ar-DZ" sz="32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2.	لمحة تاريخية عن تطور المفهوم</a:t>
            </a:r>
          </a:p>
          <a:p>
            <a:pPr algn="r" rtl="1">
              <a:spcAft>
                <a:spcPts val="0"/>
              </a:spcAft>
            </a:pPr>
            <a:r>
              <a:rPr lang="ar-DZ" sz="32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3.	القرابة والرباط الاجتماعي</a:t>
            </a:r>
          </a:p>
          <a:p>
            <a:pPr algn="r" rtl="1">
              <a:spcAft>
                <a:spcPts val="0"/>
              </a:spcAft>
            </a:pPr>
            <a:r>
              <a:rPr lang="ar-DZ" sz="32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4.	الاتجاهات النظريات في دراسة القرابة </a:t>
            </a:r>
          </a:p>
          <a:p>
            <a:pPr algn="r" rtl="1">
              <a:spcAft>
                <a:spcPts val="0"/>
              </a:spcAft>
            </a:pPr>
            <a:r>
              <a:rPr lang="ar-DZ" sz="32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5.	النظريات الحديثة في أنثروبولوجيا الانتماء والقرابة</a:t>
            </a:r>
          </a:p>
          <a:p>
            <a:pPr algn="r" rtl="1">
              <a:spcAft>
                <a:spcPts val="0"/>
              </a:spcAft>
            </a:pPr>
            <a:r>
              <a:rPr lang="ar-DZ" sz="32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6.	القرابة والسياسة والاقتصاد</a:t>
            </a:r>
          </a:p>
          <a:p>
            <a:pPr algn="r" rtl="1">
              <a:spcAft>
                <a:spcPts val="0"/>
              </a:spcAft>
            </a:pPr>
            <a:r>
              <a:rPr lang="ar-DZ" sz="32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7.	مفهوم القبيلة وعلاقته بالقرابة  في الثقافة الجزائرية</a:t>
            </a:r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294182" y="1015397"/>
            <a:ext cx="2135622" cy="727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DZ" sz="3200" dirty="0" err="1" smtClean="0">
                <a:solidFill>
                  <a:schemeClr val="bg1"/>
                </a:solidFill>
                <a:latin typeface="Alilato ExtLt" pitchFamily="2" charset="-78"/>
                <a:cs typeface="Alilato ExtLt" pitchFamily="2" charset="-78"/>
              </a:rPr>
              <a:t>أد.سليم</a:t>
            </a:r>
            <a:r>
              <a:rPr lang="ar-DZ" sz="3200" dirty="0" smtClean="0">
                <a:solidFill>
                  <a:schemeClr val="bg1"/>
                </a:solidFill>
                <a:latin typeface="Alilato ExtLt" pitchFamily="2" charset="-78"/>
                <a:cs typeface="Alilato ExtLt" pitchFamily="2" charset="-78"/>
              </a:rPr>
              <a:t> درنوني</a:t>
            </a:r>
            <a:endParaRPr lang="fr-FR" sz="3200" dirty="0">
              <a:solidFill>
                <a:schemeClr val="bg1"/>
              </a:solidFill>
              <a:latin typeface="Alilato ExtLt" pitchFamily="2" charset="-78"/>
              <a:cs typeface="Alilato ExtL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11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6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4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1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20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75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DZ" dirty="0">
                <a:latin typeface="Alilato ExtLt" pitchFamily="2" charset="-78"/>
                <a:cs typeface="Alilato ExtLt" pitchFamily="2" charset="-78"/>
              </a:rPr>
              <a:t>مفردات المادة</a:t>
            </a:r>
            <a:br>
              <a:rPr lang="ar-DZ" dirty="0">
                <a:latin typeface="Alilato ExtLt" pitchFamily="2" charset="-78"/>
                <a:cs typeface="Alilato ExtLt" pitchFamily="2" charset="-78"/>
              </a:rPr>
            </a:br>
            <a:r>
              <a:rPr lang="ar-DZ" dirty="0">
                <a:latin typeface="Alilato ExtLt" pitchFamily="2" charset="-78"/>
                <a:cs typeface="Alilato ExtLt" pitchFamily="2" charset="-78"/>
              </a:rPr>
              <a:t>(يجب أن يتضمن السداسي 15مفردة تعليمية/درسا).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spcAft>
                <a:spcPts val="0"/>
              </a:spcAft>
            </a:pPr>
            <a:r>
              <a:rPr lang="ar-DZ" sz="32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8.	العائلة: المفهوم والنشأة </a:t>
            </a:r>
          </a:p>
          <a:p>
            <a:pPr algn="r" rtl="1">
              <a:spcAft>
                <a:spcPts val="0"/>
              </a:spcAft>
            </a:pPr>
            <a:r>
              <a:rPr lang="ar-DZ" sz="32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9.	لمحة تاريخية عن تطور بنية العائلة و بناؤها ووظيفتها</a:t>
            </a:r>
          </a:p>
          <a:p>
            <a:pPr algn="r" rtl="1">
              <a:spcAft>
                <a:spcPts val="0"/>
              </a:spcAft>
            </a:pPr>
            <a:r>
              <a:rPr lang="ar-DZ" sz="32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10.	الاتجاهات النظريات في دراسة العائلة</a:t>
            </a:r>
          </a:p>
          <a:p>
            <a:pPr algn="r" rtl="1">
              <a:spcAft>
                <a:spcPts val="0"/>
              </a:spcAft>
            </a:pPr>
            <a:r>
              <a:rPr lang="ar-DZ" sz="32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11.	النظريات الحديثة في أنثروبولوجيا العائلة</a:t>
            </a:r>
          </a:p>
          <a:p>
            <a:pPr algn="r" rtl="1">
              <a:spcAft>
                <a:spcPts val="0"/>
              </a:spcAft>
            </a:pPr>
            <a:r>
              <a:rPr lang="ar-DZ" sz="32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12.	الزواج والطلاق</a:t>
            </a:r>
          </a:p>
          <a:p>
            <a:pPr algn="r" rtl="1">
              <a:spcAft>
                <a:spcPts val="0"/>
              </a:spcAft>
            </a:pPr>
            <a:r>
              <a:rPr lang="ar-DZ" sz="32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13.	بنية العائلة العربية</a:t>
            </a:r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294182" y="1015397"/>
            <a:ext cx="2135622" cy="727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DZ" sz="3200" dirty="0" err="1" smtClean="0">
                <a:solidFill>
                  <a:schemeClr val="bg1"/>
                </a:solidFill>
                <a:latin typeface="Alilato ExtLt" pitchFamily="2" charset="-78"/>
                <a:cs typeface="Alilato ExtLt" pitchFamily="2" charset="-78"/>
              </a:rPr>
              <a:t>أد.سليم</a:t>
            </a:r>
            <a:r>
              <a:rPr lang="ar-DZ" sz="3200" dirty="0" smtClean="0">
                <a:solidFill>
                  <a:schemeClr val="bg1"/>
                </a:solidFill>
                <a:latin typeface="Alilato ExtLt" pitchFamily="2" charset="-78"/>
                <a:cs typeface="Alilato ExtLt" pitchFamily="2" charset="-78"/>
              </a:rPr>
              <a:t> درنوني</a:t>
            </a:r>
            <a:endParaRPr lang="fr-FR" sz="3200" dirty="0">
              <a:solidFill>
                <a:schemeClr val="bg1"/>
              </a:solidFill>
              <a:latin typeface="Alilato ExtLt" pitchFamily="2" charset="-78"/>
              <a:cs typeface="Alilato ExtL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838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6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35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90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15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DZ" dirty="0">
                <a:latin typeface="Alilato ExtLt" pitchFamily="2" charset="-78"/>
                <a:cs typeface="Alilato ExtLt" pitchFamily="2" charset="-78"/>
              </a:rPr>
              <a:t>مفردات المادة</a:t>
            </a:r>
            <a:br>
              <a:rPr lang="ar-DZ" dirty="0">
                <a:latin typeface="Alilato ExtLt" pitchFamily="2" charset="-78"/>
                <a:cs typeface="Alilato ExtLt" pitchFamily="2" charset="-78"/>
              </a:rPr>
            </a:br>
            <a:r>
              <a:rPr lang="ar-DZ" dirty="0">
                <a:latin typeface="Alilato ExtLt" pitchFamily="2" charset="-78"/>
                <a:cs typeface="Alilato ExtLt" pitchFamily="2" charset="-78"/>
              </a:rPr>
              <a:t>(يجب أن يتضمن السداسي 15مفردة تعليمية/درسا).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>
              <a:spcAft>
                <a:spcPts val="0"/>
              </a:spcAft>
            </a:pPr>
            <a:r>
              <a:rPr lang="ar-DZ" sz="32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8.	العائلة: المفهوم والنشأة </a:t>
            </a:r>
          </a:p>
          <a:p>
            <a:pPr algn="r" rtl="1">
              <a:spcAft>
                <a:spcPts val="0"/>
              </a:spcAft>
            </a:pPr>
            <a:r>
              <a:rPr lang="ar-DZ" sz="32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9.	لمحة تاريخية عن تطور بنية العائلة و بناؤها ووظيفتها</a:t>
            </a:r>
          </a:p>
          <a:p>
            <a:pPr algn="r" rtl="1">
              <a:spcAft>
                <a:spcPts val="0"/>
              </a:spcAft>
            </a:pPr>
            <a:r>
              <a:rPr lang="ar-DZ" sz="32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10.	الاتجاهات النظريات في دراسة العائلة</a:t>
            </a:r>
          </a:p>
          <a:p>
            <a:pPr algn="r" rtl="1">
              <a:spcAft>
                <a:spcPts val="0"/>
              </a:spcAft>
            </a:pPr>
            <a:r>
              <a:rPr lang="ar-DZ" sz="32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11.	النظريات الحديثة في أنثروبولوجيا العائلة</a:t>
            </a:r>
          </a:p>
          <a:p>
            <a:pPr algn="r" rtl="1">
              <a:spcAft>
                <a:spcPts val="0"/>
              </a:spcAft>
            </a:pPr>
            <a:r>
              <a:rPr lang="ar-DZ" sz="32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12.	الزواج والطلاق</a:t>
            </a:r>
          </a:p>
          <a:p>
            <a:pPr algn="r" rtl="1">
              <a:spcAft>
                <a:spcPts val="0"/>
              </a:spcAft>
            </a:pPr>
            <a:r>
              <a:rPr lang="ar-DZ" sz="32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13.	بنية العائلة </a:t>
            </a:r>
            <a:r>
              <a:rPr lang="ar-DZ" sz="3200" dirty="0" smtClean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العربية</a:t>
            </a:r>
          </a:p>
          <a:p>
            <a:pPr algn="r" rtl="1">
              <a:spcAft>
                <a:spcPts val="0"/>
              </a:spcAft>
            </a:pPr>
            <a:r>
              <a:rPr lang="ar-DZ" sz="32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14.	</a:t>
            </a:r>
            <a:r>
              <a:rPr lang="ar-DZ" sz="32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الجندر</a:t>
            </a:r>
            <a:r>
              <a:rPr lang="ar-DZ" sz="32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(النوع الاجتماعي): المفهوم والنشأة </a:t>
            </a:r>
          </a:p>
          <a:p>
            <a:pPr algn="r" rtl="1">
              <a:spcAft>
                <a:spcPts val="0"/>
              </a:spcAft>
            </a:pPr>
            <a:r>
              <a:rPr lang="ar-DZ" sz="32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15.	دور المرأة ووضعها على الصعيد الشخصي والمحلي </a:t>
            </a:r>
          </a:p>
          <a:p>
            <a:pPr algn="r" rtl="1">
              <a:spcAft>
                <a:spcPts val="0"/>
              </a:spcAft>
            </a:pPr>
            <a:endParaRPr lang="ar-DZ" sz="3200" dirty="0">
              <a:latin typeface="Times New Roman" panose="02020603050405020304" pitchFamily="18" charset="0"/>
              <a:ea typeface="SimSun" panose="02010600030101010101" pitchFamily="2" charset="-122"/>
              <a:cs typeface="mohammad bold art 1" pitchFamily="2" charset="-78"/>
            </a:endParaRPr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294182" y="1015397"/>
            <a:ext cx="2135622" cy="727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DZ" sz="3200" dirty="0" err="1" smtClean="0">
                <a:solidFill>
                  <a:schemeClr val="bg1"/>
                </a:solidFill>
                <a:latin typeface="Alilato ExtLt" pitchFamily="2" charset="-78"/>
                <a:cs typeface="Alilato ExtLt" pitchFamily="2" charset="-78"/>
              </a:rPr>
              <a:t>أد.سليم</a:t>
            </a:r>
            <a:r>
              <a:rPr lang="ar-DZ" sz="3200" dirty="0" smtClean="0">
                <a:solidFill>
                  <a:schemeClr val="bg1"/>
                </a:solidFill>
                <a:latin typeface="Alilato ExtLt" pitchFamily="2" charset="-78"/>
                <a:cs typeface="Alilato ExtLt" pitchFamily="2" charset="-78"/>
              </a:rPr>
              <a:t> درنوني</a:t>
            </a:r>
            <a:endParaRPr lang="fr-FR" sz="3200" dirty="0">
              <a:solidFill>
                <a:schemeClr val="bg1"/>
              </a:solidFill>
              <a:latin typeface="Alilato ExtLt" pitchFamily="2" charset="-78"/>
              <a:cs typeface="Alilato ExtL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611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6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35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90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150"/>
                            </p:stCondLst>
                            <p:childTnLst>
                              <p:par>
                                <p:cTn id="6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DZ" dirty="0">
                <a:latin typeface="Alilato ExtLt" pitchFamily="2" charset="-78"/>
                <a:cs typeface="Alilato ExtLt" pitchFamily="2" charset="-78"/>
              </a:rPr>
              <a:t>طريقة التقييم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spcAft>
                <a:spcPts val="0"/>
              </a:spcAft>
            </a:pPr>
            <a:r>
              <a:rPr lang="ar-DZ" sz="32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مراقبة مستمرة </a:t>
            </a:r>
            <a:r>
              <a:rPr lang="ar-DZ" sz="3200" dirty="0" smtClean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خلال السداسي تتضمن: ملف القراءة، عروض، فروض، تلخيص كتب.</a:t>
            </a:r>
          </a:p>
          <a:p>
            <a:pPr algn="r" rtl="1">
              <a:spcAft>
                <a:spcPts val="0"/>
              </a:spcAft>
            </a:pPr>
            <a:r>
              <a:rPr lang="ar-DZ" sz="3200" dirty="0" smtClean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امتحان في نهاية السداسي حول كامل المقرر.</a:t>
            </a:r>
            <a:endParaRPr lang="ar-DZ" sz="3200" dirty="0">
              <a:latin typeface="Times New Roman" panose="02020603050405020304" pitchFamily="18" charset="0"/>
              <a:ea typeface="SimSun" panose="02010600030101010101" pitchFamily="2" charset="-122"/>
              <a:cs typeface="mohammad bold art 1" pitchFamily="2" charset="-78"/>
            </a:endParaRPr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294182" y="1015397"/>
            <a:ext cx="2135622" cy="727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DZ" sz="3200" dirty="0" err="1" smtClean="0">
                <a:solidFill>
                  <a:schemeClr val="bg1"/>
                </a:solidFill>
                <a:latin typeface="Alilato ExtLt" pitchFamily="2" charset="-78"/>
                <a:cs typeface="Alilato ExtLt" pitchFamily="2" charset="-78"/>
              </a:rPr>
              <a:t>أد.سليم</a:t>
            </a:r>
            <a:r>
              <a:rPr lang="ar-DZ" sz="3200" dirty="0" smtClean="0">
                <a:solidFill>
                  <a:schemeClr val="bg1"/>
                </a:solidFill>
                <a:latin typeface="Alilato ExtLt" pitchFamily="2" charset="-78"/>
                <a:cs typeface="Alilato ExtLt" pitchFamily="2" charset="-78"/>
              </a:rPr>
              <a:t> درنوني</a:t>
            </a:r>
            <a:endParaRPr lang="fr-FR" sz="3200" dirty="0">
              <a:solidFill>
                <a:schemeClr val="bg1"/>
              </a:solidFill>
              <a:latin typeface="Alilato ExtLt" pitchFamily="2" charset="-78"/>
              <a:cs typeface="Alilato ExtLt" pitchFamily="2" charset="-78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40" y="4136531"/>
            <a:ext cx="3102864" cy="206340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080" y="4163239"/>
            <a:ext cx="3505962" cy="200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8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DZ" dirty="0">
                <a:latin typeface="Alilato ExtLt" pitchFamily="2" charset="-78"/>
                <a:cs typeface="Alilato ExtLt" pitchFamily="2" charset="-78"/>
              </a:rPr>
              <a:t>المراجع: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009" y="2096334"/>
            <a:ext cx="11768328" cy="4679369"/>
          </a:xfrm>
        </p:spPr>
        <p:txBody>
          <a:bodyPr>
            <a:noAutofit/>
          </a:bodyPr>
          <a:lstStyle/>
          <a:p>
            <a:pPr algn="r" rtl="1">
              <a:spcAft>
                <a:spcPts val="0"/>
              </a:spcAft>
            </a:pPr>
            <a:r>
              <a:rPr lang="ar-DZ" sz="18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 إحسان محمد الحسن: العائلة والقرابة والزواج، دراسة تحليلية في تغيير النظم العائلية والقرابة والزواج في المجتمع </a:t>
            </a:r>
            <a:r>
              <a:rPr lang="ar-DZ" sz="18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العربي،دار</a:t>
            </a:r>
            <a:r>
              <a:rPr lang="ar-DZ" sz="18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الطليعة بيروت  1981.</a:t>
            </a:r>
          </a:p>
          <a:p>
            <a:pPr algn="r" rtl="1">
              <a:spcAft>
                <a:spcPts val="0"/>
              </a:spcAft>
            </a:pPr>
            <a:r>
              <a:rPr lang="ar-DZ" sz="18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 أحمد سالم  الأحمر: علم اجتماع الأسرة بين  التنظير والواقع  </a:t>
            </a:r>
            <a:r>
              <a:rPr lang="ar-DZ" sz="18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المتغير،ط</a:t>
            </a:r>
            <a:r>
              <a:rPr lang="ar-DZ" sz="18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1 ،دار الكتب  الوطنية بنغازي . ليبيا ،2004. </a:t>
            </a:r>
          </a:p>
          <a:p>
            <a:pPr algn="r" rtl="1">
              <a:spcAft>
                <a:spcPts val="0"/>
              </a:spcAft>
            </a:pPr>
            <a:r>
              <a:rPr lang="ar-DZ" sz="18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 حليم  بركات :المجتمع العربي المعاصر بحث استطلاعي اجتماعي ،مركز دراسات الوحدة العربية  بيروت  لبنان .</a:t>
            </a:r>
          </a:p>
          <a:p>
            <a:pPr algn="r" rtl="1">
              <a:spcAft>
                <a:spcPts val="0"/>
              </a:spcAft>
            </a:pPr>
            <a:r>
              <a:rPr lang="ar-DZ" sz="18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 سعيد  </a:t>
            </a:r>
            <a:r>
              <a:rPr lang="ar-DZ" sz="18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بوشينة</a:t>
            </a:r>
            <a:r>
              <a:rPr lang="ar-DZ" sz="18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: دور  الروضة في  النمو العقلي  لدى طفل ما قبل المدرسة  ، و زارة  الثقافة  والسياحة، عدد 84 ،</a:t>
            </a:r>
            <a:r>
              <a:rPr lang="ar-DZ" sz="18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الجزائر،ديسمبر</a:t>
            </a:r>
            <a:r>
              <a:rPr lang="ar-DZ" sz="18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1984.</a:t>
            </a:r>
          </a:p>
          <a:p>
            <a:pPr algn="r" rtl="1">
              <a:spcAft>
                <a:spcPts val="0"/>
              </a:spcAft>
            </a:pPr>
            <a:r>
              <a:rPr lang="ar-DZ" sz="18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 عبد الحميد دليمي :دراسة في العمران  السكن  </a:t>
            </a:r>
            <a:r>
              <a:rPr lang="ar-DZ" sz="18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والإسكان،مخبر</a:t>
            </a:r>
            <a:r>
              <a:rPr lang="ar-DZ" sz="18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الإنسان  والمدينة ،دار الهدى  للنشر والتوزيع  ،عين  مليلة الجزائر 2007.</a:t>
            </a:r>
          </a:p>
          <a:p>
            <a:pPr algn="r" rtl="1">
              <a:spcAft>
                <a:spcPts val="0"/>
              </a:spcAft>
            </a:pPr>
            <a:r>
              <a:rPr lang="ar-DZ" sz="18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 محمد عاطف غيث: قاموس علم الاجتماع، الهيئة المصرية العامة للكتاب،مصر،1979،</a:t>
            </a:r>
          </a:p>
          <a:p>
            <a:pPr algn="r" rtl="1">
              <a:spcAft>
                <a:spcPts val="0"/>
              </a:spcAft>
            </a:pPr>
            <a:r>
              <a:rPr lang="ar-DZ" sz="18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- </a:t>
            </a:r>
            <a:r>
              <a:rPr lang="ar-DZ" sz="1800" dirty="0" smtClean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 </a:t>
            </a:r>
            <a:r>
              <a:rPr lang="ar-DZ" sz="18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محمد عبد الهادي :التعليم  ما قبل المدرسي ودوره  في تنمية  ثقافة الطفل ،مجلة العلوم  الإنسانية ،عدد 10 ،جامعة بسكرة ،الجزائر،2006.</a:t>
            </a:r>
          </a:p>
          <a:p>
            <a:pPr algn="r" rtl="1">
              <a:spcAft>
                <a:spcPts val="0"/>
              </a:spcAft>
            </a:pPr>
            <a:r>
              <a:rPr lang="ar-DZ" sz="18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 معن خليل  عمر علم الاجتماع الأسرة  ،دار الشروق عمان 2000.</a:t>
            </a:r>
          </a:p>
          <a:p>
            <a:pPr algn="r" rtl="1">
              <a:spcAft>
                <a:spcPts val="0"/>
              </a:spcAft>
            </a:pPr>
            <a:r>
              <a:rPr lang="ar-DZ" sz="18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  محمد الحسن الأسرة ومشكلاتها، دار النهضة العربية للطباعة والنشر بيروت 1981. </a:t>
            </a:r>
          </a:p>
          <a:p>
            <a:pPr algn="r" rtl="1">
              <a:spcAft>
                <a:spcPts val="0"/>
              </a:spcAft>
            </a:pPr>
            <a:r>
              <a:rPr lang="ar-DZ" sz="18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-نيما </a:t>
            </a:r>
            <a:r>
              <a:rPr lang="ar-DZ" sz="18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تاغيبي,الدراسات</a:t>
            </a:r>
            <a:r>
              <a:rPr lang="ar-DZ" sz="18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النسائية/دراسات </a:t>
            </a:r>
            <a:r>
              <a:rPr lang="ar-DZ" sz="18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الجندر</a:t>
            </a:r>
            <a:r>
              <a:rPr lang="ar-DZ" sz="18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-ترجمة هالة كمال     .</a:t>
            </a:r>
            <a:r>
              <a:rPr lang="fr-FR" sz="18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www.gender</a:t>
            </a:r>
          </a:p>
          <a:p>
            <a:pPr algn="r" rtl="1">
              <a:spcAft>
                <a:spcPts val="0"/>
              </a:spcAft>
            </a:pPr>
            <a:endParaRPr lang="ar-DZ" sz="1800" dirty="0">
              <a:latin typeface="Times New Roman" panose="02020603050405020304" pitchFamily="18" charset="0"/>
              <a:ea typeface="SimSun" panose="02010600030101010101" pitchFamily="2" charset="-122"/>
              <a:cs typeface="mohammad bold art 1" pitchFamily="2" charset="-78"/>
            </a:endParaRPr>
          </a:p>
          <a:p>
            <a:endParaRPr lang="fr-FR" sz="11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294182" y="1015397"/>
            <a:ext cx="2135622" cy="727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DZ" sz="3200" dirty="0" err="1" smtClean="0">
                <a:solidFill>
                  <a:schemeClr val="bg1"/>
                </a:solidFill>
                <a:latin typeface="Alilato ExtLt" pitchFamily="2" charset="-78"/>
                <a:cs typeface="Alilato ExtLt" pitchFamily="2" charset="-78"/>
              </a:rPr>
              <a:t>أد.سليم</a:t>
            </a:r>
            <a:r>
              <a:rPr lang="ar-DZ" sz="3200" dirty="0" smtClean="0">
                <a:solidFill>
                  <a:schemeClr val="bg1"/>
                </a:solidFill>
                <a:latin typeface="Alilato ExtLt" pitchFamily="2" charset="-78"/>
                <a:cs typeface="Alilato ExtLt" pitchFamily="2" charset="-78"/>
              </a:rPr>
              <a:t> درنوني</a:t>
            </a:r>
            <a:endParaRPr lang="fr-FR" sz="3200" dirty="0">
              <a:solidFill>
                <a:schemeClr val="bg1"/>
              </a:solidFill>
              <a:latin typeface="Alilato ExtLt" pitchFamily="2" charset="-78"/>
              <a:cs typeface="Alilato ExtL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2132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DZ" dirty="0">
                <a:latin typeface="Alilato ExtLt" pitchFamily="2" charset="-78"/>
                <a:cs typeface="Alilato ExtLt" pitchFamily="2" charset="-78"/>
              </a:rPr>
              <a:t>المراجع: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009" y="2096334"/>
            <a:ext cx="11768328" cy="4679369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Ariès P., 1960, L’enfant et la vie familiale sous l’Ancien Régime, Paris, Plon. </a:t>
            </a:r>
          </a:p>
          <a:p>
            <a:pPr algn="l"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Attias-</a:t>
            </a:r>
            <a:r>
              <a:rPr lang="fr-FR" sz="20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Donfut</a:t>
            </a: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C. et Segalen M., 1998, Grands-parents. La famille à travers les générations, Paris, Odile Jacob. </a:t>
            </a:r>
            <a:r>
              <a:rPr lang="fr-FR" sz="20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Avenel</a:t>
            </a: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C. et </a:t>
            </a:r>
            <a:r>
              <a:rPr lang="fr-FR" sz="20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Cicchelli</a:t>
            </a: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V., 2001, Les familles maghrébines en France, Confluences Méditerranée, n° 39. </a:t>
            </a:r>
          </a:p>
          <a:p>
            <a:pPr algn="l"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</a:t>
            </a:r>
            <a:r>
              <a:rPr lang="fr-FR" sz="20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Bawin</a:t>
            </a: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-Legros B. (1996). Sociologie de la famille. Le lien familial sous questions. De Boeck, Bruxelles. </a:t>
            </a:r>
          </a:p>
          <a:p>
            <a:pPr algn="l"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</a:t>
            </a:r>
            <a:r>
              <a:rPr lang="fr-FR" sz="20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Bonvalet</a:t>
            </a: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C., </a:t>
            </a:r>
            <a:r>
              <a:rPr lang="fr-FR" sz="20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Gotman</a:t>
            </a: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A. et </a:t>
            </a:r>
            <a:r>
              <a:rPr lang="fr-FR" sz="20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Grafmeyer</a:t>
            </a: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Y., (</a:t>
            </a:r>
            <a:r>
              <a:rPr lang="fr-FR" sz="20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dir</a:t>
            </a: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.), 1999, La famille et ses proches. </a:t>
            </a:r>
          </a:p>
          <a:p>
            <a:pPr algn="l"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Cadolle S., 2000, Être parent, être </a:t>
            </a:r>
            <a:r>
              <a:rPr lang="fr-FR" sz="20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beau-parent</a:t>
            </a: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. La recomposition de la famille, Paris, Odile Jacob.</a:t>
            </a:r>
          </a:p>
          <a:p>
            <a:pPr algn="l"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</a:t>
            </a:r>
            <a:r>
              <a:rPr lang="fr-FR" sz="20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Calmann-Levy</a:t>
            </a: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. </a:t>
            </a:r>
            <a:r>
              <a:rPr lang="fr-FR" sz="20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Commaille</a:t>
            </a: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J. et Martin C., 1998, Les enjeux politiques de la famille, Paris, Bayard. </a:t>
            </a:r>
          </a:p>
          <a:p>
            <a:pPr algn="l"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Castel R., 1995, Les métamorphoses de la question sociale, Paris, Fayard. </a:t>
            </a:r>
          </a:p>
          <a:p>
            <a:pPr algn="l">
              <a:spcAft>
                <a:spcPts val="0"/>
              </a:spcAft>
            </a:pP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-	</a:t>
            </a:r>
            <a:r>
              <a:rPr lang="fr-FR" sz="2000" dirty="0" err="1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Cicchelli</a:t>
            </a:r>
            <a:r>
              <a:rPr lang="fr-FR" sz="2000" dirty="0">
                <a:latin typeface="Times New Roman" panose="02020603050405020304" pitchFamily="18" charset="0"/>
                <a:ea typeface="SimSun" panose="02010600030101010101" pitchFamily="2" charset="-122"/>
                <a:cs typeface="mohammad bold art 1" pitchFamily="2" charset="-78"/>
              </a:rPr>
              <a:t> V., 2001, La construction de l’autonomie. Parents et jeunes adultes face aux études, Paris, Presses universitaires de France, collection Sciences sociales et sociétés. </a:t>
            </a:r>
          </a:p>
          <a:p>
            <a:pPr algn="l">
              <a:spcAft>
                <a:spcPts val="0"/>
              </a:spcAft>
            </a:pPr>
            <a:endParaRPr lang="ar-DZ" sz="2000" dirty="0">
              <a:latin typeface="Times New Roman" panose="02020603050405020304" pitchFamily="18" charset="0"/>
              <a:ea typeface="SimSun" panose="02010600030101010101" pitchFamily="2" charset="-122"/>
              <a:cs typeface="mohammad bold art 1" pitchFamily="2" charset="-78"/>
            </a:endParaRPr>
          </a:p>
          <a:p>
            <a:endParaRPr lang="fr-FR" sz="12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294182" y="1015397"/>
            <a:ext cx="2135622" cy="727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DZ" sz="3200" dirty="0" err="1" smtClean="0">
                <a:solidFill>
                  <a:schemeClr val="bg1"/>
                </a:solidFill>
                <a:latin typeface="Alilato ExtLt" pitchFamily="2" charset="-78"/>
                <a:cs typeface="Alilato ExtLt" pitchFamily="2" charset="-78"/>
              </a:rPr>
              <a:t>أد.سليم</a:t>
            </a:r>
            <a:r>
              <a:rPr lang="ar-DZ" sz="3200" dirty="0" smtClean="0">
                <a:solidFill>
                  <a:schemeClr val="bg1"/>
                </a:solidFill>
                <a:latin typeface="Alilato ExtLt" pitchFamily="2" charset="-78"/>
                <a:cs typeface="Alilato ExtLt" pitchFamily="2" charset="-78"/>
              </a:rPr>
              <a:t> درنوني</a:t>
            </a:r>
            <a:endParaRPr lang="fr-FR" sz="3200" dirty="0">
              <a:solidFill>
                <a:schemeClr val="bg1"/>
              </a:solidFill>
              <a:latin typeface="Alilato ExtLt" pitchFamily="2" charset="-78"/>
              <a:cs typeface="Alilato ExtL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849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34</TotalTime>
  <Words>386</Words>
  <Application>Microsoft Office PowerPoint</Application>
  <PresentationFormat>Grand écran</PresentationFormat>
  <Paragraphs>107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SimSun</vt:lpstr>
      <vt:lpstr>Alilato ExtLt</vt:lpstr>
      <vt:lpstr>Arial</vt:lpstr>
      <vt:lpstr>mohammad bold art 1</vt:lpstr>
      <vt:lpstr>Times New Roman</vt:lpstr>
      <vt:lpstr>Trebuchet MS</vt:lpstr>
      <vt:lpstr>Urdu Typesetting</vt:lpstr>
      <vt:lpstr>Berlin</vt:lpstr>
      <vt:lpstr>القرابة، العائلة والجندر</vt:lpstr>
      <vt:lpstr>أهداف التعليم </vt:lpstr>
      <vt:lpstr>المعارف المسبقة المطلوبة </vt:lpstr>
      <vt:lpstr>مفردات المادة (يجب أن يتضمن السداسي 15مفردة تعليمية/درسا).</vt:lpstr>
      <vt:lpstr>مفردات المادة (يجب أن يتضمن السداسي 15مفردة تعليمية/درسا).</vt:lpstr>
      <vt:lpstr>مفردات المادة (يجب أن يتضمن السداسي 15مفردة تعليمية/درسا).</vt:lpstr>
      <vt:lpstr>طريقة التقييم</vt:lpstr>
      <vt:lpstr>المراجع: </vt:lpstr>
      <vt:lpstr>المراجع: </vt:lpstr>
      <vt:lpstr>المراجع: </vt:lpstr>
      <vt:lpstr>المراجع: </vt:lpstr>
      <vt:lpstr>المراجع: </vt:lpstr>
      <vt:lpstr>النهاية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القرابة، العائلة والجندر</dc:title>
  <dc:creator>Compte Microsoft</dc:creator>
  <cp:lastModifiedBy>Compte Microsoft</cp:lastModifiedBy>
  <cp:revision>15</cp:revision>
  <dcterms:created xsi:type="dcterms:W3CDTF">2024-10-10T04:57:04Z</dcterms:created>
  <dcterms:modified xsi:type="dcterms:W3CDTF">2024-10-14T04:12:25Z</dcterms:modified>
</cp:coreProperties>
</file>