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98" r:id="rId1"/>
  </p:sldMasterIdLst>
  <p:sldIdLst>
    <p:sldId id="256" r:id="rId2"/>
    <p:sldId id="265" r:id="rId3"/>
    <p:sldId id="266" r:id="rId4"/>
    <p:sldId id="267" r:id="rId5"/>
    <p:sldId id="257" r:id="rId6"/>
    <p:sldId id="258" r:id="rId7"/>
    <p:sldId id="259" r:id="rId8"/>
    <p:sldId id="260" r:id="rId9"/>
    <p:sldId id="261" r:id="rId10"/>
    <p:sldId id="262" r:id="rId11"/>
    <p:sldId id="263" r:id="rId12"/>
    <p:sldId id="26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r-FR" smtClean="0"/>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fld id="{B61BEF0D-F0BB-DE4B-95CE-6DB70DBA9567}" type="datetimeFigureOut">
              <a:rPr lang="en-US" smtClean="0"/>
              <a:pPr/>
              <a:t>10/16/2022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45026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10/16/2022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2651307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fr-FR" smtClean="0"/>
              <a:t>Modifiez le style du titre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959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10/16/2022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286279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r-FR" smtClean="0"/>
              <a:t>Modifiez le style du titre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10/16/2022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51791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10/16/2022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1623580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024128" y="2967788"/>
            <a:ext cx="4754880" cy="334157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r-FR" smtClean="0"/>
              <a:t>Modifiez les styles du texte du masque</a:t>
            </a:r>
          </a:p>
        </p:txBody>
      </p:sp>
      <p:sp>
        <p:nvSpPr>
          <p:cNvPr id="6" name="Content Placeholder 5"/>
          <p:cNvSpPr>
            <a:spLocks noGrp="1"/>
          </p:cNvSpPr>
          <p:nvPr>
            <p:ph sz="quarter" idx="4"/>
          </p:nvPr>
        </p:nvSpPr>
        <p:spPr>
          <a:xfrm>
            <a:off x="5990888" y="2967788"/>
            <a:ext cx="4754880" cy="334157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51328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93787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90923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smtClean="0"/>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2A54C80-263E-416B-A8E0-580EDEADCBDC}" type="datetimeFigureOut">
              <a:rPr lang="en-US" smtClean="0"/>
              <a:t>10/16/2022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2152013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10/16/2022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608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61BEF0D-F0BB-DE4B-95CE-6DB70DBA9567}" type="datetimeFigureOut">
              <a:rPr lang="en-US" smtClean="0"/>
              <a:pPr/>
              <a:t>10/16/2022</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57F1E4F-1CFF-5643-939E-217C01CDF565}" type="slidenum">
              <a:rPr lang="en-US" smtClean="0"/>
              <a:pPr/>
              <a:t>‹N°›</a:t>
            </a:fld>
            <a:endParaRPr lang="en-US" dirty="0"/>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410077"/>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11430" t="23435" r="17131" b="4150"/>
          <a:stretch/>
        </p:blipFill>
        <p:spPr>
          <a:xfrm>
            <a:off x="2356835" y="4593550"/>
            <a:ext cx="3018204" cy="2339107"/>
          </a:xfrm>
          <a:prstGeom prst="ellipse">
            <a:avLst/>
          </a:prstGeom>
          <a:ln>
            <a:noFill/>
          </a:ln>
          <a:effectLst>
            <a:softEdge rad="112500"/>
          </a:effectLst>
        </p:spPr>
      </p:pic>
      <p:sp>
        <p:nvSpPr>
          <p:cNvPr id="2" name="Titre 1"/>
          <p:cNvSpPr>
            <a:spLocks noGrp="1"/>
          </p:cNvSpPr>
          <p:nvPr>
            <p:ph type="ctrTitle"/>
          </p:nvPr>
        </p:nvSpPr>
        <p:spPr/>
        <p:txBody>
          <a:bodyPr/>
          <a:lstStyle/>
          <a:p>
            <a:pPr algn="ctr"/>
            <a:r>
              <a:rPr lang="fr-FR" dirty="0">
                <a:solidFill>
                  <a:srgbClr val="C00000"/>
                </a:solidFill>
              </a:rPr>
              <a:t>la maquette de site : Technique de représentation et d’analyse</a:t>
            </a:r>
          </a:p>
        </p:txBody>
      </p:sp>
      <p:sp>
        <p:nvSpPr>
          <p:cNvPr id="3" name="Sous-titre 2"/>
          <p:cNvSpPr>
            <a:spLocks noGrp="1"/>
          </p:cNvSpPr>
          <p:nvPr>
            <p:ph type="subTitle" idx="1"/>
          </p:nvPr>
        </p:nvSpPr>
        <p:spPr/>
        <p:txBody>
          <a:bodyPr/>
          <a:lstStyle/>
          <a:p>
            <a:pPr algn="ctr"/>
            <a:r>
              <a:rPr lang="fr-FR" dirty="0"/>
              <a:t>Réalisation d’une maquette de relief à partir d’un plan topographique (courbes de niveaux)</a:t>
            </a:r>
          </a:p>
        </p:txBody>
      </p:sp>
      <p:pic>
        <p:nvPicPr>
          <p:cNvPr id="6" name="Image 5"/>
          <p:cNvPicPr>
            <a:picLocks noChangeAspect="1"/>
          </p:cNvPicPr>
          <p:nvPr/>
        </p:nvPicPr>
        <p:blipFill rotWithShape="1">
          <a:blip r:embed="rId4"/>
          <a:srcRect l="-2079" t="17672" r="2079" b="6790"/>
          <a:stretch/>
        </p:blipFill>
        <p:spPr>
          <a:xfrm>
            <a:off x="2832840" y="2025"/>
            <a:ext cx="3142445" cy="2373763"/>
          </a:xfrm>
          <a:prstGeom prst="rect">
            <a:avLst/>
          </a:prstGeom>
        </p:spPr>
      </p:pic>
      <p:pic>
        <p:nvPicPr>
          <p:cNvPr id="8" name="Image 7"/>
          <p:cNvPicPr>
            <a:picLocks noChangeAspect="1"/>
          </p:cNvPicPr>
          <p:nvPr/>
        </p:nvPicPr>
        <p:blipFill rotWithShape="1">
          <a:blip r:embed="rId5"/>
          <a:srcRect t="13178"/>
          <a:stretch/>
        </p:blipFill>
        <p:spPr>
          <a:xfrm>
            <a:off x="-1" y="2025"/>
            <a:ext cx="2936383" cy="2373763"/>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2918" y="2025"/>
            <a:ext cx="6229083" cy="2397496"/>
          </a:xfrm>
          <a:prstGeom prst="rect">
            <a:avLst/>
          </a:prstGeom>
        </p:spPr>
      </p:pic>
    </p:spTree>
    <p:extLst>
      <p:ext uri="{BB962C8B-B14F-4D97-AF65-F5344CB8AC3E}">
        <p14:creationId xmlns:p14="http://schemas.microsoft.com/office/powerpoint/2010/main" val="4210576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7519" y="664213"/>
            <a:ext cx="2141103" cy="1060268"/>
          </a:xfrm>
        </p:spPr>
        <p:txBody>
          <a:bodyPr>
            <a:normAutofit/>
          </a:bodyPr>
          <a:lstStyle/>
          <a:p>
            <a:r>
              <a:rPr lang="fr-FR" sz="4400" dirty="0" smtClean="0">
                <a:solidFill>
                  <a:srgbClr val="FF0000"/>
                </a:solidFill>
              </a:rPr>
              <a:t>Phase </a:t>
            </a:r>
            <a:r>
              <a:rPr lang="fr-FR" sz="4400" dirty="0" smtClean="0">
                <a:solidFill>
                  <a:srgbClr val="FF0000"/>
                </a:solidFill>
              </a:rPr>
              <a:t>II</a:t>
            </a:r>
            <a:r>
              <a:rPr lang="fr-FR" sz="4400" dirty="0" smtClean="0">
                <a:solidFill>
                  <a:srgbClr val="FF0000"/>
                </a:solidFill>
              </a:rPr>
              <a:t>:</a:t>
            </a:r>
            <a:endParaRPr lang="fr-FR" sz="4400" dirty="0">
              <a:solidFill>
                <a:srgbClr val="FF0000"/>
              </a:solidFill>
            </a:endParaRPr>
          </a:p>
        </p:txBody>
      </p:sp>
      <p:sp>
        <p:nvSpPr>
          <p:cNvPr id="3" name="Espace réservé du contenu 2"/>
          <p:cNvSpPr>
            <a:spLocks noGrp="1"/>
          </p:cNvSpPr>
          <p:nvPr>
            <p:ph idx="1"/>
          </p:nvPr>
        </p:nvSpPr>
        <p:spPr>
          <a:xfrm>
            <a:off x="897519" y="1724481"/>
            <a:ext cx="6507833" cy="2155338"/>
          </a:xfrm>
        </p:spPr>
        <p:txBody>
          <a:bodyPr/>
          <a:lstStyle/>
          <a:p>
            <a:pPr marL="457200" indent="-457200" algn="just">
              <a:buFont typeface="+mj-lt"/>
              <a:buAutoNum type="arabicPeriod"/>
            </a:pPr>
            <a:r>
              <a:rPr lang="fr-FR" dirty="0"/>
              <a:t>Découper au </a:t>
            </a:r>
            <a:r>
              <a:rPr lang="fr-FR" dirty="0" smtClean="0"/>
              <a:t>cutter une strate complète.</a:t>
            </a:r>
            <a:endParaRPr lang="fr-FR" dirty="0"/>
          </a:p>
          <a:p>
            <a:pPr marL="457200" indent="-457200" algn="just">
              <a:buFont typeface="+mj-lt"/>
              <a:buAutoNum type="arabicPeriod"/>
            </a:pPr>
            <a:r>
              <a:rPr lang="fr-FR" dirty="0" smtClean="0"/>
              <a:t>Commencer à découpez le nombre de strates nécessaires aux dimensions du support.</a:t>
            </a:r>
          </a:p>
          <a:p>
            <a:pPr marL="457200" indent="-457200" algn="just">
              <a:buFont typeface="+mj-lt"/>
              <a:buAutoNum type="arabicPeriod"/>
            </a:pPr>
            <a:r>
              <a:rPr lang="fr-FR" dirty="0" smtClean="0"/>
              <a:t>Coller </a:t>
            </a:r>
            <a:r>
              <a:rPr lang="fr-FR" dirty="0"/>
              <a:t>avec </a:t>
            </a:r>
            <a:r>
              <a:rPr lang="fr-FR" dirty="0" smtClean="0"/>
              <a:t>la colle </a:t>
            </a:r>
            <a:r>
              <a:rPr lang="fr-FR" dirty="0"/>
              <a:t>sur une planche de </a:t>
            </a:r>
            <a:r>
              <a:rPr lang="fr-FR" dirty="0" smtClean="0"/>
              <a:t>40</a:t>
            </a:r>
            <a:r>
              <a:rPr lang="fr-FR" dirty="0" smtClean="0"/>
              <a:t> </a:t>
            </a:r>
            <a:r>
              <a:rPr lang="fr-FR" dirty="0"/>
              <a:t>X60 en commençant par les courbes les plus basses</a:t>
            </a:r>
            <a:r>
              <a:rPr lang="fr-FR" dirty="0" smtClean="0"/>
              <a:t>.</a:t>
            </a:r>
            <a:endParaRPr lang="fr-FR" dirty="0"/>
          </a:p>
        </p:txBody>
      </p:sp>
      <p:pic>
        <p:nvPicPr>
          <p:cNvPr id="5" name="Image 4"/>
          <p:cNvPicPr>
            <a:picLocks noChangeAspect="1"/>
          </p:cNvPicPr>
          <p:nvPr/>
        </p:nvPicPr>
        <p:blipFill>
          <a:blip r:embed="rId2"/>
          <a:stretch>
            <a:fillRect/>
          </a:stretch>
        </p:blipFill>
        <p:spPr>
          <a:xfrm>
            <a:off x="7804598" y="1403797"/>
            <a:ext cx="3458937" cy="2476022"/>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519" y="4121805"/>
            <a:ext cx="3288405" cy="2466304"/>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8128" y="4121805"/>
            <a:ext cx="3288405" cy="2466304"/>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8738" y="4137903"/>
            <a:ext cx="3288405" cy="2466304"/>
          </a:xfrm>
          <a:prstGeom prst="rect">
            <a:avLst/>
          </a:prstGeom>
        </p:spPr>
      </p:pic>
    </p:spTree>
    <p:extLst>
      <p:ext uri="{BB962C8B-B14F-4D97-AF65-F5344CB8AC3E}">
        <p14:creationId xmlns:p14="http://schemas.microsoft.com/office/powerpoint/2010/main" val="448913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024128" y="837127"/>
            <a:ext cx="2141103" cy="944358"/>
          </a:xfrm>
        </p:spPr>
        <p:txBody>
          <a:bodyPr>
            <a:normAutofit/>
          </a:bodyPr>
          <a:lstStyle/>
          <a:p>
            <a:r>
              <a:rPr lang="fr-FR" sz="4400" dirty="0" smtClean="0">
                <a:solidFill>
                  <a:srgbClr val="FF0000"/>
                </a:solidFill>
              </a:rPr>
              <a:t>Phase </a:t>
            </a:r>
            <a:r>
              <a:rPr lang="fr-FR" sz="4400" dirty="0" smtClean="0">
                <a:solidFill>
                  <a:srgbClr val="FF0000"/>
                </a:solidFill>
              </a:rPr>
              <a:t>III</a:t>
            </a:r>
            <a:r>
              <a:rPr lang="fr-FR" sz="4400" dirty="0" smtClean="0">
                <a:solidFill>
                  <a:srgbClr val="FF0000"/>
                </a:solidFill>
              </a:rPr>
              <a:t>:</a:t>
            </a:r>
            <a:endParaRPr lang="fr-FR" sz="4400" dirty="0">
              <a:solidFill>
                <a:srgbClr val="FF0000"/>
              </a:solidFill>
            </a:endParaRPr>
          </a:p>
        </p:txBody>
      </p:sp>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r="2265" b="48638"/>
          <a:stretch/>
        </p:blipFill>
        <p:spPr>
          <a:xfrm rot="10800000">
            <a:off x="599124" y="3674303"/>
            <a:ext cx="4217573" cy="2784451"/>
          </a:xfrm>
          <a:prstGeom prst="rect">
            <a:avLst/>
          </a:prstGeom>
        </p:spPr>
      </p:pic>
      <p:grpSp>
        <p:nvGrpSpPr>
          <p:cNvPr id="16" name="Groupe 15"/>
          <p:cNvGrpSpPr/>
          <p:nvPr/>
        </p:nvGrpSpPr>
        <p:grpSpPr>
          <a:xfrm>
            <a:off x="5048517" y="3674303"/>
            <a:ext cx="6736752" cy="2867427"/>
            <a:chOff x="4997002" y="3990573"/>
            <a:chExt cx="6736752" cy="2867427"/>
          </a:xfrm>
        </p:grpSpPr>
        <p:pic>
          <p:nvPicPr>
            <p:cNvPr id="15" name="Image 14"/>
            <p:cNvPicPr>
              <a:picLocks noChangeAspect="1"/>
            </p:cNvPicPr>
            <p:nvPr/>
          </p:nvPicPr>
          <p:blipFill rotWithShape="1">
            <a:blip r:embed="rId3"/>
            <a:srcRect l="63124" t="25730" b="48732"/>
            <a:stretch/>
          </p:blipFill>
          <p:spPr>
            <a:xfrm>
              <a:off x="9141798" y="4604197"/>
              <a:ext cx="2591956" cy="2253803"/>
            </a:xfrm>
            <a:prstGeom prst="rect">
              <a:avLst/>
            </a:prstGeom>
          </p:spPr>
        </p:pic>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l="39598" t="51699" r="3683" b="28345"/>
            <a:stretch/>
          </p:blipFill>
          <p:spPr>
            <a:xfrm rot="10800000">
              <a:off x="4997002" y="5059519"/>
              <a:ext cx="4144796" cy="1578971"/>
            </a:xfrm>
            <a:prstGeom prst="rect">
              <a:avLst/>
            </a:prstGeom>
          </p:spPr>
        </p:pic>
        <p:pic>
          <p:nvPicPr>
            <p:cNvPr id="13" name="Image 12"/>
            <p:cNvPicPr>
              <a:picLocks noChangeAspect="1"/>
            </p:cNvPicPr>
            <p:nvPr/>
          </p:nvPicPr>
          <p:blipFill rotWithShape="1">
            <a:blip r:embed="rId3"/>
            <a:srcRect l="39215" t="11799" r="8965" b="66508"/>
            <a:stretch/>
          </p:blipFill>
          <p:spPr>
            <a:xfrm>
              <a:off x="7881871" y="3990573"/>
              <a:ext cx="3142445" cy="1495776"/>
            </a:xfrm>
            <a:prstGeom prst="rect">
              <a:avLst/>
            </a:prstGeom>
          </p:spPr>
        </p:pic>
      </p:grpSp>
      <p:sp>
        <p:nvSpPr>
          <p:cNvPr id="3" name="Espace réservé du contenu 2"/>
          <p:cNvSpPr>
            <a:spLocks noGrp="1"/>
          </p:cNvSpPr>
          <p:nvPr>
            <p:ph idx="1"/>
          </p:nvPr>
        </p:nvSpPr>
        <p:spPr>
          <a:xfrm>
            <a:off x="1024128" y="1711323"/>
            <a:ext cx="9720073" cy="1688700"/>
          </a:xfrm>
        </p:spPr>
        <p:txBody>
          <a:bodyPr>
            <a:normAutofit lnSpcReduction="10000"/>
          </a:bodyPr>
          <a:lstStyle/>
          <a:p>
            <a:pPr marL="457200" indent="-457200" algn="just">
              <a:buFont typeface="+mj-lt"/>
              <a:buAutoNum type="arabicPeriod"/>
            </a:pPr>
            <a:r>
              <a:rPr lang="fr-FR" dirty="0" smtClean="0"/>
              <a:t>Quelques travaux de finition sont nécessaire pour aboutir à la maquette finale. Comme le revêtement du sol, peintures, </a:t>
            </a:r>
          </a:p>
          <a:p>
            <a:pPr marL="457200" indent="-457200" algn="just">
              <a:buFont typeface="+mj-lt"/>
              <a:buAutoNum type="arabicPeriod"/>
            </a:pPr>
            <a:r>
              <a:rPr lang="fr-FR" dirty="0" smtClean="0"/>
              <a:t>Des accessoires peuvent être fabriquer afin de donner une valeur réelle au terrain réalisé (voitures, lampadaire, arbres, mobiliers, personnages, voies mécaniques ou piétonnes, etc. )</a:t>
            </a:r>
            <a:endParaRPr lang="fr-FR" dirty="0" smtClean="0"/>
          </a:p>
        </p:txBody>
      </p:sp>
    </p:spTree>
    <p:extLst>
      <p:ext uri="{BB962C8B-B14F-4D97-AF65-F5344CB8AC3E}">
        <p14:creationId xmlns:p14="http://schemas.microsoft.com/office/powerpoint/2010/main" val="504502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412" y="2032589"/>
            <a:ext cx="4074255" cy="2090736"/>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4579" y="2032589"/>
            <a:ext cx="2788959" cy="2091719"/>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4450" y="2032589"/>
            <a:ext cx="2787648" cy="2090736"/>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7446" y="4445152"/>
            <a:ext cx="2787648" cy="2090736"/>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9110" y="4464896"/>
            <a:ext cx="2761323" cy="2070992"/>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4450" y="4445152"/>
            <a:ext cx="2787648" cy="2090736"/>
          </a:xfrm>
          <a:prstGeom prst="rect">
            <a:avLst/>
          </a:prstGeom>
        </p:spPr>
      </p:pic>
      <p:sp>
        <p:nvSpPr>
          <p:cNvPr id="11" name="Titre 1"/>
          <p:cNvSpPr>
            <a:spLocks noGrp="1"/>
          </p:cNvSpPr>
          <p:nvPr>
            <p:ph type="title"/>
          </p:nvPr>
        </p:nvSpPr>
        <p:spPr>
          <a:xfrm>
            <a:off x="1024128" y="785644"/>
            <a:ext cx="10227970" cy="1076159"/>
          </a:xfrm>
        </p:spPr>
        <p:txBody>
          <a:bodyPr>
            <a:normAutofit/>
          </a:bodyPr>
          <a:lstStyle/>
          <a:p>
            <a:r>
              <a:rPr lang="fr-FR" sz="4000" dirty="0" smtClean="0">
                <a:solidFill>
                  <a:srgbClr val="00B050"/>
                </a:solidFill>
              </a:rPr>
              <a:t>Processus de réalisation d’une maquette d’un terrain naturel</a:t>
            </a:r>
            <a:endParaRPr lang="fr-FR" sz="4000" dirty="0">
              <a:solidFill>
                <a:srgbClr val="00B050"/>
              </a:solidFill>
            </a:endParaRPr>
          </a:p>
        </p:txBody>
      </p:sp>
    </p:spTree>
    <p:extLst>
      <p:ext uri="{BB962C8B-B14F-4D97-AF65-F5344CB8AC3E}">
        <p14:creationId xmlns:p14="http://schemas.microsoft.com/office/powerpoint/2010/main" val="3206253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2"/>
                </a:solidFill>
              </a:rPr>
              <a:t>Définitions:</a:t>
            </a:r>
            <a:endParaRPr lang="fr-FR" dirty="0">
              <a:solidFill>
                <a:schemeClr val="accent2"/>
              </a:solidFill>
            </a:endParaRPr>
          </a:p>
        </p:txBody>
      </p:sp>
      <p:sp>
        <p:nvSpPr>
          <p:cNvPr id="3" name="Espace réservé du contenu 2"/>
          <p:cNvSpPr>
            <a:spLocks noGrp="1"/>
          </p:cNvSpPr>
          <p:nvPr>
            <p:ph idx="1"/>
          </p:nvPr>
        </p:nvSpPr>
        <p:spPr>
          <a:xfrm>
            <a:off x="1024128" y="1783725"/>
            <a:ext cx="9720073" cy="2028421"/>
          </a:xfrm>
        </p:spPr>
        <p:txBody>
          <a:bodyPr/>
          <a:lstStyle/>
          <a:p>
            <a:pPr algn="just"/>
            <a:r>
              <a:rPr lang="fr-FR" dirty="0" smtClean="0"/>
              <a:t>    Le terme maquette vient de l’italien </a:t>
            </a:r>
            <a:r>
              <a:rPr lang="fr-FR" dirty="0" err="1" smtClean="0"/>
              <a:t>macchieta</a:t>
            </a:r>
            <a:r>
              <a:rPr lang="fr-FR" dirty="0" smtClean="0"/>
              <a:t>, diminutif de </a:t>
            </a:r>
            <a:r>
              <a:rPr lang="fr-FR" dirty="0" err="1" smtClean="0"/>
              <a:t>macchia</a:t>
            </a:r>
            <a:r>
              <a:rPr lang="fr-FR" dirty="0" smtClean="0"/>
              <a:t>,  qui signifie « esquisse », mais aussi « tache », le mot italien dérive lui-même du latin </a:t>
            </a:r>
            <a:r>
              <a:rPr lang="fr-FR" dirty="0" err="1" smtClean="0"/>
              <a:t>maccula</a:t>
            </a:r>
            <a:r>
              <a:rPr lang="fr-FR" dirty="0" smtClean="0"/>
              <a:t>, tache. Cet emprunt à l’italien apparait au 187</a:t>
            </a:r>
            <a:r>
              <a:rPr lang="fr-FR" baseline="30000" dirty="0" smtClean="0"/>
              <a:t>ème</a:t>
            </a:r>
            <a:r>
              <a:rPr lang="fr-FR" dirty="0" smtClean="0"/>
              <a:t> siècle pour désigner une ébauche de peinture ou de sculpture. À la fin du 19</a:t>
            </a:r>
            <a:r>
              <a:rPr lang="fr-FR" baseline="30000" dirty="0" smtClean="0"/>
              <a:t>ème</a:t>
            </a:r>
            <a:r>
              <a:rPr lang="fr-FR" dirty="0" smtClean="0"/>
              <a:t> </a:t>
            </a:r>
            <a:r>
              <a:rPr lang="fr-FR" dirty="0" err="1" smtClean="0"/>
              <a:t>iècle</a:t>
            </a:r>
            <a:r>
              <a:rPr lang="fr-FR" dirty="0" smtClean="0"/>
              <a:t>, il s’emploie dans le sens de modèle réduit dans le contexte du </a:t>
            </a:r>
            <a:r>
              <a:rPr lang="fr-FR" dirty="0" err="1" smtClean="0"/>
              <a:t>théatre</a:t>
            </a:r>
            <a:r>
              <a:rPr lang="fr-FR" dirty="0" smtClean="0"/>
              <a:t> et s’impose au 20</a:t>
            </a:r>
            <a:r>
              <a:rPr lang="fr-FR" baseline="30000" dirty="0" smtClean="0"/>
              <a:t>ème</a:t>
            </a:r>
            <a:r>
              <a:rPr lang="fr-FR" dirty="0" smtClean="0"/>
              <a:t> siècle dans le domaine d’architecture.</a:t>
            </a:r>
            <a:endParaRPr lang="fr-FR" dirty="0"/>
          </a:p>
        </p:txBody>
      </p:sp>
      <p:sp>
        <p:nvSpPr>
          <p:cNvPr id="4" name="ZoneTexte 3"/>
          <p:cNvSpPr txBox="1"/>
          <p:nvPr/>
        </p:nvSpPr>
        <p:spPr>
          <a:xfrm>
            <a:off x="1024128" y="3812146"/>
            <a:ext cx="9607640" cy="1785104"/>
          </a:xfrm>
          <a:prstGeom prst="rect">
            <a:avLst/>
          </a:prstGeom>
          <a:noFill/>
        </p:spPr>
        <p:txBody>
          <a:bodyPr wrap="square" rtlCol="0">
            <a:spAutoFit/>
          </a:bodyPr>
          <a:lstStyle/>
          <a:p>
            <a:pPr algn="just"/>
            <a:r>
              <a:rPr lang="fr-FR" sz="2200" dirty="0" smtClean="0"/>
              <a:t>     Le </a:t>
            </a:r>
            <a:r>
              <a:rPr lang="fr-FR" sz="2200" dirty="0"/>
              <a:t>concept de maquette est </a:t>
            </a:r>
            <a:r>
              <a:rPr lang="fr-FR" sz="2200" dirty="0" smtClean="0"/>
              <a:t>lié à </a:t>
            </a:r>
            <a:r>
              <a:rPr lang="fr-FR" sz="2200" dirty="0"/>
              <a:t>celui de modèle. Parfois les deux notions se confondent </a:t>
            </a:r>
            <a:r>
              <a:rPr lang="fr-FR" sz="2200" dirty="0" smtClean="0"/>
              <a:t>et les termes s’emploient indifféremment. La maquette a une double fonction. C’est à la fois une représentation à une échelle réduite d’un objet ou d’une structure architectonique et un objet à part entière chargé d’une signification propre.</a:t>
            </a:r>
            <a:endParaRPr lang="fr-FR" sz="2200" dirty="0"/>
          </a:p>
        </p:txBody>
      </p:sp>
    </p:spTree>
    <p:extLst>
      <p:ext uri="{BB962C8B-B14F-4D97-AF65-F5344CB8AC3E}">
        <p14:creationId xmlns:p14="http://schemas.microsoft.com/office/powerpoint/2010/main" val="693921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4129" y="546579"/>
            <a:ext cx="9720072" cy="1499616"/>
          </a:xfrm>
        </p:spPr>
        <p:txBody>
          <a:bodyPr/>
          <a:lstStyle/>
          <a:p>
            <a:r>
              <a:rPr lang="fr-FR" dirty="0" smtClean="0">
                <a:solidFill>
                  <a:schemeClr val="accent2"/>
                </a:solidFill>
              </a:rPr>
              <a:t>objectifs</a:t>
            </a:r>
            <a:endParaRPr lang="fr-FR" dirty="0">
              <a:solidFill>
                <a:schemeClr val="accent2"/>
              </a:solidFill>
            </a:endParaRPr>
          </a:p>
        </p:txBody>
      </p:sp>
      <p:sp>
        <p:nvSpPr>
          <p:cNvPr id="3" name="Espace réservé du contenu 2"/>
          <p:cNvSpPr>
            <a:spLocks noGrp="1"/>
          </p:cNvSpPr>
          <p:nvPr>
            <p:ph idx="1"/>
          </p:nvPr>
        </p:nvSpPr>
        <p:spPr>
          <a:xfrm>
            <a:off x="1024129" y="2337514"/>
            <a:ext cx="9720073" cy="2749639"/>
          </a:xfrm>
        </p:spPr>
        <p:txBody>
          <a:bodyPr/>
          <a:lstStyle/>
          <a:p>
            <a:pPr algn="just">
              <a:buFont typeface="Wingdings" panose="05000000000000000000" pitchFamily="2" charset="2"/>
              <a:buChar char="ü"/>
            </a:pPr>
            <a:r>
              <a:rPr lang="fr-FR" dirty="0" smtClean="0"/>
              <a:t> La maquette est une représentation en volume d’un bâtiment en cours de  conception ou de construction. Elle peut avoir plusieurs objectifs c’est un objet d’étude et de communication pendant toute les phase de développement de projet.  </a:t>
            </a:r>
          </a:p>
          <a:p>
            <a:pPr algn="just">
              <a:buFont typeface="Wingdings" panose="05000000000000000000" pitchFamily="2" charset="2"/>
              <a:buChar char="ü"/>
            </a:pPr>
            <a:endParaRPr lang="fr-FR" dirty="0"/>
          </a:p>
          <a:p>
            <a:pPr algn="just">
              <a:buFont typeface="Wingdings" panose="05000000000000000000" pitchFamily="2" charset="2"/>
              <a:buChar char="ü"/>
            </a:pPr>
            <a:r>
              <a:rPr lang="fr-FR" dirty="0" smtClean="0"/>
              <a:t> La maquette permet la lecture aisée et rapide d’un bâtiment ou de ses éléments (espaces intérieurs, ornements, structures, etc.)</a:t>
            </a:r>
            <a:endParaRPr lang="fr-FR" dirty="0"/>
          </a:p>
        </p:txBody>
      </p:sp>
    </p:spTree>
    <p:extLst>
      <p:ext uri="{BB962C8B-B14F-4D97-AF65-F5344CB8AC3E}">
        <p14:creationId xmlns:p14="http://schemas.microsoft.com/office/powerpoint/2010/main" val="2834317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4128" y="211727"/>
            <a:ext cx="9720072" cy="1499616"/>
          </a:xfrm>
        </p:spPr>
        <p:txBody>
          <a:bodyPr/>
          <a:lstStyle/>
          <a:p>
            <a:r>
              <a:rPr lang="fr-FR" dirty="0" smtClean="0">
                <a:solidFill>
                  <a:schemeClr val="accent2"/>
                </a:solidFill>
              </a:rPr>
              <a:t>Types de maquettes:</a:t>
            </a:r>
            <a:endParaRPr lang="fr-FR" dirty="0">
              <a:solidFill>
                <a:schemeClr val="accent2"/>
              </a:solidFill>
            </a:endParaRPr>
          </a:p>
        </p:txBody>
      </p:sp>
      <p:sp>
        <p:nvSpPr>
          <p:cNvPr id="3" name="Espace réservé du contenu 2"/>
          <p:cNvSpPr>
            <a:spLocks noGrp="1"/>
          </p:cNvSpPr>
          <p:nvPr>
            <p:ph idx="1"/>
          </p:nvPr>
        </p:nvSpPr>
        <p:spPr>
          <a:xfrm>
            <a:off x="1024126" y="1440702"/>
            <a:ext cx="10013068" cy="920839"/>
          </a:xfrm>
        </p:spPr>
        <p:txBody>
          <a:bodyPr>
            <a:noAutofit/>
          </a:bodyPr>
          <a:lstStyle/>
          <a:p>
            <a:pPr algn="just">
              <a:lnSpc>
                <a:spcPct val="100000"/>
              </a:lnSpc>
            </a:pPr>
            <a:r>
              <a:rPr lang="fr-FR" dirty="0" smtClean="0"/>
              <a:t>   Il existe plusieurs types de maquettes, qui varient suivant l’étape de processus de conception architecturale, le sujet représenté et l’objectif visé. </a:t>
            </a:r>
            <a:endParaRPr lang="fr-FR" dirty="0"/>
          </a:p>
        </p:txBody>
      </p:sp>
      <p:sp>
        <p:nvSpPr>
          <p:cNvPr id="5" name="Espace réservé du contenu 2"/>
          <p:cNvSpPr txBox="1">
            <a:spLocks/>
          </p:cNvSpPr>
          <p:nvPr/>
        </p:nvSpPr>
        <p:spPr>
          <a:xfrm>
            <a:off x="1024126" y="3961394"/>
            <a:ext cx="10013068" cy="751097"/>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fr-FR" b="1" i="1" u="sng" dirty="0">
                <a:solidFill>
                  <a:srgbClr val="FF0000"/>
                </a:solidFill>
              </a:rPr>
              <a:t>Maquette </a:t>
            </a:r>
            <a:r>
              <a:rPr lang="fr-FR" b="1" i="1" u="sng" dirty="0">
                <a:solidFill>
                  <a:srgbClr val="FF0000"/>
                </a:solidFill>
              </a:rPr>
              <a:t>d’avant </a:t>
            </a:r>
            <a:r>
              <a:rPr lang="fr-FR" b="1" i="1" u="sng" dirty="0">
                <a:solidFill>
                  <a:srgbClr val="FF0000"/>
                </a:solidFill>
              </a:rPr>
              <a:t>projet:</a:t>
            </a:r>
            <a:r>
              <a:rPr lang="fr-FR" b="1" i="1" u="sng" dirty="0">
                <a:solidFill>
                  <a:srgbClr val="FF0000"/>
                </a:solidFill>
              </a:rPr>
              <a:t> </a:t>
            </a:r>
            <a:r>
              <a:rPr lang="fr-FR" dirty="0" smtClean="0"/>
              <a:t>elle donne première image globale du projet et ses formes générales, sans entrer dans les détails.</a:t>
            </a:r>
            <a:endParaRPr lang="fr-FR" dirty="0"/>
          </a:p>
        </p:txBody>
      </p:sp>
      <p:sp>
        <p:nvSpPr>
          <p:cNvPr id="6" name="Espace réservé du contenu 2"/>
          <p:cNvSpPr txBox="1">
            <a:spLocks/>
          </p:cNvSpPr>
          <p:nvPr/>
        </p:nvSpPr>
        <p:spPr>
          <a:xfrm>
            <a:off x="1024127" y="4806380"/>
            <a:ext cx="10013067" cy="982047"/>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fr-FR" b="1" i="1" u="sng" dirty="0">
                <a:solidFill>
                  <a:srgbClr val="FF0000"/>
                </a:solidFill>
              </a:rPr>
              <a:t>Maquette </a:t>
            </a:r>
            <a:r>
              <a:rPr lang="fr-FR" b="1" i="1" u="sng" dirty="0">
                <a:solidFill>
                  <a:srgbClr val="FF0000"/>
                </a:solidFill>
              </a:rPr>
              <a:t>d’</a:t>
            </a:r>
            <a:r>
              <a:rPr lang="fr-FR" b="1" i="1" u="sng" dirty="0" err="1">
                <a:solidFill>
                  <a:srgbClr val="FF0000"/>
                </a:solidFill>
              </a:rPr>
              <a:t>exécusion</a:t>
            </a:r>
            <a:r>
              <a:rPr lang="fr-FR" b="1" i="1" u="sng" dirty="0">
                <a:solidFill>
                  <a:srgbClr val="FF0000"/>
                </a:solidFill>
              </a:rPr>
              <a:t> de </a:t>
            </a:r>
            <a:r>
              <a:rPr lang="fr-FR" b="1" i="1" u="sng" dirty="0">
                <a:solidFill>
                  <a:srgbClr val="FF0000"/>
                </a:solidFill>
              </a:rPr>
              <a:t>projet</a:t>
            </a:r>
            <a:r>
              <a:rPr lang="fr-FR" b="1" i="1" u="sng" dirty="0" smtClean="0">
                <a:solidFill>
                  <a:srgbClr val="FF0000"/>
                </a:solidFill>
              </a:rPr>
              <a:t>:</a:t>
            </a:r>
            <a:r>
              <a:rPr lang="fr-FR" dirty="0" smtClean="0"/>
              <a:t> on définit avec précision les caractéristiques générales de projet en le présentant sa version définitive, avec un soin apporté aux détails et finitions.</a:t>
            </a:r>
            <a:endParaRPr lang="fr-FR" dirty="0"/>
          </a:p>
        </p:txBody>
      </p:sp>
      <p:sp>
        <p:nvSpPr>
          <p:cNvPr id="7" name="Espace réservé du contenu 2"/>
          <p:cNvSpPr txBox="1">
            <a:spLocks/>
          </p:cNvSpPr>
          <p:nvPr/>
        </p:nvSpPr>
        <p:spPr>
          <a:xfrm>
            <a:off x="1024127" y="2916008"/>
            <a:ext cx="10013067" cy="964375"/>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fr-FR" b="1" i="1" u="sng" dirty="0" smtClean="0">
                <a:solidFill>
                  <a:srgbClr val="FF0000"/>
                </a:solidFill>
              </a:rPr>
              <a:t>Maquettes d’étude:</a:t>
            </a:r>
            <a:r>
              <a:rPr lang="fr-FR" dirty="0" smtClean="0">
                <a:solidFill>
                  <a:srgbClr val="FF0000"/>
                </a:solidFill>
              </a:rPr>
              <a:t>  </a:t>
            </a:r>
            <a:r>
              <a:rPr lang="fr-FR" dirty="0" smtClean="0"/>
              <a:t>sert à développer le concept de projet, elle permet de valider ou de rejet les différents aspects de projet en les visualisant sur une représentation en trois dimensions.</a:t>
            </a:r>
            <a:endParaRPr lang="fr-FR" dirty="0"/>
          </a:p>
        </p:txBody>
      </p:sp>
      <p:sp>
        <p:nvSpPr>
          <p:cNvPr id="8" name="Espace réservé du contenu 2"/>
          <p:cNvSpPr txBox="1">
            <a:spLocks/>
          </p:cNvSpPr>
          <p:nvPr/>
        </p:nvSpPr>
        <p:spPr>
          <a:xfrm>
            <a:off x="1024128" y="5827065"/>
            <a:ext cx="10013066" cy="70447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just">
              <a:buNone/>
            </a:pPr>
            <a:r>
              <a:rPr lang="fr-FR" sz="2000" b="1" i="1" u="sng" dirty="0" smtClean="0"/>
              <a:t>Il existe aussi , des maquettes de construction, d’urbanisme, de bâtiments, de structure, d’aménagement intérieurs, de détails, d’exposition, de la pédagogie, de volumes, d’enveloppes</a:t>
            </a:r>
            <a:endParaRPr lang="fr-FR" sz="2000" dirty="0"/>
          </a:p>
          <a:p>
            <a:endParaRPr lang="fr-FR" sz="2000" dirty="0"/>
          </a:p>
        </p:txBody>
      </p:sp>
      <p:sp>
        <p:nvSpPr>
          <p:cNvPr id="9" name="Rectangle 8"/>
          <p:cNvSpPr/>
          <p:nvPr/>
        </p:nvSpPr>
        <p:spPr>
          <a:xfrm>
            <a:off x="1706707" y="2341261"/>
            <a:ext cx="3580660" cy="400110"/>
          </a:xfrm>
          <a:prstGeom prst="rect">
            <a:avLst/>
          </a:prstGeom>
        </p:spPr>
        <p:txBody>
          <a:bodyPr wrap="none">
            <a:spAutoFit/>
          </a:bodyPr>
          <a:lstStyle/>
          <a:p>
            <a:r>
              <a:rPr lang="fr-FR" sz="2000" b="1" i="1" dirty="0"/>
              <a:t>Selon l’étape du projet , on trouve:</a:t>
            </a:r>
          </a:p>
        </p:txBody>
      </p:sp>
    </p:spTree>
    <p:extLst>
      <p:ext uri="{BB962C8B-B14F-4D97-AF65-F5344CB8AC3E}">
        <p14:creationId xmlns:p14="http://schemas.microsoft.com/office/powerpoint/2010/main" val="2019328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2"/>
                </a:solidFill>
              </a:rPr>
              <a:t>La maquette topographique</a:t>
            </a:r>
            <a:endParaRPr lang="fr-FR" dirty="0">
              <a:solidFill>
                <a:schemeClr val="accent2"/>
              </a:solidFill>
            </a:endParaRPr>
          </a:p>
        </p:txBody>
      </p:sp>
      <p:sp>
        <p:nvSpPr>
          <p:cNvPr id="3" name="Espace réservé du contenu 2"/>
          <p:cNvSpPr>
            <a:spLocks noGrp="1"/>
          </p:cNvSpPr>
          <p:nvPr>
            <p:ph idx="1"/>
          </p:nvPr>
        </p:nvSpPr>
        <p:spPr>
          <a:xfrm>
            <a:off x="1024128" y="2084832"/>
            <a:ext cx="9720073" cy="1753072"/>
          </a:xfrm>
        </p:spPr>
        <p:txBody>
          <a:bodyPr>
            <a:normAutofit/>
          </a:bodyPr>
          <a:lstStyle/>
          <a:p>
            <a:pPr algn="just"/>
            <a:r>
              <a:rPr lang="fr-FR" dirty="0" smtClean="0"/>
              <a:t>   Elle représente </a:t>
            </a:r>
            <a:r>
              <a:rPr lang="fr-FR" dirty="0"/>
              <a:t>un </a:t>
            </a:r>
            <a:r>
              <a:rPr lang="fr-FR" dirty="0" smtClean="0"/>
              <a:t>terrain ou </a:t>
            </a:r>
            <a:r>
              <a:rPr lang="fr-FR" dirty="0"/>
              <a:t>un paysage naturel ou bien un aménagement donné dans ce genre de cadre, ainsi </a:t>
            </a:r>
            <a:r>
              <a:rPr lang="fr-FR" dirty="0" smtClean="0"/>
              <a:t>que des </a:t>
            </a:r>
            <a:r>
              <a:rPr lang="fr-FR" dirty="0"/>
              <a:t>éléments urbains : parcs, jardins, </a:t>
            </a:r>
            <a:r>
              <a:rPr lang="fr-FR" dirty="0" smtClean="0"/>
              <a:t>terrains de </a:t>
            </a:r>
            <a:r>
              <a:rPr lang="fr-FR" dirty="0"/>
              <a:t>sport, etc. </a:t>
            </a:r>
            <a:r>
              <a:rPr lang="fr-FR" dirty="0" smtClean="0"/>
              <a:t>Elle indique la </a:t>
            </a:r>
            <a:r>
              <a:rPr lang="fr-FR" dirty="0"/>
              <a:t>surface, </a:t>
            </a:r>
            <a:r>
              <a:rPr lang="fr-FR" dirty="0" smtClean="0"/>
              <a:t>la végétation </a:t>
            </a:r>
            <a:r>
              <a:rPr lang="fr-FR" dirty="0"/>
              <a:t>et le relief. La plupart du </a:t>
            </a:r>
            <a:r>
              <a:rPr lang="fr-FR" dirty="0" smtClean="0"/>
              <a:t>temps, </a:t>
            </a:r>
            <a:r>
              <a:rPr lang="fr-FR" dirty="0" smtClean="0"/>
              <a:t>elle intègre des </a:t>
            </a:r>
            <a:r>
              <a:rPr lang="fr-FR" dirty="0"/>
              <a:t>éléments donnant une </a:t>
            </a:r>
            <a:r>
              <a:rPr lang="fr-FR" dirty="0" smtClean="0"/>
              <a:t>idée de </a:t>
            </a:r>
            <a:r>
              <a:rPr lang="fr-FR" dirty="0"/>
              <a:t>l’échelle utilisée, comme du </a:t>
            </a:r>
            <a:r>
              <a:rPr lang="fr-FR" dirty="0" smtClean="0"/>
              <a:t>mobilier urbain</a:t>
            </a:r>
            <a:r>
              <a:rPr lang="fr-FR" dirty="0"/>
              <a:t>, des personnages ou des moyens </a:t>
            </a:r>
            <a:r>
              <a:rPr lang="fr-FR" dirty="0" smtClean="0"/>
              <a:t>de transports</a:t>
            </a:r>
            <a:r>
              <a:rPr lang="fr-FR" dirty="0"/>
              <a:t>.</a:t>
            </a:r>
          </a:p>
        </p:txBody>
      </p:sp>
      <p:sp>
        <p:nvSpPr>
          <p:cNvPr id="4" name="Rectangle 3"/>
          <p:cNvSpPr/>
          <p:nvPr/>
        </p:nvSpPr>
        <p:spPr>
          <a:xfrm>
            <a:off x="1024128" y="3997234"/>
            <a:ext cx="9720072" cy="2094474"/>
          </a:xfrm>
          <a:prstGeom prst="rect">
            <a:avLst/>
          </a:prstGeom>
        </p:spPr>
        <p:txBody>
          <a:bodyPr vert="horz" lIns="45720" tIns="45720" rIns="45720" bIns="45720" rtlCol="0">
            <a:normAutofit/>
          </a:bodyPr>
          <a:lstStyle/>
          <a:p>
            <a:pPr marL="91440" indent="-91440" algn="just" defTabSz="914400">
              <a:lnSpc>
                <a:spcPct val="90000"/>
              </a:lnSpc>
              <a:spcBef>
                <a:spcPts val="1200"/>
              </a:spcBef>
              <a:spcAft>
                <a:spcPts val="200"/>
              </a:spcAft>
              <a:buClr>
                <a:schemeClr val="accent1"/>
              </a:buClr>
              <a:buSzPct val="100000"/>
              <a:buFont typeface="Tw Cen MT" panose="020B0602020104020603" pitchFamily="34" charset="0"/>
              <a:buChar char=" "/>
            </a:pPr>
            <a:r>
              <a:rPr lang="fr-FR" sz="2200" b="1" i="1" u="sng" dirty="0" smtClean="0">
                <a:solidFill>
                  <a:srgbClr val="FF0000"/>
                </a:solidFill>
              </a:rPr>
              <a:t>   La </a:t>
            </a:r>
            <a:r>
              <a:rPr lang="fr-FR" sz="2200" b="1" i="1" u="sng" dirty="0">
                <a:solidFill>
                  <a:srgbClr val="FF0000"/>
                </a:solidFill>
              </a:rPr>
              <a:t>maquette de </a:t>
            </a:r>
            <a:r>
              <a:rPr lang="fr-FR" sz="2200" b="1" i="1" u="sng" dirty="0" smtClean="0">
                <a:solidFill>
                  <a:srgbClr val="FF0000"/>
                </a:solidFill>
              </a:rPr>
              <a:t>terrain: </a:t>
            </a:r>
            <a:r>
              <a:rPr lang="fr-FR" sz="2200" dirty="0" smtClean="0"/>
              <a:t>se </a:t>
            </a:r>
            <a:r>
              <a:rPr lang="fr-FR" sz="2200" dirty="0"/>
              <a:t>focalise sur la configuration, les formes du relief et les particularités du terrain. </a:t>
            </a:r>
            <a:r>
              <a:rPr lang="fr-FR" sz="2200" dirty="0"/>
              <a:t>Elle s’utilise souvent comme support de base pour les constructions. Dans ce cas, elle indique les zones construites, les voies de circulation, la végétation ou les groupes d’arbres et les plans d’eau. </a:t>
            </a:r>
            <a:r>
              <a:rPr lang="fr-FR" sz="2200" dirty="0"/>
              <a:t>En général, on utilise des strates </a:t>
            </a:r>
            <a:r>
              <a:rPr lang="fr-FR" sz="2200" dirty="0" smtClean="0"/>
              <a:t>pour symboliser </a:t>
            </a:r>
            <a:r>
              <a:rPr lang="fr-FR" sz="2200" dirty="0"/>
              <a:t>la topographie. </a:t>
            </a:r>
            <a:r>
              <a:rPr lang="fr-FR" sz="2200" dirty="0"/>
              <a:t>On fabrique des courbes de niveau à l’échelle de la maquette, basées sur la planimétrie du niveau inférieur.</a:t>
            </a:r>
          </a:p>
        </p:txBody>
      </p:sp>
    </p:spTree>
    <p:extLst>
      <p:ext uri="{BB962C8B-B14F-4D97-AF65-F5344CB8AC3E}">
        <p14:creationId xmlns:p14="http://schemas.microsoft.com/office/powerpoint/2010/main" val="2365031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2"/>
                </a:solidFill>
              </a:rPr>
              <a:t>Réaliser la maquette d'un terrain complexe pour une étude de projet</a:t>
            </a:r>
          </a:p>
        </p:txBody>
      </p:sp>
      <p:sp>
        <p:nvSpPr>
          <p:cNvPr id="3" name="Espace réservé du contenu 2"/>
          <p:cNvSpPr>
            <a:spLocks noGrp="1"/>
          </p:cNvSpPr>
          <p:nvPr>
            <p:ph idx="1"/>
          </p:nvPr>
        </p:nvSpPr>
        <p:spPr>
          <a:xfrm>
            <a:off x="1024128" y="2286000"/>
            <a:ext cx="10257765" cy="1629177"/>
          </a:xfrm>
        </p:spPr>
        <p:txBody>
          <a:bodyPr>
            <a:normAutofit/>
          </a:bodyPr>
          <a:lstStyle/>
          <a:p>
            <a:pPr algn="just"/>
            <a:r>
              <a:rPr lang="fr-FR" dirty="0"/>
              <a:t>Pour toute étude de projet de construction, il est nécessaire d'étudier les relations entre l'environnement et le projet.</a:t>
            </a:r>
          </a:p>
          <a:p>
            <a:pPr algn="just"/>
            <a:r>
              <a:rPr lang="fr-FR" dirty="0" smtClean="0"/>
              <a:t>Des </a:t>
            </a:r>
            <a:r>
              <a:rPr lang="fr-FR" dirty="0"/>
              <a:t>maquettes de terrain sont souvent utilisées pour représenter des solutions finales, ou même pour étudier des projets en cours de conception</a:t>
            </a:r>
            <a:r>
              <a:rPr lang="fr-FR" dirty="0" smtClean="0"/>
              <a:t>.</a:t>
            </a:r>
            <a:endParaRPr lang="fr-FR" dirty="0"/>
          </a:p>
        </p:txBody>
      </p:sp>
      <p:pic>
        <p:nvPicPr>
          <p:cNvPr id="4" name="Image 3"/>
          <p:cNvPicPr>
            <a:picLocks noChangeAspect="1"/>
          </p:cNvPicPr>
          <p:nvPr/>
        </p:nvPicPr>
        <p:blipFill>
          <a:blip r:embed="rId2"/>
          <a:stretch>
            <a:fillRect/>
          </a:stretch>
        </p:blipFill>
        <p:spPr>
          <a:xfrm>
            <a:off x="2714197" y="4116345"/>
            <a:ext cx="5966164" cy="2522953"/>
          </a:xfrm>
          <a:prstGeom prst="rect">
            <a:avLst/>
          </a:prstGeom>
        </p:spPr>
      </p:pic>
    </p:spTree>
    <p:extLst>
      <p:ext uri="{BB962C8B-B14F-4D97-AF65-F5344CB8AC3E}">
        <p14:creationId xmlns:p14="http://schemas.microsoft.com/office/powerpoint/2010/main" val="1153199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21948" y="2230223"/>
            <a:ext cx="6859923" cy="2779659"/>
          </a:xfrm>
        </p:spPr>
        <p:txBody>
          <a:bodyPr/>
          <a:lstStyle/>
          <a:p>
            <a:pPr algn="just"/>
            <a:r>
              <a:rPr lang="fr-FR" dirty="0"/>
              <a:t>Les intérêts pédagogiques sont multiples:</a:t>
            </a:r>
          </a:p>
          <a:p>
            <a:pPr algn="just">
              <a:buFont typeface="Arial" panose="020B0604020202020204" pitchFamily="34" charset="0"/>
              <a:buChar char="•"/>
            </a:pPr>
            <a:r>
              <a:rPr lang="fr-FR" dirty="0" smtClean="0"/>
              <a:t> Apprendre </a:t>
            </a:r>
            <a:r>
              <a:rPr lang="fr-FR" dirty="0"/>
              <a:t>à décoder une carte IGN</a:t>
            </a:r>
          </a:p>
          <a:p>
            <a:pPr algn="just">
              <a:buFont typeface="Arial" panose="020B0604020202020204" pitchFamily="34" charset="0"/>
              <a:buChar char="•"/>
            </a:pPr>
            <a:r>
              <a:rPr lang="fr-FR" dirty="0" smtClean="0"/>
              <a:t> Analyser </a:t>
            </a:r>
            <a:r>
              <a:rPr lang="fr-FR" dirty="0"/>
              <a:t>un terrain (contraintes, relief ...), et par exemple les différents bassins </a:t>
            </a:r>
            <a:r>
              <a:rPr lang="fr-FR" dirty="0" smtClean="0"/>
              <a:t>versants </a:t>
            </a:r>
            <a:r>
              <a:rPr lang="fr-FR" dirty="0"/>
              <a:t>pour une étude hydraulique.</a:t>
            </a:r>
          </a:p>
          <a:p>
            <a:pPr algn="just">
              <a:buFont typeface="Arial" panose="020B0604020202020204" pitchFamily="34" charset="0"/>
              <a:buChar char="•"/>
            </a:pPr>
            <a:r>
              <a:rPr lang="fr-FR" dirty="0" smtClean="0"/>
              <a:t> Analyser </a:t>
            </a:r>
            <a:r>
              <a:rPr lang="fr-FR" dirty="0"/>
              <a:t>et représenter un sous sol (carte ou coupe géologique), en vue d'une étude de fondations ...</a:t>
            </a:r>
          </a:p>
        </p:txBody>
      </p:sp>
      <p:pic>
        <p:nvPicPr>
          <p:cNvPr id="4" name="Image 3"/>
          <p:cNvPicPr>
            <a:picLocks noChangeAspect="1"/>
          </p:cNvPicPr>
          <p:nvPr/>
        </p:nvPicPr>
        <p:blipFill>
          <a:blip r:embed="rId2"/>
          <a:stretch>
            <a:fillRect/>
          </a:stretch>
        </p:blipFill>
        <p:spPr>
          <a:xfrm>
            <a:off x="8163130" y="476176"/>
            <a:ext cx="3324225" cy="4695825"/>
          </a:xfrm>
          <a:prstGeom prst="rect">
            <a:avLst/>
          </a:prstGeom>
        </p:spPr>
      </p:pic>
      <p:sp>
        <p:nvSpPr>
          <p:cNvPr id="6" name="Rectangle 5"/>
          <p:cNvSpPr/>
          <p:nvPr/>
        </p:nvSpPr>
        <p:spPr>
          <a:xfrm>
            <a:off x="1270715" y="476176"/>
            <a:ext cx="6611156" cy="1341201"/>
          </a:xfrm>
          <a:prstGeom prst="rect">
            <a:avLst/>
          </a:prstGeom>
        </p:spPr>
        <p:txBody>
          <a:bodyPr vert="horz" lIns="91440" tIns="45720" rIns="91440" bIns="45720" rtlCol="0" anchor="ctr">
            <a:normAutofit/>
          </a:bodyPr>
          <a:lstStyle/>
          <a:p>
            <a:pPr defTabSz="914400">
              <a:lnSpc>
                <a:spcPct val="80000"/>
              </a:lnSpc>
              <a:spcBef>
                <a:spcPct val="0"/>
              </a:spcBef>
            </a:pPr>
            <a:r>
              <a:rPr lang="fr-FR" sz="5000" cap="all" spc="100" dirty="0">
                <a:solidFill>
                  <a:schemeClr val="accent2"/>
                </a:solidFill>
                <a:latin typeface="+mj-lt"/>
                <a:ea typeface="+mj-ea"/>
                <a:cs typeface="+mj-cs"/>
              </a:rPr>
              <a:t>Pourquoi la Réalisation de la maquette d'un terrain </a:t>
            </a:r>
          </a:p>
        </p:txBody>
      </p:sp>
    </p:spTree>
    <p:extLst>
      <p:ext uri="{BB962C8B-B14F-4D97-AF65-F5344CB8AC3E}">
        <p14:creationId xmlns:p14="http://schemas.microsoft.com/office/powerpoint/2010/main" val="2397413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4128" y="585216"/>
            <a:ext cx="9720072" cy="1076159"/>
          </a:xfrm>
        </p:spPr>
        <p:txBody>
          <a:bodyPr/>
          <a:lstStyle/>
          <a:p>
            <a:r>
              <a:rPr lang="fr-FR" dirty="0">
                <a:solidFill>
                  <a:srgbClr val="00B050"/>
                </a:solidFill>
              </a:rPr>
              <a:t>Méthode traditionnelle, "à la main</a:t>
            </a:r>
            <a:r>
              <a:rPr lang="fr-FR" dirty="0" smtClean="0">
                <a:solidFill>
                  <a:srgbClr val="00B050"/>
                </a:solidFill>
              </a:rPr>
              <a:t>"</a:t>
            </a:r>
            <a:endParaRPr lang="fr-FR" dirty="0">
              <a:solidFill>
                <a:srgbClr val="00B050"/>
              </a:solidFill>
            </a:endParaRPr>
          </a:p>
        </p:txBody>
      </p:sp>
      <p:sp>
        <p:nvSpPr>
          <p:cNvPr id="3" name="Espace réservé du contenu 2"/>
          <p:cNvSpPr>
            <a:spLocks noGrp="1"/>
          </p:cNvSpPr>
          <p:nvPr>
            <p:ph idx="1"/>
          </p:nvPr>
        </p:nvSpPr>
        <p:spPr>
          <a:xfrm>
            <a:off x="896174" y="2487398"/>
            <a:ext cx="6027655" cy="626013"/>
          </a:xfrm>
        </p:spPr>
        <p:txBody>
          <a:bodyPr>
            <a:normAutofit fontScale="92500"/>
          </a:bodyPr>
          <a:lstStyle/>
          <a:p>
            <a:pPr marL="457200" indent="-457200">
              <a:buFont typeface="+mj-lt"/>
              <a:buAutoNum type="arabicPeriod"/>
            </a:pPr>
            <a:r>
              <a:rPr lang="fr-FR" dirty="0" smtClean="0"/>
              <a:t>Se </a:t>
            </a:r>
            <a:r>
              <a:rPr lang="fr-FR" dirty="0"/>
              <a:t>procurer une carte IGN par exemple au 1/25 000</a:t>
            </a:r>
          </a:p>
        </p:txBody>
      </p:sp>
      <p:pic>
        <p:nvPicPr>
          <p:cNvPr id="4" name="Image 3"/>
          <p:cNvPicPr>
            <a:picLocks noChangeAspect="1"/>
          </p:cNvPicPr>
          <p:nvPr/>
        </p:nvPicPr>
        <p:blipFill>
          <a:blip r:embed="rId2"/>
          <a:stretch>
            <a:fillRect/>
          </a:stretch>
        </p:blipFill>
        <p:spPr>
          <a:xfrm>
            <a:off x="7051783" y="2621149"/>
            <a:ext cx="4405313" cy="4059936"/>
          </a:xfrm>
          <a:prstGeom prst="rect">
            <a:avLst/>
          </a:prstGeom>
        </p:spPr>
      </p:pic>
      <p:pic>
        <p:nvPicPr>
          <p:cNvPr id="5" name="Image 4"/>
          <p:cNvPicPr>
            <a:picLocks noChangeAspect="1"/>
          </p:cNvPicPr>
          <p:nvPr/>
        </p:nvPicPr>
        <p:blipFill>
          <a:blip r:embed="rId3"/>
          <a:stretch>
            <a:fillRect/>
          </a:stretch>
        </p:blipFill>
        <p:spPr>
          <a:xfrm>
            <a:off x="661987" y="3266490"/>
            <a:ext cx="6261842" cy="3414595"/>
          </a:xfrm>
          <a:prstGeom prst="rect">
            <a:avLst/>
          </a:prstGeom>
        </p:spPr>
      </p:pic>
      <p:sp>
        <p:nvSpPr>
          <p:cNvPr id="6" name="Titre 1"/>
          <p:cNvSpPr txBox="1">
            <a:spLocks/>
          </p:cNvSpPr>
          <p:nvPr/>
        </p:nvSpPr>
        <p:spPr>
          <a:xfrm>
            <a:off x="1180344" y="1521005"/>
            <a:ext cx="2141103" cy="81331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fr-FR" sz="4400" dirty="0" smtClean="0">
                <a:solidFill>
                  <a:srgbClr val="FF0000"/>
                </a:solidFill>
              </a:rPr>
              <a:t>Phase I:</a:t>
            </a:r>
            <a:endParaRPr lang="fr-FR" sz="4400" dirty="0">
              <a:solidFill>
                <a:srgbClr val="FF0000"/>
              </a:solidFill>
            </a:endParaRPr>
          </a:p>
        </p:txBody>
      </p:sp>
    </p:spTree>
    <p:extLst>
      <p:ext uri="{BB962C8B-B14F-4D97-AF65-F5344CB8AC3E}">
        <p14:creationId xmlns:p14="http://schemas.microsoft.com/office/powerpoint/2010/main" val="482708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53789" y="794824"/>
            <a:ext cx="6644746" cy="1291553"/>
          </a:xfrm>
        </p:spPr>
        <p:txBody>
          <a:bodyPr>
            <a:normAutofit lnSpcReduction="10000"/>
          </a:bodyPr>
          <a:lstStyle/>
          <a:p>
            <a:pPr marL="457200" indent="-457200" algn="just">
              <a:buFont typeface="+mj-lt"/>
              <a:buAutoNum type="arabicPeriod" startAt="2"/>
            </a:pPr>
            <a:r>
              <a:rPr lang="fr-FR" dirty="0"/>
              <a:t>Agrandir éventuellement la zone souhaitée du projet à la photocopieuse, par exemple pour qu'il tienne sur un ou plusieurs formats A3. (Attention à maitriser les changements d'échelle </a:t>
            </a:r>
            <a:r>
              <a:rPr lang="fr-FR" dirty="0" smtClean="0"/>
              <a:t>!)</a:t>
            </a:r>
            <a:endParaRPr lang="fr-FR" dirty="0"/>
          </a:p>
        </p:txBody>
      </p:sp>
      <p:pic>
        <p:nvPicPr>
          <p:cNvPr id="4" name="Image 3"/>
          <p:cNvPicPr>
            <a:picLocks noChangeAspect="1"/>
          </p:cNvPicPr>
          <p:nvPr/>
        </p:nvPicPr>
        <p:blipFill rotWithShape="1">
          <a:blip r:embed="rId2"/>
          <a:srcRect l="341" t="-1379" r="-682" b="38"/>
          <a:stretch/>
        </p:blipFill>
        <p:spPr>
          <a:xfrm>
            <a:off x="7920507" y="297177"/>
            <a:ext cx="3786390" cy="4326338"/>
          </a:xfrm>
          <a:prstGeom prst="rect">
            <a:avLst/>
          </a:prstGeom>
        </p:spPr>
      </p:pic>
      <p:sp>
        <p:nvSpPr>
          <p:cNvPr id="6" name="Rectangle 5"/>
          <p:cNvSpPr/>
          <p:nvPr/>
        </p:nvSpPr>
        <p:spPr>
          <a:xfrm>
            <a:off x="953786" y="3766148"/>
            <a:ext cx="6644745" cy="1006429"/>
          </a:xfrm>
          <a:prstGeom prst="rect">
            <a:avLst/>
          </a:prstGeom>
        </p:spPr>
        <p:txBody>
          <a:bodyPr wrap="square">
            <a:spAutoFit/>
          </a:bodyPr>
          <a:lstStyle/>
          <a:p>
            <a:pPr marL="457200" lvl="0" indent="-457200" algn="just" defTabSz="914400">
              <a:lnSpc>
                <a:spcPct val="90000"/>
              </a:lnSpc>
              <a:spcBef>
                <a:spcPts val="1200"/>
              </a:spcBef>
              <a:spcAft>
                <a:spcPts val="200"/>
              </a:spcAft>
              <a:buClr>
                <a:srgbClr val="99CB38"/>
              </a:buClr>
              <a:buSzPct val="100000"/>
              <a:buFont typeface="+mj-lt"/>
              <a:buAutoNum type="arabicPeriod" startAt="4"/>
            </a:pPr>
            <a:r>
              <a:rPr lang="fr-FR" sz="2200" dirty="0"/>
              <a:t>Repasser chaque courbe sur une plaque en polystyrène, ou en carton (par exemple, des dalles de plafond, de 50X50 cm</a:t>
            </a:r>
            <a:r>
              <a:rPr lang="fr-FR" sz="2200" dirty="0" smtClean="0"/>
              <a:t>).</a:t>
            </a:r>
            <a:endParaRPr lang="fr-FR" sz="2200" dirty="0"/>
          </a:p>
        </p:txBody>
      </p:sp>
      <p:sp>
        <p:nvSpPr>
          <p:cNvPr id="7" name="Rectangle 6"/>
          <p:cNvSpPr/>
          <p:nvPr/>
        </p:nvSpPr>
        <p:spPr>
          <a:xfrm>
            <a:off x="987379" y="2340626"/>
            <a:ext cx="6611155" cy="1006429"/>
          </a:xfrm>
          <a:prstGeom prst="rect">
            <a:avLst/>
          </a:prstGeom>
        </p:spPr>
        <p:txBody>
          <a:bodyPr wrap="square">
            <a:spAutoFit/>
          </a:bodyPr>
          <a:lstStyle/>
          <a:p>
            <a:pPr marL="457200" lvl="0" indent="-457200" algn="just" defTabSz="914400">
              <a:lnSpc>
                <a:spcPct val="90000"/>
              </a:lnSpc>
              <a:spcBef>
                <a:spcPts val="1200"/>
              </a:spcBef>
              <a:spcAft>
                <a:spcPts val="200"/>
              </a:spcAft>
              <a:buClr>
                <a:srgbClr val="99CB38"/>
              </a:buClr>
              <a:buSzPct val="100000"/>
              <a:buFont typeface="+mj-lt"/>
              <a:buAutoNum type="arabicPeriod" startAt="3"/>
            </a:pPr>
            <a:r>
              <a:rPr lang="fr-FR" sz="2200" dirty="0">
                <a:solidFill>
                  <a:prstClr val="black"/>
                </a:solidFill>
              </a:rPr>
              <a:t>Décalquer les courbes de niveau sur du calque (il n'est pas obligatoire de recopier toutes les courbes, définir le PAS pour la précision de la maquette)</a:t>
            </a:r>
            <a:endParaRPr lang="fr-FR" sz="2200" dirty="0">
              <a:solidFill>
                <a:prstClr val="black"/>
              </a:solidFill>
            </a:endParaRPr>
          </a:p>
        </p:txBody>
      </p:sp>
      <p:sp>
        <p:nvSpPr>
          <p:cNvPr id="8" name="Rectangle 7"/>
          <p:cNvSpPr/>
          <p:nvPr/>
        </p:nvSpPr>
        <p:spPr>
          <a:xfrm>
            <a:off x="953787" y="5191671"/>
            <a:ext cx="6644745" cy="1006429"/>
          </a:xfrm>
          <a:prstGeom prst="rect">
            <a:avLst/>
          </a:prstGeom>
        </p:spPr>
        <p:txBody>
          <a:bodyPr wrap="square">
            <a:spAutoFit/>
          </a:bodyPr>
          <a:lstStyle/>
          <a:p>
            <a:pPr marL="457200" indent="-457200" algn="just" defTabSz="914400">
              <a:lnSpc>
                <a:spcPct val="90000"/>
              </a:lnSpc>
              <a:spcBef>
                <a:spcPts val="1200"/>
              </a:spcBef>
              <a:spcAft>
                <a:spcPts val="200"/>
              </a:spcAft>
              <a:buClr>
                <a:srgbClr val="99CB38"/>
              </a:buClr>
              <a:buSzPct val="100000"/>
              <a:buFont typeface="+mj-lt"/>
              <a:buAutoNum type="arabicPeriod" startAt="5"/>
            </a:pPr>
            <a:r>
              <a:rPr lang="fr-FR" sz="2200" dirty="0"/>
              <a:t>L’épaisseur initiales des plaques de carton doit être choisie en fonction de la hauteur des courbes de niveau indiquées sur le plan </a:t>
            </a:r>
            <a:r>
              <a:rPr lang="fr-FR" sz="2200" dirty="0" smtClean="0"/>
              <a:t>topographique.</a:t>
            </a:r>
            <a:endParaRPr lang="fr-FR" sz="2200" dirty="0"/>
          </a:p>
        </p:txBody>
      </p:sp>
      <p:pic>
        <p:nvPicPr>
          <p:cNvPr id="9" name="Image 8"/>
          <p:cNvPicPr>
            <a:picLocks noChangeAspect="1"/>
          </p:cNvPicPr>
          <p:nvPr/>
        </p:nvPicPr>
        <p:blipFill rotWithShape="1">
          <a:blip r:embed="rId3"/>
          <a:srcRect b="18033"/>
          <a:stretch/>
        </p:blipFill>
        <p:spPr>
          <a:xfrm>
            <a:off x="7920507" y="4822884"/>
            <a:ext cx="3786390" cy="1744001"/>
          </a:xfrm>
          <a:prstGeom prst="rect">
            <a:avLst/>
          </a:prstGeom>
        </p:spPr>
      </p:pic>
    </p:spTree>
    <p:extLst>
      <p:ext uri="{BB962C8B-B14F-4D97-AF65-F5344CB8AC3E}">
        <p14:creationId xmlns:p14="http://schemas.microsoft.com/office/powerpoint/2010/main" val="25661153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é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docProps/app.xml><?xml version="1.0" encoding="utf-8"?>
<Properties xmlns="http://schemas.openxmlformats.org/officeDocument/2006/extended-properties" xmlns:vt="http://schemas.openxmlformats.org/officeDocument/2006/docPropsVTypes">
  <Template>Integral</Template>
  <TotalTime>2957</TotalTime>
  <Words>845</Words>
  <Application>Microsoft Office PowerPoint</Application>
  <PresentationFormat>Grand écran</PresentationFormat>
  <Paragraphs>42</Paragraphs>
  <Slides>12</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12</vt:i4>
      </vt:variant>
    </vt:vector>
  </HeadingPairs>
  <TitlesOfParts>
    <vt:vector size="18" baseType="lpstr">
      <vt:lpstr>Arial</vt:lpstr>
      <vt:lpstr>Tw Cen MT</vt:lpstr>
      <vt:lpstr>Tw Cen MT Condensed</vt:lpstr>
      <vt:lpstr>Wingdings</vt:lpstr>
      <vt:lpstr>Wingdings 3</vt:lpstr>
      <vt:lpstr>Intégral</vt:lpstr>
      <vt:lpstr>la maquette de site : Technique de représentation et d’analyse</vt:lpstr>
      <vt:lpstr>Définitions:</vt:lpstr>
      <vt:lpstr>objectifs</vt:lpstr>
      <vt:lpstr>Types de maquettes:</vt:lpstr>
      <vt:lpstr>La maquette topographique</vt:lpstr>
      <vt:lpstr>Réaliser la maquette d'un terrain complexe pour une étude de projet</vt:lpstr>
      <vt:lpstr>Présentation PowerPoint</vt:lpstr>
      <vt:lpstr>Méthode traditionnelle, "à la main"</vt:lpstr>
      <vt:lpstr>Présentation PowerPoint</vt:lpstr>
      <vt:lpstr>Phase II:</vt:lpstr>
      <vt:lpstr>Phase III:</vt:lpstr>
      <vt:lpstr>Processus de réalisation d’une maquette d’un terrain naturel</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STAR INFO</dc:creator>
  <cp:lastModifiedBy>STAR INFO</cp:lastModifiedBy>
  <cp:revision>29</cp:revision>
  <dcterms:created xsi:type="dcterms:W3CDTF">2022-10-14T20:46:31Z</dcterms:created>
  <dcterms:modified xsi:type="dcterms:W3CDTF">2022-10-17T22:00:20Z</dcterms:modified>
</cp:coreProperties>
</file>