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sldIdLst>
    <p:sldId id="256" r:id="rId3"/>
    <p:sldId id="261" r:id="rId4"/>
    <p:sldId id="262" r:id="rId5"/>
    <p:sldId id="263" r:id="rId6"/>
    <p:sldId id="275" r:id="rId7"/>
    <p:sldId id="267" r:id="rId8"/>
    <p:sldId id="270" r:id="rId9"/>
    <p:sldId id="268" r:id="rId10"/>
    <p:sldId id="269" r:id="rId11"/>
    <p:sldId id="276" r:id="rId12"/>
    <p:sldId id="272" r:id="rId13"/>
    <p:sldId id="274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0" d="100"/>
          <a:sy n="60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88D6C64-4E20-41DD-B377-311590C51615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0CD69E-9F81-4E2C-870E-F61479AA6A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958975"/>
            <a:ext cx="9144000" cy="1470025"/>
          </a:xfrm>
          <a:solidFill>
            <a:schemeClr val="bg1">
              <a:lumMod val="85000"/>
              <a:alpha val="45000"/>
            </a:schemeClr>
          </a:solidFill>
        </p:spPr>
        <p:txBody>
          <a:bodyPr/>
          <a:lstStyle/>
          <a:p>
            <a:r>
              <a:rPr lang="fr-FR" b="1" dirty="0">
                <a:solidFill>
                  <a:srgbClr val="FFFF00"/>
                </a:solidFill>
              </a:rPr>
              <a:t>      </a:t>
            </a:r>
            <a:r>
              <a:rPr lang="fr-FR" b="1" dirty="0">
                <a:solidFill>
                  <a:srgbClr val="FF0000"/>
                </a:solidFill>
              </a:rPr>
              <a:t>Dosages par étalonnages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20072" y="3697408"/>
            <a:ext cx="3923928" cy="1027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Par: Gaouaoui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Dosage à l’aide d’une courbe d’étalonnage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Pour réalisé une courbe d’étalonnage on </a:t>
            </a:r>
            <a:r>
              <a:rPr lang="fr-FR" b="1" dirty="0"/>
              <a:t>mesure</a:t>
            </a:r>
            <a:r>
              <a:rPr lang="fr-FR" dirty="0"/>
              <a:t> une </a:t>
            </a:r>
            <a:r>
              <a:rPr lang="fr-FR" b="1" dirty="0"/>
              <a:t>grandeur physique </a:t>
            </a:r>
            <a:r>
              <a:rPr lang="fr-FR" b="1" u="sng" dirty="0"/>
              <a:t>(Absorbance) </a:t>
            </a:r>
            <a:r>
              <a:rPr lang="fr-FR" dirty="0"/>
              <a:t>qui varie en fonction de la </a:t>
            </a:r>
            <a:r>
              <a:rPr lang="fr-FR" b="1" dirty="0"/>
              <a:t>concentration</a:t>
            </a:r>
            <a:r>
              <a:rPr lang="fr-FR" dirty="0"/>
              <a:t> de soluté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2400323"/>
            <a:ext cx="86201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2227" y="1428736"/>
          <a:ext cx="7531607" cy="89630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Absorbance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0,2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0,4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0,6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0,8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1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Concentration (mol/L)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0,1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0,2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0,3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0,4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0,5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14678" y="5148876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/>
              <a:t>?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/>
              <a:t>Dosage à l’aide d’une courbe d’étalonnage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Exemple 1 :</a:t>
            </a:r>
          </a:p>
        </p:txBody>
      </p:sp>
      <p:pic>
        <p:nvPicPr>
          <p:cNvPr id="66562" name="Picture 2" descr="Résultat de recherche d'images pour &quot;dosage par étalonnage echelle de teint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000240"/>
            <a:ext cx="5267686" cy="4429156"/>
          </a:xfrm>
          <a:prstGeom prst="rect">
            <a:avLst/>
          </a:prstGeom>
          <a:noFill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/>
              <a:t>Dosage à l’aide d’une courbe d’étalonnage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Exemple 2: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76804" name="AutoShape 4" descr="Résultat de recherche d'images pour &quot;dosage par étalonnage courbe d'etalonn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43" y="1857364"/>
            <a:ext cx="5964947" cy="4819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/>
              <a:t>Dosage à l’aide d’une courbe d’étalonnage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Exemple 3:</a:t>
            </a:r>
          </a:p>
        </p:txBody>
      </p:sp>
      <p:pic>
        <p:nvPicPr>
          <p:cNvPr id="84996" name="Picture 4" descr="Résultat de recherche d'images pour &quot;dosage par étalonnage courbe d'etalonnag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1348" y="1776433"/>
            <a:ext cx="5876932" cy="4724401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/>
              <a:t>Dosage à l’aide d’une courbe d’étalonnage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Exemple 4: </a:t>
            </a:r>
          </a:p>
        </p:txBody>
      </p:sp>
      <p:pic>
        <p:nvPicPr>
          <p:cNvPr id="86020" name="Picture 4" descr="Résultat de recherche d'images pour &quot;dosage par étalonnage courbe d'etalonnag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120494"/>
            <a:ext cx="6211780" cy="4451777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/>
              <a:t>Dosage à l’aide d’une courbe d’étalonnage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Doser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>
                <a:solidFill>
                  <a:srgbClr val="FF0000"/>
                </a:solidFill>
              </a:rPr>
              <a:t>Déterminer la concentration </a:t>
            </a:r>
            <a:r>
              <a:rPr lang="fr-FR" dirty="0"/>
              <a:t>ou la </a:t>
            </a:r>
            <a:r>
              <a:rPr lang="fr-FR" dirty="0">
                <a:solidFill>
                  <a:srgbClr val="FF0000"/>
                </a:solidFill>
              </a:rPr>
              <a:t>quantité</a:t>
            </a:r>
            <a:r>
              <a:rPr lang="fr-FR" dirty="0"/>
              <a:t> de la matière </a:t>
            </a:r>
            <a:r>
              <a:rPr lang="fr-FR" u="sng" dirty="0">
                <a:solidFill>
                  <a:srgbClr val="FF0000"/>
                </a:solidFill>
              </a:rPr>
              <a:t>(inconnu)</a:t>
            </a:r>
            <a:r>
              <a:rPr lang="fr-FR" dirty="0"/>
              <a:t> d’un soluté dissoute dans une solution.</a:t>
            </a:r>
          </a:p>
          <a:p>
            <a:endParaRPr lang="fr-FR" dirty="0"/>
          </a:p>
          <a:p>
            <a:pPr algn="just"/>
            <a:r>
              <a:rPr lang="fr-FR" dirty="0"/>
              <a:t>Comment doser une espèce chimique (soluté)?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étalonnage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À laide d’une échelle de teinte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À l’aide d’une courbe d’étalonnage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échelle de teinte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buNone/>
            </a:pPr>
            <a:r>
              <a:rPr lang="fr-FR" dirty="0"/>
              <a:t>Définition :</a:t>
            </a:r>
          </a:p>
          <a:p>
            <a:pPr algn="just" fontAlgn="base">
              <a:buNone/>
            </a:pPr>
            <a:endParaRPr lang="fr-FR" dirty="0"/>
          </a:p>
          <a:p>
            <a:pPr algn="just" fontAlgn="base"/>
            <a:r>
              <a:rPr lang="fr-FR" dirty="0"/>
              <a:t>L’échelle de teinte est une technique qui permet </a:t>
            </a:r>
            <a:r>
              <a:rPr lang="fr-FR" u="sng" dirty="0">
                <a:solidFill>
                  <a:srgbClr val="00B050"/>
                </a:solidFill>
              </a:rPr>
              <a:t>d’estimer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la concentration d’une solution</a:t>
            </a:r>
            <a:r>
              <a:rPr lang="fr-FR" dirty="0"/>
              <a:t> en faisant intervenir la dilution. </a:t>
            </a:r>
          </a:p>
          <a:p>
            <a:pPr fontAlgn="base"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échelle de teinte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r-FR" sz="3600" b="1" dirty="0">
                <a:solidFill>
                  <a:schemeClr val="accent2">
                    <a:lumMod val="75000"/>
                  </a:schemeClr>
                </a:solidFill>
              </a:rPr>
              <a:t>Principe:</a:t>
            </a:r>
          </a:p>
          <a:p>
            <a:pPr algn="just" fontAlgn="base">
              <a:buNone/>
            </a:pPr>
            <a:r>
              <a:rPr lang="fr-FR" b="1" u="sng" dirty="0"/>
              <a:t>La teinte</a:t>
            </a:r>
            <a:r>
              <a:rPr lang="fr-FR" dirty="0"/>
              <a:t> d’une solution varie avec </a:t>
            </a:r>
            <a:r>
              <a:rPr lang="fr-FR" u="sng" dirty="0"/>
              <a:t>la concentration </a:t>
            </a:r>
            <a:r>
              <a:rPr lang="fr-FR" dirty="0"/>
              <a:t>de soluté:</a:t>
            </a:r>
          </a:p>
          <a:p>
            <a:pPr algn="just" fontAlgn="base">
              <a:buNone/>
            </a:pPr>
            <a:endParaRPr lang="fr-FR" dirty="0"/>
          </a:p>
          <a:p>
            <a:pPr fontAlgn="base"/>
            <a:r>
              <a:rPr lang="fr-FR" dirty="0"/>
              <a:t>plus la solution est </a:t>
            </a:r>
            <a:r>
              <a:rPr lang="fr-FR" b="1" dirty="0"/>
              <a:t>concentrée</a:t>
            </a:r>
            <a:r>
              <a:rPr lang="fr-FR" dirty="0"/>
              <a:t> et plus sa teinte est </a:t>
            </a:r>
            <a:r>
              <a:rPr lang="fr-FR" b="1" dirty="0"/>
              <a:t>foncée</a:t>
            </a:r>
          </a:p>
          <a:p>
            <a:pPr fontAlgn="base"/>
            <a:r>
              <a:rPr lang="fr-FR" dirty="0"/>
              <a:t>moins la solution est </a:t>
            </a:r>
            <a:r>
              <a:rPr lang="fr-FR" b="1" dirty="0"/>
              <a:t>concentrée</a:t>
            </a:r>
            <a:r>
              <a:rPr lang="fr-FR" dirty="0"/>
              <a:t> et plus sa teinte est </a:t>
            </a:r>
            <a:r>
              <a:rPr lang="fr-FR" b="1" dirty="0"/>
              <a:t>claire</a:t>
            </a:r>
          </a:p>
          <a:p>
            <a:pPr fontAlgn="base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échelle de teinte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>
                <a:solidFill>
                  <a:srgbClr val="0070C0"/>
                </a:solidFill>
              </a:rPr>
              <a:t>Exemple:</a:t>
            </a:r>
          </a:p>
          <a:p>
            <a:pPr fontAlgn="base">
              <a:buNone/>
            </a:pPr>
            <a:r>
              <a:rPr lang="fr-FR" dirty="0"/>
              <a:t>une solution de permanganate de potassium </a:t>
            </a:r>
            <a:r>
              <a:rPr lang="fr-FR" b="1" dirty="0"/>
              <a:t>de concentration </a:t>
            </a:r>
            <a:r>
              <a:rPr lang="fr-FR" b="1" u="sng" dirty="0"/>
              <a:t>inconnue</a:t>
            </a:r>
            <a:r>
              <a:rPr lang="fr-FR" b="1" dirty="0"/>
              <a:t>,</a:t>
            </a:r>
            <a:r>
              <a:rPr lang="fr-FR" dirty="0"/>
              <a:t> de couleur violette à cause des ions permanganate (MnO</a:t>
            </a:r>
            <a:r>
              <a:rPr lang="fr-FR" baseline="-25000" dirty="0"/>
              <a:t>4</a:t>
            </a:r>
            <a:r>
              <a:rPr lang="fr-FR" baseline="30000" dirty="0"/>
              <a:t>–</a:t>
            </a:r>
            <a:r>
              <a:rPr lang="fr-FR" dirty="0"/>
              <a:t>).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échelle de teinte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 préparation de d’une </a:t>
            </a:r>
            <a:r>
              <a:rPr lang="fr-FR" b="1" dirty="0"/>
              <a:t>série de solutions</a:t>
            </a:r>
            <a:r>
              <a:rPr lang="fr-FR" dirty="0"/>
              <a:t> </a:t>
            </a:r>
            <a:r>
              <a:rPr lang="fr-FR" b="1" dirty="0"/>
              <a:t>S, S1, S2, S3 …</a:t>
            </a:r>
            <a:r>
              <a:rPr lang="fr-FR" b="1" dirty="0" err="1"/>
              <a:t>etc</a:t>
            </a:r>
            <a:r>
              <a:rPr lang="fr-FR" dirty="0"/>
              <a:t> de concentrations </a:t>
            </a:r>
            <a:r>
              <a:rPr lang="fr-FR" b="1" dirty="0"/>
              <a:t>décroissantes</a:t>
            </a:r>
            <a:r>
              <a:rPr lang="fr-FR" dirty="0"/>
              <a:t> </a:t>
            </a:r>
            <a:r>
              <a:rPr lang="fr-FR" b="1" u="sng" dirty="0"/>
              <a:t>connues</a:t>
            </a:r>
            <a:r>
              <a:rPr lang="fr-FR" dirty="0"/>
              <a:t> de teintes de plus en plus claires.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exploiter le lien entre couleur et concentration en comparant </a:t>
            </a:r>
            <a:r>
              <a:rPr lang="fr-FR" u="sng" dirty="0">
                <a:solidFill>
                  <a:srgbClr val="FF0000"/>
                </a:solidFill>
              </a:rPr>
              <a:t>la solution de concentration inconnue</a:t>
            </a:r>
            <a:r>
              <a:rPr lang="fr-FR" dirty="0"/>
              <a:t> à celle de </a:t>
            </a:r>
            <a:r>
              <a:rPr lang="fr-FR" b="1" dirty="0"/>
              <a:t>l’échelle de teinte </a:t>
            </a:r>
            <a:r>
              <a:rPr lang="fr-FR" dirty="0"/>
              <a:t>on peut ainsi </a:t>
            </a:r>
            <a:r>
              <a:rPr lang="fr-FR" u="sng" dirty="0"/>
              <a:t>estimer sa concentration inconnue</a:t>
            </a:r>
            <a:r>
              <a:rPr lang="fr-FR" dirty="0"/>
              <a:t>.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échelle de teinte</a:t>
            </a:r>
          </a:p>
        </p:txBody>
      </p:sp>
      <p:pic>
        <p:nvPicPr>
          <p:cNvPr id="67586" name="Picture 2" descr="Résultat de recherche d'images pour &quot;dosage par echelle de teint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428736"/>
            <a:ext cx="8774143" cy="5286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échelle de teinte</a:t>
            </a:r>
          </a:p>
        </p:txBody>
      </p:sp>
      <p:pic>
        <p:nvPicPr>
          <p:cNvPr id="75778" name="Picture 2" descr="Résultat de recherche d'images pour &quot;dosage par echelle de teint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2963" y="1485922"/>
            <a:ext cx="7131069" cy="5372078"/>
          </a:xfrm>
          <a:prstGeom prst="rect">
            <a:avLst/>
          </a:prstGeom>
          <a:noFill/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2844" y="3850966"/>
          <a:ext cx="878687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8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5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Solution 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Concentration (g/L)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57158" y="2383689"/>
            <a:ext cx="2285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Gamme d’étalonnage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328</Words>
  <Application>Microsoft Office PowerPoint</Application>
  <PresentationFormat>Affichage à l'écran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Wingdings 3</vt:lpstr>
      <vt:lpstr>Thème Office</vt:lpstr>
      <vt:lpstr>Module</vt:lpstr>
      <vt:lpstr>      Dosages par étalonnages</vt:lpstr>
      <vt:lpstr>Doser ?</vt:lpstr>
      <vt:lpstr>Dosage par étalonnage</vt:lpstr>
      <vt:lpstr>Dosage par échelle de teinte</vt:lpstr>
      <vt:lpstr>Dosage par échelle de teinte</vt:lpstr>
      <vt:lpstr>Dosage par échelle de teinte</vt:lpstr>
      <vt:lpstr>Dosage par échelle de teinte</vt:lpstr>
      <vt:lpstr>Dosage par échelle de teinte</vt:lpstr>
      <vt:lpstr>Dosage par échelle de teinte</vt:lpstr>
      <vt:lpstr>Dosage à l’aide d’une courbe d’étalonnage</vt:lpstr>
      <vt:lpstr>Dosage à l’aide d’une courbe d’étalonnage</vt:lpstr>
      <vt:lpstr>Dosage à l’aide d’une courbe d’étalonnage</vt:lpstr>
      <vt:lpstr>Dosage à l’aide d’une courbe d’étalonnage</vt:lpstr>
      <vt:lpstr>Dosage à l’aide d’une courbe d’étalonnage</vt:lpstr>
      <vt:lpstr>Dosage à l’aide d’une courbe d’étalonnage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TP4:  spectrophotométrie Dosages par étalonnage</dc:title>
  <dc:creator>MICRO</dc:creator>
  <cp:lastModifiedBy>Amir Zeroual</cp:lastModifiedBy>
  <cp:revision>15</cp:revision>
  <dcterms:created xsi:type="dcterms:W3CDTF">2021-02-08T07:48:52Z</dcterms:created>
  <dcterms:modified xsi:type="dcterms:W3CDTF">2024-10-26T15:06:40Z</dcterms:modified>
</cp:coreProperties>
</file>