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7" r:id="rId3"/>
    <p:sldId id="276" r:id="rId4"/>
    <p:sldId id="258" r:id="rId5"/>
    <p:sldId id="259" r:id="rId6"/>
    <p:sldId id="261" r:id="rId7"/>
    <p:sldId id="277" r:id="rId8"/>
    <p:sldId id="278" r:id="rId9"/>
    <p:sldId id="279" r:id="rId10"/>
    <p:sldId id="280" r:id="rId11"/>
    <p:sldId id="281" r:id="rId12"/>
    <p:sldId id="282" r:id="rId13"/>
    <p:sldId id="283" r:id="rId1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9EDC7"/>
    <a:srgbClr val="ECC64E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E44CD2-6620-4A35-B1FF-7151E27C7257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58EC6D0-E195-4CAE-9B85-67AC8EB16E4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BB4D77-718D-46BA-B54F-D10C3624F096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96038-D814-46B2-A686-191EF489E30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CFB222-943D-4A50-A84F-E686821ED7A7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E0BA6-6705-4BEE-8FDE-96AF494557A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BC3A9F4-395F-47F4-A82A-24A91963CE5C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396C09D-24F3-49EB-AEBE-937E7534A61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67E3A9-FBF5-4D4B-AFE7-42F67370923F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7D3934-66AC-4663-A151-F49EC2E2666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7B0C86-6226-4E7D-B470-669EEDAE62B9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91C0AE-5F9E-46F7-B1CE-2FF70E443AF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94AB7C-9150-4987-9A88-DB597AF3CE8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6A9B0-EBF5-4A19-9780-32B9C9572835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9B1C49-5C34-461D-810A-8D759AF037F3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A0698-D119-4B1D-93DF-53EED3070FD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44B9E-5660-413F-9448-7B4CCCF869E5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A0FF0-B215-4EA2-86DF-ADA44C33E3D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2DFAA53-FB29-4706-8D57-69ED03F974FE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CF0893C2-0848-4EC0-B25B-8A0644BC9CE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E4302F-812E-45F4-887F-58BA19EA136D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762C18-94AB-4693-87FB-AD395CD3FEF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F7B1D63-0053-4588-852B-B33C3F467906}" type="datetimeFigureOut">
              <a:rPr lang="fr-FR" smtClean="0"/>
              <a:pPr>
                <a:defRPr/>
              </a:pPr>
              <a:t>01/06/2025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CB993EE-A5D5-4058-AD8E-FD97CFA8A07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07141" y="1412776"/>
            <a:ext cx="8929718" cy="3024336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Chapter I: </a:t>
            </a:r>
            <a:br>
              <a:rPr lang="en-US" sz="8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Structure of Populations</a:t>
            </a:r>
            <a:endParaRPr lang="fr-FR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45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5.1. Shannon-Wiener Index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64314" y="1005613"/>
            <a:ext cx="8356157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 allows quantifying the heterogeneity of biodiversity in an environment and monitoring its evolution over time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DAGET, 1976; BLONDEL, 1979; LEGENDRE and LEGENDRE, 1979; BARBAULT, 1992)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 is given by the following formula:</a:t>
            </a:r>
            <a:endParaRPr lang="fr-FR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03848" y="3049796"/>
            <a:ext cx="3460750" cy="52322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i="1" dirty="0">
                <a:solidFill>
                  <a:schemeClr val="bg1"/>
                </a:solidFill>
              </a:rPr>
              <a:t>H′= −∑P</a:t>
            </a:r>
            <a:r>
              <a:rPr lang="fr-FR" sz="2800" b="1" i="1" baseline="-25000" dirty="0">
                <a:solidFill>
                  <a:schemeClr val="bg1"/>
                </a:solidFill>
              </a:rPr>
              <a:t>i</a:t>
            </a:r>
            <a:r>
              <a:rPr lang="fr-FR" sz="2800" b="1" i="1" dirty="0">
                <a:solidFill>
                  <a:schemeClr val="bg1"/>
                </a:solidFill>
              </a:rPr>
              <a:t>​log</a:t>
            </a:r>
            <a:r>
              <a:rPr lang="fr-FR" sz="2800" b="1" i="1" baseline="-25000" dirty="0">
                <a:solidFill>
                  <a:schemeClr val="bg1"/>
                </a:solidFill>
              </a:rPr>
              <a:t>2</a:t>
            </a:r>
            <a:r>
              <a:rPr lang="fr-FR" sz="2800" b="1" i="1" dirty="0">
                <a:solidFill>
                  <a:schemeClr val="bg1"/>
                </a:solidFill>
              </a:rPr>
              <a:t>​P</a:t>
            </a:r>
            <a:r>
              <a:rPr lang="fr-FR" sz="2800" b="1" i="1" baseline="-25000" dirty="0">
                <a:solidFill>
                  <a:schemeClr val="bg1"/>
                </a:solidFill>
              </a:rPr>
              <a:t>i</a:t>
            </a:r>
            <a:r>
              <a:rPr lang="fr-FR" sz="2800" b="1" i="1" dirty="0">
                <a:solidFill>
                  <a:schemeClr val="bg1"/>
                </a:solidFill>
              </a:rPr>
              <a:t>​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2307" y="3515524"/>
            <a:ext cx="835615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where:</a:t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H′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Shannon-Wiener diversity index</a:t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i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proportion of individuals belonging to species </a:t>
            </a:r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 the community 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(i.e., </a:t>
            </a:r>
            <a:r>
              <a:rPr lang="fr-FR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400" b="1" i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=n</a:t>
            </a:r>
            <a:r>
              <a:rPr lang="fr-FR" sz="2400" b="1" i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/N​​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6" name="Rectangle 5"/>
          <p:cNvSpPr/>
          <p:nvPr/>
        </p:nvSpPr>
        <p:spPr>
          <a:xfrm>
            <a:off x="432000" y="5099700"/>
            <a:ext cx="828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values of the Shannon index, expressed in bits, range from 0 (when there is only one species or one species overwhelmingly dominates all others) to log</a:t>
            </a:r>
            <a:r>
              <a:rPr lang="en-US" sz="24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 (when all species have equal abundance).</a:t>
            </a:r>
            <a:endParaRPr lang="fr-FR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8000" y="214290"/>
            <a:ext cx="8928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45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5.2. </a:t>
            </a:r>
            <a:r>
              <a:rPr lang="fr-FR" sz="45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Pielou’s</a:t>
            </a:r>
            <a:r>
              <a:rPr lang="fr-FR" sz="45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5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Evenness</a:t>
            </a:r>
            <a:r>
              <a:rPr lang="fr-FR" sz="45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Index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4315" y="1005615"/>
            <a:ext cx="821537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This index complements the Shannon index and allows estimating the distribution of individuals among species within the same environment.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Pielou’s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evenness index, also called the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equi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-distribution or regularity index, is given by the formula:</a:t>
            </a:r>
            <a:endParaRPr lang="fr-FR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41625" y="3212976"/>
            <a:ext cx="3460750" cy="52322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i="1" dirty="0">
                <a:solidFill>
                  <a:schemeClr val="bg1"/>
                </a:solidFill>
              </a:rPr>
              <a:t>E = H’ / Log</a:t>
            </a:r>
            <a:r>
              <a:rPr lang="fr-FR" sz="2800" b="1" i="1" baseline="-25000" dirty="0">
                <a:solidFill>
                  <a:schemeClr val="bg1"/>
                </a:solidFill>
              </a:rPr>
              <a:t>2</a:t>
            </a:r>
            <a:r>
              <a:rPr lang="fr-FR" sz="2800" b="1" i="1" dirty="0">
                <a:solidFill>
                  <a:schemeClr val="bg1"/>
                </a:solidFill>
              </a:rPr>
              <a:t>S</a:t>
            </a:r>
            <a:endParaRPr lang="fr-FR" sz="2800" i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00100" y="3587532"/>
            <a:ext cx="7143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Pielou’s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evenness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index</a:t>
            </a:r>
            <a:b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H′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Shannon-Wiener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diversity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index</a:t>
            </a:r>
            <a:b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total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richness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432000" y="5229200"/>
            <a:ext cx="82800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higher the evenness value, the more balanced the distribution of individuals among species is, indicating a well-structured and stable community. </a:t>
            </a:r>
            <a:endParaRPr lang="fr-FR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0098" y="3517358"/>
            <a:ext cx="377186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approaches 0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when almost the entire population is concentrated in one or two species (one or two dominant species).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2000" y="785794"/>
            <a:ext cx="828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evenness value ranges from 0 to 1: 0 indicates dominance by one species, while 1 signifies an equal distribution of individuals among species.</a:t>
            </a:r>
            <a:endParaRPr lang="fr-F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64088" y="3484165"/>
            <a:ext cx="32084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fr-FR" altLang="fr-FR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altLang="fr-FR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fr-FR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close to 1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all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have the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same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abundance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572132" y="2428868"/>
            <a:ext cx="949542" cy="8839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rot="10800000" flipV="1">
            <a:off x="2214546" y="2420888"/>
            <a:ext cx="1005564" cy="790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214290"/>
            <a:ext cx="9144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45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5.3. </a:t>
            </a:r>
            <a:r>
              <a:rPr lang="fr-FR" sz="45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Simpson’s</a:t>
            </a:r>
            <a:r>
              <a:rPr lang="fr-FR" sz="45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Index  D’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64315" y="1186749"/>
            <a:ext cx="821537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 is primarily related to variations in abundance among dominant species. The formula for this index is as follows: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00298" y="2829823"/>
            <a:ext cx="4143404" cy="52322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i="1" dirty="0">
                <a:solidFill>
                  <a:schemeClr val="bg1"/>
                </a:solidFill>
              </a:rPr>
              <a:t>D’ = Σ n</a:t>
            </a:r>
            <a:r>
              <a:rPr lang="fr-FR" sz="2800" b="1" i="1" baseline="-25000" dirty="0">
                <a:solidFill>
                  <a:schemeClr val="bg1"/>
                </a:solidFill>
              </a:rPr>
              <a:t>i </a:t>
            </a:r>
            <a:r>
              <a:rPr lang="fr-FR" sz="2800" b="1" i="1" dirty="0">
                <a:solidFill>
                  <a:schemeClr val="bg1"/>
                </a:solidFill>
              </a:rPr>
              <a:t>(n</a:t>
            </a:r>
            <a:r>
              <a:rPr lang="fr-FR" sz="2800" b="1" i="1" baseline="-25000" dirty="0">
                <a:solidFill>
                  <a:schemeClr val="bg1"/>
                </a:solidFill>
              </a:rPr>
              <a:t>i</a:t>
            </a:r>
            <a:r>
              <a:rPr lang="fr-FR" sz="2800" b="1" i="1" dirty="0">
                <a:solidFill>
                  <a:schemeClr val="bg1"/>
                </a:solidFill>
              </a:rPr>
              <a:t> -1) / N (N-1)</a:t>
            </a:r>
            <a:endParaRPr lang="fr-FR" sz="2800" i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000100" y="3544203"/>
            <a:ext cx="71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where:</a:t>
            </a:r>
          </a:p>
          <a:p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i="1" baseline="-25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number of individuals of species </a:t>
            </a:r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total number of individuals of all species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2000" y="4924325"/>
            <a:ext cx="828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This index tends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toward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value of 0 to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indicate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maximum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diversity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and a value of 1 to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indicate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minimum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diversity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2428860" y="292222"/>
            <a:ext cx="428628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5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fr-FR" sz="5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846000" y="1357298"/>
            <a:ext cx="745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dynamics of forest stands are related to the state</a:t>
            </a:r>
            <a:endParaRPr lang="fr-FR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1619249" y="2276475"/>
            <a:ext cx="1656000" cy="1008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5858684" y="2311399"/>
            <a:ext cx="1656000" cy="10080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4889507" y="2492374"/>
            <a:ext cx="611187" cy="2628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H="1">
            <a:off x="3317058" y="2492374"/>
            <a:ext cx="612000" cy="2628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39712" y="3432186"/>
            <a:ext cx="2619356" cy="156966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Soil-related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(structure, pH,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soil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type,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moisture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…)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907704" y="5300505"/>
            <a:ext cx="2378544" cy="1200329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Climatic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temperature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rainfall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581524" y="5300505"/>
            <a:ext cx="2798788" cy="1200329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Orographic factors (altitude, slope, and exposure)</a:t>
            </a:r>
            <a:endParaRPr lang="fr-FR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6215074" y="3429000"/>
            <a:ext cx="2571768" cy="156966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Anthropic factors (human activity, domestic and wild animals)</a:t>
            </a:r>
            <a:endParaRPr lang="fr-FR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8" grpId="0"/>
      <p:bldP spid="30" grpId="0" animBg="1"/>
      <p:bldP spid="31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531837"/>
            <a:ext cx="85725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stands that form a biocenosis can be defined by descriptors that take into account the numerical importance of the species they contain.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64315" y="2204864"/>
            <a:ext cx="821537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 will be possible to describe the biocenosis using parameters such as</a:t>
            </a:r>
            <a:endParaRPr lang="fr-FR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 rot="5400000">
            <a:off x="1488849" y="3192468"/>
            <a:ext cx="1094205" cy="10715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>
            <a:off x="6558538" y="3204996"/>
            <a:ext cx="1085296" cy="10577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rot="16200000" flipH="1">
            <a:off x="5214943" y="3919378"/>
            <a:ext cx="2357452" cy="10715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>
            <a:off x="1542364" y="3908120"/>
            <a:ext cx="2304000" cy="1040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1520" y="4374262"/>
            <a:ext cx="1764000" cy="86400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richness</a:t>
            </a:r>
            <a:endParaRPr lang="fr-FR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57224" y="5665391"/>
            <a:ext cx="1908000" cy="50400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Abundance</a:t>
            </a:r>
            <a:endParaRPr lang="fr-FR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306214" y="5736829"/>
            <a:ext cx="1908000" cy="50400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Dominance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072330" y="4419441"/>
            <a:ext cx="1764000" cy="86400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diversity</a:t>
            </a:r>
            <a:endParaRPr lang="fr-FR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 rot="5400000">
            <a:off x="3031587" y="3888153"/>
            <a:ext cx="1764000" cy="5405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843984" y="5100483"/>
            <a:ext cx="1584000" cy="50400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Frequency</a:t>
            </a:r>
          </a:p>
        </p:txBody>
      </p:sp>
      <p:cxnSp>
        <p:nvCxnSpPr>
          <p:cNvPr id="14" name="Connecteur droit avec flèche 13"/>
          <p:cNvCxnSpPr/>
          <p:nvPr/>
        </p:nvCxnSpPr>
        <p:spPr>
          <a:xfrm rot="16200000" flipH="1">
            <a:off x="4205943" y="3888560"/>
            <a:ext cx="1764000" cy="5397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716184" y="5100483"/>
            <a:ext cx="1512000" cy="50400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9" grpId="0" animBg="1"/>
      <p:bldP spid="10" grpId="0" animBg="1"/>
      <p:bldP spid="11" grpId="0" animBg="1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571736" y="214290"/>
            <a:ext cx="40005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48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Richness</a:t>
            </a:r>
            <a:r>
              <a:rPr lang="fr-FR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20" y="1196752"/>
            <a:ext cx="842968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Low">
              <a:buFont typeface="Wingdings" pitchFamily="2" charset="2"/>
              <a:buChar char="Ø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Richness is the total number of species present in the stand considered, effectively occurring on the study site at a given time (BOULINIER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al.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1998).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428596" y="4073071"/>
            <a:ext cx="828680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Low">
              <a:buFont typeface="Wingdings" pitchFamily="2" charset="2"/>
              <a:buChar char="Ø"/>
            </a:pP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Species richness is frequently used as a variable reflecting the state of a system and often plays a role in biodiversity management and conservation efforts, as well as in assessing the impact of anthropogenic activities on biodiversity (NICHOLAS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al.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1998).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142976" y="3049141"/>
            <a:ext cx="6778625" cy="523875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fr-FR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number of species in the study area</a:t>
            </a:r>
            <a:endParaRPr lang="fr-FR" sz="28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6385" grpId="0"/>
      <p:bldP spid="20" grpId="0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11149" y="404813"/>
            <a:ext cx="832170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Species richness can be expressed as total richness or average richness: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49289" y="2921000"/>
            <a:ext cx="305861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Total </a:t>
            </a:r>
            <a:r>
              <a:rPr lang="fr-FR" sz="2800" b="1" i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richness</a:t>
            </a:r>
            <a:r>
              <a:rPr lang="fr-FR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Corresponds to the total number of species present at a given site.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571999" y="2870200"/>
            <a:ext cx="392271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Average</a:t>
            </a:r>
            <a:r>
              <a:rPr lang="fr-FR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richness</a:t>
            </a:r>
            <a:r>
              <a:rPr lang="fr-FR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Corresponds to the average number of species present in the various samples collected.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 rot="5400000">
            <a:off x="2501888" y="1770736"/>
            <a:ext cx="1404000" cy="720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5435600" y="1417496"/>
            <a:ext cx="865188" cy="1440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571736" y="214290"/>
            <a:ext cx="40005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FR" sz="48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Abundance</a:t>
            </a:r>
            <a:r>
              <a:rPr lang="fr-FR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57158" y="1109062"/>
            <a:ext cx="842968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justLow">
              <a:buFont typeface="Wingdings" pitchFamily="2" charset="2"/>
              <a:buChar char="Ø"/>
            </a:pP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Abundance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individuals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collected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 the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or the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individuals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 a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population </a:t>
            </a:r>
            <a:r>
              <a:rPr lang="fr-FR" altLang="fr-FR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fr-FR" alt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per unit area or volume (RAMADE, 2003).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82688" y="3071810"/>
            <a:ext cx="6778625" cy="523875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= Number of individuals of a species</a:t>
            </a:r>
            <a:endParaRPr lang="fr-FR" sz="2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42000" y="3701350"/>
            <a:ext cx="8460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 is not easy to accurately assess species abundance; ecologists often limit themselves to establishing categories based on more or less precise estimates and adopt six abundance classes.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864917"/>
              </p:ext>
            </p:extLst>
          </p:nvPr>
        </p:nvGraphicFramePr>
        <p:xfrm>
          <a:off x="214282" y="5647634"/>
          <a:ext cx="8692250" cy="796749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149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kern="12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 </a:t>
                      </a:r>
                      <a:r>
                        <a:rPr kumimoji="0" lang="fr-FR" sz="1600" b="1" kern="12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species</a:t>
                      </a:r>
                      <a:r>
                        <a:rPr kumimoji="0" lang="fr-FR" sz="1600" b="1" kern="12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fr-FR" sz="1600" b="1" kern="12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is</a:t>
                      </a:r>
                      <a:r>
                        <a:rPr kumimoji="0" lang="fr-FR" sz="1600" b="1" kern="12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kumimoji="0" lang="fr-FR" sz="1600" b="1" kern="12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absent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rare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kern="12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scattered</a:t>
                      </a:r>
                      <a:endParaRPr kumimoji="0" lang="fr-FR" sz="1600" b="1" kern="12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kern="12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fairly</a:t>
                      </a:r>
                      <a:r>
                        <a:rPr kumimoji="0" lang="fr-FR" sz="1600" b="1" kern="12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fr-FR" sz="1600" b="1" kern="12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abundant</a:t>
                      </a:r>
                      <a:endParaRPr kumimoji="0" lang="fr-FR" sz="1600" b="1" kern="12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kern="12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abundant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kern="12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very</a:t>
                      </a:r>
                      <a:r>
                        <a:rPr kumimoji="0" lang="fr-FR" sz="1600" b="1" kern="12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fr-FR" sz="1600" b="1" kern="12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abundant</a:t>
                      </a:r>
                      <a:endParaRPr kumimoji="0" lang="fr-FR" sz="1600" b="1" kern="12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Coefficient d’A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71736" y="214290"/>
            <a:ext cx="40005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 Dominance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57158" y="966207"/>
            <a:ext cx="84296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Also called relative abundance, dominance is the abundance of a species relative to the total abundance of all individuals of all species in the sample. Dominance is calculated as follows and expressed as a percentage: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05906" y="3265820"/>
            <a:ext cx="3460750" cy="52322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chemeClr val="bg1"/>
                </a:solidFill>
              </a:rPr>
              <a:t>D</a:t>
            </a:r>
            <a:r>
              <a:rPr lang="en-US" sz="2800" b="1" i="1" dirty="0">
                <a:solidFill>
                  <a:schemeClr val="bg1"/>
                </a:solidFill>
              </a:rPr>
              <a:t>i</a:t>
            </a:r>
            <a:r>
              <a:rPr lang="en-US" sz="2800" b="1" dirty="0">
                <a:solidFill>
                  <a:schemeClr val="bg1"/>
                </a:solidFill>
              </a:rPr>
              <a:t>=(</a:t>
            </a:r>
            <a:r>
              <a:rPr lang="en-US" sz="2800" b="1" dirty="0" err="1">
                <a:solidFill>
                  <a:schemeClr val="bg1"/>
                </a:solidFill>
              </a:rPr>
              <a:t>n</a:t>
            </a:r>
            <a:r>
              <a:rPr lang="en-US" sz="2800" b="1" i="1" dirty="0" err="1">
                <a:solidFill>
                  <a:schemeClr val="bg1"/>
                </a:solidFill>
              </a:rPr>
              <a:t>i</a:t>
            </a:r>
            <a:r>
              <a:rPr lang="en-US" sz="2800" b="1" dirty="0">
                <a:solidFill>
                  <a:schemeClr val="bg1"/>
                </a:solidFill>
              </a:rPr>
              <a:t>/N)*100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4348" y="3947572"/>
            <a:ext cx="764386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Dominance of species </a:t>
            </a: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where:</a:t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Number of individuals of species </a:t>
            </a:r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br>
              <a:rPr lang="en-US" sz="2400" dirty="0"/>
            </a:b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N= Total number of individuals of all species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883508"/>
              </p:ext>
            </p:extLst>
          </p:nvPr>
        </p:nvGraphicFramePr>
        <p:xfrm>
          <a:off x="398100" y="5589320"/>
          <a:ext cx="8347801" cy="720000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1615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Dominance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5 %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5%&gt;D&gt;25 %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25%&gt;D&gt;50 %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50%&gt;D&gt;75 %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 75 %</a:t>
                      </a:r>
                      <a:endParaRPr lang="fr-FR" sz="1600" b="1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Coefficient of D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71736" y="149731"/>
            <a:ext cx="40005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Frequency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64315" y="980728"/>
            <a:ext cx="821537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Frequency is the total number of samples in which the considered species is present, relative to the total number of samples taken. Frequency is expressed as a percentage: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05906" y="2852936"/>
            <a:ext cx="3460750" cy="52322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i="1" dirty="0">
                <a:solidFill>
                  <a:schemeClr val="bg1"/>
                </a:solidFill>
              </a:rPr>
              <a:t>F % = (p</a:t>
            </a:r>
            <a:r>
              <a:rPr lang="fr-FR" sz="2800" b="1" i="1" baseline="-25000" dirty="0">
                <a:solidFill>
                  <a:schemeClr val="bg1"/>
                </a:solidFill>
              </a:rPr>
              <a:t>i</a:t>
            </a:r>
            <a:r>
              <a:rPr lang="fr-FR" sz="2800" b="1" i="1" dirty="0">
                <a:solidFill>
                  <a:schemeClr val="bg1"/>
                </a:solidFill>
              </a:rPr>
              <a:t> / P)*100</a:t>
            </a:r>
            <a:endParaRPr lang="fr-FR" sz="2800" i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00100" y="3501008"/>
            <a:ext cx="7143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F%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Frequency of </a:t>
            </a:r>
            <a:r>
              <a:rPr lang="fr-FR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where:</a:t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Number of samples in which species </a:t>
            </a:r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is present</a:t>
            </a:r>
            <a:br>
              <a:rPr lang="en-US" sz="2400" dirty="0"/>
            </a:b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Total number of samples taken</a:t>
            </a:r>
          </a:p>
        </p:txBody>
      </p:sp>
      <p:sp>
        <p:nvSpPr>
          <p:cNvPr id="7" name="Rectangle 6"/>
          <p:cNvSpPr/>
          <p:nvPr/>
        </p:nvSpPr>
        <p:spPr>
          <a:xfrm>
            <a:off x="341776" y="5085184"/>
            <a:ext cx="8460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Based on the value of F%F\%F%, species are classified as follows (DAJOZ, 1985):</a:t>
            </a:r>
            <a:endParaRPr lang="fr-FR" sz="2400" b="1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25756" y="5940569"/>
            <a:ext cx="88924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F=100% :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omnipresent</a:t>
            </a:r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species</a:t>
            </a:r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75%≤F&lt;100% : constant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species</a:t>
            </a:r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50%≤F&lt;75% :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frequent</a:t>
            </a:r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species</a:t>
            </a:r>
            <a:endParaRPr lang="fr-FR" altLang="fr-FR" sz="1600" b="1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hangingPunct="0"/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25%≤F&lt;50% :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common</a:t>
            </a:r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species</a:t>
            </a:r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5%≤F&lt;25% :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accessory</a:t>
            </a:r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species</a:t>
            </a:r>
            <a:r>
              <a:rPr lang="fr-FR" altLang="fr-FR" sz="1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F≤5% : rare </a:t>
            </a:r>
            <a:r>
              <a:rPr lang="fr-FR" altLang="fr-FR" sz="1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species</a:t>
            </a:r>
            <a:endParaRPr lang="fr-FR" altLang="fr-FR" sz="1600" b="1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71736" y="214290"/>
            <a:ext cx="40005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Diversity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6000" y="1412875"/>
            <a:ext cx="853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Diversity takes into account not only the number of species but also the distribution of individuals within these species.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6000" y="4572008"/>
            <a:ext cx="853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Three main indices have been developed: the Shannon-Wiener index,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Pielou’s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evenness index (E), and the Simpson index.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06000" y="3117835"/>
            <a:ext cx="853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Thus, it provides information relating species richness to abundance.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12238</TotalTime>
  <Words>1033</Words>
  <Application>Microsoft Office PowerPoint</Application>
  <PresentationFormat>Affichage à l'écran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Constantia</vt:lpstr>
      <vt:lpstr>Times New Roman</vt:lpstr>
      <vt:lpstr>Wingdings</vt:lpstr>
      <vt:lpstr>Wingdings 2</vt:lpstr>
      <vt:lpstr>Papier</vt:lpstr>
      <vt:lpstr>Chapter I:  Structure of Populations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 :   Structure des peuplements</dc:title>
  <dc:creator>BEBBA N</dc:creator>
  <cp:lastModifiedBy>HP</cp:lastModifiedBy>
  <cp:revision>223</cp:revision>
  <dcterms:created xsi:type="dcterms:W3CDTF">2015-02-08T16:32:46Z</dcterms:created>
  <dcterms:modified xsi:type="dcterms:W3CDTF">2025-06-01T21:46:57Z</dcterms:modified>
</cp:coreProperties>
</file>