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Gelasio" pitchFamily="2" charset="0"/>
      <p:regular r:id="rId15"/>
    </p:embeddedFont>
    <p:embeddedFont>
      <p:font typeface="Lato" panose="02000000000000000000"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1.fntdata"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0FBE2A73-FE3E-7D4B-BA15-D317BCB8878C}" type="datetimeFigureOut">
              <a:rPr lang="en-US" smtClean="0"/>
              <a:t>4/8/2025</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D2ED296A-792B-B04A-85E1-641BABCEB37B}" type="slidenum">
              <a:rPr lang="en-US" smtClean="0"/>
              <a:t>‹#›</a:t>
            </a:fld>
            <a:endParaRPr lang="en-US"/>
          </a:p>
        </p:txBody>
      </p:sp>
    </p:spTree>
    <p:extLst>
      <p:ext uri="{BB962C8B-B14F-4D97-AF65-F5344CB8AC3E}">
        <p14:creationId xmlns:p14="http://schemas.microsoft.com/office/powerpoint/2010/main" val="163781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AEE4BD">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AFCBF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CCCCC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0.xml" /><Relationship Id="rId1" Type="http://schemas.openxmlformats.org/officeDocument/2006/relationships/slideLayout" Target="../slideLayouts/slideLayout11.xml" /></Relationships>
</file>

<file path=ppt/slides/_rels/slide1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1.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14.png" /><Relationship Id="rId7" Type="http://schemas.openxmlformats.org/officeDocument/2006/relationships/image" Target="../media/image18.png" /><Relationship Id="rId2" Type="http://schemas.openxmlformats.org/officeDocument/2006/relationships/notesSlide" Target="../notesSlides/notesSlide12.xml" /><Relationship Id="rId1" Type="http://schemas.openxmlformats.org/officeDocument/2006/relationships/slideLayout" Target="../slideLayouts/slideLayout13.xml" /><Relationship Id="rId6" Type="http://schemas.openxmlformats.org/officeDocument/2006/relationships/image" Target="../media/image17.png" /><Relationship Id="rId5" Type="http://schemas.openxmlformats.org/officeDocument/2006/relationships/image" Target="../media/image16.png" /><Relationship Id="rId4" Type="http://schemas.openxmlformats.org/officeDocument/2006/relationships/image" Target="../media/image15.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5.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6.xml" /><Relationship Id="rId5" Type="http://schemas.openxmlformats.org/officeDocument/2006/relationships/image" Target="../media/image9.png"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8.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9.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054429"/>
            <a:ext cx="7556421" cy="1417558"/>
          </a:xfrm>
          <a:prstGeom prst="rect">
            <a:avLst/>
          </a:prstGeom>
          <a:noFill/>
          <a:ln/>
        </p:spPr>
        <p:txBody>
          <a:bodyPr wrap="square" lIns="0" tIns="0" rIns="0" bIns="0" rtlCol="0" anchor="t"/>
          <a:lstStyle/>
          <a:p>
            <a:pPr marL="0" indent="0" algn="r" rtl="1">
              <a:lnSpc>
                <a:spcPts val="5550"/>
              </a:lnSpc>
              <a:buNone/>
            </a:pPr>
            <a:r>
              <a:rPr lang="en-US" sz="4450" dirty="0">
                <a:solidFill>
                  <a:srgbClr val="312F2B"/>
                </a:solidFill>
                <a:latin typeface="Gelasio" pitchFamily="34" charset="0"/>
                <a:ea typeface="Gelasio" pitchFamily="34" charset="-122"/>
                <a:cs typeface="Gelasio" pitchFamily="34" charset="-120"/>
              </a:rPr>
              <a:t>جنرال إلكتريك: التسويق والاستراتيجية والتوسع العالمي</a:t>
            </a:r>
            <a:endParaRPr lang="en-US" sz="4450" dirty="0"/>
          </a:p>
        </p:txBody>
      </p:sp>
      <p:sp>
        <p:nvSpPr>
          <p:cNvPr id="4" name="Text 1"/>
          <p:cNvSpPr/>
          <p:nvPr/>
        </p:nvSpPr>
        <p:spPr>
          <a:xfrm>
            <a:off x="6280190" y="4812149"/>
            <a:ext cx="7556421"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Lato" pitchFamily="34" charset="0"/>
                <a:ea typeface="Lato" pitchFamily="34" charset="-122"/>
                <a:cs typeface="Lato" pitchFamily="34" charset="-120"/>
              </a:rPr>
              <a:t>نظرة عامة على شركة جنرال إلكتريك (GE)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086564" y="461129"/>
            <a:ext cx="7491651" cy="505063"/>
          </a:xfrm>
          <a:prstGeom prst="rect">
            <a:avLst/>
          </a:prstGeom>
          <a:noFill/>
          <a:ln/>
        </p:spPr>
        <p:txBody>
          <a:bodyPr wrap="none" lIns="0" tIns="0" rIns="0" bIns="0" rtlCol="0" anchor="t"/>
          <a:lstStyle/>
          <a:p>
            <a:pPr marL="0" indent="0" algn="r" rtl="1">
              <a:lnSpc>
                <a:spcPts val="3950"/>
              </a:lnSpc>
              <a:buNone/>
            </a:pPr>
            <a:r>
              <a:rPr lang="en-US" sz="3150" dirty="0">
                <a:solidFill>
                  <a:srgbClr val="312F2B"/>
                </a:solidFill>
                <a:latin typeface="Gelasio" pitchFamily="34" charset="0"/>
                <a:ea typeface="Gelasio" pitchFamily="34" charset="-122"/>
                <a:cs typeface="Gelasio" pitchFamily="34" charset="-120"/>
              </a:rPr>
              <a:t>تحليل PESTEL: العوامل السياسية والاقتصادية</a:t>
            </a:r>
            <a:endParaRPr lang="en-US" sz="3150" dirty="0"/>
          </a:p>
        </p:txBody>
      </p:sp>
      <p:sp>
        <p:nvSpPr>
          <p:cNvPr id="4" name="Shape 1"/>
          <p:cNvSpPr/>
          <p:nvPr/>
        </p:nvSpPr>
        <p:spPr>
          <a:xfrm>
            <a:off x="565785" y="1208603"/>
            <a:ext cx="8012430" cy="3170873"/>
          </a:xfrm>
          <a:prstGeom prst="roundRect">
            <a:avLst>
              <a:gd name="adj" fmla="val 2141"/>
            </a:avLst>
          </a:prstGeom>
          <a:solidFill>
            <a:srgbClr val="E8E8E3"/>
          </a:solidFill>
          <a:ln w="7620">
            <a:solidFill>
              <a:srgbClr val="CECEC9"/>
            </a:solidFill>
            <a:prstDash val="solid"/>
          </a:ln>
        </p:spPr>
      </p:sp>
      <p:sp>
        <p:nvSpPr>
          <p:cNvPr id="5" name="Text 2"/>
          <p:cNvSpPr/>
          <p:nvPr/>
        </p:nvSpPr>
        <p:spPr>
          <a:xfrm>
            <a:off x="5984200" y="1377791"/>
            <a:ext cx="2424827" cy="303133"/>
          </a:xfrm>
          <a:prstGeom prst="rect">
            <a:avLst/>
          </a:prstGeom>
          <a:noFill/>
          <a:ln/>
        </p:spPr>
        <p:txBody>
          <a:bodyPr wrap="none" lIns="0" tIns="0" rIns="0" bIns="0" rtlCol="0" anchor="t"/>
          <a:lstStyle/>
          <a:p>
            <a:pPr marL="0" indent="0" algn="r" rtl="1">
              <a:lnSpc>
                <a:spcPts val="2350"/>
              </a:lnSpc>
              <a:buNone/>
            </a:pPr>
            <a:r>
              <a:rPr lang="en-US" sz="1900" dirty="0">
                <a:solidFill>
                  <a:srgbClr val="272525"/>
                </a:solidFill>
                <a:latin typeface="Gelasio" pitchFamily="34" charset="0"/>
                <a:ea typeface="Gelasio" pitchFamily="34" charset="-122"/>
                <a:cs typeface="Gelasio" pitchFamily="34" charset="-120"/>
              </a:rPr>
              <a:t>سياسي</a:t>
            </a:r>
            <a:endParaRPr lang="en-US" sz="1900" dirty="0"/>
          </a:p>
        </p:txBody>
      </p:sp>
      <p:sp>
        <p:nvSpPr>
          <p:cNvPr id="6" name="Text 3"/>
          <p:cNvSpPr/>
          <p:nvPr/>
        </p:nvSpPr>
        <p:spPr>
          <a:xfrm>
            <a:off x="734973" y="1777841"/>
            <a:ext cx="7674054" cy="646509"/>
          </a:xfrm>
          <a:prstGeom prst="rect">
            <a:avLst/>
          </a:prstGeom>
          <a:noFill/>
          <a:ln/>
        </p:spPr>
        <p:txBody>
          <a:bodyPr wrap="squar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اللوائح الحكومية (البيئية والسلامة والتجارية) : </a:t>
            </a:r>
            <a:r>
              <a:rPr lang="en-US" sz="1250" dirty="0">
                <a:solidFill>
                  <a:srgbClr val="272525"/>
                </a:solidFill>
                <a:latin typeface="Lato" pitchFamily="34" charset="0"/>
                <a:ea typeface="Lato" pitchFamily="34" charset="-122"/>
                <a:cs typeface="Lato" pitchFamily="34" charset="-120"/>
              </a:rPr>
              <a:t>تخضع جنرال إلكتريك للعديد من اللوائح الحكومية، خاصة في قطاعات الطيران والطاقة والرعاية الصحية.</a:t>
            </a:r>
            <a:endParaRPr lang="en-US" sz="1250" dirty="0"/>
          </a:p>
        </p:txBody>
      </p:sp>
      <p:sp>
        <p:nvSpPr>
          <p:cNvPr id="7" name="Text 4"/>
          <p:cNvSpPr/>
          <p:nvPr/>
        </p:nvSpPr>
        <p:spPr>
          <a:xfrm>
            <a:off x="734973" y="2480905"/>
            <a:ext cx="7674054" cy="646509"/>
          </a:xfrm>
          <a:prstGeom prst="rect">
            <a:avLst/>
          </a:prstGeom>
          <a:noFill/>
          <a:ln/>
        </p:spPr>
        <p:txBody>
          <a:bodyPr wrap="squar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السياسات التجارية (التعريفات والاتفاقيات التجارية) : </a:t>
            </a:r>
            <a:r>
              <a:rPr lang="en-US" sz="1250" dirty="0">
                <a:solidFill>
                  <a:srgbClr val="272525"/>
                </a:solidFill>
                <a:latin typeface="Lato" pitchFamily="34" charset="0"/>
                <a:ea typeface="Lato" pitchFamily="34" charset="-122"/>
                <a:cs typeface="Lato" pitchFamily="34" charset="-120"/>
              </a:rPr>
              <a:t>تتأثر جنرال إلكتريك بالسياسات التجارية الدولية، خاصة فيما يتعلق بالتعريفات الجمركية والاتفاقيات التجارية. </a:t>
            </a:r>
            <a:endParaRPr lang="en-US" sz="1250" dirty="0"/>
          </a:p>
        </p:txBody>
      </p:sp>
      <p:sp>
        <p:nvSpPr>
          <p:cNvPr id="8" name="Text 5"/>
          <p:cNvSpPr/>
          <p:nvPr/>
        </p:nvSpPr>
        <p:spPr>
          <a:xfrm>
            <a:off x="734973" y="3183969"/>
            <a:ext cx="7674054" cy="323255"/>
          </a:xfrm>
          <a:prstGeom prst="rect">
            <a:avLst/>
          </a:prstGeom>
          <a:noFill/>
          <a:ln/>
        </p:spPr>
        <p:txBody>
          <a:bodyPr wrap="non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الاستقرار السياسي (في الأسواق الرئيسية).</a:t>
            </a:r>
            <a:endParaRPr lang="en-US" sz="1250" dirty="0"/>
          </a:p>
        </p:txBody>
      </p:sp>
      <p:sp>
        <p:nvSpPr>
          <p:cNvPr id="9" name="Text 6"/>
          <p:cNvSpPr/>
          <p:nvPr/>
        </p:nvSpPr>
        <p:spPr>
          <a:xfrm>
            <a:off x="734973" y="3563779"/>
            <a:ext cx="7674054" cy="646509"/>
          </a:xfrm>
          <a:prstGeom prst="rect">
            <a:avLst/>
          </a:prstGeom>
          <a:noFill/>
          <a:ln/>
        </p:spPr>
        <p:txBody>
          <a:bodyPr wrap="squar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الحوافز الحكومية لمشاريع الطاقة المتجددة : </a:t>
            </a:r>
            <a:r>
              <a:rPr lang="en-US" sz="1250" dirty="0">
                <a:solidFill>
                  <a:srgbClr val="272525"/>
                </a:solidFill>
                <a:latin typeface="Lato" pitchFamily="34" charset="0"/>
                <a:ea typeface="Lato" pitchFamily="34" charset="-122"/>
                <a:cs typeface="Lato" pitchFamily="34" charset="-120"/>
              </a:rPr>
              <a:t> بما أن جنرال الكتريك تعمل في مجال الطاقات المتجددة، فالتغيرات السياسية بخصوص هذا الموضوع تؤثر بشكل كبير.</a:t>
            </a:r>
            <a:endParaRPr lang="en-US" sz="1250" dirty="0"/>
          </a:p>
        </p:txBody>
      </p:sp>
      <p:sp>
        <p:nvSpPr>
          <p:cNvPr id="10" name="Shape 7"/>
          <p:cNvSpPr/>
          <p:nvPr/>
        </p:nvSpPr>
        <p:spPr>
          <a:xfrm>
            <a:off x="565785" y="4541044"/>
            <a:ext cx="8012430" cy="3227427"/>
          </a:xfrm>
          <a:prstGeom prst="roundRect">
            <a:avLst>
              <a:gd name="adj" fmla="val 2104"/>
            </a:avLst>
          </a:prstGeom>
          <a:solidFill>
            <a:srgbClr val="E8E8E3"/>
          </a:solidFill>
          <a:ln w="7620">
            <a:solidFill>
              <a:srgbClr val="CECEC9"/>
            </a:solidFill>
            <a:prstDash val="solid"/>
          </a:ln>
        </p:spPr>
      </p:sp>
      <p:sp>
        <p:nvSpPr>
          <p:cNvPr id="11" name="Text 8"/>
          <p:cNvSpPr/>
          <p:nvPr/>
        </p:nvSpPr>
        <p:spPr>
          <a:xfrm>
            <a:off x="5984200" y="4710232"/>
            <a:ext cx="2424827" cy="303133"/>
          </a:xfrm>
          <a:prstGeom prst="rect">
            <a:avLst/>
          </a:prstGeom>
          <a:noFill/>
          <a:ln/>
        </p:spPr>
        <p:txBody>
          <a:bodyPr wrap="none" lIns="0" tIns="0" rIns="0" bIns="0" rtlCol="0" anchor="t"/>
          <a:lstStyle/>
          <a:p>
            <a:pPr marL="0" indent="0" algn="r" rtl="1">
              <a:lnSpc>
                <a:spcPts val="2350"/>
              </a:lnSpc>
              <a:buNone/>
            </a:pPr>
            <a:r>
              <a:rPr lang="en-US" sz="1900" b="1" dirty="0">
                <a:solidFill>
                  <a:srgbClr val="272525"/>
                </a:solidFill>
                <a:latin typeface="Gelasio" pitchFamily="34" charset="0"/>
                <a:ea typeface="Gelasio" pitchFamily="34" charset="-122"/>
                <a:cs typeface="Gelasio" pitchFamily="34" charset="-120"/>
              </a:rPr>
              <a:t>اقتصادي</a:t>
            </a:r>
            <a:endParaRPr lang="en-US" sz="1900" dirty="0"/>
          </a:p>
        </p:txBody>
      </p:sp>
      <p:sp>
        <p:nvSpPr>
          <p:cNvPr id="12" name="Text 9"/>
          <p:cNvSpPr/>
          <p:nvPr/>
        </p:nvSpPr>
        <p:spPr>
          <a:xfrm>
            <a:off x="734973" y="5110282"/>
            <a:ext cx="7674054" cy="646509"/>
          </a:xfrm>
          <a:prstGeom prst="rect">
            <a:avLst/>
          </a:prstGeom>
          <a:noFill/>
          <a:ln/>
        </p:spPr>
        <p:txBody>
          <a:bodyPr wrap="squar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معدلات النمو الاقتصادي (في مناطق مختلفة) : </a:t>
            </a:r>
            <a:r>
              <a:rPr lang="en-US" sz="1250" dirty="0">
                <a:solidFill>
                  <a:srgbClr val="272525"/>
                </a:solidFill>
                <a:latin typeface="Lato" pitchFamily="34" charset="0"/>
                <a:ea typeface="Lato" pitchFamily="34" charset="-122"/>
                <a:cs typeface="Lato" pitchFamily="34" charset="-120"/>
              </a:rPr>
              <a:t>يتأثر أداء جنرال إلكتريك بالنمو الاقتصادي العالمي، خاصة في الأسواق الناشئة.</a:t>
            </a:r>
            <a:endParaRPr lang="en-US" sz="1250" dirty="0"/>
          </a:p>
        </p:txBody>
      </p:sp>
      <p:sp>
        <p:nvSpPr>
          <p:cNvPr id="13" name="Text 10"/>
          <p:cNvSpPr/>
          <p:nvPr/>
        </p:nvSpPr>
        <p:spPr>
          <a:xfrm>
            <a:off x="734973" y="5813346"/>
            <a:ext cx="7674054" cy="646509"/>
          </a:xfrm>
          <a:prstGeom prst="rect">
            <a:avLst/>
          </a:prstGeom>
          <a:noFill/>
          <a:ln/>
        </p:spPr>
        <p:txBody>
          <a:bodyPr wrap="squar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معدلات التضخم وأسعار الفائدة : </a:t>
            </a:r>
            <a:r>
              <a:rPr lang="en-US" sz="1250" dirty="0">
                <a:solidFill>
                  <a:srgbClr val="272525"/>
                </a:solidFill>
                <a:latin typeface="Lato" pitchFamily="34" charset="0"/>
                <a:ea typeface="Lato" pitchFamily="34" charset="-122"/>
                <a:cs typeface="Lato" pitchFamily="34" charset="-120"/>
              </a:rPr>
              <a:t>تؤثر على تكاليف الانتاج، و بالتالي على أسعار منتجات جنرال الكتريك.</a:t>
            </a:r>
            <a:endParaRPr lang="en-US" sz="1250" dirty="0"/>
          </a:p>
        </p:txBody>
      </p:sp>
      <p:sp>
        <p:nvSpPr>
          <p:cNvPr id="14" name="Text 11"/>
          <p:cNvSpPr/>
          <p:nvPr/>
        </p:nvSpPr>
        <p:spPr>
          <a:xfrm>
            <a:off x="734973" y="6516410"/>
            <a:ext cx="7674054" cy="323255"/>
          </a:xfrm>
          <a:prstGeom prst="rect">
            <a:avLst/>
          </a:prstGeom>
          <a:noFill/>
          <a:ln/>
        </p:spPr>
        <p:txBody>
          <a:bodyPr wrap="non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أسعار صرف العملات (تأثير على الصادرات والواردات).</a:t>
            </a:r>
            <a:endParaRPr lang="en-US" sz="1250" dirty="0"/>
          </a:p>
        </p:txBody>
      </p:sp>
      <p:sp>
        <p:nvSpPr>
          <p:cNvPr id="15" name="Text 12"/>
          <p:cNvSpPr/>
          <p:nvPr/>
        </p:nvSpPr>
        <p:spPr>
          <a:xfrm>
            <a:off x="734973" y="6896219"/>
            <a:ext cx="7674054" cy="323255"/>
          </a:xfrm>
          <a:prstGeom prst="rect">
            <a:avLst/>
          </a:prstGeom>
          <a:noFill/>
          <a:ln/>
        </p:spPr>
        <p:txBody>
          <a:bodyPr wrap="non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معدلات البطالة (تأثير على تكاليف العمالة) .</a:t>
            </a:r>
            <a:endParaRPr lang="en-US" sz="1250" dirty="0"/>
          </a:p>
        </p:txBody>
      </p:sp>
      <p:sp>
        <p:nvSpPr>
          <p:cNvPr id="16" name="Text 13"/>
          <p:cNvSpPr/>
          <p:nvPr/>
        </p:nvSpPr>
        <p:spPr>
          <a:xfrm>
            <a:off x="734973" y="7276028"/>
            <a:ext cx="7674054" cy="323255"/>
          </a:xfrm>
          <a:prstGeom prst="rect">
            <a:avLst/>
          </a:prstGeom>
          <a:noFill/>
          <a:ln/>
        </p:spPr>
        <p:txBody>
          <a:bodyPr wrap="none" lIns="0" tIns="0" rIns="0" bIns="0" rtlCol="0" anchor="t"/>
          <a:lstStyle/>
          <a:p>
            <a:pPr marL="342900" indent="-342900" algn="r" rtl="1">
              <a:lnSpc>
                <a:spcPts val="2000"/>
              </a:lnSpc>
              <a:buSzPct val="100000"/>
              <a:buChar char="•"/>
            </a:pPr>
            <a:r>
              <a:rPr lang="en-US" sz="1250" b="1" dirty="0">
                <a:solidFill>
                  <a:srgbClr val="272525"/>
                </a:solidFill>
                <a:latin typeface="Lato" pitchFamily="34" charset="0"/>
                <a:ea typeface="Lato" pitchFamily="34" charset="-122"/>
                <a:cs typeface="Lato" pitchFamily="34" charset="-120"/>
              </a:rPr>
              <a:t>توقعات نمو الناتج المحلي الإجمالي في الأسواق الرئيسية (مثل الهند والصين وأفريقيا).</a:t>
            </a:r>
            <a:endParaRPr lang="en-US" sz="12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843236" y="683538"/>
            <a:ext cx="7390328" cy="354330"/>
          </a:xfrm>
          <a:prstGeom prst="rect">
            <a:avLst/>
          </a:prstGeom>
          <a:noFill/>
          <a:ln/>
        </p:spPr>
        <p:txBody>
          <a:bodyPr wrap="none" lIns="0" tIns="0" rIns="0" bIns="0" rtlCol="0" anchor="t"/>
          <a:lstStyle/>
          <a:p>
            <a:pPr marL="0" indent="0" algn="r" rtl="1">
              <a:lnSpc>
                <a:spcPts val="2750"/>
              </a:lnSpc>
              <a:buNone/>
            </a:pPr>
            <a:r>
              <a:rPr lang="en-US" sz="2200" dirty="0">
                <a:solidFill>
                  <a:srgbClr val="312F2B"/>
                </a:solidFill>
                <a:latin typeface="Gelasio" pitchFamily="34" charset="0"/>
                <a:ea typeface="Gelasio" pitchFamily="34" charset="-122"/>
                <a:cs typeface="Gelasio" pitchFamily="34" charset="-120"/>
              </a:rPr>
              <a:t>تحليل PESTEL: العوامل الاجتماعية والتكنولوجية والبيئية والقانونية</a:t>
            </a:r>
            <a:endParaRPr lang="en-US" sz="2200" dirty="0"/>
          </a:p>
        </p:txBody>
      </p:sp>
      <p:sp>
        <p:nvSpPr>
          <p:cNvPr id="4" name="Shape 1"/>
          <p:cNvSpPr/>
          <p:nvPr/>
        </p:nvSpPr>
        <p:spPr>
          <a:xfrm>
            <a:off x="14090809" y="1207889"/>
            <a:ext cx="15240" cy="6338173"/>
          </a:xfrm>
          <a:prstGeom prst="roundRect">
            <a:avLst>
              <a:gd name="adj" fmla="val 312558"/>
            </a:avLst>
          </a:prstGeom>
          <a:solidFill>
            <a:srgbClr val="CECEC9"/>
          </a:solidFill>
          <a:ln/>
        </p:spPr>
      </p:sp>
      <p:sp>
        <p:nvSpPr>
          <p:cNvPr id="5" name="Shape 2"/>
          <p:cNvSpPr/>
          <p:nvPr/>
        </p:nvSpPr>
        <p:spPr>
          <a:xfrm>
            <a:off x="13653552" y="1455301"/>
            <a:ext cx="340162" cy="15240"/>
          </a:xfrm>
          <a:prstGeom prst="roundRect">
            <a:avLst>
              <a:gd name="adj" fmla="val 312558"/>
            </a:avLst>
          </a:prstGeom>
          <a:solidFill>
            <a:srgbClr val="CECEC9"/>
          </a:solidFill>
          <a:ln/>
        </p:spPr>
      </p:sp>
      <p:sp>
        <p:nvSpPr>
          <p:cNvPr id="6" name="Shape 3"/>
          <p:cNvSpPr/>
          <p:nvPr/>
        </p:nvSpPr>
        <p:spPr>
          <a:xfrm>
            <a:off x="13978473" y="1335405"/>
            <a:ext cx="255151" cy="255151"/>
          </a:xfrm>
          <a:prstGeom prst="roundRect">
            <a:avLst>
              <a:gd name="adj" fmla="val 18669"/>
            </a:avLst>
          </a:prstGeom>
          <a:solidFill>
            <a:srgbClr val="E8E8E3"/>
          </a:solidFill>
          <a:ln w="7620">
            <a:solidFill>
              <a:srgbClr val="CECEC9"/>
            </a:solidFill>
            <a:prstDash val="solid"/>
          </a:ln>
        </p:spPr>
      </p:sp>
      <p:sp>
        <p:nvSpPr>
          <p:cNvPr id="7" name="Text 4"/>
          <p:cNvSpPr/>
          <p:nvPr/>
        </p:nvSpPr>
        <p:spPr>
          <a:xfrm>
            <a:off x="14020979" y="1356598"/>
            <a:ext cx="170021" cy="212646"/>
          </a:xfrm>
          <a:prstGeom prst="rect">
            <a:avLst/>
          </a:prstGeom>
          <a:noFill/>
          <a:ln/>
        </p:spPr>
        <p:txBody>
          <a:bodyPr wrap="none" lIns="0" tIns="0" rIns="0" bIns="0" rtlCol="0" anchor="t"/>
          <a:lstStyle/>
          <a:p>
            <a:pPr marL="0" indent="0" algn="ctr" rtl="1">
              <a:lnSpc>
                <a:spcPts val="1300"/>
              </a:lnSpc>
              <a:buNone/>
            </a:pPr>
            <a:r>
              <a:rPr lang="en-US" sz="1300" dirty="0">
                <a:solidFill>
                  <a:srgbClr val="272525"/>
                </a:solidFill>
                <a:latin typeface="Gelasio" pitchFamily="34" charset="0"/>
                <a:ea typeface="Gelasio" pitchFamily="34" charset="-122"/>
                <a:cs typeface="Gelasio" pitchFamily="34" charset="-120"/>
              </a:rPr>
              <a:t>1</a:t>
            </a:r>
            <a:endParaRPr lang="en-US" sz="1300" dirty="0"/>
          </a:p>
        </p:txBody>
      </p:sp>
      <p:sp>
        <p:nvSpPr>
          <p:cNvPr id="8" name="Text 5"/>
          <p:cNvSpPr/>
          <p:nvPr/>
        </p:nvSpPr>
        <p:spPr>
          <a:xfrm>
            <a:off x="11837789" y="1321237"/>
            <a:ext cx="1701165" cy="212646"/>
          </a:xfrm>
          <a:prstGeom prst="rect">
            <a:avLst/>
          </a:prstGeom>
          <a:noFill/>
          <a:ln/>
        </p:spPr>
        <p:txBody>
          <a:bodyPr wrap="none" lIns="0" tIns="0" rIns="0" bIns="0" rtlCol="0" anchor="t"/>
          <a:lstStyle/>
          <a:p>
            <a:pPr marL="0" indent="0" algn="r" rtl="1">
              <a:lnSpc>
                <a:spcPts val="1650"/>
              </a:lnSpc>
              <a:buNone/>
            </a:pPr>
            <a:r>
              <a:rPr lang="en-US" sz="1300" b="1" dirty="0">
                <a:solidFill>
                  <a:srgbClr val="272525"/>
                </a:solidFill>
                <a:latin typeface="Gelasio" pitchFamily="34" charset="0"/>
                <a:ea typeface="Gelasio" pitchFamily="34" charset="-122"/>
                <a:cs typeface="Gelasio" pitchFamily="34" charset="-120"/>
              </a:rPr>
              <a:t>اجتماعي</a:t>
            </a:r>
            <a:endParaRPr lang="en-US" sz="1300" dirty="0"/>
          </a:p>
        </p:txBody>
      </p:sp>
      <p:sp>
        <p:nvSpPr>
          <p:cNvPr id="9" name="Text 6"/>
          <p:cNvSpPr/>
          <p:nvPr/>
        </p:nvSpPr>
        <p:spPr>
          <a:xfrm>
            <a:off x="5883235" y="1601867"/>
            <a:ext cx="7655719" cy="453628"/>
          </a:xfrm>
          <a:prstGeom prst="rect">
            <a:avLst/>
          </a:prstGeom>
          <a:noFill/>
          <a:ln/>
        </p:spPr>
        <p:txBody>
          <a:bodyPr wrap="squar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الاتجاهات الديموغرافية (شيخوخة السكان والتوسع الحضري) : </a:t>
            </a:r>
            <a:r>
              <a:rPr lang="en-US" sz="850" dirty="0">
                <a:solidFill>
                  <a:srgbClr val="272525"/>
                </a:solidFill>
                <a:latin typeface="Lato" pitchFamily="34" charset="0"/>
                <a:ea typeface="Lato" pitchFamily="34" charset="-122"/>
                <a:cs typeface="Lato" pitchFamily="34" charset="-120"/>
              </a:rPr>
              <a:t>تؤثر التغيرات في التركيبة السكانية على الطلب على منتجات وخدمات جنرال إلكتريك، خاصة في قطاع الرعاية الصحية</a:t>
            </a:r>
            <a:endParaRPr lang="en-US" sz="850" dirty="0"/>
          </a:p>
        </p:txBody>
      </p:sp>
      <p:sp>
        <p:nvSpPr>
          <p:cNvPr id="10" name="Text 7"/>
          <p:cNvSpPr/>
          <p:nvPr/>
        </p:nvSpPr>
        <p:spPr>
          <a:xfrm>
            <a:off x="5883235" y="2095143"/>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تغيير تفضيلات المستهلك (التركيز على الاستدامة والصحة).</a:t>
            </a:r>
            <a:endParaRPr lang="en-US" sz="850" dirty="0"/>
          </a:p>
        </p:txBody>
      </p:sp>
      <p:sp>
        <p:nvSpPr>
          <p:cNvPr id="11" name="Text 8"/>
          <p:cNvSpPr/>
          <p:nvPr/>
        </p:nvSpPr>
        <p:spPr>
          <a:xfrm>
            <a:off x="5883235" y="2361605"/>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الاختلافات الثقافية (تكييف المنتجات والتسويق) : </a:t>
            </a:r>
            <a:r>
              <a:rPr lang="en-US" sz="850" dirty="0">
                <a:solidFill>
                  <a:srgbClr val="272525"/>
                </a:solidFill>
                <a:latin typeface="Lato" pitchFamily="34" charset="0"/>
                <a:ea typeface="Lato" pitchFamily="34" charset="-122"/>
                <a:cs typeface="Lato" pitchFamily="34" charset="-120"/>
              </a:rPr>
              <a:t>تتأثر جنرال إلكتريك بالتحولات الثقافية، خاصة فيما يتعلق بالابتكار والتكنولوجيا.</a:t>
            </a:r>
            <a:endParaRPr lang="en-US" sz="850" dirty="0"/>
          </a:p>
        </p:txBody>
      </p:sp>
      <p:sp>
        <p:nvSpPr>
          <p:cNvPr id="12" name="Shape 9"/>
          <p:cNvSpPr/>
          <p:nvPr/>
        </p:nvSpPr>
        <p:spPr>
          <a:xfrm>
            <a:off x="13653552" y="3062526"/>
            <a:ext cx="340162" cy="15240"/>
          </a:xfrm>
          <a:prstGeom prst="roundRect">
            <a:avLst>
              <a:gd name="adj" fmla="val 312558"/>
            </a:avLst>
          </a:prstGeom>
          <a:solidFill>
            <a:srgbClr val="CECEC9"/>
          </a:solidFill>
          <a:ln/>
        </p:spPr>
      </p:sp>
      <p:sp>
        <p:nvSpPr>
          <p:cNvPr id="13" name="Shape 10"/>
          <p:cNvSpPr/>
          <p:nvPr/>
        </p:nvSpPr>
        <p:spPr>
          <a:xfrm>
            <a:off x="13978473" y="2942630"/>
            <a:ext cx="255151" cy="255151"/>
          </a:xfrm>
          <a:prstGeom prst="roundRect">
            <a:avLst>
              <a:gd name="adj" fmla="val 18669"/>
            </a:avLst>
          </a:prstGeom>
          <a:solidFill>
            <a:srgbClr val="E8E8E3"/>
          </a:solidFill>
          <a:ln w="7620">
            <a:solidFill>
              <a:srgbClr val="CECEC9"/>
            </a:solidFill>
            <a:prstDash val="solid"/>
          </a:ln>
        </p:spPr>
      </p:sp>
      <p:sp>
        <p:nvSpPr>
          <p:cNvPr id="14" name="Text 11"/>
          <p:cNvSpPr/>
          <p:nvPr/>
        </p:nvSpPr>
        <p:spPr>
          <a:xfrm>
            <a:off x="14020979" y="2963823"/>
            <a:ext cx="170021" cy="212646"/>
          </a:xfrm>
          <a:prstGeom prst="rect">
            <a:avLst/>
          </a:prstGeom>
          <a:noFill/>
          <a:ln/>
        </p:spPr>
        <p:txBody>
          <a:bodyPr wrap="none" lIns="0" tIns="0" rIns="0" bIns="0" rtlCol="0" anchor="t"/>
          <a:lstStyle/>
          <a:p>
            <a:pPr marL="0" indent="0" algn="ctr" rtl="1">
              <a:lnSpc>
                <a:spcPts val="1300"/>
              </a:lnSpc>
              <a:buNone/>
            </a:pPr>
            <a:r>
              <a:rPr lang="en-US" sz="1300" dirty="0">
                <a:solidFill>
                  <a:srgbClr val="272525"/>
                </a:solidFill>
                <a:latin typeface="Gelasio" pitchFamily="34" charset="0"/>
                <a:ea typeface="Gelasio" pitchFamily="34" charset="-122"/>
                <a:cs typeface="Gelasio" pitchFamily="34" charset="-120"/>
              </a:rPr>
              <a:t>2</a:t>
            </a:r>
            <a:endParaRPr lang="en-US" sz="1300" dirty="0"/>
          </a:p>
        </p:txBody>
      </p:sp>
      <p:sp>
        <p:nvSpPr>
          <p:cNvPr id="15" name="Text 12"/>
          <p:cNvSpPr/>
          <p:nvPr/>
        </p:nvSpPr>
        <p:spPr>
          <a:xfrm>
            <a:off x="11837789" y="2928461"/>
            <a:ext cx="1701165" cy="212646"/>
          </a:xfrm>
          <a:prstGeom prst="rect">
            <a:avLst/>
          </a:prstGeom>
          <a:noFill/>
          <a:ln/>
        </p:spPr>
        <p:txBody>
          <a:bodyPr wrap="none" lIns="0" tIns="0" rIns="0" bIns="0" rtlCol="0" anchor="t"/>
          <a:lstStyle/>
          <a:p>
            <a:pPr marL="0" indent="0" algn="r" rtl="1">
              <a:lnSpc>
                <a:spcPts val="1650"/>
              </a:lnSpc>
              <a:buNone/>
            </a:pPr>
            <a:r>
              <a:rPr lang="en-US" sz="1300" b="1" dirty="0">
                <a:solidFill>
                  <a:srgbClr val="272525"/>
                </a:solidFill>
                <a:latin typeface="Gelasio" pitchFamily="34" charset="0"/>
                <a:ea typeface="Gelasio" pitchFamily="34" charset="-122"/>
                <a:cs typeface="Gelasio" pitchFamily="34" charset="-120"/>
              </a:rPr>
              <a:t>تكنولوجي</a:t>
            </a:r>
            <a:endParaRPr lang="en-US" sz="1300" dirty="0"/>
          </a:p>
        </p:txBody>
      </p:sp>
      <p:sp>
        <p:nvSpPr>
          <p:cNvPr id="16" name="Text 13"/>
          <p:cNvSpPr/>
          <p:nvPr/>
        </p:nvSpPr>
        <p:spPr>
          <a:xfrm>
            <a:off x="5883235" y="3209092"/>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التطورات التكنولوجية (الذكاء الاصطناعي والأتمتة) : </a:t>
            </a:r>
            <a:r>
              <a:rPr lang="en-US" sz="850" dirty="0">
                <a:solidFill>
                  <a:srgbClr val="272525"/>
                </a:solidFill>
                <a:latin typeface="Lato" pitchFamily="34" charset="0"/>
                <a:ea typeface="Lato" pitchFamily="34" charset="-122"/>
                <a:cs typeface="Lato" pitchFamily="34" charset="-120"/>
              </a:rPr>
              <a:t>تؤثر الأتمتة على عمليات الإنتاج والخدمات في جنرال إلكتريك.</a:t>
            </a:r>
            <a:endParaRPr lang="en-US" sz="850" dirty="0"/>
          </a:p>
        </p:txBody>
      </p:sp>
      <p:sp>
        <p:nvSpPr>
          <p:cNvPr id="17" name="Text 14"/>
          <p:cNvSpPr/>
          <p:nvPr/>
        </p:nvSpPr>
        <p:spPr>
          <a:xfrm>
            <a:off x="5883235" y="3475553"/>
            <a:ext cx="7655719" cy="453628"/>
          </a:xfrm>
          <a:prstGeom prst="rect">
            <a:avLst/>
          </a:prstGeom>
          <a:noFill/>
          <a:ln/>
        </p:spPr>
        <p:txBody>
          <a:bodyPr wrap="squar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الإنفاق على البحث والتطوير (من قبل GE والمنافسين) : </a:t>
            </a:r>
            <a:r>
              <a:rPr lang="en-US" sz="850" dirty="0">
                <a:solidFill>
                  <a:srgbClr val="272525"/>
                </a:solidFill>
                <a:latin typeface="Lato" pitchFamily="34" charset="0"/>
                <a:ea typeface="Lato" pitchFamily="34" charset="-122"/>
                <a:cs typeface="Lato" pitchFamily="34" charset="-120"/>
              </a:rPr>
              <a:t>تعتبر جنرال الكتريك من الشركات التي تخصص ميزانيات ضخمة للبحث والتطوير، و بالتالي فالتطورات التكنولوجية لها تأثير كبير عليها.</a:t>
            </a:r>
            <a:endParaRPr lang="en-US" sz="850" dirty="0"/>
          </a:p>
        </p:txBody>
      </p:sp>
      <p:sp>
        <p:nvSpPr>
          <p:cNvPr id="18" name="Text 15"/>
          <p:cNvSpPr/>
          <p:nvPr/>
        </p:nvSpPr>
        <p:spPr>
          <a:xfrm>
            <a:off x="5883235" y="3968829"/>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البنية التحتية الرقمية (الوصول إلى الإنترنت والاتصال المحمول).</a:t>
            </a:r>
            <a:endParaRPr lang="en-US" sz="850" dirty="0"/>
          </a:p>
        </p:txBody>
      </p:sp>
      <p:sp>
        <p:nvSpPr>
          <p:cNvPr id="19" name="Shape 16"/>
          <p:cNvSpPr/>
          <p:nvPr/>
        </p:nvSpPr>
        <p:spPr>
          <a:xfrm>
            <a:off x="13653552" y="4669750"/>
            <a:ext cx="340162" cy="15240"/>
          </a:xfrm>
          <a:prstGeom prst="roundRect">
            <a:avLst>
              <a:gd name="adj" fmla="val 312558"/>
            </a:avLst>
          </a:prstGeom>
          <a:solidFill>
            <a:srgbClr val="CECEC9"/>
          </a:solidFill>
          <a:ln/>
        </p:spPr>
      </p:sp>
      <p:sp>
        <p:nvSpPr>
          <p:cNvPr id="20" name="Shape 17"/>
          <p:cNvSpPr/>
          <p:nvPr/>
        </p:nvSpPr>
        <p:spPr>
          <a:xfrm>
            <a:off x="13978473" y="4549854"/>
            <a:ext cx="255151" cy="255151"/>
          </a:xfrm>
          <a:prstGeom prst="roundRect">
            <a:avLst>
              <a:gd name="adj" fmla="val 18669"/>
            </a:avLst>
          </a:prstGeom>
          <a:solidFill>
            <a:srgbClr val="E8E8E3"/>
          </a:solidFill>
          <a:ln w="7620">
            <a:solidFill>
              <a:srgbClr val="CECEC9"/>
            </a:solidFill>
            <a:prstDash val="solid"/>
          </a:ln>
        </p:spPr>
      </p:sp>
      <p:sp>
        <p:nvSpPr>
          <p:cNvPr id="21" name="Text 18"/>
          <p:cNvSpPr/>
          <p:nvPr/>
        </p:nvSpPr>
        <p:spPr>
          <a:xfrm>
            <a:off x="14020979" y="4571048"/>
            <a:ext cx="170021" cy="212646"/>
          </a:xfrm>
          <a:prstGeom prst="rect">
            <a:avLst/>
          </a:prstGeom>
          <a:noFill/>
          <a:ln/>
        </p:spPr>
        <p:txBody>
          <a:bodyPr wrap="none" lIns="0" tIns="0" rIns="0" bIns="0" rtlCol="0" anchor="t"/>
          <a:lstStyle/>
          <a:p>
            <a:pPr marL="0" indent="0" algn="ctr" rtl="1">
              <a:lnSpc>
                <a:spcPts val="1300"/>
              </a:lnSpc>
              <a:buNone/>
            </a:pPr>
            <a:r>
              <a:rPr lang="en-US" sz="1300" dirty="0">
                <a:solidFill>
                  <a:srgbClr val="272525"/>
                </a:solidFill>
                <a:latin typeface="Gelasio" pitchFamily="34" charset="0"/>
                <a:ea typeface="Gelasio" pitchFamily="34" charset="-122"/>
                <a:cs typeface="Gelasio" pitchFamily="34" charset="-120"/>
              </a:rPr>
              <a:t>3</a:t>
            </a:r>
            <a:endParaRPr lang="en-US" sz="1300" dirty="0"/>
          </a:p>
        </p:txBody>
      </p:sp>
      <p:sp>
        <p:nvSpPr>
          <p:cNvPr id="22" name="Text 19"/>
          <p:cNvSpPr/>
          <p:nvPr/>
        </p:nvSpPr>
        <p:spPr>
          <a:xfrm>
            <a:off x="11837789" y="4535686"/>
            <a:ext cx="1701165" cy="212646"/>
          </a:xfrm>
          <a:prstGeom prst="rect">
            <a:avLst/>
          </a:prstGeom>
          <a:noFill/>
          <a:ln/>
        </p:spPr>
        <p:txBody>
          <a:bodyPr wrap="none" lIns="0" tIns="0" rIns="0" bIns="0" rtlCol="0" anchor="t"/>
          <a:lstStyle/>
          <a:p>
            <a:pPr marL="0" indent="0" algn="r" rtl="1">
              <a:lnSpc>
                <a:spcPts val="1650"/>
              </a:lnSpc>
              <a:buNone/>
            </a:pPr>
            <a:r>
              <a:rPr lang="en-US" sz="1300" b="1" dirty="0">
                <a:solidFill>
                  <a:srgbClr val="272525"/>
                </a:solidFill>
                <a:latin typeface="Gelasio" pitchFamily="34" charset="0"/>
                <a:ea typeface="Gelasio" pitchFamily="34" charset="-122"/>
                <a:cs typeface="Gelasio" pitchFamily="34" charset="-120"/>
              </a:rPr>
              <a:t>بيئي</a:t>
            </a:r>
            <a:endParaRPr lang="en-US" sz="1300" dirty="0"/>
          </a:p>
        </p:txBody>
      </p:sp>
      <p:sp>
        <p:nvSpPr>
          <p:cNvPr id="23" name="Text 20"/>
          <p:cNvSpPr/>
          <p:nvPr/>
        </p:nvSpPr>
        <p:spPr>
          <a:xfrm>
            <a:off x="5883235" y="4816316"/>
            <a:ext cx="7655719" cy="453628"/>
          </a:xfrm>
          <a:prstGeom prst="rect">
            <a:avLst/>
          </a:prstGeom>
          <a:noFill/>
          <a:ln/>
        </p:spPr>
        <p:txBody>
          <a:bodyPr wrap="squar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اللوائح البيئية (انبعاثات الكربون وإدارة النفايات) : </a:t>
            </a:r>
            <a:r>
              <a:rPr lang="en-US" sz="850" dirty="0">
                <a:solidFill>
                  <a:srgbClr val="272525"/>
                </a:solidFill>
                <a:latin typeface="Lato" pitchFamily="34" charset="0"/>
                <a:ea typeface="Lato" pitchFamily="34" charset="-122"/>
                <a:cs typeface="Lato" pitchFamily="34" charset="-120"/>
              </a:rPr>
              <a:t>التوجه العالمي نحو الطاقة النظيفة: يعتبر فرصة كبيرة لجنرال الكتريك للتوسع في هذا المجال.</a:t>
            </a:r>
            <a:endParaRPr lang="en-US" sz="850" dirty="0"/>
          </a:p>
        </p:txBody>
      </p:sp>
      <p:sp>
        <p:nvSpPr>
          <p:cNvPr id="24" name="Text 21"/>
          <p:cNvSpPr/>
          <p:nvPr/>
        </p:nvSpPr>
        <p:spPr>
          <a:xfrm>
            <a:off x="5883235" y="5309592"/>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مخاوف بشأن تغير المناخ (الطلب على الحلول المستدامة) : </a:t>
            </a:r>
            <a:r>
              <a:rPr lang="en-US" sz="850" dirty="0">
                <a:solidFill>
                  <a:srgbClr val="272525"/>
                </a:solidFill>
                <a:latin typeface="Lato" pitchFamily="34" charset="0"/>
                <a:ea typeface="Lato" pitchFamily="34" charset="-122"/>
                <a:cs typeface="Lato" pitchFamily="34" charset="-120"/>
              </a:rPr>
              <a:t>تؤثر التغيرات المناخية على عمليات جنرال إلكتريك، خاصة في قطاع الطاقة</a:t>
            </a:r>
            <a:endParaRPr lang="en-US" sz="850" dirty="0"/>
          </a:p>
        </p:txBody>
      </p:sp>
      <p:sp>
        <p:nvSpPr>
          <p:cNvPr id="25" name="Text 22"/>
          <p:cNvSpPr/>
          <p:nvPr/>
        </p:nvSpPr>
        <p:spPr>
          <a:xfrm>
            <a:off x="5883235" y="5576054"/>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ندرة الموارد (المياه والطاقة).</a:t>
            </a:r>
            <a:endParaRPr lang="en-US" sz="850" dirty="0"/>
          </a:p>
        </p:txBody>
      </p:sp>
      <p:sp>
        <p:nvSpPr>
          <p:cNvPr id="26" name="Shape 23"/>
          <p:cNvSpPr/>
          <p:nvPr/>
        </p:nvSpPr>
        <p:spPr>
          <a:xfrm>
            <a:off x="13653552" y="6276975"/>
            <a:ext cx="340162" cy="15240"/>
          </a:xfrm>
          <a:prstGeom prst="roundRect">
            <a:avLst>
              <a:gd name="adj" fmla="val 312558"/>
            </a:avLst>
          </a:prstGeom>
          <a:solidFill>
            <a:srgbClr val="CECEC9"/>
          </a:solidFill>
          <a:ln/>
        </p:spPr>
      </p:sp>
      <p:sp>
        <p:nvSpPr>
          <p:cNvPr id="27" name="Shape 24"/>
          <p:cNvSpPr/>
          <p:nvPr/>
        </p:nvSpPr>
        <p:spPr>
          <a:xfrm>
            <a:off x="13978473" y="6157079"/>
            <a:ext cx="255151" cy="255151"/>
          </a:xfrm>
          <a:prstGeom prst="roundRect">
            <a:avLst>
              <a:gd name="adj" fmla="val 18669"/>
            </a:avLst>
          </a:prstGeom>
          <a:solidFill>
            <a:srgbClr val="E8E8E3"/>
          </a:solidFill>
          <a:ln w="7620">
            <a:solidFill>
              <a:srgbClr val="CECEC9"/>
            </a:solidFill>
            <a:prstDash val="solid"/>
          </a:ln>
        </p:spPr>
      </p:sp>
      <p:sp>
        <p:nvSpPr>
          <p:cNvPr id="28" name="Text 25"/>
          <p:cNvSpPr/>
          <p:nvPr/>
        </p:nvSpPr>
        <p:spPr>
          <a:xfrm>
            <a:off x="14020979" y="6178272"/>
            <a:ext cx="170021" cy="212646"/>
          </a:xfrm>
          <a:prstGeom prst="rect">
            <a:avLst/>
          </a:prstGeom>
          <a:noFill/>
          <a:ln/>
        </p:spPr>
        <p:txBody>
          <a:bodyPr wrap="none" lIns="0" tIns="0" rIns="0" bIns="0" rtlCol="0" anchor="t"/>
          <a:lstStyle/>
          <a:p>
            <a:pPr marL="0" indent="0" algn="ctr" rtl="1">
              <a:lnSpc>
                <a:spcPts val="1300"/>
              </a:lnSpc>
              <a:buNone/>
            </a:pPr>
            <a:r>
              <a:rPr lang="en-US" sz="1300" dirty="0">
                <a:solidFill>
                  <a:srgbClr val="272525"/>
                </a:solidFill>
                <a:latin typeface="Gelasio" pitchFamily="34" charset="0"/>
                <a:ea typeface="Gelasio" pitchFamily="34" charset="-122"/>
                <a:cs typeface="Gelasio" pitchFamily="34" charset="-120"/>
              </a:rPr>
              <a:t>4</a:t>
            </a:r>
            <a:endParaRPr lang="en-US" sz="1300" dirty="0"/>
          </a:p>
        </p:txBody>
      </p:sp>
      <p:sp>
        <p:nvSpPr>
          <p:cNvPr id="29" name="Text 26"/>
          <p:cNvSpPr/>
          <p:nvPr/>
        </p:nvSpPr>
        <p:spPr>
          <a:xfrm>
            <a:off x="11837789" y="6142911"/>
            <a:ext cx="1701165" cy="212646"/>
          </a:xfrm>
          <a:prstGeom prst="rect">
            <a:avLst/>
          </a:prstGeom>
          <a:noFill/>
          <a:ln/>
        </p:spPr>
        <p:txBody>
          <a:bodyPr wrap="none" lIns="0" tIns="0" rIns="0" bIns="0" rtlCol="0" anchor="t"/>
          <a:lstStyle/>
          <a:p>
            <a:pPr marL="0" indent="0" algn="r" rtl="1">
              <a:lnSpc>
                <a:spcPts val="1650"/>
              </a:lnSpc>
              <a:buNone/>
            </a:pPr>
            <a:r>
              <a:rPr lang="en-US" sz="1300" b="1" dirty="0">
                <a:solidFill>
                  <a:srgbClr val="272525"/>
                </a:solidFill>
                <a:latin typeface="Gelasio" pitchFamily="34" charset="0"/>
                <a:ea typeface="Gelasio" pitchFamily="34" charset="-122"/>
                <a:cs typeface="Gelasio" pitchFamily="34" charset="-120"/>
              </a:rPr>
              <a:t>قانوني</a:t>
            </a:r>
            <a:endParaRPr lang="en-US" sz="1300" dirty="0"/>
          </a:p>
        </p:txBody>
      </p:sp>
      <p:sp>
        <p:nvSpPr>
          <p:cNvPr id="30" name="Text 27"/>
          <p:cNvSpPr/>
          <p:nvPr/>
        </p:nvSpPr>
        <p:spPr>
          <a:xfrm>
            <a:off x="5883235" y="6423541"/>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حقوق الملكية الفكرية (براءات الاختراع والعلامات التجارية) : </a:t>
            </a:r>
            <a:r>
              <a:rPr lang="en-US" sz="850" dirty="0">
                <a:solidFill>
                  <a:srgbClr val="272525"/>
                </a:solidFill>
                <a:latin typeface="Lato" pitchFamily="34" charset="0"/>
                <a:ea typeface="Lato" pitchFamily="34" charset="-122"/>
                <a:cs typeface="Lato" pitchFamily="34" charset="-120"/>
              </a:rPr>
              <a:t>تعتمد جنرال إلكتريك على قوانين الملكية الفكرية لحماية ابتكاراتها.</a:t>
            </a:r>
            <a:endParaRPr lang="en-US" sz="850" dirty="0"/>
          </a:p>
        </p:txBody>
      </p:sp>
      <p:sp>
        <p:nvSpPr>
          <p:cNvPr id="31" name="Text 28"/>
          <p:cNvSpPr/>
          <p:nvPr/>
        </p:nvSpPr>
        <p:spPr>
          <a:xfrm>
            <a:off x="5883235" y="6690003"/>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قوانين العمل ولوائح التوظيف : </a:t>
            </a:r>
            <a:r>
              <a:rPr lang="en-US" sz="850" dirty="0">
                <a:solidFill>
                  <a:srgbClr val="272525"/>
                </a:solidFill>
                <a:latin typeface="Lato" pitchFamily="34" charset="0"/>
                <a:ea typeface="Lato" pitchFamily="34" charset="-122"/>
                <a:cs typeface="Lato" pitchFamily="34" charset="-120"/>
              </a:rPr>
              <a:t>تخضع جنرال إلكتريك لقوانين العمل في البلدان التي تعمل فيها.</a:t>
            </a:r>
            <a:endParaRPr lang="en-US" sz="850" dirty="0"/>
          </a:p>
        </p:txBody>
      </p:sp>
      <p:sp>
        <p:nvSpPr>
          <p:cNvPr id="32" name="Text 29"/>
          <p:cNvSpPr/>
          <p:nvPr/>
        </p:nvSpPr>
        <p:spPr>
          <a:xfrm>
            <a:off x="5883235" y="6956465"/>
            <a:ext cx="7655719" cy="226814"/>
          </a:xfrm>
          <a:prstGeom prst="rect">
            <a:avLst/>
          </a:prstGeom>
          <a:noFill/>
          <a:ln/>
        </p:spPr>
        <p:txBody>
          <a:bodyPr wrap="none" lIns="0" tIns="0" rIns="0" bIns="0" rtlCol="0" anchor="t"/>
          <a:lstStyle/>
          <a:p>
            <a:pPr marL="342900" indent="-342900" algn="r" rtl="1">
              <a:lnSpc>
                <a:spcPts val="1400"/>
              </a:lnSpc>
              <a:buSzPct val="100000"/>
              <a:buChar char="•"/>
            </a:pPr>
            <a:r>
              <a:rPr lang="en-US" sz="850" b="1" dirty="0">
                <a:solidFill>
                  <a:srgbClr val="272525"/>
                </a:solidFill>
                <a:latin typeface="Lato" pitchFamily="34" charset="0"/>
                <a:ea typeface="Lato" pitchFamily="34" charset="-122"/>
                <a:cs typeface="Lato" pitchFamily="34" charset="-120"/>
              </a:rPr>
              <a:t>قوانين حماية المستهلك: </a:t>
            </a:r>
            <a:r>
              <a:rPr lang="en-US" sz="850" dirty="0">
                <a:solidFill>
                  <a:srgbClr val="272525"/>
                </a:solidFill>
                <a:latin typeface="Lato" pitchFamily="34" charset="0"/>
                <a:ea typeface="Lato" pitchFamily="34" charset="-122"/>
                <a:cs typeface="Lato" pitchFamily="34" charset="-120"/>
              </a:rPr>
              <a:t>تؤثر قوانين حماية المستهلك على منتجات وخدمات جنرال إلكتريك.</a:t>
            </a:r>
            <a:endParaRPr lang="en-US" sz="850" dirty="0"/>
          </a:p>
        </p:txBody>
      </p:sp>
      <p:sp>
        <p:nvSpPr>
          <p:cNvPr id="33" name="Text 30"/>
          <p:cNvSpPr/>
          <p:nvPr/>
        </p:nvSpPr>
        <p:spPr>
          <a:xfrm>
            <a:off x="5883235" y="7251263"/>
            <a:ext cx="7655719" cy="181451"/>
          </a:xfrm>
          <a:prstGeom prst="rect">
            <a:avLst/>
          </a:prstGeom>
          <a:noFill/>
          <a:ln/>
        </p:spPr>
        <p:txBody>
          <a:bodyPr wrap="none" lIns="0" tIns="0" rIns="0" bIns="0" rtlCol="0" anchor="t"/>
          <a:lstStyle/>
          <a:p>
            <a:pPr marL="0" indent="0" algn="r">
              <a:lnSpc>
                <a:spcPts val="1400"/>
              </a:lnSpc>
              <a:buNone/>
            </a:pPr>
            <a:endParaRPr lang="en-US" sz="8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10352246" y="661392"/>
            <a:ext cx="3876794" cy="358378"/>
          </a:xfrm>
          <a:prstGeom prst="rect">
            <a:avLst/>
          </a:prstGeom>
          <a:noFill/>
          <a:ln/>
        </p:spPr>
        <p:txBody>
          <a:bodyPr wrap="none" lIns="0" tIns="0" rIns="0" bIns="0" rtlCol="0" anchor="t"/>
          <a:lstStyle/>
          <a:p>
            <a:pPr marL="0" indent="0" algn="r" rtl="1">
              <a:lnSpc>
                <a:spcPts val="2800"/>
              </a:lnSpc>
              <a:buNone/>
            </a:pPr>
            <a:r>
              <a:rPr lang="en-US" sz="2250" dirty="0">
                <a:solidFill>
                  <a:srgbClr val="312F2B"/>
                </a:solidFill>
                <a:latin typeface="Gelasio" pitchFamily="34" charset="0"/>
                <a:ea typeface="Gelasio" pitchFamily="34" charset="-122"/>
                <a:cs typeface="Gelasio" pitchFamily="34" charset="-120"/>
              </a:rPr>
              <a:t>استراتيجيات دخول السوق العالمية</a:t>
            </a:r>
            <a:endParaRPr lang="en-US" sz="2250" dirty="0"/>
          </a:p>
        </p:txBody>
      </p:sp>
      <p:pic>
        <p:nvPicPr>
          <p:cNvPr id="4" name="Image 1" descr="preencoded.png"/>
          <p:cNvPicPr>
            <a:picLocks noChangeAspect="1"/>
          </p:cNvPicPr>
          <p:nvPr/>
        </p:nvPicPr>
        <p:blipFill>
          <a:blip r:embed="rId4"/>
          <a:stretch>
            <a:fillRect/>
          </a:stretch>
        </p:blipFill>
        <p:spPr>
          <a:xfrm>
            <a:off x="13655635" y="1191697"/>
            <a:ext cx="573405" cy="1338382"/>
          </a:xfrm>
          <a:prstGeom prst="rect">
            <a:avLst/>
          </a:prstGeom>
        </p:spPr>
      </p:pic>
      <p:sp>
        <p:nvSpPr>
          <p:cNvPr id="5" name="Text 1"/>
          <p:cNvSpPr/>
          <p:nvPr/>
        </p:nvSpPr>
        <p:spPr>
          <a:xfrm>
            <a:off x="11763494" y="1306354"/>
            <a:ext cx="1720215" cy="215027"/>
          </a:xfrm>
          <a:prstGeom prst="rect">
            <a:avLst/>
          </a:prstGeom>
          <a:noFill/>
          <a:ln/>
        </p:spPr>
        <p:txBody>
          <a:bodyPr wrap="none" lIns="0" tIns="0" rIns="0" bIns="0" rtlCol="0" anchor="t"/>
          <a:lstStyle/>
          <a:p>
            <a:pPr marL="0" indent="0" algn="r" rtl="1">
              <a:lnSpc>
                <a:spcPts val="1650"/>
              </a:lnSpc>
              <a:buNone/>
            </a:pPr>
            <a:r>
              <a:rPr lang="en-US" sz="1350" b="1" dirty="0">
                <a:solidFill>
                  <a:srgbClr val="272525"/>
                </a:solidFill>
                <a:latin typeface="Gelasio" pitchFamily="34" charset="0"/>
                <a:ea typeface="Gelasio" pitchFamily="34" charset="-122"/>
                <a:cs typeface="Gelasio" pitchFamily="34" charset="-120"/>
              </a:rPr>
              <a:t>تصدير</a:t>
            </a:r>
            <a:endParaRPr lang="en-US" sz="1350" dirty="0"/>
          </a:p>
        </p:txBody>
      </p:sp>
      <p:sp>
        <p:nvSpPr>
          <p:cNvPr id="6" name="Text 2"/>
          <p:cNvSpPr/>
          <p:nvPr/>
        </p:nvSpPr>
        <p:spPr>
          <a:xfrm>
            <a:off x="5887760" y="1590080"/>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التصدير المباشر وغير المباشر.</a:t>
            </a:r>
            <a:endParaRPr lang="en-US" sz="1100" dirty="0"/>
          </a:p>
        </p:txBody>
      </p:sp>
      <p:sp>
        <p:nvSpPr>
          <p:cNvPr id="7" name="Text 3"/>
          <p:cNvSpPr/>
          <p:nvPr/>
        </p:nvSpPr>
        <p:spPr>
          <a:xfrm>
            <a:off x="5887760" y="1888093"/>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تقوم جنرال إلكتريك بتصدير منتجاتها وخدماتها إلى الأسواق الخارجية من خلال موزعين أو وكلاء محليين.</a:t>
            </a:r>
            <a:endParaRPr lang="en-US" sz="1100" dirty="0"/>
          </a:p>
        </p:txBody>
      </p:sp>
      <p:sp>
        <p:nvSpPr>
          <p:cNvPr id="8" name="Text 4"/>
          <p:cNvSpPr/>
          <p:nvPr/>
        </p:nvSpPr>
        <p:spPr>
          <a:xfrm>
            <a:off x="5887760" y="2186107"/>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تستخدم هذه الاستراتيجية بشكل خاص لمنتجاتها الصناعية المتخصصة، مثل التوربينات ومعدات الطيران.</a:t>
            </a:r>
            <a:endParaRPr lang="en-US" sz="1100" dirty="0"/>
          </a:p>
        </p:txBody>
      </p:sp>
      <p:pic>
        <p:nvPicPr>
          <p:cNvPr id="9" name="Image 2" descr="preencoded.png"/>
          <p:cNvPicPr>
            <a:picLocks noChangeAspect="1"/>
          </p:cNvPicPr>
          <p:nvPr/>
        </p:nvPicPr>
        <p:blipFill>
          <a:blip r:embed="rId5"/>
          <a:stretch>
            <a:fillRect/>
          </a:stretch>
        </p:blipFill>
        <p:spPr>
          <a:xfrm>
            <a:off x="13655635" y="2530078"/>
            <a:ext cx="573405" cy="1269683"/>
          </a:xfrm>
          <a:prstGeom prst="rect">
            <a:avLst/>
          </a:prstGeom>
        </p:spPr>
      </p:pic>
      <p:sp>
        <p:nvSpPr>
          <p:cNvPr id="10" name="Text 5"/>
          <p:cNvSpPr/>
          <p:nvPr/>
        </p:nvSpPr>
        <p:spPr>
          <a:xfrm>
            <a:off x="11763494" y="2644735"/>
            <a:ext cx="1720215" cy="215027"/>
          </a:xfrm>
          <a:prstGeom prst="rect">
            <a:avLst/>
          </a:prstGeom>
          <a:noFill/>
          <a:ln/>
        </p:spPr>
        <p:txBody>
          <a:bodyPr wrap="none" lIns="0" tIns="0" rIns="0" bIns="0" rtlCol="0" anchor="t"/>
          <a:lstStyle/>
          <a:p>
            <a:pPr marL="0" indent="0" algn="r" rtl="1">
              <a:lnSpc>
                <a:spcPts val="1650"/>
              </a:lnSpc>
              <a:buNone/>
            </a:pPr>
            <a:r>
              <a:rPr lang="en-US" sz="1350" b="1" dirty="0">
                <a:solidFill>
                  <a:srgbClr val="272525"/>
                </a:solidFill>
                <a:latin typeface="Gelasio" pitchFamily="34" charset="0"/>
                <a:ea typeface="Gelasio" pitchFamily="34" charset="-122"/>
                <a:cs typeface="Gelasio" pitchFamily="34" charset="-120"/>
              </a:rPr>
              <a:t>الترخيص</a:t>
            </a:r>
            <a:endParaRPr lang="en-US" sz="1350" dirty="0"/>
          </a:p>
        </p:txBody>
      </p:sp>
      <p:sp>
        <p:nvSpPr>
          <p:cNvPr id="11" name="Text 6"/>
          <p:cNvSpPr/>
          <p:nvPr/>
        </p:nvSpPr>
        <p:spPr>
          <a:xfrm>
            <a:off x="5887760" y="2928461"/>
            <a:ext cx="7595949" cy="458629"/>
          </a:xfrm>
          <a:prstGeom prst="rect">
            <a:avLst/>
          </a:prstGeom>
          <a:noFill/>
          <a:ln/>
        </p:spPr>
        <p:txBody>
          <a:bodyPr wrap="squar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منح حقوق لشركات أجنبية لتصنيع وبيع منتجات جنرال إلكتريك : مثل الترخيص الاستثماري لشركة «جنرال إلكتريك»، لافتتاح «مركز جنرال إلكتريك للتكنولوجيا في الكويت».</a:t>
            </a:r>
            <a:endParaRPr lang="en-US" sz="1100" dirty="0"/>
          </a:p>
        </p:txBody>
      </p:sp>
      <p:sp>
        <p:nvSpPr>
          <p:cNvPr id="12" name="Text 7"/>
          <p:cNvSpPr/>
          <p:nvPr/>
        </p:nvSpPr>
        <p:spPr>
          <a:xfrm>
            <a:off x="5887760" y="3455789"/>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تستخدم جنرال إلكتريك هذه الاستراتيجية بشكل خاص لمنتجاتها الاستهلاكية.</a:t>
            </a:r>
            <a:endParaRPr lang="en-US" sz="1100" dirty="0"/>
          </a:p>
        </p:txBody>
      </p:sp>
      <p:pic>
        <p:nvPicPr>
          <p:cNvPr id="13" name="Image 3" descr="preencoded.png"/>
          <p:cNvPicPr>
            <a:picLocks noChangeAspect="1"/>
          </p:cNvPicPr>
          <p:nvPr/>
        </p:nvPicPr>
        <p:blipFill>
          <a:blip r:embed="rId6"/>
          <a:stretch>
            <a:fillRect/>
          </a:stretch>
        </p:blipFill>
        <p:spPr>
          <a:xfrm>
            <a:off x="13655635" y="3799761"/>
            <a:ext cx="573405" cy="1567696"/>
          </a:xfrm>
          <a:prstGeom prst="rect">
            <a:avLst/>
          </a:prstGeom>
        </p:spPr>
      </p:pic>
      <p:sp>
        <p:nvSpPr>
          <p:cNvPr id="14" name="Text 8"/>
          <p:cNvSpPr/>
          <p:nvPr/>
        </p:nvSpPr>
        <p:spPr>
          <a:xfrm>
            <a:off x="11763494" y="3914418"/>
            <a:ext cx="1720215" cy="215027"/>
          </a:xfrm>
          <a:prstGeom prst="rect">
            <a:avLst/>
          </a:prstGeom>
          <a:noFill/>
          <a:ln/>
        </p:spPr>
        <p:txBody>
          <a:bodyPr wrap="none" lIns="0" tIns="0" rIns="0" bIns="0" rtlCol="0" anchor="t"/>
          <a:lstStyle/>
          <a:p>
            <a:pPr marL="0" indent="0" algn="r" rtl="1">
              <a:lnSpc>
                <a:spcPts val="1650"/>
              </a:lnSpc>
              <a:buNone/>
            </a:pPr>
            <a:r>
              <a:rPr lang="en-US" sz="1350" b="1" dirty="0">
                <a:solidFill>
                  <a:srgbClr val="272525"/>
                </a:solidFill>
                <a:latin typeface="Gelasio" pitchFamily="34" charset="0"/>
                <a:ea typeface="Gelasio" pitchFamily="34" charset="-122"/>
                <a:cs typeface="Gelasio" pitchFamily="34" charset="-120"/>
              </a:rPr>
              <a:t>المشاريع المشتركة</a:t>
            </a:r>
            <a:endParaRPr lang="en-US" sz="1350" dirty="0"/>
          </a:p>
        </p:txBody>
      </p:sp>
      <p:sp>
        <p:nvSpPr>
          <p:cNvPr id="15" name="Text 9"/>
          <p:cNvSpPr/>
          <p:nvPr/>
        </p:nvSpPr>
        <p:spPr>
          <a:xfrm>
            <a:off x="5887760" y="4198144"/>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الشراكة مع الشركات المحلية لدخول أسواق جديدة. </a:t>
            </a:r>
            <a:endParaRPr lang="en-US" sz="1100" dirty="0"/>
          </a:p>
        </p:txBody>
      </p:sp>
      <p:sp>
        <p:nvSpPr>
          <p:cNvPr id="16" name="Text 10"/>
          <p:cNvSpPr/>
          <p:nvPr/>
        </p:nvSpPr>
        <p:spPr>
          <a:xfrm>
            <a:off x="5887760" y="4496157"/>
            <a:ext cx="7595949" cy="458629"/>
          </a:xfrm>
          <a:prstGeom prst="rect">
            <a:avLst/>
          </a:prstGeom>
          <a:noFill/>
          <a:ln/>
        </p:spPr>
        <p:txBody>
          <a:bodyPr wrap="squar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مثال: المشاريع المشتركة لشركة GE في الصين. و الشركة المساهمة بين سونلغاز و جنرال الكتريك (شركة جنرال إلكتريك ألجيريا توربينGEAT ) بولاية باتنة , الجزائر.</a:t>
            </a:r>
            <a:endParaRPr lang="en-US" sz="1100" dirty="0"/>
          </a:p>
        </p:txBody>
      </p:sp>
      <p:sp>
        <p:nvSpPr>
          <p:cNvPr id="17" name="Text 11"/>
          <p:cNvSpPr/>
          <p:nvPr/>
        </p:nvSpPr>
        <p:spPr>
          <a:xfrm>
            <a:off x="5887760" y="5023485"/>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تساعد هذه الاستراتيجية على تقاسم المخاطر والتكاليف، والاستفادة من خبرة الشريك المحلي ومعرفته بالسوق.</a:t>
            </a:r>
            <a:endParaRPr lang="en-US" sz="1100" dirty="0"/>
          </a:p>
        </p:txBody>
      </p:sp>
      <p:pic>
        <p:nvPicPr>
          <p:cNvPr id="18" name="Image 4" descr="preencoded.png"/>
          <p:cNvPicPr>
            <a:picLocks noChangeAspect="1"/>
          </p:cNvPicPr>
          <p:nvPr/>
        </p:nvPicPr>
        <p:blipFill>
          <a:blip r:embed="rId7"/>
          <a:stretch>
            <a:fillRect/>
          </a:stretch>
        </p:blipFill>
        <p:spPr>
          <a:xfrm>
            <a:off x="13655635" y="5367457"/>
            <a:ext cx="573405" cy="1888450"/>
          </a:xfrm>
          <a:prstGeom prst="rect">
            <a:avLst/>
          </a:prstGeom>
        </p:spPr>
      </p:pic>
      <p:sp>
        <p:nvSpPr>
          <p:cNvPr id="19" name="Text 12"/>
          <p:cNvSpPr/>
          <p:nvPr/>
        </p:nvSpPr>
        <p:spPr>
          <a:xfrm>
            <a:off x="11263312" y="5482114"/>
            <a:ext cx="2220397" cy="215027"/>
          </a:xfrm>
          <a:prstGeom prst="rect">
            <a:avLst/>
          </a:prstGeom>
          <a:noFill/>
          <a:ln/>
        </p:spPr>
        <p:txBody>
          <a:bodyPr wrap="none" lIns="0" tIns="0" rIns="0" bIns="0" rtlCol="0" anchor="t"/>
          <a:lstStyle/>
          <a:p>
            <a:pPr marL="0" indent="0" algn="r" rtl="1">
              <a:lnSpc>
                <a:spcPts val="1650"/>
              </a:lnSpc>
              <a:buNone/>
            </a:pPr>
            <a:r>
              <a:rPr lang="en-US" sz="1350" b="1" dirty="0">
                <a:solidFill>
                  <a:srgbClr val="272525"/>
                </a:solidFill>
                <a:latin typeface="Gelasio" pitchFamily="34" charset="0"/>
                <a:ea typeface="Gelasio" pitchFamily="34" charset="-122"/>
                <a:cs typeface="Gelasio" pitchFamily="34" charset="-120"/>
              </a:rPr>
              <a:t>الاستثمار الأجنبي المباشر (FDI)</a:t>
            </a:r>
            <a:endParaRPr lang="en-US" sz="1350" dirty="0"/>
          </a:p>
        </p:txBody>
      </p:sp>
      <p:sp>
        <p:nvSpPr>
          <p:cNvPr id="20" name="Text 13"/>
          <p:cNvSpPr/>
          <p:nvPr/>
        </p:nvSpPr>
        <p:spPr>
          <a:xfrm>
            <a:off x="5887760" y="5765840"/>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إنشاء شركات تابعة مملوكة بالكامل في دول أجنبية. </a:t>
            </a:r>
            <a:endParaRPr lang="en-US" sz="1100" dirty="0"/>
          </a:p>
        </p:txBody>
      </p:sp>
      <p:sp>
        <p:nvSpPr>
          <p:cNvPr id="21" name="Text 14"/>
          <p:cNvSpPr/>
          <p:nvPr/>
        </p:nvSpPr>
        <p:spPr>
          <a:xfrm>
            <a:off x="5887760" y="6063853"/>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مثال: مرافق التصنيع التابعة لشركة GE في أوروبا.</a:t>
            </a:r>
            <a:endParaRPr lang="en-US" sz="1100" dirty="0"/>
          </a:p>
        </p:txBody>
      </p:sp>
      <p:sp>
        <p:nvSpPr>
          <p:cNvPr id="22" name="Text 15"/>
          <p:cNvSpPr/>
          <p:nvPr/>
        </p:nvSpPr>
        <p:spPr>
          <a:xfrm>
            <a:off x="5887760" y="6361867"/>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تمنح هذه الاستراتيجية الشركة سيطرة أكبر على عملياتها في السوق المستهدف.</a:t>
            </a:r>
            <a:endParaRPr lang="en-US" sz="1100" dirty="0"/>
          </a:p>
        </p:txBody>
      </p:sp>
      <p:sp>
        <p:nvSpPr>
          <p:cNvPr id="23" name="Text 16"/>
          <p:cNvSpPr/>
          <p:nvPr/>
        </p:nvSpPr>
        <p:spPr>
          <a:xfrm>
            <a:off x="5887760" y="6659880"/>
            <a:ext cx="7595949" cy="229314"/>
          </a:xfrm>
          <a:prstGeom prst="rect">
            <a:avLst/>
          </a:prstGeom>
          <a:noFill/>
          <a:ln/>
        </p:spPr>
        <p:txBody>
          <a:bodyPr wrap="none" lIns="0" tIns="0" rIns="0" bIns="0" rtlCol="0" anchor="t"/>
          <a:lstStyle/>
          <a:p>
            <a:pPr marL="0" indent="0" algn="r" rtl="1">
              <a:lnSpc>
                <a:spcPts val="1800"/>
              </a:lnSpc>
              <a:buNone/>
            </a:pPr>
            <a:r>
              <a:rPr lang="en-US" sz="1100" dirty="0">
                <a:solidFill>
                  <a:srgbClr val="272525"/>
                </a:solidFill>
                <a:latin typeface="Lato" pitchFamily="34" charset="0"/>
                <a:ea typeface="Lato" pitchFamily="34" charset="-122"/>
                <a:cs typeface="Lato" pitchFamily="34" charset="-120"/>
              </a:rPr>
              <a:t>تستخدم جنرال إلكتريك هذه الاستراتيجية بشكل خاص في الأسواق الكبيرة والمهمة استراتيجيًا.</a:t>
            </a:r>
            <a:endParaRPr lang="en-US" sz="1100" dirty="0"/>
          </a:p>
        </p:txBody>
      </p:sp>
      <p:sp>
        <p:nvSpPr>
          <p:cNvPr id="24" name="Text 17"/>
          <p:cNvSpPr/>
          <p:nvPr/>
        </p:nvSpPr>
        <p:spPr>
          <a:xfrm>
            <a:off x="5887760" y="6957893"/>
            <a:ext cx="7595949" cy="183356"/>
          </a:xfrm>
          <a:prstGeom prst="rect">
            <a:avLst/>
          </a:prstGeom>
          <a:noFill/>
          <a:ln/>
        </p:spPr>
        <p:txBody>
          <a:bodyPr wrap="none" lIns="0" tIns="0" rIns="0" bIns="0" rtlCol="0" anchor="t"/>
          <a:lstStyle/>
          <a:p>
            <a:pPr marL="0" indent="0" algn="r">
              <a:lnSpc>
                <a:spcPts val="1400"/>
              </a:lnSpc>
              <a:buNone/>
            </a:pPr>
            <a:endParaRPr lang="en-US" sz="900" dirty="0"/>
          </a:p>
        </p:txBody>
      </p:sp>
      <p:sp>
        <p:nvSpPr>
          <p:cNvPr id="25" name="Text 18"/>
          <p:cNvSpPr/>
          <p:nvPr/>
        </p:nvSpPr>
        <p:spPr>
          <a:xfrm>
            <a:off x="5887760" y="7384852"/>
            <a:ext cx="8341281" cy="183356"/>
          </a:xfrm>
          <a:prstGeom prst="rect">
            <a:avLst/>
          </a:prstGeom>
          <a:noFill/>
          <a:ln/>
        </p:spPr>
        <p:txBody>
          <a:bodyPr wrap="none" lIns="0" tIns="0" rIns="0" bIns="0" rtlCol="0" anchor="t"/>
          <a:lstStyle/>
          <a:p>
            <a:pPr marL="0" indent="0" algn="r">
              <a:lnSpc>
                <a:spcPts val="1400"/>
              </a:lnSpc>
              <a:buNone/>
            </a:pP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93790" y="2358509"/>
            <a:ext cx="6244709" cy="3512582"/>
          </a:xfrm>
          <a:prstGeom prst="rect">
            <a:avLst/>
          </a:prstGeom>
        </p:spPr>
      </p:pic>
      <p:sp>
        <p:nvSpPr>
          <p:cNvPr id="3" name="Text 0"/>
          <p:cNvSpPr/>
          <p:nvPr/>
        </p:nvSpPr>
        <p:spPr>
          <a:xfrm>
            <a:off x="7599521" y="1957626"/>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General Electric:</a:t>
            </a:r>
            <a:endParaRPr lang="en-US" sz="4450" dirty="0"/>
          </a:p>
        </p:txBody>
      </p:sp>
      <p:sp>
        <p:nvSpPr>
          <p:cNvPr id="4" name="Text 1"/>
          <p:cNvSpPr/>
          <p:nvPr/>
        </p:nvSpPr>
        <p:spPr>
          <a:xfrm>
            <a:off x="7599521" y="2893219"/>
            <a:ext cx="6244709" cy="2267545"/>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واختصارها </a:t>
            </a:r>
            <a:r>
              <a:rPr lang="en-US" sz="2200" b="1" dirty="0">
                <a:solidFill>
                  <a:srgbClr val="272525"/>
                </a:solidFill>
                <a:latin typeface="Lato" pitchFamily="34" charset="0"/>
                <a:ea typeface="Lato" pitchFamily="34" charset="-122"/>
                <a:cs typeface="Lato" pitchFamily="34" charset="-120"/>
              </a:rPr>
              <a:t>(GE)</a:t>
            </a:r>
            <a:r>
              <a:rPr lang="en-US" sz="2200" dirty="0">
                <a:solidFill>
                  <a:srgbClr val="272525"/>
                </a:solidFill>
                <a:latin typeface="Lato" pitchFamily="34" charset="0"/>
                <a:ea typeface="Lato" pitchFamily="34" charset="-122"/>
                <a:cs typeface="Lato" pitchFamily="34" charset="-120"/>
              </a:rPr>
              <a:t> هي شركة صناعية وتكنولوجية أمريكية ضخمة متعددة الجنسيات، تأسست في مدينة نيويورك ومقرها حاليًا في بوسطن، تعمل الشركة في قطاعات الطيران، والرعاية الصحية، والطاقة، والطاقة المتجددة، ورأس المال الاستثماري والتمويل.</a:t>
            </a:r>
            <a:endParaRPr lang="en-US" sz="2200" dirty="0"/>
          </a:p>
        </p:txBody>
      </p:sp>
      <p:sp>
        <p:nvSpPr>
          <p:cNvPr id="5" name="Text 2"/>
          <p:cNvSpPr/>
          <p:nvPr/>
        </p:nvSpPr>
        <p:spPr>
          <a:xfrm>
            <a:off x="7599521" y="5364837"/>
            <a:ext cx="6244709" cy="362903"/>
          </a:xfrm>
          <a:prstGeom prst="rect">
            <a:avLst/>
          </a:prstGeom>
          <a:noFill/>
          <a:ln/>
        </p:spPr>
        <p:txBody>
          <a:bodyPr wrap="none" lIns="0" tIns="0" rIns="0" bIns="0" rtlCol="0" anchor="t"/>
          <a:lstStyle/>
          <a:p>
            <a:pPr marL="0" indent="0" algn="r">
              <a:lnSpc>
                <a:spcPts val="2850"/>
              </a:lnSpc>
              <a:buNone/>
            </a:pPr>
            <a:endParaRPr lang="en-US" sz="1750" dirty="0"/>
          </a:p>
        </p:txBody>
      </p:sp>
      <p:sp>
        <p:nvSpPr>
          <p:cNvPr id="6" name="Text 3"/>
          <p:cNvSpPr/>
          <p:nvPr/>
        </p:nvSpPr>
        <p:spPr>
          <a:xfrm>
            <a:off x="7599521" y="5931813"/>
            <a:ext cx="6244709" cy="362903"/>
          </a:xfrm>
          <a:prstGeom prst="rect">
            <a:avLst/>
          </a:prstGeom>
          <a:noFill/>
          <a:ln/>
        </p:spPr>
        <p:txBody>
          <a:bodyPr wrap="none" lIns="0" tIns="0" rIns="0" bIns="0" rtlCol="0" anchor="t"/>
          <a:lstStyle/>
          <a:p>
            <a:pPr marL="0" indent="0" algn="r">
              <a:lnSpc>
                <a:spcPts val="2850"/>
              </a:lnSpc>
              <a:buNone/>
            </a:pP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3952280" y="696754"/>
            <a:ext cx="4793575" cy="574715"/>
          </a:xfrm>
          <a:prstGeom prst="rect">
            <a:avLst/>
          </a:prstGeom>
          <a:noFill/>
          <a:ln/>
        </p:spPr>
        <p:txBody>
          <a:bodyPr wrap="none" lIns="0" tIns="0" rIns="0" bIns="0" rtlCol="0" anchor="t"/>
          <a:lstStyle/>
          <a:p>
            <a:pPr marL="0" indent="0" algn="r" rtl="1">
              <a:lnSpc>
                <a:spcPts val="4500"/>
              </a:lnSpc>
              <a:buNone/>
            </a:pPr>
            <a:r>
              <a:rPr lang="en-US" sz="3600" dirty="0">
                <a:solidFill>
                  <a:srgbClr val="312F2B"/>
                </a:solidFill>
                <a:latin typeface="Gelasio" pitchFamily="34" charset="0"/>
                <a:ea typeface="Gelasio" pitchFamily="34" charset="-122"/>
                <a:cs typeface="Gelasio" pitchFamily="34" charset="-120"/>
              </a:rPr>
              <a:t>لمحة عن التأسيس (GE) : </a:t>
            </a:r>
            <a:endParaRPr lang="en-US" sz="3600" dirty="0"/>
          </a:p>
        </p:txBody>
      </p:sp>
      <p:sp>
        <p:nvSpPr>
          <p:cNvPr id="3" name="Text 1"/>
          <p:cNvSpPr/>
          <p:nvPr/>
        </p:nvSpPr>
        <p:spPr>
          <a:xfrm>
            <a:off x="643652" y="1455301"/>
            <a:ext cx="8102203" cy="735568"/>
          </a:xfrm>
          <a:prstGeom prst="rect">
            <a:avLst/>
          </a:prstGeom>
          <a:noFill/>
          <a:ln/>
        </p:spPr>
        <p:txBody>
          <a:bodyPr wrap="square" lIns="0" tIns="0" rIns="0" bIns="0" rtlCol="0" anchor="t"/>
          <a:lstStyle/>
          <a:p>
            <a:pPr marL="0" indent="0" algn="r" rtl="1">
              <a:lnSpc>
                <a:spcPts val="2850"/>
              </a:lnSpc>
              <a:buNone/>
            </a:pPr>
            <a:r>
              <a:rPr lang="en-US" sz="1800" dirty="0">
                <a:solidFill>
                  <a:srgbClr val="272525"/>
                </a:solidFill>
                <a:latin typeface="Lato" pitchFamily="34" charset="0"/>
                <a:ea typeface="Lato" pitchFamily="34" charset="-122"/>
                <a:cs typeface="Lato" pitchFamily="34" charset="-120"/>
              </a:rPr>
              <a:t>تأسست في نيويورك في عام 1892 أسسها العالم الأمريكي إديسون الذي اخترع مصباح الضوء، جنرال إلكتريك  مع شركتين كهربائيتين أخرتين.</a:t>
            </a:r>
            <a:endParaRPr lang="en-US" sz="1800" dirty="0"/>
          </a:p>
        </p:txBody>
      </p:sp>
      <p:sp>
        <p:nvSpPr>
          <p:cNvPr id="4" name="Text 2"/>
          <p:cNvSpPr/>
          <p:nvPr/>
        </p:nvSpPr>
        <p:spPr>
          <a:xfrm>
            <a:off x="5987296" y="2374702"/>
            <a:ext cx="2758559" cy="344805"/>
          </a:xfrm>
          <a:prstGeom prst="rect">
            <a:avLst/>
          </a:prstGeom>
          <a:noFill/>
          <a:ln/>
        </p:spPr>
        <p:txBody>
          <a:bodyPr wrap="none" lIns="0" tIns="0" rIns="0" bIns="0" rtlCol="0" anchor="t"/>
          <a:lstStyle/>
          <a:p>
            <a:pPr marL="0" indent="0" algn="r" rtl="1">
              <a:lnSpc>
                <a:spcPts val="2700"/>
              </a:lnSpc>
              <a:buNone/>
            </a:pPr>
            <a:r>
              <a:rPr lang="en-US" sz="2150" b="1" dirty="0">
                <a:solidFill>
                  <a:srgbClr val="312F2B"/>
                </a:solidFill>
                <a:latin typeface="Gelasio" pitchFamily="34" charset="0"/>
                <a:ea typeface="Gelasio" pitchFamily="34" charset="-122"/>
                <a:cs typeface="Gelasio" pitchFamily="34" charset="-120"/>
              </a:rPr>
              <a:t>- كان تركيز الشركة على</a:t>
            </a:r>
            <a:endParaRPr lang="en-US" sz="2150" dirty="0"/>
          </a:p>
        </p:txBody>
      </p:sp>
      <p:sp>
        <p:nvSpPr>
          <p:cNvPr id="5" name="Text 3"/>
          <p:cNvSpPr/>
          <p:nvPr/>
        </p:nvSpPr>
        <p:spPr>
          <a:xfrm>
            <a:off x="643652" y="2903339"/>
            <a:ext cx="8102203" cy="367784"/>
          </a:xfrm>
          <a:prstGeom prst="rect">
            <a:avLst/>
          </a:prstGeom>
          <a:noFill/>
          <a:ln/>
        </p:spPr>
        <p:txBody>
          <a:bodyPr wrap="none" lIns="0" tIns="0" rIns="0" bIns="0" rtlCol="0" anchor="t"/>
          <a:lstStyle/>
          <a:p>
            <a:pPr marL="0" indent="0" algn="r" rtl="1">
              <a:lnSpc>
                <a:spcPts val="2850"/>
              </a:lnSpc>
              <a:buNone/>
            </a:pPr>
            <a:r>
              <a:rPr lang="en-US" sz="1800" dirty="0">
                <a:solidFill>
                  <a:srgbClr val="272525"/>
                </a:solidFill>
                <a:latin typeface="Lato" pitchFamily="34" charset="0"/>
                <a:ea typeface="Lato" pitchFamily="34" charset="-122"/>
                <a:cs typeface="Lato" pitchFamily="34" charset="-120"/>
              </a:rPr>
              <a:t>الطاقة الكهربائية , التوليد والتوزيع وتطوير الأجهزة الكهربائية.</a:t>
            </a:r>
            <a:endParaRPr lang="en-US" sz="1800" dirty="0"/>
          </a:p>
        </p:txBody>
      </p:sp>
      <p:sp>
        <p:nvSpPr>
          <p:cNvPr id="6" name="Text 4"/>
          <p:cNvSpPr/>
          <p:nvPr/>
        </p:nvSpPr>
        <p:spPr>
          <a:xfrm>
            <a:off x="643652" y="3436620"/>
            <a:ext cx="8102203" cy="735568"/>
          </a:xfrm>
          <a:prstGeom prst="rect">
            <a:avLst/>
          </a:prstGeom>
          <a:noFill/>
          <a:ln/>
        </p:spPr>
        <p:txBody>
          <a:bodyPr wrap="square" lIns="0" tIns="0" rIns="0" bIns="0" rtlCol="0" anchor="t"/>
          <a:lstStyle/>
          <a:p>
            <a:pPr marL="0" indent="0" algn="r" rtl="1">
              <a:lnSpc>
                <a:spcPts val="2850"/>
              </a:lnSpc>
              <a:buNone/>
            </a:pPr>
            <a:r>
              <a:rPr lang="en-US" sz="1800" dirty="0">
                <a:solidFill>
                  <a:srgbClr val="272525"/>
                </a:solidFill>
                <a:latin typeface="Lato" pitchFamily="34" charset="0"/>
                <a:ea typeface="Lato" pitchFamily="34" charset="-122"/>
                <a:cs typeface="Lato" pitchFamily="34" charset="-120"/>
              </a:rPr>
              <a:t>كان هدف جنرال إلكتريك الأساسي هو قيادة الابتكار في مجال الكهرباء المزدهر، وجلب فوائده للصناعات والمنازل، والمساهمة بشكل أساسي في كهربة العالم.</a:t>
            </a:r>
            <a:endParaRPr lang="en-US" sz="1800" dirty="0"/>
          </a:p>
        </p:txBody>
      </p:sp>
      <p:sp>
        <p:nvSpPr>
          <p:cNvPr id="7" name="Text 5"/>
          <p:cNvSpPr/>
          <p:nvPr/>
        </p:nvSpPr>
        <p:spPr>
          <a:xfrm>
            <a:off x="5987296" y="4356021"/>
            <a:ext cx="2758559" cy="344805"/>
          </a:xfrm>
          <a:prstGeom prst="rect">
            <a:avLst/>
          </a:prstGeom>
          <a:noFill/>
          <a:ln/>
        </p:spPr>
        <p:txBody>
          <a:bodyPr wrap="none" lIns="0" tIns="0" rIns="0" bIns="0" rtlCol="0" anchor="t"/>
          <a:lstStyle/>
          <a:p>
            <a:pPr marL="0" indent="0" algn="r" rtl="1">
              <a:lnSpc>
                <a:spcPts val="2700"/>
              </a:lnSpc>
              <a:buNone/>
            </a:pPr>
            <a:r>
              <a:rPr lang="en-US" sz="2150" b="1" dirty="0">
                <a:solidFill>
                  <a:srgbClr val="312F2B"/>
                </a:solidFill>
                <a:latin typeface="Gelasio" pitchFamily="34" charset="0"/>
                <a:ea typeface="Gelasio" pitchFamily="34" charset="-122"/>
                <a:cs typeface="Gelasio" pitchFamily="34" charset="-120"/>
              </a:rPr>
              <a:t>- التطور</a:t>
            </a:r>
            <a:endParaRPr lang="en-US" sz="2150" dirty="0"/>
          </a:p>
        </p:txBody>
      </p:sp>
      <p:sp>
        <p:nvSpPr>
          <p:cNvPr id="8" name="Text 6"/>
          <p:cNvSpPr/>
          <p:nvPr/>
        </p:nvSpPr>
        <p:spPr>
          <a:xfrm>
            <a:off x="643652" y="4884658"/>
            <a:ext cx="8102203" cy="2206704"/>
          </a:xfrm>
          <a:prstGeom prst="rect">
            <a:avLst/>
          </a:prstGeom>
          <a:noFill/>
          <a:ln/>
        </p:spPr>
        <p:txBody>
          <a:bodyPr wrap="square" lIns="0" tIns="0" rIns="0" bIns="0" rtlCol="0" anchor="t"/>
          <a:lstStyle/>
          <a:p>
            <a:pPr marL="0" indent="0" algn="r" rtl="1">
              <a:lnSpc>
                <a:spcPts val="2850"/>
              </a:lnSpc>
              <a:buNone/>
            </a:pPr>
            <a:r>
              <a:rPr lang="en-US" sz="1800" dirty="0">
                <a:solidFill>
                  <a:srgbClr val="272525"/>
                </a:solidFill>
                <a:latin typeface="Lato" pitchFamily="34" charset="0"/>
                <a:ea typeface="Lato" pitchFamily="34" charset="-122"/>
                <a:cs typeface="Lato" pitchFamily="34" charset="-120"/>
              </a:rPr>
              <a:t>مع مرور الوقت، توسع هدف جنرال إلكتريك بشكل كبير، مما أدى إلى تحولها إلى تكتل صناعي متنوع. ومع ذلك، ظل أساسها الأساسي في الابتكار التكنولوجي. تعمل جنرال إلكتريك حاليًا على الانقسام إلى ثلاث شركات منفصلة، ​​وهي جنرال إلكتريك للفضاء، وجنرال إلكتريك فيرنوفا، وجنرال إلكتريك للرعاية الصحية. ولكل من هذه الشركات أهدافها الخاصة. في الأساس، كان الهدف الأصلي لشركة جنرال إلكتريك هو الريادة في التقنيات الكهربائية وتسويقها، الأمر الذي دفع الشركة بعد ذلك إلى العديد من القطاعات الأخرى.</a:t>
            </a:r>
            <a:endParaRPr lang="en-US" sz="1800" dirty="0"/>
          </a:p>
        </p:txBody>
      </p:sp>
      <p:sp>
        <p:nvSpPr>
          <p:cNvPr id="9" name="Text 7"/>
          <p:cNvSpPr/>
          <p:nvPr/>
        </p:nvSpPr>
        <p:spPr>
          <a:xfrm>
            <a:off x="643652" y="7256859"/>
            <a:ext cx="8102203" cy="294323"/>
          </a:xfrm>
          <a:prstGeom prst="rect">
            <a:avLst/>
          </a:prstGeom>
          <a:noFill/>
          <a:ln/>
        </p:spPr>
        <p:txBody>
          <a:bodyPr wrap="none" lIns="0" tIns="0" rIns="0" bIns="0" rtlCol="0" anchor="t"/>
          <a:lstStyle/>
          <a:p>
            <a:pPr marL="0" indent="0" algn="r">
              <a:lnSpc>
                <a:spcPts val="2300"/>
              </a:lnSpc>
              <a:buNone/>
            </a:pPr>
            <a:endParaRPr lang="en-US" sz="1400" dirty="0"/>
          </a:p>
        </p:txBody>
      </p:sp>
      <p:pic>
        <p:nvPicPr>
          <p:cNvPr id="10" name="Image 0" descr="preencoded.png"/>
          <p:cNvPicPr>
            <a:picLocks noChangeAspect="1"/>
          </p:cNvPicPr>
          <p:nvPr/>
        </p:nvPicPr>
        <p:blipFill>
          <a:blip r:embed="rId3"/>
          <a:stretch>
            <a:fillRect/>
          </a:stretch>
        </p:blipFill>
        <p:spPr>
          <a:xfrm>
            <a:off x="10680740" y="1994178"/>
            <a:ext cx="3313509" cy="42412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430298" y="1261824"/>
            <a:ext cx="11769804" cy="57059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841796" y="544116"/>
            <a:ext cx="4946809" cy="618292"/>
          </a:xfrm>
          <a:prstGeom prst="rect">
            <a:avLst/>
          </a:prstGeom>
          <a:noFill/>
          <a:ln/>
        </p:spPr>
        <p:txBody>
          <a:bodyPr wrap="none" lIns="0" tIns="0" rIns="0" bIns="0" rtlCol="0" anchor="t"/>
          <a:lstStyle/>
          <a:p>
            <a:pPr marL="0" indent="0" algn="ctr" rtl="1">
              <a:lnSpc>
                <a:spcPts val="4850"/>
              </a:lnSpc>
              <a:buNone/>
            </a:pPr>
            <a:r>
              <a:rPr lang="en-US" sz="3850" dirty="0">
                <a:solidFill>
                  <a:srgbClr val="312F2B"/>
                </a:solidFill>
                <a:latin typeface="Gelasio" pitchFamily="34" charset="0"/>
                <a:ea typeface="Gelasio" pitchFamily="34" charset="-122"/>
                <a:cs typeface="Gelasio" pitchFamily="34" charset="-120"/>
              </a:rPr>
              <a:t>الانقسام (GE Spin-Off)</a:t>
            </a:r>
            <a:endParaRPr lang="en-US" sz="3850" dirty="0"/>
          </a:p>
        </p:txBody>
      </p:sp>
      <p:pic>
        <p:nvPicPr>
          <p:cNvPr id="3" name="Image 0" descr="preencoded.png"/>
          <p:cNvPicPr>
            <a:picLocks noChangeAspect="1"/>
          </p:cNvPicPr>
          <p:nvPr/>
        </p:nvPicPr>
        <p:blipFill>
          <a:blip r:embed="rId3"/>
          <a:stretch>
            <a:fillRect/>
          </a:stretch>
        </p:blipFill>
        <p:spPr>
          <a:xfrm>
            <a:off x="692468" y="1681639"/>
            <a:ext cx="4092893" cy="2302907"/>
          </a:xfrm>
          <a:prstGeom prst="rect">
            <a:avLst/>
          </a:prstGeom>
        </p:spPr>
      </p:pic>
      <p:sp>
        <p:nvSpPr>
          <p:cNvPr id="4" name="Text 1"/>
          <p:cNvSpPr/>
          <p:nvPr/>
        </p:nvSpPr>
        <p:spPr>
          <a:xfrm>
            <a:off x="2311956" y="4207073"/>
            <a:ext cx="2473404" cy="309086"/>
          </a:xfrm>
          <a:prstGeom prst="rect">
            <a:avLst/>
          </a:prstGeom>
          <a:noFill/>
          <a:ln/>
        </p:spPr>
        <p:txBody>
          <a:bodyPr wrap="none" lIns="0" tIns="0" rIns="0" bIns="0" rtlCol="0" anchor="t"/>
          <a:lstStyle/>
          <a:p>
            <a:pPr marL="0" indent="0" algn="r" rtl="1">
              <a:lnSpc>
                <a:spcPts val="2400"/>
              </a:lnSpc>
              <a:buNone/>
            </a:pPr>
            <a:r>
              <a:rPr lang="en-US" sz="1900" b="1" dirty="0">
                <a:solidFill>
                  <a:srgbClr val="312F2B"/>
                </a:solidFill>
                <a:latin typeface="Gelasio" pitchFamily="34" charset="0"/>
                <a:ea typeface="Gelasio" pitchFamily="34" charset="-122"/>
                <a:cs typeface="Gelasio" pitchFamily="34" charset="-120"/>
              </a:rPr>
              <a:t>جنرال الكتريك للطيران</a:t>
            </a:r>
            <a:endParaRPr lang="en-US" sz="1900" dirty="0"/>
          </a:p>
        </p:txBody>
      </p:sp>
      <p:sp>
        <p:nvSpPr>
          <p:cNvPr id="5" name="Text 2"/>
          <p:cNvSpPr/>
          <p:nvPr/>
        </p:nvSpPr>
        <p:spPr>
          <a:xfrm>
            <a:off x="692468" y="4713923"/>
            <a:ext cx="4092893" cy="1978223"/>
          </a:xfrm>
          <a:prstGeom prst="rect">
            <a:avLst/>
          </a:prstGeom>
          <a:noFill/>
          <a:ln/>
        </p:spPr>
        <p:txBody>
          <a:bodyPr wrap="square" lIns="0" tIns="0" rIns="0" bIns="0" rtlCol="0" anchor="t"/>
          <a:lstStyle/>
          <a:p>
            <a:pPr marL="0" indent="0" algn="r" rtl="1">
              <a:lnSpc>
                <a:spcPts val="3100"/>
              </a:lnSpc>
              <a:buNone/>
            </a:pPr>
            <a:r>
              <a:rPr lang="en-US" sz="1900" dirty="0">
                <a:solidFill>
                  <a:srgbClr val="272525"/>
                </a:solidFill>
                <a:latin typeface="Lato" pitchFamily="34" charset="0"/>
                <a:ea typeface="Lato" pitchFamily="34" charset="-122"/>
                <a:cs typeface="Lato" pitchFamily="34" charset="-120"/>
              </a:rPr>
              <a:t>بعد انقسام شركة جنرال إلكتريك فيرنوفا، أصبحت شركة جنرال إلكتريك المتبقية هي جنرال إلكتريك للطيران والفضاء. وتركز الشركة على الطيران، ولا تزال تُتداول تحت رمز التداول "GE".</a:t>
            </a:r>
            <a:endParaRPr lang="en-US" sz="1900" dirty="0"/>
          </a:p>
        </p:txBody>
      </p:sp>
      <p:pic>
        <p:nvPicPr>
          <p:cNvPr id="6" name="Image 1" descr="preencoded.png"/>
          <p:cNvPicPr>
            <a:picLocks noChangeAspect="1"/>
          </p:cNvPicPr>
          <p:nvPr/>
        </p:nvPicPr>
        <p:blipFill>
          <a:blip r:embed="rId4"/>
          <a:stretch>
            <a:fillRect/>
          </a:stretch>
        </p:blipFill>
        <p:spPr>
          <a:xfrm>
            <a:off x="5275659" y="1681639"/>
            <a:ext cx="4092893" cy="2140506"/>
          </a:xfrm>
          <a:prstGeom prst="rect">
            <a:avLst/>
          </a:prstGeom>
        </p:spPr>
      </p:pic>
      <p:sp>
        <p:nvSpPr>
          <p:cNvPr id="7" name="Text 3"/>
          <p:cNvSpPr/>
          <p:nvPr/>
        </p:nvSpPr>
        <p:spPr>
          <a:xfrm>
            <a:off x="6895148" y="4044672"/>
            <a:ext cx="2473404" cy="309086"/>
          </a:xfrm>
          <a:prstGeom prst="rect">
            <a:avLst/>
          </a:prstGeom>
          <a:noFill/>
          <a:ln/>
        </p:spPr>
        <p:txBody>
          <a:bodyPr wrap="none" lIns="0" tIns="0" rIns="0" bIns="0" rtlCol="0" anchor="t"/>
          <a:lstStyle/>
          <a:p>
            <a:pPr marL="0" indent="0" algn="r" rtl="1">
              <a:lnSpc>
                <a:spcPts val="2400"/>
              </a:lnSpc>
              <a:buNone/>
            </a:pPr>
            <a:r>
              <a:rPr lang="en-US" sz="1900" b="1" dirty="0">
                <a:solidFill>
                  <a:srgbClr val="312F2B"/>
                </a:solidFill>
                <a:latin typeface="Gelasio" pitchFamily="34" charset="0"/>
                <a:ea typeface="Gelasio" pitchFamily="34" charset="-122"/>
                <a:cs typeface="Gelasio" pitchFamily="34" charset="-120"/>
              </a:rPr>
              <a:t>جنرال الكتريك للطاقة</a:t>
            </a:r>
            <a:endParaRPr lang="en-US" sz="1900" dirty="0"/>
          </a:p>
        </p:txBody>
      </p:sp>
      <p:sp>
        <p:nvSpPr>
          <p:cNvPr id="8" name="Text 4"/>
          <p:cNvSpPr/>
          <p:nvPr/>
        </p:nvSpPr>
        <p:spPr>
          <a:xfrm>
            <a:off x="5275659" y="4551521"/>
            <a:ext cx="4092893" cy="791289"/>
          </a:xfrm>
          <a:prstGeom prst="rect">
            <a:avLst/>
          </a:prstGeom>
          <a:noFill/>
          <a:ln/>
        </p:spPr>
        <p:txBody>
          <a:bodyPr wrap="square" lIns="0" tIns="0" rIns="0" bIns="0" rtlCol="0" anchor="t"/>
          <a:lstStyle/>
          <a:p>
            <a:pPr marL="0" indent="0" algn="r" rtl="1">
              <a:lnSpc>
                <a:spcPts val="3100"/>
              </a:lnSpc>
              <a:buNone/>
            </a:pPr>
            <a:r>
              <a:rPr lang="en-US" sz="1900" dirty="0">
                <a:solidFill>
                  <a:srgbClr val="272525"/>
                </a:solidFill>
                <a:latin typeface="Lato" pitchFamily="34" charset="0"/>
                <a:ea typeface="Lato" pitchFamily="34" charset="-122"/>
                <a:cs typeface="Lato" pitchFamily="34" charset="-120"/>
              </a:rPr>
              <a:t>تم الانقسام من هذه الشركة الفرعية في 2 أبريل 2024.</a:t>
            </a:r>
            <a:endParaRPr lang="en-US" sz="1900" dirty="0"/>
          </a:p>
        </p:txBody>
      </p:sp>
      <p:sp>
        <p:nvSpPr>
          <p:cNvPr id="9" name="Text 5"/>
          <p:cNvSpPr/>
          <p:nvPr/>
        </p:nvSpPr>
        <p:spPr>
          <a:xfrm>
            <a:off x="5275659" y="5520809"/>
            <a:ext cx="4092893" cy="1582579"/>
          </a:xfrm>
          <a:prstGeom prst="rect">
            <a:avLst/>
          </a:prstGeom>
          <a:noFill/>
          <a:ln/>
        </p:spPr>
        <p:txBody>
          <a:bodyPr wrap="square" lIns="0" tIns="0" rIns="0" bIns="0" rtlCol="0" anchor="t"/>
          <a:lstStyle/>
          <a:p>
            <a:pPr marL="0" indent="0" algn="r" rtl="1">
              <a:lnSpc>
                <a:spcPts val="3100"/>
              </a:lnSpc>
              <a:buNone/>
            </a:pPr>
            <a:r>
              <a:rPr lang="en-US" sz="1900" dirty="0">
                <a:solidFill>
                  <a:srgbClr val="272525"/>
                </a:solidFill>
                <a:latin typeface="Lato" pitchFamily="34" charset="0"/>
                <a:ea typeface="Lato" pitchFamily="34" charset="-122"/>
                <a:cs typeface="Lato" pitchFamily="34" charset="-120"/>
              </a:rPr>
              <a:t> تشمل محفظة أعمال جنرال إلكتريك في مجال الطاقة، بما في ذلك الطاقة المتجددة، والكهرباء، والقطاع الرقمي و تُتداول أسهمها تحت رمز التداول "GEV".</a:t>
            </a:r>
            <a:endParaRPr lang="en-US" sz="1900" dirty="0"/>
          </a:p>
        </p:txBody>
      </p:sp>
      <p:sp>
        <p:nvSpPr>
          <p:cNvPr id="10" name="Text 6"/>
          <p:cNvSpPr/>
          <p:nvPr/>
        </p:nvSpPr>
        <p:spPr>
          <a:xfrm>
            <a:off x="5275659" y="7281386"/>
            <a:ext cx="4092893" cy="316587"/>
          </a:xfrm>
          <a:prstGeom prst="rect">
            <a:avLst/>
          </a:prstGeom>
          <a:noFill/>
          <a:ln/>
        </p:spPr>
        <p:txBody>
          <a:bodyPr wrap="none" lIns="0" tIns="0" rIns="0" bIns="0" rtlCol="0" anchor="t"/>
          <a:lstStyle/>
          <a:p>
            <a:pPr marL="0" indent="0" algn="r">
              <a:lnSpc>
                <a:spcPts val="2450"/>
              </a:lnSpc>
              <a:buNone/>
            </a:pPr>
            <a:endParaRPr lang="en-US" sz="1550" dirty="0"/>
          </a:p>
        </p:txBody>
      </p:sp>
      <p:pic>
        <p:nvPicPr>
          <p:cNvPr id="11" name="Image 2" descr="preencoded.png"/>
          <p:cNvPicPr>
            <a:picLocks noChangeAspect="1"/>
          </p:cNvPicPr>
          <p:nvPr/>
        </p:nvPicPr>
        <p:blipFill>
          <a:blip r:embed="rId5"/>
          <a:stretch>
            <a:fillRect/>
          </a:stretch>
        </p:blipFill>
        <p:spPr>
          <a:xfrm>
            <a:off x="9858851" y="1681639"/>
            <a:ext cx="4092893" cy="2148721"/>
          </a:xfrm>
          <a:prstGeom prst="rect">
            <a:avLst/>
          </a:prstGeom>
        </p:spPr>
      </p:pic>
      <p:sp>
        <p:nvSpPr>
          <p:cNvPr id="12" name="Text 7"/>
          <p:cNvSpPr/>
          <p:nvPr/>
        </p:nvSpPr>
        <p:spPr>
          <a:xfrm>
            <a:off x="11122343" y="4052888"/>
            <a:ext cx="2829401" cy="309086"/>
          </a:xfrm>
          <a:prstGeom prst="rect">
            <a:avLst/>
          </a:prstGeom>
          <a:noFill/>
          <a:ln/>
        </p:spPr>
        <p:txBody>
          <a:bodyPr wrap="none" lIns="0" tIns="0" rIns="0" bIns="0" rtlCol="0" anchor="t"/>
          <a:lstStyle/>
          <a:p>
            <a:pPr marL="0" indent="0" algn="r" rtl="1">
              <a:lnSpc>
                <a:spcPts val="2400"/>
              </a:lnSpc>
              <a:buNone/>
            </a:pPr>
            <a:r>
              <a:rPr lang="en-US" sz="1900" b="1" dirty="0">
                <a:solidFill>
                  <a:srgbClr val="312F2B"/>
                </a:solidFill>
                <a:latin typeface="Gelasio" pitchFamily="34" charset="0"/>
                <a:ea typeface="Gelasio" pitchFamily="34" charset="-122"/>
                <a:cs typeface="Gelasio" pitchFamily="34" charset="-120"/>
              </a:rPr>
              <a:t>جنرال إلكتريك للرعاية الصحية</a:t>
            </a:r>
            <a:endParaRPr lang="en-US" sz="1900" dirty="0"/>
          </a:p>
        </p:txBody>
      </p:sp>
      <p:sp>
        <p:nvSpPr>
          <p:cNvPr id="13" name="Text 8"/>
          <p:cNvSpPr/>
          <p:nvPr/>
        </p:nvSpPr>
        <p:spPr>
          <a:xfrm>
            <a:off x="9858851" y="4559737"/>
            <a:ext cx="4092893" cy="791289"/>
          </a:xfrm>
          <a:prstGeom prst="rect">
            <a:avLst/>
          </a:prstGeom>
          <a:noFill/>
          <a:ln/>
        </p:spPr>
        <p:txBody>
          <a:bodyPr wrap="square" lIns="0" tIns="0" rIns="0" bIns="0" rtlCol="0" anchor="t"/>
          <a:lstStyle/>
          <a:p>
            <a:pPr marL="0" indent="0" algn="r" rtl="1">
              <a:lnSpc>
                <a:spcPts val="3100"/>
              </a:lnSpc>
              <a:buNone/>
            </a:pPr>
            <a:r>
              <a:rPr lang="en-US" sz="1900" dirty="0">
                <a:solidFill>
                  <a:srgbClr val="272525"/>
                </a:solidFill>
                <a:latin typeface="Lato" pitchFamily="34" charset="0"/>
                <a:ea typeface="Lato" pitchFamily="34" charset="-122"/>
                <a:cs typeface="Lato" pitchFamily="34" charset="-120"/>
              </a:rPr>
              <a:t>تم الانقسام من هذه الشركة الفرعية في جانفي 2023.</a:t>
            </a:r>
            <a:endParaRPr lang="en-US" sz="1900" dirty="0"/>
          </a:p>
        </p:txBody>
      </p:sp>
      <p:sp>
        <p:nvSpPr>
          <p:cNvPr id="14" name="Text 9"/>
          <p:cNvSpPr/>
          <p:nvPr/>
        </p:nvSpPr>
        <p:spPr>
          <a:xfrm>
            <a:off x="9858851" y="5529024"/>
            <a:ext cx="4092893" cy="791289"/>
          </a:xfrm>
          <a:prstGeom prst="rect">
            <a:avLst/>
          </a:prstGeom>
          <a:noFill/>
          <a:ln/>
        </p:spPr>
        <p:txBody>
          <a:bodyPr wrap="square" lIns="0" tIns="0" rIns="0" bIns="0" rtlCol="0" anchor="t"/>
          <a:lstStyle/>
          <a:p>
            <a:pPr marL="0" indent="0" algn="r" rtl="1">
              <a:lnSpc>
                <a:spcPts val="3100"/>
              </a:lnSpc>
              <a:buNone/>
            </a:pPr>
            <a:r>
              <a:rPr lang="en-US" sz="1900" dirty="0">
                <a:solidFill>
                  <a:srgbClr val="272525"/>
                </a:solidFill>
                <a:latin typeface="Lato" pitchFamily="34" charset="0"/>
                <a:ea typeface="Lato" pitchFamily="34" charset="-122"/>
                <a:cs typeface="Lato" pitchFamily="34" charset="-120"/>
              </a:rPr>
              <a:t>تركز الشركة على تكنولوجيا الرعاية الصحية و تُتداول أسهمها تحت رمز التداول "GEHC".</a:t>
            </a:r>
            <a:endParaRPr lang="en-US" sz="1900" dirty="0"/>
          </a:p>
        </p:txBody>
      </p:sp>
      <p:sp>
        <p:nvSpPr>
          <p:cNvPr id="15" name="Text 10"/>
          <p:cNvSpPr/>
          <p:nvPr/>
        </p:nvSpPr>
        <p:spPr>
          <a:xfrm>
            <a:off x="9858851" y="6498312"/>
            <a:ext cx="4092893" cy="316587"/>
          </a:xfrm>
          <a:prstGeom prst="rect">
            <a:avLst/>
          </a:prstGeom>
          <a:noFill/>
          <a:ln/>
        </p:spPr>
        <p:txBody>
          <a:bodyPr wrap="none" lIns="0" tIns="0" rIns="0" bIns="0" rtlCol="0" anchor="t"/>
          <a:lstStyle/>
          <a:p>
            <a:pPr marL="0" indent="0" algn="r">
              <a:lnSpc>
                <a:spcPts val="2450"/>
              </a:lnSpc>
              <a:buNone/>
            </a:pP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439966" y="380286"/>
            <a:ext cx="3750469" cy="432197"/>
          </a:xfrm>
          <a:prstGeom prst="rect">
            <a:avLst/>
          </a:prstGeom>
          <a:noFill/>
          <a:ln/>
        </p:spPr>
        <p:txBody>
          <a:bodyPr wrap="none" lIns="0" tIns="0" rIns="0" bIns="0" rtlCol="0" anchor="t"/>
          <a:lstStyle/>
          <a:p>
            <a:pPr marL="0" indent="0" algn="ctr" rtl="1">
              <a:lnSpc>
                <a:spcPts val="3400"/>
              </a:lnSpc>
              <a:buNone/>
            </a:pPr>
            <a:r>
              <a:rPr lang="en-US" sz="2700" dirty="0">
                <a:solidFill>
                  <a:srgbClr val="312F2B"/>
                </a:solidFill>
                <a:latin typeface="Gelasio" pitchFamily="34" charset="0"/>
                <a:ea typeface="Gelasio" pitchFamily="34" charset="-122"/>
                <a:cs typeface="Gelasio" pitchFamily="34" charset="-120"/>
              </a:rPr>
              <a:t>المزيج التسويقي لشركة GE </a:t>
            </a:r>
            <a:endParaRPr lang="en-US" sz="2700" dirty="0"/>
          </a:p>
        </p:txBody>
      </p:sp>
      <p:sp>
        <p:nvSpPr>
          <p:cNvPr id="3" name="Text 1"/>
          <p:cNvSpPr/>
          <p:nvPr/>
        </p:nvSpPr>
        <p:spPr>
          <a:xfrm>
            <a:off x="483989" y="1144310"/>
            <a:ext cx="6662618" cy="276582"/>
          </a:xfrm>
          <a:prstGeom prst="rect">
            <a:avLst/>
          </a:prstGeom>
          <a:noFill/>
          <a:ln/>
        </p:spPr>
        <p:txBody>
          <a:bodyPr wrap="none" lIns="0" tIns="0" rIns="0" bIns="0" rtlCol="0" anchor="t"/>
          <a:lstStyle/>
          <a:p>
            <a:pPr marL="0" indent="0" algn="r" rtl="1">
              <a:lnSpc>
                <a:spcPts val="2150"/>
              </a:lnSpc>
              <a:buNone/>
            </a:pPr>
            <a:r>
              <a:rPr lang="en-US" sz="1350" b="1" dirty="0">
                <a:solidFill>
                  <a:srgbClr val="272525"/>
                </a:solidFill>
                <a:latin typeface="Lato" pitchFamily="34" charset="0"/>
                <a:ea typeface="Lato" pitchFamily="34" charset="-122"/>
                <a:cs typeface="Lato" pitchFamily="34" charset="-120"/>
              </a:rPr>
              <a:t>الترويج</a:t>
            </a:r>
            <a:endParaRPr lang="en-US" sz="1350" dirty="0"/>
          </a:p>
        </p:txBody>
      </p:sp>
      <p:sp>
        <p:nvSpPr>
          <p:cNvPr id="4" name="Text 2"/>
          <p:cNvSpPr/>
          <p:nvPr/>
        </p:nvSpPr>
        <p:spPr>
          <a:xfrm>
            <a:off x="483989" y="1545312"/>
            <a:ext cx="6662618" cy="553164"/>
          </a:xfrm>
          <a:prstGeom prst="rect">
            <a:avLst/>
          </a:prstGeom>
          <a:noFill/>
          <a:ln/>
        </p:spPr>
        <p:txBody>
          <a:bodyPr wrap="square" lIns="0" tIns="0" rIns="0" bIns="0" rtlCol="0" anchor="t"/>
          <a:lstStyle/>
          <a:p>
            <a:pPr marL="0" indent="0" algn="r" rtl="1">
              <a:lnSpc>
                <a:spcPts val="2150"/>
              </a:lnSpc>
              <a:buNone/>
            </a:pPr>
            <a:r>
              <a:rPr lang="en-US" sz="1350" dirty="0">
                <a:solidFill>
                  <a:srgbClr val="272525"/>
                </a:solidFill>
                <a:latin typeface="Lato" pitchFamily="34" charset="0"/>
                <a:ea typeface="Lato" pitchFamily="34" charset="-122"/>
                <a:cs typeface="Lato" pitchFamily="34" charset="-120"/>
              </a:rPr>
              <a:t>استراتيجية اتصالات تسويقية متكاملة. الإعلان والعلاقات العامة والمعارض التجارية والتسويق الرقمي وتسويق المحتوى. التركيز على العلامات التجارية والريادة الفكرية. مثال: منصة GE Reports الرقمية.</a:t>
            </a:r>
            <a:endParaRPr lang="en-US" sz="1350" dirty="0"/>
          </a:p>
        </p:txBody>
      </p:sp>
      <p:sp>
        <p:nvSpPr>
          <p:cNvPr id="5" name="Text 3"/>
          <p:cNvSpPr/>
          <p:nvPr/>
        </p:nvSpPr>
        <p:spPr>
          <a:xfrm>
            <a:off x="7491413" y="1144310"/>
            <a:ext cx="6662618" cy="276582"/>
          </a:xfrm>
          <a:prstGeom prst="rect">
            <a:avLst/>
          </a:prstGeom>
          <a:noFill/>
          <a:ln/>
        </p:spPr>
        <p:txBody>
          <a:bodyPr wrap="none" lIns="0" tIns="0" rIns="0" bIns="0" rtlCol="0" anchor="t"/>
          <a:lstStyle/>
          <a:p>
            <a:pPr marL="0" indent="0" algn="r" rtl="1">
              <a:lnSpc>
                <a:spcPts val="2150"/>
              </a:lnSpc>
              <a:buNone/>
            </a:pPr>
            <a:r>
              <a:rPr lang="en-US" sz="1350" b="1" dirty="0">
                <a:solidFill>
                  <a:srgbClr val="272525"/>
                </a:solidFill>
                <a:latin typeface="Lato" pitchFamily="34" charset="0"/>
                <a:ea typeface="Lato" pitchFamily="34" charset="-122"/>
                <a:cs typeface="Lato" pitchFamily="34" charset="-120"/>
              </a:rPr>
              <a:t>المكان (التوزيع)</a:t>
            </a:r>
            <a:endParaRPr lang="en-US" sz="1350" dirty="0"/>
          </a:p>
        </p:txBody>
      </p:sp>
      <p:sp>
        <p:nvSpPr>
          <p:cNvPr id="6" name="Text 4"/>
          <p:cNvSpPr/>
          <p:nvPr/>
        </p:nvSpPr>
        <p:spPr>
          <a:xfrm>
            <a:off x="7491413" y="1545312"/>
            <a:ext cx="6662618" cy="829747"/>
          </a:xfrm>
          <a:prstGeom prst="rect">
            <a:avLst/>
          </a:prstGeom>
          <a:noFill/>
          <a:ln/>
        </p:spPr>
        <p:txBody>
          <a:bodyPr wrap="square" lIns="0" tIns="0" rIns="0" bIns="0" rtlCol="0" anchor="t"/>
          <a:lstStyle/>
          <a:p>
            <a:pPr marL="0" indent="0" algn="r" rtl="1">
              <a:lnSpc>
                <a:spcPts val="2150"/>
              </a:lnSpc>
              <a:buNone/>
            </a:pPr>
            <a:r>
              <a:rPr lang="en-US" sz="1350" dirty="0">
                <a:solidFill>
                  <a:srgbClr val="272525"/>
                </a:solidFill>
                <a:latin typeface="Lato" pitchFamily="34" charset="0"/>
                <a:ea typeface="Lato" pitchFamily="34" charset="-122"/>
                <a:cs typeface="Lato" pitchFamily="34" charset="-120"/>
              </a:rPr>
              <a:t>شبكة توزيع عالمية. المبيعات المباشرة والشراكات والموزعين المعتمدين. التأكيد على أهمية إدارة سلسلة التوريد وشبكة الخدمة. على سبيل المثال، الشراكات مع الموزعين المحليين في الأسواق الناشئة.</a:t>
            </a:r>
            <a:endParaRPr lang="en-US" sz="1350" dirty="0"/>
          </a:p>
        </p:txBody>
      </p:sp>
      <p:sp>
        <p:nvSpPr>
          <p:cNvPr id="7" name="Text 5"/>
          <p:cNvSpPr/>
          <p:nvPr/>
        </p:nvSpPr>
        <p:spPr>
          <a:xfrm>
            <a:off x="483989" y="2779395"/>
            <a:ext cx="6662618" cy="276582"/>
          </a:xfrm>
          <a:prstGeom prst="rect">
            <a:avLst/>
          </a:prstGeom>
          <a:noFill/>
          <a:ln/>
        </p:spPr>
        <p:txBody>
          <a:bodyPr wrap="none" lIns="0" tIns="0" rIns="0" bIns="0" rtlCol="0" anchor="t"/>
          <a:lstStyle/>
          <a:p>
            <a:pPr marL="0" indent="0" algn="r" rtl="1">
              <a:lnSpc>
                <a:spcPts val="2150"/>
              </a:lnSpc>
              <a:buNone/>
            </a:pPr>
            <a:r>
              <a:rPr lang="en-US" sz="1350" b="1" dirty="0">
                <a:solidFill>
                  <a:srgbClr val="272525"/>
                </a:solidFill>
                <a:latin typeface="Lato" pitchFamily="34" charset="0"/>
                <a:ea typeface="Lato" pitchFamily="34" charset="-122"/>
                <a:cs typeface="Lato" pitchFamily="34" charset="-120"/>
              </a:rPr>
              <a:t>السعر</a:t>
            </a:r>
            <a:endParaRPr lang="en-US" sz="1350" dirty="0"/>
          </a:p>
        </p:txBody>
      </p:sp>
      <p:sp>
        <p:nvSpPr>
          <p:cNvPr id="8" name="Text 6"/>
          <p:cNvSpPr/>
          <p:nvPr/>
        </p:nvSpPr>
        <p:spPr>
          <a:xfrm>
            <a:off x="483989" y="3180398"/>
            <a:ext cx="6662618" cy="553164"/>
          </a:xfrm>
          <a:prstGeom prst="rect">
            <a:avLst/>
          </a:prstGeom>
          <a:noFill/>
          <a:ln/>
        </p:spPr>
        <p:txBody>
          <a:bodyPr wrap="square" lIns="0" tIns="0" rIns="0" bIns="0" rtlCol="0" anchor="t"/>
          <a:lstStyle/>
          <a:p>
            <a:pPr marL="0" indent="0" algn="r" rtl="1">
              <a:lnSpc>
                <a:spcPts val="2150"/>
              </a:lnSpc>
              <a:buNone/>
            </a:pPr>
            <a:r>
              <a:rPr lang="en-US" sz="1350" dirty="0">
                <a:solidFill>
                  <a:srgbClr val="272525"/>
                </a:solidFill>
                <a:latin typeface="Lato" pitchFamily="34" charset="0"/>
                <a:ea typeface="Lato" pitchFamily="34" charset="-122"/>
                <a:cs typeface="Lato" pitchFamily="34" charset="-120"/>
              </a:rPr>
              <a:t>استراتيجيات التسعير عبر فئات المنتجات المختلفة. التسعير المتميز للمنتجات ذات التقنية العالية. التسعير التنافسي في الأسواق الناضجة. تسليط الضوء على التسعير القائم على القيمة.</a:t>
            </a:r>
            <a:endParaRPr lang="en-US" sz="1350" dirty="0"/>
          </a:p>
        </p:txBody>
      </p:sp>
      <p:sp>
        <p:nvSpPr>
          <p:cNvPr id="9" name="Text 7"/>
          <p:cNvSpPr/>
          <p:nvPr/>
        </p:nvSpPr>
        <p:spPr>
          <a:xfrm>
            <a:off x="7491413" y="2779395"/>
            <a:ext cx="6662618" cy="276582"/>
          </a:xfrm>
          <a:prstGeom prst="rect">
            <a:avLst/>
          </a:prstGeom>
          <a:noFill/>
          <a:ln/>
        </p:spPr>
        <p:txBody>
          <a:bodyPr wrap="none" lIns="0" tIns="0" rIns="0" bIns="0" rtlCol="0" anchor="t"/>
          <a:lstStyle/>
          <a:p>
            <a:pPr marL="0" indent="0" algn="r" rtl="1">
              <a:lnSpc>
                <a:spcPts val="2150"/>
              </a:lnSpc>
              <a:buNone/>
            </a:pPr>
            <a:r>
              <a:rPr lang="en-US" sz="1350" b="1" dirty="0">
                <a:solidFill>
                  <a:srgbClr val="272525"/>
                </a:solidFill>
                <a:latin typeface="Lato" pitchFamily="34" charset="0"/>
                <a:ea typeface="Lato" pitchFamily="34" charset="-122"/>
                <a:cs typeface="Lato" pitchFamily="34" charset="-120"/>
              </a:rPr>
              <a:t>المنتج</a:t>
            </a:r>
            <a:endParaRPr lang="en-US" sz="1350" dirty="0"/>
          </a:p>
        </p:txBody>
      </p:sp>
      <p:sp>
        <p:nvSpPr>
          <p:cNvPr id="10" name="Text 8"/>
          <p:cNvSpPr/>
          <p:nvPr/>
        </p:nvSpPr>
        <p:spPr>
          <a:xfrm>
            <a:off x="7491413" y="3180398"/>
            <a:ext cx="6662618" cy="829747"/>
          </a:xfrm>
          <a:prstGeom prst="rect">
            <a:avLst/>
          </a:prstGeom>
          <a:noFill/>
          <a:ln/>
        </p:spPr>
        <p:txBody>
          <a:bodyPr wrap="square" lIns="0" tIns="0" rIns="0" bIns="0" rtlCol="0" anchor="t"/>
          <a:lstStyle/>
          <a:p>
            <a:pPr marL="0" indent="0" algn="r" rtl="1">
              <a:lnSpc>
                <a:spcPts val="2150"/>
              </a:lnSpc>
              <a:buNone/>
            </a:pPr>
            <a:r>
              <a:rPr lang="en-US" sz="1350" dirty="0">
                <a:solidFill>
                  <a:srgbClr val="272525"/>
                </a:solidFill>
                <a:latin typeface="Lato" pitchFamily="34" charset="0"/>
                <a:ea typeface="Lato" pitchFamily="34" charset="-122"/>
                <a:cs typeface="Lato" pitchFamily="34" charset="-120"/>
              </a:rPr>
              <a:t>خطوط إنتاج GE المتنوعة. محركات الطيران، والتصوير الطبي، ومعدات توليد الطاقة، وحلول الطاقة المتجددة. التركيز على الجودة والابتكار والتقدم التكنولوجي. مثال: محرك LEAP (كفاءة الوقود وتقليل الضوضاء).</a:t>
            </a:r>
            <a:endParaRPr lang="en-US" sz="1350" dirty="0"/>
          </a:p>
        </p:txBody>
      </p:sp>
      <p:pic>
        <p:nvPicPr>
          <p:cNvPr id="11" name="Image 0" descr="preencoded.png"/>
          <p:cNvPicPr>
            <a:picLocks noChangeAspect="1"/>
          </p:cNvPicPr>
          <p:nvPr/>
        </p:nvPicPr>
        <p:blipFill>
          <a:blip r:embed="rId3"/>
          <a:stretch>
            <a:fillRect/>
          </a:stretch>
        </p:blipFill>
        <p:spPr>
          <a:xfrm>
            <a:off x="4149923" y="4290060"/>
            <a:ext cx="6330434" cy="35608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87824"/>
            <a:ext cx="5670590" cy="708779"/>
          </a:xfrm>
          <a:prstGeom prst="rect">
            <a:avLst/>
          </a:prstGeom>
          <a:noFill/>
          <a:ln/>
        </p:spPr>
        <p:txBody>
          <a:bodyPr wrap="none" lIns="0" tIns="0" rIns="0" bIns="0" rtlCol="0" anchor="t"/>
          <a:lstStyle/>
          <a:p>
            <a:pPr marL="0" indent="0" algn="l">
              <a:lnSpc>
                <a:spcPts val="5550"/>
              </a:lnSpc>
              <a:buNone/>
            </a:pPr>
            <a:endParaRPr lang="en-US" sz="4450" dirty="0"/>
          </a:p>
        </p:txBody>
      </p:sp>
      <p:sp>
        <p:nvSpPr>
          <p:cNvPr id="3" name="Text 1"/>
          <p:cNvSpPr/>
          <p:nvPr/>
        </p:nvSpPr>
        <p:spPr>
          <a:xfrm>
            <a:off x="793790" y="1940838"/>
            <a:ext cx="3978116" cy="453509"/>
          </a:xfrm>
          <a:prstGeom prst="rect">
            <a:avLst/>
          </a:prstGeom>
          <a:noFill/>
          <a:ln/>
        </p:spPr>
        <p:txBody>
          <a:bodyPr wrap="none" lIns="0" tIns="0" rIns="0" bIns="0" rtlCol="0" anchor="t"/>
          <a:lstStyle/>
          <a:p>
            <a:pPr marL="0" indent="0" algn="r" rtl="1">
              <a:lnSpc>
                <a:spcPts val="3550"/>
              </a:lnSpc>
              <a:buNone/>
            </a:pPr>
            <a:r>
              <a:rPr lang="en-US" sz="2200" b="1" dirty="0">
                <a:solidFill>
                  <a:srgbClr val="272525"/>
                </a:solidFill>
                <a:latin typeface="Lato" pitchFamily="34" charset="0"/>
                <a:ea typeface="Lato" pitchFamily="34" charset="-122"/>
                <a:cs typeface="Lato" pitchFamily="34" charset="-120"/>
              </a:rPr>
              <a:t>العمليات</a:t>
            </a:r>
            <a:endParaRPr lang="en-US" sz="2200" dirty="0"/>
          </a:p>
        </p:txBody>
      </p:sp>
      <p:sp>
        <p:nvSpPr>
          <p:cNvPr id="4" name="Text 2"/>
          <p:cNvSpPr/>
          <p:nvPr/>
        </p:nvSpPr>
        <p:spPr>
          <a:xfrm>
            <a:off x="793790" y="2598420"/>
            <a:ext cx="3978116" cy="1814036"/>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تُعد خدمة ما بعد البيع والصيانة أمرًا بالغ الأهمية، لا سيما في قطاعات مثل الطيران والرعاية الصحية، حيث تُعدّ الموثوقية أمرًا بالغ الأهمية.</a:t>
            </a:r>
            <a:endParaRPr lang="en-US" sz="2200" dirty="0"/>
          </a:p>
        </p:txBody>
      </p:sp>
      <p:sp>
        <p:nvSpPr>
          <p:cNvPr id="5" name="Text 3"/>
          <p:cNvSpPr/>
          <p:nvPr/>
        </p:nvSpPr>
        <p:spPr>
          <a:xfrm>
            <a:off x="793790" y="4616529"/>
            <a:ext cx="3978116" cy="907018"/>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تُولي شركة جنرال إلكتريك اهتمامًا كبيرًا بالبحث والتطوير.</a:t>
            </a:r>
            <a:endParaRPr lang="en-US" sz="2200" dirty="0"/>
          </a:p>
        </p:txBody>
      </p:sp>
      <p:sp>
        <p:nvSpPr>
          <p:cNvPr id="6" name="Text 4"/>
          <p:cNvSpPr/>
          <p:nvPr/>
        </p:nvSpPr>
        <p:spPr>
          <a:xfrm>
            <a:off x="793790" y="5727621"/>
            <a:ext cx="3978116" cy="907018"/>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غالبًا ما تكون عمليات جنرال إلكتريك تقنية للغاية وتتطلب خبرة متخصصة.</a:t>
            </a:r>
            <a:endParaRPr lang="en-US" sz="2200" dirty="0"/>
          </a:p>
        </p:txBody>
      </p:sp>
      <p:sp>
        <p:nvSpPr>
          <p:cNvPr id="7" name="Text 5"/>
          <p:cNvSpPr/>
          <p:nvPr/>
        </p:nvSpPr>
        <p:spPr>
          <a:xfrm>
            <a:off x="5332928" y="1940838"/>
            <a:ext cx="3979545" cy="453509"/>
          </a:xfrm>
          <a:prstGeom prst="rect">
            <a:avLst/>
          </a:prstGeom>
          <a:noFill/>
          <a:ln/>
        </p:spPr>
        <p:txBody>
          <a:bodyPr wrap="none" lIns="0" tIns="0" rIns="0" bIns="0" rtlCol="0" anchor="t"/>
          <a:lstStyle/>
          <a:p>
            <a:pPr marL="0" indent="0" algn="r" rtl="1">
              <a:lnSpc>
                <a:spcPts val="3550"/>
              </a:lnSpc>
              <a:buNone/>
            </a:pPr>
            <a:r>
              <a:rPr lang="en-US" sz="2200" b="1" dirty="0">
                <a:solidFill>
                  <a:srgbClr val="272525"/>
                </a:solidFill>
                <a:latin typeface="Lato" pitchFamily="34" charset="0"/>
                <a:ea typeface="Lato" pitchFamily="34" charset="-122"/>
                <a:cs typeface="Lato" pitchFamily="34" charset="-120"/>
              </a:rPr>
              <a:t>الافراد </a:t>
            </a:r>
            <a:endParaRPr lang="en-US" sz="2200" dirty="0"/>
          </a:p>
        </p:txBody>
      </p:sp>
      <p:sp>
        <p:nvSpPr>
          <p:cNvPr id="8" name="Text 6"/>
          <p:cNvSpPr/>
          <p:nvPr/>
        </p:nvSpPr>
        <p:spPr>
          <a:xfrm>
            <a:off x="5332928" y="2598420"/>
            <a:ext cx="3979545" cy="2721054"/>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تعتمد القوى العاملة في جنرال إلكتريك بشكل كبير على المهندسين والعلماء والفنيين ذوي المهارات العالية، وخاصةً في قطاعات مثل الطيران والرعاية الصحية والطاقة المتجددة.</a:t>
            </a:r>
            <a:endParaRPr lang="en-US" sz="2200" dirty="0"/>
          </a:p>
        </p:txBody>
      </p:sp>
      <p:sp>
        <p:nvSpPr>
          <p:cNvPr id="9" name="Text 7"/>
          <p:cNvSpPr/>
          <p:nvPr/>
        </p:nvSpPr>
        <p:spPr>
          <a:xfrm>
            <a:off x="5332928" y="5523548"/>
            <a:ext cx="3979545" cy="1814036"/>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بالنسبة للعملاء فقاعدة عملاء جنرال إلكتريك متنوعة، تتراوح بين عملاء صناعيين كبار ومقدمي رعاية صحية ومستهلكين أفراد .</a:t>
            </a:r>
            <a:endParaRPr lang="en-US" sz="2200" dirty="0"/>
          </a:p>
        </p:txBody>
      </p:sp>
      <p:sp>
        <p:nvSpPr>
          <p:cNvPr id="10" name="Text 8"/>
          <p:cNvSpPr/>
          <p:nvPr/>
        </p:nvSpPr>
        <p:spPr>
          <a:xfrm>
            <a:off x="9873496" y="1940838"/>
            <a:ext cx="3978116" cy="453509"/>
          </a:xfrm>
          <a:prstGeom prst="rect">
            <a:avLst/>
          </a:prstGeom>
          <a:noFill/>
          <a:ln/>
        </p:spPr>
        <p:txBody>
          <a:bodyPr wrap="none" lIns="0" tIns="0" rIns="0" bIns="0" rtlCol="0" anchor="t"/>
          <a:lstStyle/>
          <a:p>
            <a:pPr marL="0" indent="0" algn="r" rtl="1">
              <a:lnSpc>
                <a:spcPts val="3550"/>
              </a:lnSpc>
              <a:buNone/>
            </a:pPr>
            <a:r>
              <a:rPr lang="en-US" sz="2200" b="1" dirty="0">
                <a:solidFill>
                  <a:srgbClr val="272525"/>
                </a:solidFill>
                <a:latin typeface="Lato" pitchFamily="34" charset="0"/>
                <a:ea typeface="Lato" pitchFamily="34" charset="-122"/>
                <a:cs typeface="Lato" pitchFamily="34" charset="-120"/>
              </a:rPr>
              <a:t>الدليل المادي</a:t>
            </a:r>
            <a:endParaRPr lang="en-US" sz="2200" dirty="0"/>
          </a:p>
        </p:txBody>
      </p:sp>
      <p:sp>
        <p:nvSpPr>
          <p:cNvPr id="11" name="Text 9"/>
          <p:cNvSpPr/>
          <p:nvPr/>
        </p:nvSpPr>
        <p:spPr>
          <a:xfrm>
            <a:off x="9873496" y="2598420"/>
            <a:ext cx="3978116" cy="907018"/>
          </a:xfrm>
          <a:prstGeom prst="rect">
            <a:avLst/>
          </a:prstGeom>
          <a:noFill/>
          <a:ln/>
        </p:spPr>
        <p:txBody>
          <a:bodyPr wrap="squar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الجوانب الرئيسية للأدلة المادية في تسويق جنرال إلكتريك : </a:t>
            </a:r>
            <a:endParaRPr lang="en-US" sz="2200" dirty="0"/>
          </a:p>
        </p:txBody>
      </p:sp>
      <p:sp>
        <p:nvSpPr>
          <p:cNvPr id="12" name="Text 10"/>
          <p:cNvSpPr/>
          <p:nvPr/>
        </p:nvSpPr>
        <p:spPr>
          <a:xfrm>
            <a:off x="9873496" y="3709511"/>
            <a:ext cx="3978116" cy="453509"/>
          </a:xfrm>
          <a:prstGeom prst="rect">
            <a:avLst/>
          </a:prstGeom>
          <a:noFill/>
          <a:ln/>
        </p:spPr>
        <p:txBody>
          <a:bodyPr wrap="non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مرافق التصنيع</a:t>
            </a:r>
            <a:endParaRPr lang="en-US" sz="2200" dirty="0"/>
          </a:p>
        </p:txBody>
      </p:sp>
      <p:sp>
        <p:nvSpPr>
          <p:cNvPr id="13" name="Text 11"/>
          <p:cNvSpPr/>
          <p:nvPr/>
        </p:nvSpPr>
        <p:spPr>
          <a:xfrm>
            <a:off x="9873496" y="4367093"/>
            <a:ext cx="3978116" cy="453509"/>
          </a:xfrm>
          <a:prstGeom prst="rect">
            <a:avLst/>
          </a:prstGeom>
          <a:noFill/>
          <a:ln/>
        </p:spPr>
        <p:txBody>
          <a:bodyPr wrap="non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المقر الرئيسي للشركة والمكاتب</a:t>
            </a:r>
            <a:endParaRPr lang="en-US" sz="2200" dirty="0"/>
          </a:p>
        </p:txBody>
      </p:sp>
      <p:sp>
        <p:nvSpPr>
          <p:cNvPr id="14" name="Text 12"/>
          <p:cNvSpPr/>
          <p:nvPr/>
        </p:nvSpPr>
        <p:spPr>
          <a:xfrm>
            <a:off x="9873496" y="5024676"/>
            <a:ext cx="3978116" cy="453509"/>
          </a:xfrm>
          <a:prstGeom prst="rect">
            <a:avLst/>
          </a:prstGeom>
          <a:noFill/>
          <a:ln/>
        </p:spPr>
        <p:txBody>
          <a:bodyPr wrap="non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الموقع الإلكتروني والوجود الرقمي</a:t>
            </a:r>
            <a:endParaRPr lang="en-US" sz="2200" dirty="0"/>
          </a:p>
        </p:txBody>
      </p:sp>
      <p:sp>
        <p:nvSpPr>
          <p:cNvPr id="15" name="Text 13"/>
          <p:cNvSpPr/>
          <p:nvPr/>
        </p:nvSpPr>
        <p:spPr>
          <a:xfrm>
            <a:off x="9873496" y="5682258"/>
            <a:ext cx="3978116" cy="453509"/>
          </a:xfrm>
          <a:prstGeom prst="rect">
            <a:avLst/>
          </a:prstGeom>
          <a:noFill/>
          <a:ln/>
        </p:spPr>
        <p:txBody>
          <a:bodyPr wrap="none" lIns="0" tIns="0" rIns="0" bIns="0" rtlCol="0" anchor="t"/>
          <a:lstStyle/>
          <a:p>
            <a:pPr marL="0" indent="0" algn="r" rtl="1">
              <a:lnSpc>
                <a:spcPts val="3550"/>
              </a:lnSpc>
              <a:buNone/>
            </a:pPr>
            <a:r>
              <a:rPr lang="en-US" sz="2200" dirty="0">
                <a:solidFill>
                  <a:srgbClr val="272525"/>
                </a:solidFill>
                <a:latin typeface="Lato" pitchFamily="34" charset="0"/>
                <a:ea typeface="Lato" pitchFamily="34" charset="-122"/>
                <a:cs typeface="Lato" pitchFamily="34" charset="-120"/>
              </a:rPr>
              <a:t>مراكز التدريب</a:t>
            </a:r>
            <a:endParaRPr lang="en-US"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8166021" y="851654"/>
            <a:ext cx="5670590" cy="708779"/>
          </a:xfrm>
          <a:prstGeom prst="rect">
            <a:avLst/>
          </a:prstGeom>
          <a:noFill/>
          <a:ln/>
        </p:spPr>
        <p:txBody>
          <a:bodyPr wrap="none" lIns="0" tIns="0" rIns="0" bIns="0" rtlCol="0" anchor="t"/>
          <a:lstStyle/>
          <a:p>
            <a:pPr marL="0" indent="0" algn="r" rtl="1">
              <a:lnSpc>
                <a:spcPts val="5550"/>
              </a:lnSpc>
              <a:buNone/>
            </a:pPr>
            <a:r>
              <a:rPr lang="en-US" sz="4450" dirty="0">
                <a:solidFill>
                  <a:srgbClr val="312F2B"/>
                </a:solidFill>
                <a:latin typeface="Gelasio" pitchFamily="34" charset="0"/>
                <a:ea typeface="Gelasio" pitchFamily="34" charset="-122"/>
                <a:cs typeface="Gelasio" pitchFamily="34" charset="-120"/>
              </a:rPr>
              <a:t>تحليل SWOT: نقاط القوة</a:t>
            </a:r>
            <a:endParaRPr lang="en-US" sz="4450" dirty="0"/>
          </a:p>
        </p:txBody>
      </p:sp>
      <p:sp>
        <p:nvSpPr>
          <p:cNvPr id="4" name="Shape 1"/>
          <p:cNvSpPr/>
          <p:nvPr/>
        </p:nvSpPr>
        <p:spPr>
          <a:xfrm>
            <a:off x="13326308" y="2155746"/>
            <a:ext cx="510302" cy="510302"/>
          </a:xfrm>
          <a:prstGeom prst="roundRect">
            <a:avLst>
              <a:gd name="adj" fmla="val 18669"/>
            </a:avLst>
          </a:prstGeom>
          <a:solidFill>
            <a:srgbClr val="E8E8E3"/>
          </a:solidFill>
          <a:ln w="7620">
            <a:solidFill>
              <a:srgbClr val="CECEC9"/>
            </a:solidFill>
            <a:prstDash val="solid"/>
          </a:ln>
        </p:spPr>
      </p:sp>
      <p:sp>
        <p:nvSpPr>
          <p:cNvPr id="5" name="Text 2"/>
          <p:cNvSpPr/>
          <p:nvPr/>
        </p:nvSpPr>
        <p:spPr>
          <a:xfrm>
            <a:off x="13411379" y="2198251"/>
            <a:ext cx="340162" cy="425291"/>
          </a:xfrm>
          <a:prstGeom prst="rect">
            <a:avLst/>
          </a:prstGeom>
          <a:noFill/>
          <a:ln/>
        </p:spPr>
        <p:txBody>
          <a:bodyPr wrap="none" lIns="0" tIns="0" rIns="0" bIns="0" rtlCol="0" anchor="t"/>
          <a:lstStyle/>
          <a:p>
            <a:pPr marL="0" indent="0" algn="ctr" rtl="1">
              <a:lnSpc>
                <a:spcPts val="2650"/>
              </a:lnSpc>
              <a:buNone/>
            </a:pPr>
            <a:r>
              <a:rPr lang="en-US" sz="2650" dirty="0">
                <a:solidFill>
                  <a:srgbClr val="272525"/>
                </a:solidFill>
                <a:latin typeface="Gelasio" pitchFamily="34" charset="0"/>
                <a:ea typeface="Gelasio" pitchFamily="34" charset="-122"/>
                <a:cs typeface="Gelasio" pitchFamily="34" charset="-120"/>
              </a:rPr>
              <a:t>1</a:t>
            </a:r>
            <a:endParaRPr lang="en-US" sz="2650" dirty="0"/>
          </a:p>
        </p:txBody>
      </p:sp>
      <p:sp>
        <p:nvSpPr>
          <p:cNvPr id="6" name="Text 3"/>
          <p:cNvSpPr/>
          <p:nvPr/>
        </p:nvSpPr>
        <p:spPr>
          <a:xfrm>
            <a:off x="10004346" y="2155746"/>
            <a:ext cx="3095149" cy="354330"/>
          </a:xfrm>
          <a:prstGeom prst="rect">
            <a:avLst/>
          </a:prstGeom>
          <a:noFill/>
          <a:ln/>
        </p:spPr>
        <p:txBody>
          <a:bodyPr wrap="none" lIns="0" tIns="0" rIns="0" bIns="0" rtlCol="0" anchor="t"/>
          <a:lstStyle/>
          <a:p>
            <a:pPr marL="0" indent="0" algn="r" rtl="1">
              <a:lnSpc>
                <a:spcPts val="2750"/>
              </a:lnSpc>
              <a:buNone/>
            </a:pPr>
            <a:r>
              <a:rPr lang="en-US" sz="2200" dirty="0">
                <a:solidFill>
                  <a:srgbClr val="272525"/>
                </a:solidFill>
                <a:latin typeface="Gelasio" pitchFamily="34" charset="0"/>
                <a:ea typeface="Gelasio" pitchFamily="34" charset="-122"/>
                <a:cs typeface="Gelasio" pitchFamily="34" charset="-120"/>
              </a:rPr>
              <a:t>سمعة العلامة التجارية القوية</a:t>
            </a:r>
            <a:endParaRPr lang="en-US" sz="2200" dirty="0"/>
          </a:p>
        </p:txBody>
      </p:sp>
      <p:sp>
        <p:nvSpPr>
          <p:cNvPr id="7" name="Text 4"/>
          <p:cNvSpPr/>
          <p:nvPr/>
        </p:nvSpPr>
        <p:spPr>
          <a:xfrm>
            <a:off x="6280190" y="2646164"/>
            <a:ext cx="6819305"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Lato" pitchFamily="34" charset="0"/>
                <a:ea typeface="Lato" pitchFamily="34" charset="-122"/>
                <a:cs typeface="Lato" pitchFamily="34" charset="-120"/>
              </a:rPr>
              <a:t>تصنيف Interbrand، قيمة العلامة التجارية.</a:t>
            </a:r>
            <a:endParaRPr lang="en-US" sz="1750" dirty="0"/>
          </a:p>
        </p:txBody>
      </p:sp>
      <p:sp>
        <p:nvSpPr>
          <p:cNvPr id="8" name="Shape 5"/>
          <p:cNvSpPr/>
          <p:nvPr/>
        </p:nvSpPr>
        <p:spPr>
          <a:xfrm>
            <a:off x="13326308" y="3491032"/>
            <a:ext cx="510302" cy="510302"/>
          </a:xfrm>
          <a:prstGeom prst="roundRect">
            <a:avLst>
              <a:gd name="adj" fmla="val 18669"/>
            </a:avLst>
          </a:prstGeom>
          <a:solidFill>
            <a:srgbClr val="E8E8E3"/>
          </a:solidFill>
          <a:ln w="7620">
            <a:solidFill>
              <a:srgbClr val="CECEC9"/>
            </a:solidFill>
            <a:prstDash val="solid"/>
          </a:ln>
        </p:spPr>
      </p:sp>
      <p:sp>
        <p:nvSpPr>
          <p:cNvPr id="9" name="Text 6"/>
          <p:cNvSpPr/>
          <p:nvPr/>
        </p:nvSpPr>
        <p:spPr>
          <a:xfrm>
            <a:off x="13411379" y="3533537"/>
            <a:ext cx="340162" cy="425291"/>
          </a:xfrm>
          <a:prstGeom prst="rect">
            <a:avLst/>
          </a:prstGeom>
          <a:noFill/>
          <a:ln/>
        </p:spPr>
        <p:txBody>
          <a:bodyPr wrap="none" lIns="0" tIns="0" rIns="0" bIns="0" rtlCol="0" anchor="t"/>
          <a:lstStyle/>
          <a:p>
            <a:pPr marL="0" indent="0" algn="ctr" rtl="1">
              <a:lnSpc>
                <a:spcPts val="2650"/>
              </a:lnSpc>
              <a:buNone/>
            </a:pPr>
            <a:r>
              <a:rPr lang="en-US" sz="2650" dirty="0">
                <a:solidFill>
                  <a:srgbClr val="272525"/>
                </a:solidFill>
                <a:latin typeface="Gelasio" pitchFamily="34" charset="0"/>
                <a:ea typeface="Gelasio" pitchFamily="34" charset="-122"/>
                <a:cs typeface="Gelasio" pitchFamily="34" charset="-120"/>
              </a:rPr>
              <a:t>2</a:t>
            </a:r>
            <a:endParaRPr lang="en-US" sz="2650" dirty="0"/>
          </a:p>
        </p:txBody>
      </p:sp>
      <p:sp>
        <p:nvSpPr>
          <p:cNvPr id="10" name="Text 7"/>
          <p:cNvSpPr/>
          <p:nvPr/>
        </p:nvSpPr>
        <p:spPr>
          <a:xfrm>
            <a:off x="10264259" y="3491032"/>
            <a:ext cx="2835235" cy="354330"/>
          </a:xfrm>
          <a:prstGeom prst="rect">
            <a:avLst/>
          </a:prstGeom>
          <a:noFill/>
          <a:ln/>
        </p:spPr>
        <p:txBody>
          <a:bodyPr wrap="none" lIns="0" tIns="0" rIns="0" bIns="0" rtlCol="0" anchor="t"/>
          <a:lstStyle/>
          <a:p>
            <a:pPr marL="0" indent="0" algn="r" rtl="1">
              <a:lnSpc>
                <a:spcPts val="2750"/>
              </a:lnSpc>
              <a:buNone/>
            </a:pPr>
            <a:r>
              <a:rPr lang="en-US" sz="2200" dirty="0">
                <a:solidFill>
                  <a:srgbClr val="272525"/>
                </a:solidFill>
                <a:latin typeface="Gelasio" pitchFamily="34" charset="0"/>
                <a:ea typeface="Gelasio" pitchFamily="34" charset="-122"/>
                <a:cs typeface="Gelasio" pitchFamily="34" charset="-120"/>
              </a:rPr>
              <a:t>محفظة منتجات متنوعة</a:t>
            </a:r>
            <a:endParaRPr lang="en-US" sz="2200" dirty="0"/>
          </a:p>
        </p:txBody>
      </p:sp>
      <p:sp>
        <p:nvSpPr>
          <p:cNvPr id="11" name="Text 8"/>
          <p:cNvSpPr/>
          <p:nvPr/>
        </p:nvSpPr>
        <p:spPr>
          <a:xfrm>
            <a:off x="6280190" y="3981450"/>
            <a:ext cx="6819305"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Lato" pitchFamily="34" charset="0"/>
                <a:ea typeface="Lato" pitchFamily="34" charset="-122"/>
                <a:cs typeface="Lato" pitchFamily="34" charset="-120"/>
              </a:rPr>
              <a:t>يقلل المخاطر ويوفر مصادر إيرادات متعددة.</a:t>
            </a:r>
            <a:endParaRPr lang="en-US" sz="1750" dirty="0"/>
          </a:p>
        </p:txBody>
      </p:sp>
      <p:sp>
        <p:nvSpPr>
          <p:cNvPr id="12" name="Shape 9"/>
          <p:cNvSpPr/>
          <p:nvPr/>
        </p:nvSpPr>
        <p:spPr>
          <a:xfrm>
            <a:off x="13326308" y="4826318"/>
            <a:ext cx="510302" cy="510302"/>
          </a:xfrm>
          <a:prstGeom prst="roundRect">
            <a:avLst>
              <a:gd name="adj" fmla="val 18669"/>
            </a:avLst>
          </a:prstGeom>
          <a:solidFill>
            <a:srgbClr val="E8E8E3"/>
          </a:solidFill>
          <a:ln w="7620">
            <a:solidFill>
              <a:srgbClr val="CECEC9"/>
            </a:solidFill>
            <a:prstDash val="solid"/>
          </a:ln>
        </p:spPr>
      </p:sp>
      <p:sp>
        <p:nvSpPr>
          <p:cNvPr id="13" name="Text 10"/>
          <p:cNvSpPr/>
          <p:nvPr/>
        </p:nvSpPr>
        <p:spPr>
          <a:xfrm>
            <a:off x="13411379" y="4868823"/>
            <a:ext cx="340162" cy="425291"/>
          </a:xfrm>
          <a:prstGeom prst="rect">
            <a:avLst/>
          </a:prstGeom>
          <a:noFill/>
          <a:ln/>
        </p:spPr>
        <p:txBody>
          <a:bodyPr wrap="none" lIns="0" tIns="0" rIns="0" bIns="0" rtlCol="0" anchor="t"/>
          <a:lstStyle/>
          <a:p>
            <a:pPr marL="0" indent="0" algn="ctr" rtl="1">
              <a:lnSpc>
                <a:spcPts val="2650"/>
              </a:lnSpc>
              <a:buNone/>
            </a:pPr>
            <a:r>
              <a:rPr lang="en-US" sz="2650" dirty="0">
                <a:solidFill>
                  <a:srgbClr val="272525"/>
                </a:solidFill>
                <a:latin typeface="Gelasio" pitchFamily="34" charset="0"/>
                <a:ea typeface="Gelasio" pitchFamily="34" charset="-122"/>
                <a:cs typeface="Gelasio" pitchFamily="34" charset="-120"/>
              </a:rPr>
              <a:t>3</a:t>
            </a:r>
            <a:endParaRPr lang="en-US" sz="2650" dirty="0"/>
          </a:p>
        </p:txBody>
      </p:sp>
      <p:sp>
        <p:nvSpPr>
          <p:cNvPr id="14" name="Text 11"/>
          <p:cNvSpPr/>
          <p:nvPr/>
        </p:nvSpPr>
        <p:spPr>
          <a:xfrm>
            <a:off x="10264259" y="4826318"/>
            <a:ext cx="2835235" cy="354330"/>
          </a:xfrm>
          <a:prstGeom prst="rect">
            <a:avLst/>
          </a:prstGeom>
          <a:noFill/>
          <a:ln/>
        </p:spPr>
        <p:txBody>
          <a:bodyPr wrap="none" lIns="0" tIns="0" rIns="0" bIns="0" rtlCol="0" anchor="t"/>
          <a:lstStyle/>
          <a:p>
            <a:pPr marL="0" indent="0" algn="r" rtl="1">
              <a:lnSpc>
                <a:spcPts val="2750"/>
              </a:lnSpc>
              <a:buNone/>
            </a:pPr>
            <a:r>
              <a:rPr lang="en-US" sz="2200" dirty="0">
                <a:solidFill>
                  <a:srgbClr val="272525"/>
                </a:solidFill>
                <a:latin typeface="Gelasio" pitchFamily="34" charset="0"/>
                <a:ea typeface="Gelasio" pitchFamily="34" charset="-122"/>
                <a:cs typeface="Gelasio" pitchFamily="34" charset="-120"/>
              </a:rPr>
              <a:t>الابتكار التكنولوجي</a:t>
            </a:r>
            <a:endParaRPr lang="en-US" sz="2200" dirty="0"/>
          </a:p>
        </p:txBody>
      </p:sp>
      <p:sp>
        <p:nvSpPr>
          <p:cNvPr id="15" name="Text 12"/>
          <p:cNvSpPr/>
          <p:nvPr/>
        </p:nvSpPr>
        <p:spPr>
          <a:xfrm>
            <a:off x="6280190" y="5316736"/>
            <a:ext cx="6819305" cy="725805"/>
          </a:xfrm>
          <a:prstGeom prst="rect">
            <a:avLst/>
          </a:prstGeom>
          <a:noFill/>
          <a:ln/>
        </p:spPr>
        <p:txBody>
          <a:bodyPr wrap="square" lIns="0" tIns="0" rIns="0" bIns="0" rtlCol="0" anchor="t"/>
          <a:lstStyle/>
          <a:p>
            <a:pPr marL="0" indent="0" algn="r" rtl="1">
              <a:lnSpc>
                <a:spcPts val="2850"/>
              </a:lnSpc>
              <a:buNone/>
            </a:pPr>
            <a:r>
              <a:rPr lang="en-US" sz="1750" dirty="0">
                <a:solidFill>
                  <a:srgbClr val="272525"/>
                </a:solidFill>
                <a:latin typeface="Lato" pitchFamily="34" charset="0"/>
                <a:ea typeface="Lato" pitchFamily="34" charset="-122"/>
                <a:cs typeface="Lato" pitchFamily="34" charset="-120"/>
              </a:rPr>
              <a:t>الاستثمار في البحث والتطوير، وبراءات الاختراع. مثال: 2.5 مليار دولار في البحث والتطوير في عام 2022.</a:t>
            </a:r>
            <a:endParaRPr lang="en-US" sz="1750" dirty="0"/>
          </a:p>
        </p:txBody>
      </p:sp>
      <p:sp>
        <p:nvSpPr>
          <p:cNvPr id="16" name="Shape 13"/>
          <p:cNvSpPr/>
          <p:nvPr/>
        </p:nvSpPr>
        <p:spPr>
          <a:xfrm>
            <a:off x="13326308" y="6524506"/>
            <a:ext cx="510302" cy="510302"/>
          </a:xfrm>
          <a:prstGeom prst="roundRect">
            <a:avLst>
              <a:gd name="adj" fmla="val 18669"/>
            </a:avLst>
          </a:prstGeom>
          <a:solidFill>
            <a:srgbClr val="E8E8E3"/>
          </a:solidFill>
          <a:ln w="7620">
            <a:solidFill>
              <a:srgbClr val="CECEC9"/>
            </a:solidFill>
            <a:prstDash val="solid"/>
          </a:ln>
        </p:spPr>
      </p:sp>
      <p:sp>
        <p:nvSpPr>
          <p:cNvPr id="17" name="Text 14"/>
          <p:cNvSpPr/>
          <p:nvPr/>
        </p:nvSpPr>
        <p:spPr>
          <a:xfrm>
            <a:off x="13411379" y="6567011"/>
            <a:ext cx="340162" cy="425291"/>
          </a:xfrm>
          <a:prstGeom prst="rect">
            <a:avLst/>
          </a:prstGeom>
          <a:noFill/>
          <a:ln/>
        </p:spPr>
        <p:txBody>
          <a:bodyPr wrap="none" lIns="0" tIns="0" rIns="0" bIns="0" rtlCol="0" anchor="t"/>
          <a:lstStyle/>
          <a:p>
            <a:pPr marL="0" indent="0" algn="ctr" rtl="1">
              <a:lnSpc>
                <a:spcPts val="2650"/>
              </a:lnSpc>
              <a:buNone/>
            </a:pPr>
            <a:r>
              <a:rPr lang="en-US" sz="2650" dirty="0">
                <a:solidFill>
                  <a:srgbClr val="272525"/>
                </a:solidFill>
                <a:latin typeface="Gelasio" pitchFamily="34" charset="0"/>
                <a:ea typeface="Gelasio" pitchFamily="34" charset="-122"/>
                <a:cs typeface="Gelasio" pitchFamily="34" charset="-120"/>
              </a:rPr>
              <a:t>4</a:t>
            </a:r>
            <a:endParaRPr lang="en-US" sz="2650" dirty="0"/>
          </a:p>
        </p:txBody>
      </p:sp>
      <p:sp>
        <p:nvSpPr>
          <p:cNvPr id="18" name="Text 15"/>
          <p:cNvSpPr/>
          <p:nvPr/>
        </p:nvSpPr>
        <p:spPr>
          <a:xfrm>
            <a:off x="10264259" y="6524506"/>
            <a:ext cx="2835235" cy="354330"/>
          </a:xfrm>
          <a:prstGeom prst="rect">
            <a:avLst/>
          </a:prstGeom>
          <a:noFill/>
          <a:ln/>
        </p:spPr>
        <p:txBody>
          <a:bodyPr wrap="none" lIns="0" tIns="0" rIns="0" bIns="0" rtlCol="0" anchor="t"/>
          <a:lstStyle/>
          <a:p>
            <a:pPr marL="0" indent="0" algn="r" rtl="1">
              <a:lnSpc>
                <a:spcPts val="2750"/>
              </a:lnSpc>
              <a:buNone/>
            </a:pPr>
            <a:r>
              <a:rPr lang="en-US" sz="2200" dirty="0">
                <a:solidFill>
                  <a:srgbClr val="272525"/>
                </a:solidFill>
                <a:latin typeface="Gelasio" pitchFamily="34" charset="0"/>
                <a:ea typeface="Gelasio" pitchFamily="34" charset="-122"/>
                <a:cs typeface="Gelasio" pitchFamily="34" charset="-120"/>
              </a:rPr>
              <a:t>حضور عالمي</a:t>
            </a:r>
            <a:endParaRPr lang="en-US" sz="2200" dirty="0"/>
          </a:p>
        </p:txBody>
      </p:sp>
      <p:sp>
        <p:nvSpPr>
          <p:cNvPr id="19" name="Text 16"/>
          <p:cNvSpPr/>
          <p:nvPr/>
        </p:nvSpPr>
        <p:spPr>
          <a:xfrm>
            <a:off x="6280190" y="7014924"/>
            <a:ext cx="6819305" cy="362903"/>
          </a:xfrm>
          <a:prstGeom prst="rect">
            <a:avLst/>
          </a:prstGeom>
          <a:noFill/>
          <a:ln/>
        </p:spPr>
        <p:txBody>
          <a:bodyPr wrap="none" lIns="0" tIns="0" rIns="0" bIns="0" rtlCol="0" anchor="t"/>
          <a:lstStyle/>
          <a:p>
            <a:pPr marL="0" indent="0" algn="r" rtl="1">
              <a:lnSpc>
                <a:spcPts val="2850"/>
              </a:lnSpc>
              <a:buNone/>
            </a:pPr>
            <a:r>
              <a:rPr lang="en-US" sz="1750" dirty="0">
                <a:solidFill>
                  <a:srgbClr val="272525"/>
                </a:solidFill>
                <a:latin typeface="Lato" pitchFamily="34" charset="0"/>
                <a:ea typeface="Lato" pitchFamily="34" charset="-122"/>
                <a:cs typeface="Lato" pitchFamily="34" charset="-120"/>
              </a:rPr>
              <a:t>عمليات في أكثر من 170 دولة.</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3870841" y="991672"/>
            <a:ext cx="10029230" cy="651986"/>
          </a:xfrm>
          <a:prstGeom prst="rect">
            <a:avLst/>
          </a:prstGeom>
          <a:noFill/>
          <a:ln/>
        </p:spPr>
        <p:txBody>
          <a:bodyPr wrap="none" lIns="0" tIns="0" rIns="0" bIns="0" rtlCol="0" anchor="t"/>
          <a:lstStyle/>
          <a:p>
            <a:pPr marL="0" indent="0" algn="r" rtl="1">
              <a:lnSpc>
                <a:spcPts val="5100"/>
              </a:lnSpc>
              <a:buNone/>
            </a:pPr>
            <a:r>
              <a:rPr lang="en-US" sz="4100" dirty="0">
                <a:solidFill>
                  <a:srgbClr val="312F2B"/>
                </a:solidFill>
                <a:latin typeface="Gelasio" pitchFamily="34" charset="0"/>
                <a:ea typeface="Gelasio" pitchFamily="34" charset="-122"/>
                <a:cs typeface="Gelasio" pitchFamily="34" charset="-120"/>
              </a:rPr>
              <a:t>تحليل SWOT: نقاط الضعف والفرص والتهديدات</a:t>
            </a:r>
            <a:endParaRPr lang="en-US" sz="4100" dirty="0"/>
          </a:p>
        </p:txBody>
      </p:sp>
      <p:sp>
        <p:nvSpPr>
          <p:cNvPr id="3" name="Text 1"/>
          <p:cNvSpPr/>
          <p:nvPr/>
        </p:nvSpPr>
        <p:spPr>
          <a:xfrm>
            <a:off x="2172057" y="2165152"/>
            <a:ext cx="2608302" cy="325993"/>
          </a:xfrm>
          <a:prstGeom prst="rect">
            <a:avLst/>
          </a:prstGeom>
          <a:noFill/>
          <a:ln/>
        </p:spPr>
        <p:txBody>
          <a:bodyPr wrap="none" lIns="0" tIns="0" rIns="0" bIns="0" rtlCol="0" anchor="t"/>
          <a:lstStyle/>
          <a:p>
            <a:pPr marL="0" indent="0" algn="r" rtl="1">
              <a:lnSpc>
                <a:spcPts val="2550"/>
              </a:lnSpc>
              <a:buNone/>
            </a:pPr>
            <a:r>
              <a:rPr lang="en-US" sz="2050" b="1" dirty="0">
                <a:solidFill>
                  <a:srgbClr val="312F2B"/>
                </a:solidFill>
                <a:latin typeface="Gelasio" pitchFamily="34" charset="0"/>
                <a:ea typeface="Gelasio" pitchFamily="34" charset="-122"/>
                <a:cs typeface="Gelasio" pitchFamily="34" charset="-120"/>
              </a:rPr>
              <a:t>نقاط الضعف</a:t>
            </a:r>
            <a:endParaRPr lang="en-US" sz="2050" dirty="0"/>
          </a:p>
        </p:txBody>
      </p:sp>
      <p:sp>
        <p:nvSpPr>
          <p:cNvPr id="4" name="Text 2"/>
          <p:cNvSpPr/>
          <p:nvPr/>
        </p:nvSpPr>
        <p:spPr>
          <a:xfrm>
            <a:off x="730329" y="2699742"/>
            <a:ext cx="4050030" cy="417314"/>
          </a:xfrm>
          <a:prstGeom prst="rect">
            <a:avLst/>
          </a:prstGeom>
          <a:noFill/>
          <a:ln/>
        </p:spPr>
        <p:txBody>
          <a:bodyPr wrap="non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مستويات الدين المرتفعة.</a:t>
            </a:r>
            <a:endParaRPr lang="en-US" sz="1600" dirty="0"/>
          </a:p>
        </p:txBody>
      </p:sp>
      <p:sp>
        <p:nvSpPr>
          <p:cNvPr id="5" name="Text 3"/>
          <p:cNvSpPr/>
          <p:nvPr/>
        </p:nvSpPr>
        <p:spPr>
          <a:xfrm>
            <a:off x="730329" y="3190042"/>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هيكل بيروقراطي (يعيق خفة الحركة واتخاذ القرارات).</a:t>
            </a:r>
            <a:endParaRPr lang="en-US" sz="1600" dirty="0"/>
          </a:p>
        </p:txBody>
      </p:sp>
      <p:sp>
        <p:nvSpPr>
          <p:cNvPr id="6" name="Text 4"/>
          <p:cNvSpPr/>
          <p:nvPr/>
        </p:nvSpPr>
        <p:spPr>
          <a:xfrm>
            <a:off x="730329" y="4097655"/>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تحديات إعادة الهيكلة (تأثير على الروح المعنوية والكفاءة).</a:t>
            </a:r>
            <a:endParaRPr lang="en-US" sz="1600" dirty="0"/>
          </a:p>
        </p:txBody>
      </p:sp>
      <p:sp>
        <p:nvSpPr>
          <p:cNvPr id="7" name="Text 5"/>
          <p:cNvSpPr/>
          <p:nvPr/>
        </p:nvSpPr>
        <p:spPr>
          <a:xfrm>
            <a:off x="730329" y="5005268"/>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هيكل تنظيمي معقد يؤدي إلى بطء اتخاذ القرارات.</a:t>
            </a:r>
            <a:endParaRPr lang="en-US" sz="1600" dirty="0"/>
          </a:p>
        </p:txBody>
      </p:sp>
      <p:sp>
        <p:nvSpPr>
          <p:cNvPr id="8" name="Text 6"/>
          <p:cNvSpPr/>
          <p:nvPr/>
        </p:nvSpPr>
        <p:spPr>
          <a:xfrm>
            <a:off x="6738818" y="2165152"/>
            <a:ext cx="2608302" cy="325993"/>
          </a:xfrm>
          <a:prstGeom prst="rect">
            <a:avLst/>
          </a:prstGeom>
          <a:noFill/>
          <a:ln/>
        </p:spPr>
        <p:txBody>
          <a:bodyPr wrap="none" lIns="0" tIns="0" rIns="0" bIns="0" rtlCol="0" anchor="t"/>
          <a:lstStyle/>
          <a:p>
            <a:pPr marL="0" indent="0" algn="r" rtl="1">
              <a:lnSpc>
                <a:spcPts val="2550"/>
              </a:lnSpc>
              <a:buNone/>
            </a:pPr>
            <a:r>
              <a:rPr lang="en-US" sz="2050" b="1" dirty="0">
                <a:solidFill>
                  <a:srgbClr val="312F2B"/>
                </a:solidFill>
                <a:latin typeface="Gelasio" pitchFamily="34" charset="0"/>
                <a:ea typeface="Gelasio" pitchFamily="34" charset="-122"/>
                <a:cs typeface="Gelasio" pitchFamily="34" charset="-120"/>
              </a:rPr>
              <a:t>الفرص</a:t>
            </a:r>
            <a:endParaRPr lang="en-US" sz="2050" dirty="0"/>
          </a:p>
        </p:txBody>
      </p:sp>
      <p:sp>
        <p:nvSpPr>
          <p:cNvPr id="9" name="Text 7"/>
          <p:cNvSpPr/>
          <p:nvPr/>
        </p:nvSpPr>
        <p:spPr>
          <a:xfrm>
            <a:off x="5297091" y="2699742"/>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تزايد الطلب على الطاقة المتجددة (الرياح والطاقة الشمسية).</a:t>
            </a:r>
            <a:endParaRPr lang="en-US" sz="1600" dirty="0"/>
          </a:p>
        </p:txBody>
      </p:sp>
      <p:sp>
        <p:nvSpPr>
          <p:cNvPr id="10" name="Text 8"/>
          <p:cNvSpPr/>
          <p:nvPr/>
        </p:nvSpPr>
        <p:spPr>
          <a:xfrm>
            <a:off x="5297091" y="3607356"/>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زيادة الإنفاق على الرعاية الصحية (شيخوخة السكان والأسواق الناشئة).</a:t>
            </a:r>
            <a:endParaRPr lang="en-US" sz="1600" dirty="0"/>
          </a:p>
        </p:txBody>
      </p:sp>
      <p:sp>
        <p:nvSpPr>
          <p:cNvPr id="11" name="Text 9"/>
          <p:cNvSpPr/>
          <p:nvPr/>
        </p:nvSpPr>
        <p:spPr>
          <a:xfrm>
            <a:off x="5297091" y="4514969"/>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تطوير البنية التحتية في الاقتصادات الناشئة.</a:t>
            </a:r>
            <a:endParaRPr lang="en-US" sz="1600" dirty="0"/>
          </a:p>
        </p:txBody>
      </p:sp>
      <p:sp>
        <p:nvSpPr>
          <p:cNvPr id="12" name="Text 10"/>
          <p:cNvSpPr/>
          <p:nvPr/>
        </p:nvSpPr>
        <p:spPr>
          <a:xfrm>
            <a:off x="5297091" y="5422583"/>
            <a:ext cx="4050030" cy="1251942"/>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التحول الرقمي (إنترنت الأشياء والذكاء الاصطناعي وتحليلات البيانات).</a:t>
            </a:r>
            <a:endParaRPr lang="en-US" sz="1600" dirty="0"/>
          </a:p>
        </p:txBody>
      </p:sp>
      <p:sp>
        <p:nvSpPr>
          <p:cNvPr id="13" name="Text 11"/>
          <p:cNvSpPr/>
          <p:nvPr/>
        </p:nvSpPr>
        <p:spPr>
          <a:xfrm>
            <a:off x="11305580" y="2165152"/>
            <a:ext cx="2608302" cy="325993"/>
          </a:xfrm>
          <a:prstGeom prst="rect">
            <a:avLst/>
          </a:prstGeom>
          <a:noFill/>
          <a:ln/>
        </p:spPr>
        <p:txBody>
          <a:bodyPr wrap="none" lIns="0" tIns="0" rIns="0" bIns="0" rtlCol="0" anchor="t"/>
          <a:lstStyle/>
          <a:p>
            <a:pPr marL="0" indent="0" algn="r" rtl="1">
              <a:lnSpc>
                <a:spcPts val="2550"/>
              </a:lnSpc>
              <a:buNone/>
            </a:pPr>
            <a:r>
              <a:rPr lang="en-US" sz="2050" b="1" dirty="0">
                <a:solidFill>
                  <a:srgbClr val="312F2B"/>
                </a:solidFill>
                <a:latin typeface="Gelasio" pitchFamily="34" charset="0"/>
                <a:ea typeface="Gelasio" pitchFamily="34" charset="-122"/>
                <a:cs typeface="Gelasio" pitchFamily="34" charset="-120"/>
              </a:rPr>
              <a:t>التهديدات</a:t>
            </a:r>
            <a:endParaRPr lang="en-US" sz="2050" dirty="0"/>
          </a:p>
        </p:txBody>
      </p:sp>
      <p:sp>
        <p:nvSpPr>
          <p:cNvPr id="14" name="Text 12"/>
          <p:cNvSpPr/>
          <p:nvPr/>
        </p:nvSpPr>
        <p:spPr>
          <a:xfrm>
            <a:off x="9863852" y="2699742"/>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منافسة شديدة (سيمنز، ميتسوبيشي، إلخ).</a:t>
            </a:r>
            <a:endParaRPr lang="en-US" sz="1600" dirty="0"/>
          </a:p>
        </p:txBody>
      </p:sp>
      <p:sp>
        <p:nvSpPr>
          <p:cNvPr id="15" name="Text 13"/>
          <p:cNvSpPr/>
          <p:nvPr/>
        </p:nvSpPr>
        <p:spPr>
          <a:xfrm>
            <a:off x="9863852" y="3607356"/>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التقلبات في أسعار السلع الأساسية (تأثير على تكاليف المواد الخام).</a:t>
            </a:r>
            <a:endParaRPr lang="en-US" sz="1600" dirty="0"/>
          </a:p>
        </p:txBody>
      </p:sp>
      <p:sp>
        <p:nvSpPr>
          <p:cNvPr id="16" name="Text 14"/>
          <p:cNvSpPr/>
          <p:nvPr/>
        </p:nvSpPr>
        <p:spPr>
          <a:xfrm>
            <a:off x="9863852" y="4514969"/>
            <a:ext cx="4050030" cy="1251942"/>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حالات الركود الاقتصادي (التي تؤثر على الإنفاق الرأسمالي من قبل العملاء).</a:t>
            </a:r>
            <a:endParaRPr lang="en-US" sz="1600" dirty="0"/>
          </a:p>
        </p:txBody>
      </p:sp>
      <p:sp>
        <p:nvSpPr>
          <p:cNvPr id="17" name="Text 15"/>
          <p:cNvSpPr/>
          <p:nvPr/>
        </p:nvSpPr>
        <p:spPr>
          <a:xfrm>
            <a:off x="9863852" y="5839897"/>
            <a:ext cx="4050030" cy="834628"/>
          </a:xfrm>
          <a:prstGeom prst="rect">
            <a:avLst/>
          </a:prstGeom>
          <a:noFill/>
          <a:ln/>
        </p:spPr>
        <p:txBody>
          <a:bodyPr wrap="squar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المخاطر الجيوسياسية (الحروب التجارية وعدم الاستقرار السياسي).</a:t>
            </a:r>
            <a:endParaRPr lang="en-US" sz="1600" dirty="0"/>
          </a:p>
        </p:txBody>
      </p:sp>
      <p:sp>
        <p:nvSpPr>
          <p:cNvPr id="18" name="Text 16"/>
          <p:cNvSpPr/>
          <p:nvPr/>
        </p:nvSpPr>
        <p:spPr>
          <a:xfrm>
            <a:off x="9863852" y="6747510"/>
            <a:ext cx="4050030" cy="417314"/>
          </a:xfrm>
          <a:prstGeom prst="rect">
            <a:avLst/>
          </a:prstGeom>
          <a:noFill/>
          <a:ln/>
        </p:spPr>
        <p:txBody>
          <a:bodyPr wrap="none" lIns="0" tIns="0" rIns="0" bIns="0" rtlCol="0" anchor="t"/>
          <a:lstStyle/>
          <a:p>
            <a:pPr marL="342900" indent="-342900" algn="r" rtl="1">
              <a:lnSpc>
                <a:spcPts val="2600"/>
              </a:lnSpc>
              <a:buSzPct val="100000"/>
              <a:buChar char="•"/>
            </a:pPr>
            <a:r>
              <a:rPr lang="en-US" sz="1600" dirty="0">
                <a:solidFill>
                  <a:srgbClr val="272525"/>
                </a:solidFill>
                <a:latin typeface="Lato" pitchFamily="34" charset="0"/>
                <a:ea typeface="Lato" pitchFamily="34" charset="-122"/>
                <a:cs typeface="Lato" pitchFamily="34" charset="-120"/>
              </a:rPr>
              <a:t>التغييرات التنظيمية.</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Faze Rami</cp:lastModifiedBy>
  <cp:revision>2</cp:revision>
  <dcterms:created xsi:type="dcterms:W3CDTF">2025-03-27T14:26:32Z</dcterms:created>
  <dcterms:modified xsi:type="dcterms:W3CDTF">2025-04-08T10:45:02Z</dcterms:modified>
</cp:coreProperties>
</file>