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603" autoAdjust="0"/>
  </p:normalViewPr>
  <p:slideViewPr>
    <p:cSldViewPr snapToGrid="0">
      <p:cViewPr varScale="1">
        <p:scale>
          <a:sx n="71" d="100"/>
          <a:sy n="71" d="100"/>
        </p:scale>
        <p:origin x="11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38285-E7C5-46CB-BEAC-31AC09983DE4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9FD73-3F55-4718-8D82-E851FAF5D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268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http://meet.google.com/skj-hycu-ijy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9FD73-3F55-4718-8D82-E851FAF5DAC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61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importance of mechanical engineering.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Mechanical engineering is one of the oldest and broadest engineering fields.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9FD73-3F55-4718-8D82-E851FAF5DAC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924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9FD73-3F55-4718-8D82-E851FAF5DAC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45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9FD73-3F55-4718-8D82-E851FAF5DAC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95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9FD73-3F55-4718-8D82-E851FAF5DAC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76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AB4D0-AB78-0EE4-064C-E92283B66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1770A0-E81D-4B3B-AD38-11A097C4B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5D4EC-CC25-0309-E6BA-623FEB2F7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2B444-3BE9-8D31-DB90-BE3262F4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83990-5EDD-BE18-4214-18B8C4946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27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72356-9A08-FC3D-CCEB-5E11D47A9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70CFB-56D8-3E28-531C-3F53FEAF4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FFDCC-7E95-081C-6EE7-135C9708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5E129-6537-5CEC-76B4-0A2AD62C6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3737C-9084-FE9F-F836-FE46D79B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30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4A2F95-F41F-FB04-7346-3F8A53F85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2E8BD-4574-9E30-EB75-382CC5E3D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37AA9-D8C0-C579-6B8B-F136BE5E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7CCD-F929-2A2B-7D2A-29C7F4064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65AD0-4E91-155F-5BD7-445C746B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08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BDB66-9D9C-7305-D154-F87C3B79F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ABC3C-ED0B-CBE3-08F9-4F451F9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95229-EA8F-4B2C-4FA5-90AB3F99C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0E5E9-DE7A-5B02-411F-C3D270181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63562-320F-483B-E982-8340EED5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0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6D24F-B379-6767-3D9E-CD0643F48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ECED7-885D-552C-C851-4F8CE4D00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AB98E-88F6-4AB0-6869-B24CB09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1EFBE-709A-D1E0-0FBA-B4CCB8802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DDB66-A47A-F049-CAA1-954031636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8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C63A2-DC24-7569-A85F-AF37915A4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6252-3B06-79E0-8A00-0C90BE077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B07F2-AC5A-B0D3-B8C0-35D4F09D3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97DEB-D852-B540-874C-E048E044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5E96F-A0E4-0C86-DA4C-5F188AC1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1B7CA-44B8-CABD-BB1A-CB33BE80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00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22F11-A86D-A778-5291-29BEE2F3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D1499-4A94-CAC0-8C4B-865A46691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3A62D-EDCB-951D-59A7-D76498452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2A2B62-20A1-DDC8-FE5A-1514B6B9D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B9D676-8AD7-B3FD-3863-44E6E883E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F1D69-1625-5CB4-01AE-B0A9F9FE8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B5C642-DD54-E3AF-CDCE-D97B683B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E236C0-247E-12B3-BC5A-A919E072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89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15467-F716-6AA4-8276-42864A8E7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93AF6-FFFC-C936-1CDF-D0D3F447D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34F9A-1CD7-C414-419E-A72B396E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CD7079-F536-4290-248E-8F3D9FE3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17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A6F22-068A-F4E4-B47A-B7EC0646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520FD4-828D-ACCD-7215-0A07362D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4A3D4-2960-787A-3DEC-7E4C2B42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2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72D4-B3A0-CFF8-2F06-DB0685B52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0FF79-BF1D-B453-CCB5-F866BCF7E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D2E56-D837-36DE-B89E-E4C08B839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B4ED0-00D3-6C20-F97F-9F422374F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85899-3232-552E-7606-2D55BA95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C8BC3-CF63-AAF0-1E38-5FC43391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29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945AC-260F-5F4A-9B69-F870AB50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5AB445-6A81-8D63-FA7C-D22AFBBAB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6C855-F8AC-21EC-EAF8-8080843B7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4E572-E52A-4BA1-F18B-EE03C222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600D4-29E8-D3F9-2ACD-C26A0FCBB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91C04-06DC-B3DB-DD57-FCC8E563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23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5A28E2-700C-5986-9F59-36C7F4765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0EE10-08B4-E5FD-F43B-36113D8C8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AF730-C037-F511-5F8D-E6B483994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E1F642-9CE5-49A5-A9C2-346A8CFCFF7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983A9-EE8F-3441-6F8C-AB183CBE8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C5F13-ACC2-232C-8868-009C8F42B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3DF00B-FF27-450C-9382-3CBB28AD1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9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mailto:Soraya.zehani@univ-biskra.dz" TargetMode="External"/><Relationship Id="rId4" Type="http://schemas.openxmlformats.org/officeDocument/2006/relationships/image" Target="../media/image2.jf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8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DAA29D-95EC-0118-FDB1-0FE402719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" y="2627376"/>
            <a:ext cx="3667992" cy="36679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1C84C3-D988-5D8D-DC7C-68ED0CB90C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000" y="5404104"/>
            <a:ext cx="8460000" cy="14538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67967E-15ED-0EF7-4D4E-6566F8E19C6D}"/>
              </a:ext>
            </a:extLst>
          </p:cNvPr>
          <p:cNvSpPr txBox="1"/>
          <p:nvPr/>
        </p:nvSpPr>
        <p:spPr>
          <a:xfrm>
            <a:off x="2672334" y="34790"/>
            <a:ext cx="61127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i="1" dirty="0"/>
              <a:t>Mohamed </a:t>
            </a:r>
            <a:r>
              <a:rPr lang="en-GB" sz="2400" b="1" i="1" dirty="0" err="1"/>
              <a:t>Khider</a:t>
            </a:r>
            <a:r>
              <a:rPr lang="en-GB" sz="2400" b="1" i="1" dirty="0"/>
              <a:t> University of </a:t>
            </a:r>
            <a:r>
              <a:rPr lang="en-GB" sz="2400" b="1" i="1" dirty="0" err="1"/>
              <a:t>Biskra</a:t>
            </a:r>
            <a:endParaRPr lang="en-GB" sz="2400" b="1" i="1" dirty="0"/>
          </a:p>
          <a:p>
            <a:pPr algn="ctr"/>
            <a:r>
              <a:rPr lang="en-GB" sz="2400" b="1" i="1" dirty="0"/>
              <a:t>Faculty of Science and Technology </a:t>
            </a:r>
          </a:p>
          <a:p>
            <a:pPr algn="ctr"/>
            <a:r>
              <a:rPr lang="en-GB" sz="2400" b="1" i="1" dirty="0"/>
              <a:t>Common Core of Science and Technology 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91E306-9084-F5E4-DE05-242FA1C9CB69}"/>
              </a:ext>
            </a:extLst>
          </p:cNvPr>
          <p:cNvSpPr txBox="1"/>
          <p:nvPr/>
        </p:nvSpPr>
        <p:spPr>
          <a:xfrm>
            <a:off x="4654296" y="2595180"/>
            <a:ext cx="67906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i="1" dirty="0">
                <a:solidFill>
                  <a:srgbClr val="FF0000"/>
                </a:solidFill>
              </a:rPr>
              <a:t>Mechanical Engineering Career Opportunities: </a:t>
            </a:r>
          </a:p>
          <a:p>
            <a:pPr algn="ctr"/>
            <a:r>
              <a:rPr lang="en-GB" sz="2000" b="1" i="1" dirty="0">
                <a:solidFill>
                  <a:srgbClr val="00B050"/>
                </a:solidFill>
              </a:rPr>
              <a:t>Exploring the Future of Mechanical Engineering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0F239B-E512-E5AD-4AA3-709FC503288F}"/>
              </a:ext>
            </a:extLst>
          </p:cNvPr>
          <p:cNvSpPr txBox="1"/>
          <p:nvPr/>
        </p:nvSpPr>
        <p:spPr>
          <a:xfrm>
            <a:off x="4993248" y="3972515"/>
            <a:ext cx="61127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b="1" i="1" dirty="0"/>
              <a:t>First year ST _ LMD </a:t>
            </a:r>
          </a:p>
          <a:p>
            <a:pPr algn="ctr"/>
            <a:r>
              <a:rPr lang="en-GB" sz="2000" b="1" i="1" dirty="0"/>
              <a:t>Academic year : 2024-2025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12ECD3-D810-8CFB-A757-7223C72FB3ED}"/>
              </a:ext>
            </a:extLst>
          </p:cNvPr>
          <p:cNvSpPr txBox="1"/>
          <p:nvPr/>
        </p:nvSpPr>
        <p:spPr>
          <a:xfrm>
            <a:off x="1712214" y="2240089"/>
            <a:ext cx="69654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Matter : Careers in Science and Technology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3436D99-5280-B5E1-A37B-F888175DA288}"/>
              </a:ext>
            </a:extLst>
          </p:cNvPr>
          <p:cNvSpPr txBox="1"/>
          <p:nvPr/>
        </p:nvSpPr>
        <p:spPr>
          <a:xfrm>
            <a:off x="8150562" y="4511338"/>
            <a:ext cx="37851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2000" b="1" i="1" dirty="0" err="1"/>
              <a:t>Dr.</a:t>
            </a:r>
            <a:r>
              <a:rPr lang="en-GB" sz="2000" b="1" i="1" dirty="0"/>
              <a:t> Soraya </a:t>
            </a:r>
            <a:r>
              <a:rPr lang="en-GB" sz="2000" b="1" i="1" dirty="0" err="1"/>
              <a:t>Zehani</a:t>
            </a:r>
            <a:endParaRPr lang="en-GB" sz="2000" b="1" i="1" dirty="0"/>
          </a:p>
          <a:p>
            <a:pPr algn="r"/>
            <a:r>
              <a:rPr lang="en-GB" sz="2000" b="1" dirty="0">
                <a:hlinkClick r:id="rId5"/>
              </a:rPr>
              <a:t>Soraya.zehani@univ-biskra.dz</a:t>
            </a:r>
            <a:r>
              <a:rPr lang="en-GB" sz="2000" b="1" dirty="0"/>
              <a:t> </a:t>
            </a:r>
          </a:p>
        </p:txBody>
      </p:sp>
      <p:pic>
        <p:nvPicPr>
          <p:cNvPr id="17" name="Picture 16" descr="A hand holding a drawing of gears&#10;&#10;Description automatically generated">
            <a:extLst>
              <a:ext uri="{FF2B5EF4-FFF2-40B4-BE49-F238E27FC236}">
                <a16:creationId xmlns:a16="http://schemas.microsoft.com/office/drawing/2014/main" id="{39860A57-62E6-FE45-45C1-A58B51ECBF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666" y="49881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iagram of different types of engineering&#10;&#10;Description automatically generated">
            <a:extLst>
              <a:ext uri="{FF2B5EF4-FFF2-40B4-BE49-F238E27FC236}">
                <a16:creationId xmlns:a16="http://schemas.microsoft.com/office/drawing/2014/main" id="{F5BFC917-6F4E-973B-352C-838044AA8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453" y="232485"/>
            <a:ext cx="7812000" cy="63930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3407660-A6CD-B1D1-F03E-A8279DC89E09}"/>
              </a:ext>
            </a:extLst>
          </p:cNvPr>
          <p:cNvSpPr txBox="1"/>
          <p:nvPr/>
        </p:nvSpPr>
        <p:spPr>
          <a:xfrm>
            <a:off x="409903" y="2491391"/>
            <a:ext cx="337382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i="1" dirty="0">
                <a:solidFill>
                  <a:srgbClr val="C00000"/>
                </a:solidFill>
              </a:rPr>
              <a:t>Careers in Science and Technology: </a:t>
            </a:r>
            <a:r>
              <a:rPr lang="en-GB" sz="3200" b="1" i="1" dirty="0">
                <a:solidFill>
                  <a:srgbClr val="0070C0"/>
                </a:solidFill>
              </a:rPr>
              <a:t>Engineering</a:t>
            </a:r>
            <a:r>
              <a:rPr lang="en-GB" sz="3200" b="1" i="1" dirty="0">
                <a:solidFill>
                  <a:srgbClr val="C00000"/>
                </a:solidFill>
              </a:rPr>
              <a:t> </a:t>
            </a:r>
            <a:endParaRPr lang="en-GB" sz="32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8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95DFA9-E28B-B221-3838-A9B69B766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9" y="1092837"/>
            <a:ext cx="4752000" cy="2483308"/>
          </a:xfrm>
          <a:prstGeom prst="rect">
            <a:avLst/>
          </a:prstGeom>
        </p:spPr>
      </p:pic>
      <p:pic>
        <p:nvPicPr>
          <p:cNvPr id="9" name="Picture 8" descr="A person using a grinder&#10;&#10;Description automatically generated">
            <a:extLst>
              <a:ext uri="{FF2B5EF4-FFF2-40B4-BE49-F238E27FC236}">
                <a16:creationId xmlns:a16="http://schemas.microsoft.com/office/drawing/2014/main" id="{650B6F2B-6454-5CFA-A381-48D0510849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2" y="3777213"/>
            <a:ext cx="4140000" cy="27549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C03979B-FDE5-06F8-CACF-DDF2F4E27AE1}"/>
              </a:ext>
            </a:extLst>
          </p:cNvPr>
          <p:cNvSpPr txBox="1"/>
          <p:nvPr/>
        </p:nvSpPr>
        <p:spPr>
          <a:xfrm>
            <a:off x="154502" y="138687"/>
            <a:ext cx="6094476" cy="556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What is Mechanical Engineering?</a:t>
            </a:r>
            <a:endParaRPr lang="en-GB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4DE3B5-C1DB-74F5-E09A-E4FA227ADF5E}"/>
              </a:ext>
            </a:extLst>
          </p:cNvPr>
          <p:cNvSpPr txBox="1"/>
          <p:nvPr/>
        </p:nvSpPr>
        <p:spPr>
          <a:xfrm>
            <a:off x="4827989" y="794817"/>
            <a:ext cx="7066279" cy="5016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Mechanical engineering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is a broad and versatile field of engineering that applies 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principles of physics, mathematics, and material science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design, analyze, manufacture, and maintain mechanical systems. It is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one of the oldest and most fundamental engineering disciplines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playing a crucial role in industries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such as automotive, aerospace, energy, manufacturing, robotics, and biomedical engineering, and so on…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0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74EBBE-29F4-1266-942D-6E6C923105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869" y="4598825"/>
            <a:ext cx="5256000" cy="2259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EC519B-C7C7-78A3-7773-E594A61231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000" y="2713999"/>
            <a:ext cx="3672000" cy="2750447"/>
          </a:xfrm>
          <a:prstGeom prst="rect">
            <a:avLst/>
          </a:prstGeom>
        </p:spPr>
      </p:pic>
      <p:pic>
        <p:nvPicPr>
          <p:cNvPr id="8" name="Picture 7" descr="A hand holding a drawing of gears&#10;&#10;Description automatically generated">
            <a:extLst>
              <a:ext uri="{FF2B5EF4-FFF2-40B4-BE49-F238E27FC236}">
                <a16:creationId xmlns:a16="http://schemas.microsoft.com/office/drawing/2014/main" id="{EE20D4A9-5A1A-4417-2554-F21EB078C5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000" y="44447"/>
            <a:ext cx="3564000" cy="2669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43768C2-D82F-F86B-D739-9683845BA0C3}"/>
              </a:ext>
            </a:extLst>
          </p:cNvPr>
          <p:cNvSpPr txBox="1"/>
          <p:nvPr/>
        </p:nvSpPr>
        <p:spPr>
          <a:xfrm>
            <a:off x="189186" y="261857"/>
            <a:ext cx="8355724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Career Opportunities in Mechanical Engineering</a:t>
            </a:r>
            <a:endParaRPr lang="en-GB" sz="28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E5A4AF-42DE-A2E5-205F-2D09055A96BB}"/>
              </a:ext>
            </a:extLst>
          </p:cNvPr>
          <p:cNvSpPr txBox="1"/>
          <p:nvPr/>
        </p:nvSpPr>
        <p:spPr>
          <a:xfrm>
            <a:off x="141888" y="856656"/>
            <a:ext cx="10815145" cy="914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degree in mechanical engineering opens the door to various industries and career paths, including:</a:t>
            </a:r>
            <a:endParaRPr lang="en-GB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2C3FAC-9830-B61A-DB2F-900490EC60D7}"/>
              </a:ext>
            </a:extLst>
          </p:cNvPr>
          <p:cNvSpPr txBox="1"/>
          <p:nvPr/>
        </p:nvSpPr>
        <p:spPr>
          <a:xfrm>
            <a:off x="189186" y="1922830"/>
            <a:ext cx="10720551" cy="47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Automotive Industry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(Vehicle design, engine development, aerodynamics)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Aerospace Industry</a:t>
            </a: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(Aircraft, satellites, propulsion systems)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Manufacturing &amp; Production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(Industrial machinery, automation, robotics)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Energy Sector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(Renewable energy, power plants, HVAC systems)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Biomedical Engineering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(Medical devices, prosthetics, biomechanics)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Robotics &amp; AI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(Design of robotic arms, autonomous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systems)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Research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&amp; Development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(Material science, nanotechnology,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AI-driven engineering)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4500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1F720B-C2A5-4AA4-C164-6FDD0D1644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4572000" cy="2560320"/>
          </a:xfrm>
          <a:prstGeom prst="rect">
            <a:avLst/>
          </a:prstGeom>
        </p:spPr>
      </p:pic>
      <p:pic>
        <p:nvPicPr>
          <p:cNvPr id="9" name="Picture 8" descr="A person wearing goggles and looking at a drill&#10;&#10;Description automatically generated">
            <a:extLst>
              <a:ext uri="{FF2B5EF4-FFF2-40B4-BE49-F238E27FC236}">
                <a16:creationId xmlns:a16="http://schemas.microsoft.com/office/drawing/2014/main" id="{8899700D-DA6A-FD6E-2E42-A81803ABD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000" y="4480477"/>
            <a:ext cx="3780000" cy="237752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52CE7EB-06FF-B3A9-B442-58894400DF03}"/>
              </a:ext>
            </a:extLst>
          </p:cNvPr>
          <p:cNvSpPr txBox="1"/>
          <p:nvPr/>
        </p:nvSpPr>
        <p:spPr>
          <a:xfrm>
            <a:off x="462454" y="299602"/>
            <a:ext cx="7472857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Core Subjects in a Mechanical Engineering Course</a:t>
            </a:r>
            <a:endParaRPr lang="en-GB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mechanical engineering degree typically covers the following foundational subjects: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1A9F9E-CABA-2BDF-D175-7341AA4C0ECA}"/>
              </a:ext>
            </a:extLst>
          </p:cNvPr>
          <p:cNvSpPr txBox="1"/>
          <p:nvPr/>
        </p:nvSpPr>
        <p:spPr>
          <a:xfrm>
            <a:off x="630621" y="1722320"/>
            <a:ext cx="7304690" cy="4471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A. Mathematics &amp; Physics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Calculus, Differential Equations, Linear Algebra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Engineering Physics (Mechanics, Thermodynamics, Electricity &amp; Magnetism)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B. Mechanics &amp; Materials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Engineering Mechanics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(Statics &amp; Dynamics)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Strength of Materials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(Stress, Strain, Failure Analysis)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Fluid Mechanics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(Fluid Dynamics, Hydraulics, Aerodynamics)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Materials Science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(Metals, Polymers, Composites, Nanomaterials)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45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9C7204-A375-0364-FEB8-C157974FF658}"/>
              </a:ext>
            </a:extLst>
          </p:cNvPr>
          <p:cNvSpPr txBox="1"/>
          <p:nvPr/>
        </p:nvSpPr>
        <p:spPr>
          <a:xfrm>
            <a:off x="764627" y="1555575"/>
            <a:ext cx="10662745" cy="4765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C. Thermodynamics &amp; Heat Transfer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Laws of Thermodynamics (Energy Conservation, Entropy)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Heat Transfer (Conduction, Convection, Radiation)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HVAC (Heating, Ventilation, Air Conditioning)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 Generation (Engines, Turbines, Renewable Energy Systems)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D. Machine Design &amp; Manufacturing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Kinematics &amp; Dynamics of Machines (Gear Systems, Linkages)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Mechanical Design (Failure Theories, Bearings, Shafts, Springs)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Manufacturing Processes (Casting, Machining, 3D Printing, CNC)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4733E-F505-67B7-CEB7-3CDF36AA7399}"/>
              </a:ext>
            </a:extLst>
          </p:cNvPr>
          <p:cNvSpPr txBox="1"/>
          <p:nvPr/>
        </p:nvSpPr>
        <p:spPr>
          <a:xfrm>
            <a:off x="462454" y="299602"/>
            <a:ext cx="10405243" cy="97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Core Subjects in a Mechanical Engineering Course</a:t>
            </a:r>
            <a:endParaRPr lang="en-GB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mechanical engineering degree typically covers the following foundational subjects: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person looking at a robot&#10;&#10;Description automatically generated">
            <a:extLst>
              <a:ext uri="{FF2B5EF4-FFF2-40B4-BE49-F238E27FC236}">
                <a16:creationId xmlns:a16="http://schemas.microsoft.com/office/drawing/2014/main" id="{EF79C667-CA39-4DF7-16A8-AEEF06456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433" y="1313111"/>
            <a:ext cx="3924000" cy="2115889"/>
          </a:xfrm>
          <a:prstGeom prst="rect">
            <a:avLst/>
          </a:prstGeom>
        </p:spPr>
      </p:pic>
      <p:pic>
        <p:nvPicPr>
          <p:cNvPr id="10" name="Picture 9" descr="A person and person in safety vests and helmets working on a machine&#10;&#10;Description automatically generated">
            <a:extLst>
              <a:ext uri="{FF2B5EF4-FFF2-40B4-BE49-F238E27FC236}">
                <a16:creationId xmlns:a16="http://schemas.microsoft.com/office/drawing/2014/main" id="{B7ABF6B7-9968-122B-EFE0-FBB23C38D4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000" y="4708394"/>
            <a:ext cx="4140000" cy="214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59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929827-62E3-63B8-EE56-C219A4199799}"/>
              </a:ext>
            </a:extLst>
          </p:cNvPr>
          <p:cNvSpPr txBox="1"/>
          <p:nvPr/>
        </p:nvSpPr>
        <p:spPr>
          <a:xfrm>
            <a:off x="641132" y="1131014"/>
            <a:ext cx="8702566" cy="5588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E. Control Systems &amp; Robotics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Mechatronics (Sensors, Actuators, Embedded Systems)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Automation &amp; Robotics (Industrial Robots, AI in Engineering)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Control Theory (PID Controllers, Feedback Systems)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F. Computational &amp; Simulation Tools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Computer-Aided Design (CAD - SolidWorks, AutoCAD)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Finite Element Analysis (FEA - ANSYS, Abaqus)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Computational Fluid Dynamics (CFD - Fluent,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OpenFOAM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G. Engineering Ethics &amp; Project Management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Professional Ethics in Engineering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Project Planning &amp; Cost Estimation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Entrepreneurship in Mechanical Engineering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AE4AD3-9238-36B0-16A8-748AF5637CF3}"/>
              </a:ext>
            </a:extLst>
          </p:cNvPr>
          <p:cNvSpPr txBox="1"/>
          <p:nvPr/>
        </p:nvSpPr>
        <p:spPr>
          <a:xfrm>
            <a:off x="462454" y="154208"/>
            <a:ext cx="10405243" cy="97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Core Subjects in a Mechanical Engineering Course</a:t>
            </a:r>
            <a:endParaRPr lang="en-GB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mechanical engineering degree typically covers the following foundational subjects: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 descr="A robot arm on a table&#10;&#10;Description automatically generated">
            <a:extLst>
              <a:ext uri="{FF2B5EF4-FFF2-40B4-BE49-F238E27FC236}">
                <a16:creationId xmlns:a16="http://schemas.microsoft.com/office/drawing/2014/main" id="{435B889C-2402-E6D3-9440-806E9195F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698" y="1131014"/>
            <a:ext cx="3708000" cy="2467495"/>
          </a:xfrm>
          <a:prstGeom prst="rect">
            <a:avLst/>
          </a:prstGeom>
        </p:spPr>
      </p:pic>
      <p:pic>
        <p:nvPicPr>
          <p:cNvPr id="16" name="Picture 15" descr="A drawing of a robot&#10;&#10;Description automatically generated">
            <a:extLst>
              <a:ext uri="{FF2B5EF4-FFF2-40B4-BE49-F238E27FC236}">
                <a16:creationId xmlns:a16="http://schemas.microsoft.com/office/drawing/2014/main" id="{5CBE5F37-09F5-0CA2-2A00-A14F51DE8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253" y="4209402"/>
            <a:ext cx="3960000" cy="22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5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erson standing in front of a machine&#10;&#10;Description automatically generated">
            <a:extLst>
              <a:ext uri="{FF2B5EF4-FFF2-40B4-BE49-F238E27FC236}">
                <a16:creationId xmlns:a16="http://schemas.microsoft.com/office/drawing/2014/main" id="{F5E1C8F4-F425-A2C9-A3FC-35BF285B0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57319"/>
            <a:ext cx="4176000" cy="30762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02820A-FB1D-E77A-D203-BDD507D541EE}"/>
              </a:ext>
            </a:extLst>
          </p:cNvPr>
          <p:cNvSpPr txBox="1"/>
          <p:nvPr/>
        </p:nvSpPr>
        <p:spPr>
          <a:xfrm>
            <a:off x="725214" y="293388"/>
            <a:ext cx="7388772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4. Practical Learning &amp; Hands-on Experience</a:t>
            </a:r>
            <a:endParaRPr lang="en-GB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931D03-F466-3D06-08EC-44689D759AF9}"/>
              </a:ext>
            </a:extLst>
          </p:cNvPr>
          <p:cNvSpPr txBox="1"/>
          <p:nvPr/>
        </p:nvSpPr>
        <p:spPr>
          <a:xfrm>
            <a:off x="430924" y="881861"/>
            <a:ext cx="6096000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Mechanical engineering courses often include: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981732-CB46-7A1D-18C4-D7DEFF1D3C9B}"/>
              </a:ext>
            </a:extLst>
          </p:cNvPr>
          <p:cNvSpPr txBox="1"/>
          <p:nvPr/>
        </p:nvSpPr>
        <p:spPr>
          <a:xfrm>
            <a:off x="966951" y="1470334"/>
            <a:ext cx="8747204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 Work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Material testing, fluid mechanics experiments, thermodynamics labs.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Workshops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Machining, welding, CNC operations.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Internships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Industry exposure in manufacturing plants, automotive companies, research labs.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Final Year Project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Designing and prototyping a mechanical system (e.g., robots, renewable energy devices, automation systems).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 descr="A person working on a machine&#10;&#10;Description automatically generated">
            <a:extLst>
              <a:ext uri="{FF2B5EF4-FFF2-40B4-BE49-F238E27FC236}">
                <a16:creationId xmlns:a16="http://schemas.microsoft.com/office/drawing/2014/main" id="{D69B386C-07F9-CF26-8C1C-7274DA0943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244" y="435137"/>
            <a:ext cx="3420000" cy="2275847"/>
          </a:xfrm>
          <a:prstGeom prst="rect">
            <a:avLst/>
          </a:prstGeom>
        </p:spPr>
      </p:pic>
      <p:pic>
        <p:nvPicPr>
          <p:cNvPr id="15" name="Picture 14" descr="A person standing next to a machine&#10;&#10;Description automatically generated">
            <a:extLst>
              <a:ext uri="{FF2B5EF4-FFF2-40B4-BE49-F238E27FC236}">
                <a16:creationId xmlns:a16="http://schemas.microsoft.com/office/drawing/2014/main" id="{4D18E02F-41E2-0DB7-62FD-52C04EC907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244" y="4257319"/>
            <a:ext cx="3456000" cy="254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582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629</Words>
  <Application>Microsoft Office PowerPoint</Application>
  <PresentationFormat>Widescreen</PresentationFormat>
  <Paragraphs>71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Soraya ZEHANI</dc:creator>
  <cp:lastModifiedBy>imane</cp:lastModifiedBy>
  <cp:revision>9</cp:revision>
  <dcterms:created xsi:type="dcterms:W3CDTF">2025-02-05T11:32:42Z</dcterms:created>
  <dcterms:modified xsi:type="dcterms:W3CDTF">2025-02-06T13:10:46Z</dcterms:modified>
</cp:coreProperties>
</file>