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4"/>
  </p:notesMasterIdLst>
  <p:handoutMasterIdLst>
    <p:handoutMasterId r:id="rId15"/>
  </p:handoutMasterIdLst>
  <p:sldIdLst>
    <p:sldId id="324" r:id="rId2"/>
    <p:sldId id="259" r:id="rId3"/>
    <p:sldId id="282" r:id="rId4"/>
    <p:sldId id="365" r:id="rId5"/>
    <p:sldId id="400" r:id="rId6"/>
    <p:sldId id="402" r:id="rId7"/>
    <p:sldId id="409" r:id="rId8"/>
    <p:sldId id="410" r:id="rId9"/>
    <p:sldId id="411" r:id="rId10"/>
    <p:sldId id="412" r:id="rId11"/>
    <p:sldId id="413" r:id="rId12"/>
    <p:sldId id="313"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07/10/2024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07/10/2024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s://timespro.com/blog/what-is-strategic-management-and-what-are-its-types#types-of-strategic-management" TargetMode="External"/><Relationship Id="rId4" Type="http://schemas.openxmlformats.org/officeDocument/2006/relationships/hyperlink" Target="https://medallionpartnersinc.com/what-are-the-5-types-of-strategic-managemen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medallionpartnersinc.com/what-is-the-difference-between-organizational-strategy-and-business-strategy/"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4" name="Nuage 3"/>
          <p:cNvSpPr/>
          <p:nvPr/>
        </p:nvSpPr>
        <p:spPr>
          <a:xfrm>
            <a:off x="307975" y="142468"/>
            <a:ext cx="8512497"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rgbClr val="C00000"/>
                </a:solidFill>
              </a:rPr>
              <a:t>4- Expressive </a:t>
            </a:r>
            <a:r>
              <a:rPr lang="fr-FR" sz="2800" b="1" dirty="0">
                <a:solidFill>
                  <a:srgbClr val="C00000"/>
                </a:solidFill>
              </a:rPr>
              <a:t>Strategic Management</a:t>
            </a:r>
            <a:endParaRPr lang="fr-FR" sz="2800" b="1" dirty="0">
              <a:solidFill>
                <a:srgbClr val="C00000"/>
              </a:solidFill>
            </a:endParaRPr>
          </a:p>
        </p:txBody>
      </p:sp>
      <p:sp>
        <p:nvSpPr>
          <p:cNvPr id="14" name="Arrondir un rectangle avec un coin diagonal 13"/>
          <p:cNvSpPr/>
          <p:nvPr/>
        </p:nvSpPr>
        <p:spPr>
          <a:xfrm>
            <a:off x="155575" y="1916832"/>
            <a:ext cx="8808913" cy="46805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The </a:t>
            </a:r>
            <a:r>
              <a:rPr lang="en-US" sz="2400" dirty="0">
                <a:solidFill>
                  <a:schemeClr val="tx1"/>
                </a:solidFill>
              </a:rPr>
              <a:t>expressive model of strategic management combines the adaptive and interpretive models previously described. An organization using the expressive strategic management type is focused on adapting to changes in the internal and external environments and constantly clarifying, communicating, and validating its mission and vision. The expressive model requires the highest degree of integration and coordination for organizational members and stakeholders. The expressive type is the ideal that most organizations strive to attain when engaged in strategic management.</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049653346"/>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4" name="Nuage 3"/>
          <p:cNvSpPr/>
          <p:nvPr/>
        </p:nvSpPr>
        <p:spPr>
          <a:xfrm>
            <a:off x="307975" y="142468"/>
            <a:ext cx="8512497"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a:solidFill>
                  <a:srgbClr val="C00000"/>
                </a:solidFill>
              </a:rPr>
              <a:t>5- Transcendent </a:t>
            </a:r>
            <a:r>
              <a:rPr lang="fr-FR" sz="2800" b="1" dirty="0" err="1">
                <a:solidFill>
                  <a:srgbClr val="C00000"/>
                </a:solidFill>
              </a:rPr>
              <a:t>strategic</a:t>
            </a:r>
            <a:r>
              <a:rPr lang="fr-FR" sz="2800" b="1" dirty="0">
                <a:solidFill>
                  <a:srgbClr val="C00000"/>
                </a:solidFill>
              </a:rPr>
              <a:t> management </a:t>
            </a:r>
            <a:endParaRPr lang="fr-FR" sz="2800" b="1" dirty="0">
              <a:solidFill>
                <a:srgbClr val="C00000"/>
              </a:solidFill>
            </a:endParaRPr>
          </a:p>
        </p:txBody>
      </p:sp>
      <p:sp>
        <p:nvSpPr>
          <p:cNvPr id="14" name="Arrondir un rectangle avec un coin diagonal 13"/>
          <p:cNvSpPr/>
          <p:nvPr/>
        </p:nvSpPr>
        <p:spPr>
          <a:xfrm>
            <a:off x="155575" y="1916832"/>
            <a:ext cx="8808913" cy="46805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rPr>
              <a:t> Transcendent strategic management is the highest level of strategic management. </a:t>
            </a:r>
          </a:p>
          <a:p>
            <a:r>
              <a:rPr lang="en-US" sz="2400" dirty="0">
                <a:solidFill>
                  <a:schemeClr val="tx1"/>
                </a:solidFill>
              </a:rPr>
              <a:t>Organizations can adopt transcendent strategic management after they have successfully implemented and mastered the other four strategies. After gaining an in-depth understanding of the advantages and disadvantages of each strategic management style, they can then create a unique and multi-faceted strategy that incorporates the strengths of each of the four management styles</a:t>
            </a: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418197519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539552" y="1124744"/>
            <a:ext cx="7992888" cy="496855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https://medallionpartnersinc.com/what-are-the-5-types-of-strategic-management</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timespro.com/blog/what-is-strategic-management-and-what-are-its-types#types-of-strategic-management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https://www.linkedin.com/pulse/5-types-strategic-management-kenneth-j-clough-phd#:~:text=The%20interpretive%20model%20focuses%20on,and%20mission%20of%20the%20organization.</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81588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Level: </a:t>
            </a:r>
            <a:r>
              <a:rPr lang="en-US" sz="2800" b="1" dirty="0" smtClean="0">
                <a:solidFill>
                  <a:schemeClr val="tx1"/>
                </a:solidFill>
              </a:rPr>
              <a:t>1</a:t>
            </a:r>
            <a:r>
              <a:rPr lang="en-US" sz="2800" b="1" baseline="30000" dirty="0" smtClean="0">
                <a:solidFill>
                  <a:schemeClr val="tx1"/>
                </a:solidFill>
              </a:rPr>
              <a:t>rd</a:t>
            </a:r>
            <a:r>
              <a:rPr lang="en-US" sz="2800" b="1" dirty="0" smtClean="0">
                <a:solidFill>
                  <a:schemeClr val="tx1"/>
                </a:solidFill>
              </a:rPr>
              <a:t> Year Master. </a:t>
            </a:r>
            <a:r>
              <a:rPr lang="en-US" sz="2800" b="1" dirty="0">
                <a:solidFill>
                  <a:schemeClr val="tx1"/>
                </a:solidFill>
              </a:rPr>
              <a:t>Option:  </a:t>
            </a:r>
            <a:r>
              <a:rPr lang="en-US" sz="2800" b="1" dirty="0" smtClean="0">
                <a:solidFill>
                  <a:schemeClr val="tx1"/>
                </a:solidFill>
              </a:rPr>
              <a:t>Strategic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smtClean="0">
                <a:solidFill>
                  <a:schemeClr val="accent4">
                    <a:lumMod val="10000"/>
                  </a:schemeClr>
                </a:solidFill>
              </a:rPr>
              <a:t>Prof: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Course </a:t>
            </a:r>
            <a:r>
              <a:rPr lang="en-US" sz="3200" b="1" i="1" dirty="0" smtClean="0">
                <a:solidFill>
                  <a:schemeClr val="accent3"/>
                </a:solidFill>
              </a:rPr>
              <a:t>II:</a:t>
            </a:r>
            <a:endParaRPr lang="en-US" sz="3200" b="1" i="1" dirty="0" smtClean="0">
              <a:solidFill>
                <a:schemeClr val="accent3"/>
              </a:solidFill>
            </a:endParaRPr>
          </a:p>
          <a:p>
            <a:pPr algn="ctr"/>
            <a:r>
              <a:rPr lang="en-US" sz="3200" b="1" i="1" dirty="0" smtClean="0">
                <a:solidFill>
                  <a:schemeClr val="accent3"/>
                </a:solidFill>
              </a:rPr>
              <a:t>SRTATEGIC MANAGEMENT TYPES</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430851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pPr algn="just">
              <a:buFont typeface="Wingdings" pitchFamily="2" charset="2"/>
              <a:buChar char="v"/>
            </a:pPr>
            <a:r>
              <a:rPr lang="en-US" sz="2000" b="1" dirty="0" smtClean="0">
                <a:solidFill>
                  <a:schemeClr val="tx1"/>
                </a:solidFill>
              </a:rPr>
              <a:t>TYPES </a:t>
            </a:r>
            <a:r>
              <a:rPr lang="en-US" sz="2000" b="1" dirty="0" smtClean="0">
                <a:solidFill>
                  <a:schemeClr val="tx1"/>
                </a:solidFill>
              </a:rPr>
              <a:t>OF STRATEGIC </a:t>
            </a:r>
            <a:r>
              <a:rPr lang="en-US" sz="2000" b="1" dirty="0" smtClean="0">
                <a:solidFill>
                  <a:schemeClr val="tx1"/>
                </a:solidFill>
              </a:rPr>
              <a:t>MANAGEMENT:</a:t>
            </a:r>
          </a:p>
          <a:p>
            <a:pPr algn="just"/>
            <a:endParaRPr lang="en-US" sz="2000" b="1" dirty="0">
              <a:solidFill>
                <a:schemeClr val="tx1"/>
              </a:solidFill>
            </a:endParaRPr>
          </a:p>
          <a:p>
            <a:pPr algn="just">
              <a:buFont typeface="Wingdings" pitchFamily="2" charset="2"/>
              <a:buChar char="v"/>
            </a:pPr>
            <a:r>
              <a:rPr lang="fr-FR" sz="2800" b="1" dirty="0" err="1" smtClean="0">
                <a:solidFill>
                  <a:srgbClr val="C00000"/>
                </a:solidFill>
              </a:rPr>
              <a:t>Linear</a:t>
            </a:r>
            <a:r>
              <a:rPr lang="fr-FR" sz="2800" b="1" dirty="0" smtClean="0">
                <a:solidFill>
                  <a:srgbClr val="C00000"/>
                </a:solidFill>
              </a:rPr>
              <a:t> </a:t>
            </a:r>
            <a:r>
              <a:rPr lang="fr-FR" sz="2800" b="1" dirty="0" err="1">
                <a:solidFill>
                  <a:srgbClr val="C00000"/>
                </a:solidFill>
              </a:rPr>
              <a:t>strategic</a:t>
            </a:r>
            <a:r>
              <a:rPr lang="fr-FR" sz="2800" b="1" dirty="0">
                <a:solidFill>
                  <a:srgbClr val="C00000"/>
                </a:solidFill>
              </a:rPr>
              <a:t> </a:t>
            </a:r>
            <a:r>
              <a:rPr lang="fr-FR" sz="2800" b="1" dirty="0" smtClean="0">
                <a:solidFill>
                  <a:srgbClr val="C00000"/>
                </a:solidFill>
              </a:rPr>
              <a:t>management.</a:t>
            </a:r>
          </a:p>
          <a:p>
            <a:pPr algn="just">
              <a:buFont typeface="Wingdings" pitchFamily="2" charset="2"/>
              <a:buChar char="v"/>
            </a:pPr>
            <a:r>
              <a:rPr lang="fr-FR" sz="2800" b="1" dirty="0" smtClean="0">
                <a:solidFill>
                  <a:srgbClr val="C00000"/>
                </a:solidFill>
              </a:rPr>
              <a:t>Adaptive </a:t>
            </a:r>
            <a:r>
              <a:rPr lang="fr-FR" sz="2800" b="1" dirty="0" err="1">
                <a:solidFill>
                  <a:srgbClr val="C00000"/>
                </a:solidFill>
              </a:rPr>
              <a:t>strategic</a:t>
            </a:r>
            <a:r>
              <a:rPr lang="fr-FR" sz="2800" b="1" dirty="0">
                <a:solidFill>
                  <a:srgbClr val="C00000"/>
                </a:solidFill>
              </a:rPr>
              <a:t> </a:t>
            </a:r>
            <a:r>
              <a:rPr lang="fr-FR" sz="2800" b="1" dirty="0" smtClean="0">
                <a:solidFill>
                  <a:srgbClr val="C00000"/>
                </a:solidFill>
              </a:rPr>
              <a:t>management.</a:t>
            </a:r>
          </a:p>
          <a:p>
            <a:pPr algn="just">
              <a:buFont typeface="Wingdings" pitchFamily="2" charset="2"/>
              <a:buChar char="v"/>
            </a:pPr>
            <a:r>
              <a:rPr lang="fr-FR" sz="2800" b="1" dirty="0" err="1" smtClean="0">
                <a:solidFill>
                  <a:srgbClr val="C00000"/>
                </a:solidFill>
              </a:rPr>
              <a:t>Interpretive</a:t>
            </a:r>
            <a:r>
              <a:rPr lang="fr-FR" sz="2800" b="1" dirty="0" smtClean="0">
                <a:solidFill>
                  <a:srgbClr val="C00000"/>
                </a:solidFill>
              </a:rPr>
              <a:t> </a:t>
            </a:r>
            <a:r>
              <a:rPr lang="fr-FR" sz="2800" b="1" dirty="0" err="1">
                <a:solidFill>
                  <a:srgbClr val="C00000"/>
                </a:solidFill>
              </a:rPr>
              <a:t>strategic</a:t>
            </a:r>
            <a:r>
              <a:rPr lang="fr-FR" sz="2800" b="1" dirty="0">
                <a:solidFill>
                  <a:srgbClr val="C00000"/>
                </a:solidFill>
              </a:rPr>
              <a:t> </a:t>
            </a:r>
            <a:r>
              <a:rPr lang="fr-FR" sz="2800" b="1" dirty="0" smtClean="0">
                <a:solidFill>
                  <a:srgbClr val="C00000"/>
                </a:solidFill>
              </a:rPr>
              <a:t>management.</a:t>
            </a:r>
          </a:p>
          <a:p>
            <a:pPr algn="just">
              <a:buFont typeface="Wingdings" pitchFamily="2" charset="2"/>
              <a:buChar char="v"/>
            </a:pPr>
            <a:r>
              <a:rPr lang="fr-FR" sz="2800" b="1" dirty="0" smtClean="0">
                <a:solidFill>
                  <a:srgbClr val="C00000"/>
                </a:solidFill>
              </a:rPr>
              <a:t>Expressive </a:t>
            </a:r>
            <a:r>
              <a:rPr lang="fr-FR" sz="2800" b="1" dirty="0" err="1">
                <a:solidFill>
                  <a:srgbClr val="C00000"/>
                </a:solidFill>
              </a:rPr>
              <a:t>strategic</a:t>
            </a:r>
            <a:r>
              <a:rPr lang="fr-FR" sz="2800" b="1" dirty="0">
                <a:solidFill>
                  <a:srgbClr val="C00000"/>
                </a:solidFill>
              </a:rPr>
              <a:t> </a:t>
            </a:r>
            <a:r>
              <a:rPr lang="fr-FR" sz="2800" b="1" dirty="0" smtClean="0">
                <a:solidFill>
                  <a:srgbClr val="C00000"/>
                </a:solidFill>
              </a:rPr>
              <a:t>management.</a:t>
            </a:r>
          </a:p>
          <a:p>
            <a:pPr algn="just">
              <a:buFont typeface="Wingdings" pitchFamily="2" charset="2"/>
              <a:buChar char="v"/>
            </a:pPr>
            <a:r>
              <a:rPr lang="fr-FR" sz="2800" b="1" dirty="0" smtClean="0">
                <a:solidFill>
                  <a:srgbClr val="C00000"/>
                </a:solidFill>
              </a:rPr>
              <a:t>Transcendent </a:t>
            </a:r>
            <a:r>
              <a:rPr lang="fr-FR" sz="2800" b="1" dirty="0" err="1">
                <a:solidFill>
                  <a:srgbClr val="C00000"/>
                </a:solidFill>
              </a:rPr>
              <a:t>strategic</a:t>
            </a:r>
            <a:r>
              <a:rPr lang="fr-FR" sz="2800" b="1" dirty="0">
                <a:solidFill>
                  <a:srgbClr val="C00000"/>
                </a:solidFill>
              </a:rPr>
              <a:t> management.</a:t>
            </a:r>
          </a:p>
          <a:p>
            <a:pPr algn="just"/>
            <a:endParaRPr lang="fr-FR" sz="2000" b="1" dirty="0" smtClean="0">
              <a:solidFill>
                <a:schemeClr val="tx1"/>
              </a:solidFill>
            </a:endParaRPr>
          </a:p>
          <a:p>
            <a:pPr algn="just">
              <a:buFont typeface="Wingdings" pitchFamily="2" charset="2"/>
              <a:buChar char="v"/>
            </a:pPr>
            <a:endParaRPr lang="fr-FR" sz="2000" b="1" dirty="0" smtClean="0">
              <a:solidFill>
                <a:schemeClr val="tx1"/>
              </a:solidFill>
            </a:endParaRPr>
          </a:p>
          <a:p>
            <a:pPr algn="just">
              <a:buFont typeface="Wingdings" pitchFamily="2" charset="2"/>
              <a:buChar char="v"/>
            </a:pPr>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642910" y="0"/>
            <a:ext cx="7529490"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1- </a:t>
            </a:r>
            <a:r>
              <a:rPr lang="fr-FR" sz="2800" b="1" dirty="0" err="1" smtClean="0">
                <a:solidFill>
                  <a:schemeClr val="accent4">
                    <a:lumMod val="10000"/>
                  </a:schemeClr>
                </a:solidFill>
              </a:rPr>
              <a:t>Linear</a:t>
            </a:r>
            <a:r>
              <a:rPr lang="fr-FR" sz="2800" b="1" dirty="0" smtClean="0">
                <a:solidFill>
                  <a:schemeClr val="accent4">
                    <a:lumMod val="10000"/>
                  </a:schemeClr>
                </a:solidFill>
              </a:rPr>
              <a:t> </a:t>
            </a:r>
            <a:r>
              <a:rPr lang="fr-FR" sz="2800" b="1" dirty="0" err="1">
                <a:solidFill>
                  <a:schemeClr val="accent4">
                    <a:lumMod val="10000"/>
                  </a:schemeClr>
                </a:solidFill>
              </a:rPr>
              <a:t>strategic</a:t>
            </a:r>
            <a:r>
              <a:rPr lang="fr-FR" sz="2800" b="1" dirty="0">
                <a:solidFill>
                  <a:schemeClr val="accent4">
                    <a:lumMod val="10000"/>
                  </a:schemeClr>
                </a:solidFill>
              </a:rPr>
              <a:t> management</a:t>
            </a:r>
            <a:endParaRPr lang="fr-FR" sz="2800" b="1" dirty="0">
              <a:solidFill>
                <a:schemeClr val="accent4">
                  <a:lumMod val="10000"/>
                </a:schemeClr>
              </a:solidFill>
            </a:endParaRPr>
          </a:p>
        </p:txBody>
      </p:sp>
      <p:sp>
        <p:nvSpPr>
          <p:cNvPr id="14" name="Arrondir un rectangle avec un coin diagonal 13"/>
          <p:cNvSpPr/>
          <p:nvPr/>
        </p:nvSpPr>
        <p:spPr>
          <a:xfrm>
            <a:off x="372444" y="4009903"/>
            <a:ext cx="8215370" cy="26642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 It’s important to note that the processes and plans created by linear strategic management rarely impact the products or services offered by an organization. Instead, strategic linear management seeks to respond to issues like increased competitive pressure with tactics like improved marketing, more sophisticated sales strategies, and enhanced customer service. </a:t>
            </a:r>
            <a:endParaRPr lang="ar-DZ" sz="2400" b="1" dirty="0" smtClean="0">
              <a:solidFill>
                <a:schemeClr val="tx1"/>
              </a:solidFill>
            </a:endParaRPr>
          </a:p>
        </p:txBody>
      </p:sp>
      <p:sp>
        <p:nvSpPr>
          <p:cNvPr id="6" name="Arrondir un rectangle avec un coin diagonal 5"/>
          <p:cNvSpPr/>
          <p:nvPr/>
        </p:nvSpPr>
        <p:spPr>
          <a:xfrm>
            <a:off x="473490" y="1179278"/>
            <a:ext cx="8215370" cy="26642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en-US" sz="2400" dirty="0">
                <a:solidFill>
                  <a:schemeClr val="tx1"/>
                </a:solidFill>
              </a:rPr>
              <a:t> Linear strategic management is the most common and conventional of the five types of </a:t>
            </a:r>
            <a:r>
              <a:rPr lang="en-US" sz="2400" u="sng" dirty="0">
                <a:solidFill>
                  <a:schemeClr val="tx1"/>
                </a:solidFill>
                <a:hlinkClick r:id="rId3"/>
              </a:rPr>
              <a:t>strategy in business</a:t>
            </a:r>
            <a:r>
              <a:rPr lang="en-US" sz="2400" dirty="0">
                <a:solidFill>
                  <a:schemeClr val="tx1"/>
                </a:solidFill>
              </a:rPr>
              <a:t>. Linear strategic management relies on building decision-making processes based on logic and rationality, allowing organizations to react effectively to unexpected changes and disruptions.</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This type involves clearly defined steps and a systematic approach, where strategies are formulated and implemented as planned. It is suitable for stable and predictable environments where long-term planning is feasible</a:t>
            </a:r>
            <a:endParaRPr lang="ar-DZ" sz="2400" b="1" dirty="0" smtClean="0">
              <a:solidFill>
                <a:schemeClr val="tx1"/>
              </a:solidFill>
            </a:endParaRPr>
          </a:p>
        </p:txBody>
      </p:sp>
      <p:sp>
        <p:nvSpPr>
          <p:cNvPr id="6" name="Nuage 5"/>
          <p:cNvSpPr/>
          <p:nvPr/>
        </p:nvSpPr>
        <p:spPr>
          <a:xfrm>
            <a:off x="642910" y="634165"/>
            <a:ext cx="7529490"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1- </a:t>
            </a:r>
            <a:r>
              <a:rPr lang="fr-FR" sz="2800" b="1" dirty="0" err="1" smtClean="0">
                <a:solidFill>
                  <a:schemeClr val="accent4">
                    <a:lumMod val="10000"/>
                  </a:schemeClr>
                </a:solidFill>
              </a:rPr>
              <a:t>Linear</a:t>
            </a:r>
            <a:r>
              <a:rPr lang="fr-FR" sz="2800" b="1" dirty="0" smtClean="0">
                <a:solidFill>
                  <a:schemeClr val="accent4">
                    <a:lumMod val="10000"/>
                  </a:schemeClr>
                </a:solidFill>
              </a:rPr>
              <a:t> </a:t>
            </a:r>
            <a:r>
              <a:rPr lang="fr-FR" sz="2800" b="1" dirty="0" err="1">
                <a:solidFill>
                  <a:schemeClr val="accent4">
                    <a:lumMod val="10000"/>
                  </a:schemeClr>
                </a:solidFill>
              </a:rPr>
              <a:t>strategic</a:t>
            </a:r>
            <a:r>
              <a:rPr lang="fr-FR" sz="2800" b="1" dirty="0">
                <a:solidFill>
                  <a:schemeClr val="accent4">
                    <a:lumMod val="10000"/>
                  </a:schemeClr>
                </a:solidFill>
              </a:rPr>
              <a:t> management</a:t>
            </a:r>
            <a:endParaRPr lang="fr-FR" sz="2800" b="1" dirty="0">
              <a:solidFill>
                <a:schemeClr val="accent4">
                  <a:lumMod val="10000"/>
                </a:schemeClr>
              </a:solidFill>
            </a:endParaRPr>
          </a:p>
        </p:txBody>
      </p:sp>
    </p:spTree>
    <p:extLst>
      <p:ext uri="{BB962C8B-B14F-4D97-AF65-F5344CB8AC3E}">
        <p14:creationId xmlns:p14="http://schemas.microsoft.com/office/powerpoint/2010/main" val="278445627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rgbClr val="C00000"/>
                </a:solidFill>
              </a:rPr>
              <a:t>2- Adaptive </a:t>
            </a:r>
            <a:r>
              <a:rPr lang="fr-FR" sz="2800" b="1" dirty="0" err="1">
                <a:solidFill>
                  <a:srgbClr val="C00000"/>
                </a:solidFill>
              </a:rPr>
              <a:t>strategic</a:t>
            </a:r>
            <a:r>
              <a:rPr lang="fr-FR" sz="2800" b="1" dirty="0">
                <a:solidFill>
                  <a:srgbClr val="C00000"/>
                </a:solidFill>
              </a:rPr>
              <a:t> management</a:t>
            </a:r>
            <a:endParaRPr lang="fr-FR" sz="2800" b="1" dirty="0">
              <a:solidFill>
                <a:schemeClr val="accent4">
                  <a:lumMod val="10000"/>
                </a:schemeClr>
              </a:solidFill>
            </a:endParaRPr>
          </a:p>
        </p:txBody>
      </p:sp>
      <p:sp>
        <p:nvSpPr>
          <p:cNvPr id="14" name="Arrondir un rectangle avec un coin diagonal 13"/>
          <p:cNvSpPr/>
          <p:nvPr/>
        </p:nvSpPr>
        <p:spPr>
          <a:xfrm>
            <a:off x="155575" y="2132856"/>
            <a:ext cx="8736905" cy="43924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 </a:t>
            </a:r>
            <a:r>
              <a:rPr lang="en-US" sz="2400" dirty="0" smtClean="0">
                <a:solidFill>
                  <a:schemeClr val="tx1"/>
                </a:solidFill>
              </a:rPr>
              <a:t>Adaptive </a:t>
            </a:r>
            <a:r>
              <a:rPr lang="en-US" sz="2400" dirty="0">
                <a:solidFill>
                  <a:schemeClr val="tx1"/>
                </a:solidFill>
              </a:rPr>
              <a:t>management </a:t>
            </a:r>
            <a:r>
              <a:rPr lang="en-US" sz="2400" dirty="0" smtClean="0">
                <a:solidFill>
                  <a:schemeClr val="tx1"/>
                </a:solidFill>
              </a:rPr>
              <a:t>“ called also </a:t>
            </a:r>
            <a:r>
              <a:rPr lang="en-US" sz="2400" dirty="0" err="1" smtClean="0">
                <a:solidFill>
                  <a:schemeClr val="tx1"/>
                </a:solidFill>
              </a:rPr>
              <a:t>discriptive</a:t>
            </a:r>
            <a:r>
              <a:rPr lang="en-US" sz="2400" dirty="0" smtClean="0">
                <a:solidFill>
                  <a:schemeClr val="tx1"/>
                </a:solidFill>
              </a:rPr>
              <a:t> SM” aims </a:t>
            </a:r>
            <a:r>
              <a:rPr lang="en-US" sz="2400" dirty="0">
                <a:solidFill>
                  <a:schemeClr val="tx1"/>
                </a:solidFill>
              </a:rPr>
              <a:t>to arm organizations with the ability to respond effectively to unexpected shifts or changes in their market or competitive environment</a:t>
            </a:r>
            <a:r>
              <a:rPr lang="en-US" sz="2400" dirty="0" smtClean="0">
                <a:solidFill>
                  <a:schemeClr val="tx1"/>
                </a:solidFill>
              </a:rPr>
              <a:t>.</a:t>
            </a:r>
          </a:p>
          <a:p>
            <a:pPr algn="just"/>
            <a:r>
              <a:rPr lang="en-US" sz="2400" dirty="0" smtClean="0">
                <a:solidFill>
                  <a:schemeClr val="tx1"/>
                </a:solidFill>
              </a:rPr>
              <a:t>	Adaptive </a:t>
            </a:r>
            <a:r>
              <a:rPr lang="en-US" sz="2400" dirty="0">
                <a:solidFill>
                  <a:schemeClr val="tx1"/>
                </a:solidFill>
              </a:rPr>
              <a:t>strategic management hinges on implementing, reviewing, and iterating management strategies to continuously update, refine, and improve an organization’s approach to emerging challenges. Advantages gained by adaptive strategic management are by nature temporary and rely on continuing experimentation to maintain the edge they create over competitors.</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919601717"/>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rgbClr val="C00000"/>
                </a:solidFill>
              </a:rPr>
              <a:t>2- Adaptive </a:t>
            </a:r>
            <a:r>
              <a:rPr lang="fr-FR" sz="2800" b="1" dirty="0" err="1">
                <a:solidFill>
                  <a:srgbClr val="C00000"/>
                </a:solidFill>
              </a:rPr>
              <a:t>strategic</a:t>
            </a:r>
            <a:r>
              <a:rPr lang="fr-FR" sz="2800" b="1" dirty="0">
                <a:solidFill>
                  <a:srgbClr val="C00000"/>
                </a:solidFill>
              </a:rPr>
              <a:t> management</a:t>
            </a:r>
            <a:endParaRPr lang="fr-FR" sz="2800" b="1" dirty="0">
              <a:solidFill>
                <a:schemeClr val="accent4">
                  <a:lumMod val="10000"/>
                </a:schemeClr>
              </a:solidFill>
            </a:endParaRPr>
          </a:p>
        </p:txBody>
      </p:sp>
      <p:sp>
        <p:nvSpPr>
          <p:cNvPr id="14" name="Arrondir un rectangle avec un coin diagonal 13"/>
          <p:cNvSpPr/>
          <p:nvPr/>
        </p:nvSpPr>
        <p:spPr>
          <a:xfrm>
            <a:off x="155575" y="2132856"/>
            <a:ext cx="8736905" cy="316835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 This focuses on how strategies should be formulated within the real-world context, </a:t>
            </a:r>
            <a:r>
              <a:rPr lang="en-US" sz="2400" dirty="0" err="1">
                <a:solidFill>
                  <a:schemeClr val="tx1"/>
                </a:solidFill>
              </a:rPr>
              <a:t>emphasising</a:t>
            </a:r>
            <a:r>
              <a:rPr lang="en-US" sz="2400" dirty="0">
                <a:solidFill>
                  <a:schemeClr val="tx1"/>
                </a:solidFill>
              </a:rPr>
              <a:t> flexibility and adaptation to changing conditions. It accounts for the complexities and </a:t>
            </a:r>
            <a:r>
              <a:rPr lang="en-US" sz="2400" dirty="0" err="1">
                <a:solidFill>
                  <a:schemeClr val="tx1"/>
                </a:solidFill>
              </a:rPr>
              <a:t>unpredictabilities</a:t>
            </a:r>
            <a:r>
              <a:rPr lang="en-US" sz="2400" dirty="0">
                <a:solidFill>
                  <a:schemeClr val="tx1"/>
                </a:solidFill>
              </a:rPr>
              <a:t> of business environments.</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930073044"/>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rgbClr val="C00000"/>
                </a:solidFill>
              </a:rPr>
              <a:t>3- </a:t>
            </a:r>
            <a:r>
              <a:rPr lang="fr-FR" sz="2800" b="1" dirty="0" err="1" smtClean="0">
                <a:solidFill>
                  <a:srgbClr val="C00000"/>
                </a:solidFill>
              </a:rPr>
              <a:t>Interpretive</a:t>
            </a:r>
            <a:r>
              <a:rPr lang="fr-FR" sz="2800" b="1" dirty="0" smtClean="0">
                <a:solidFill>
                  <a:srgbClr val="C00000"/>
                </a:solidFill>
              </a:rPr>
              <a:t> </a:t>
            </a:r>
            <a:r>
              <a:rPr lang="fr-FR" sz="2800" b="1" dirty="0" err="1">
                <a:solidFill>
                  <a:srgbClr val="C00000"/>
                </a:solidFill>
              </a:rPr>
              <a:t>strategic</a:t>
            </a:r>
            <a:r>
              <a:rPr lang="fr-FR" sz="2800" b="1" dirty="0">
                <a:solidFill>
                  <a:srgbClr val="C00000"/>
                </a:solidFill>
              </a:rPr>
              <a:t> management</a:t>
            </a:r>
            <a:endParaRPr lang="fr-FR" sz="2800" b="1" dirty="0">
              <a:solidFill>
                <a:schemeClr val="accent4">
                  <a:lumMod val="10000"/>
                </a:schemeClr>
              </a:solidFill>
            </a:endParaRPr>
          </a:p>
        </p:txBody>
      </p:sp>
      <p:sp>
        <p:nvSpPr>
          <p:cNvPr id="14" name="Arrondir un rectangle avec un coin diagonal 13"/>
          <p:cNvSpPr/>
          <p:nvPr/>
        </p:nvSpPr>
        <p:spPr>
          <a:xfrm>
            <a:off x="155575" y="1916832"/>
            <a:ext cx="8988425" cy="46805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The </a:t>
            </a:r>
            <a:r>
              <a:rPr lang="en-US" sz="2400" dirty="0">
                <a:solidFill>
                  <a:schemeClr val="tx1"/>
                </a:solidFill>
              </a:rPr>
              <a:t>interpretive model focuses on understanding and implementing the mission and vision of the organization. Here, the organization is constantly seeking to evaluate itself to determine if it is satisfied with the direction and mission of the organization. An organization using the interpretive type of strategic management is more focused on adjusting the organization's mission to the changes in the internal and external environments than on adapting products and services. The interpretive model increases in complexity because it requires the organization's various constituencies to interact in a highly communicative and organized manner</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29086011"/>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rgbClr val="C00000"/>
                </a:solidFill>
              </a:rPr>
              <a:t>3- </a:t>
            </a:r>
            <a:r>
              <a:rPr lang="fr-FR" sz="2800" b="1" dirty="0" err="1" smtClean="0">
                <a:solidFill>
                  <a:srgbClr val="C00000"/>
                </a:solidFill>
              </a:rPr>
              <a:t>Interpretive</a:t>
            </a:r>
            <a:r>
              <a:rPr lang="fr-FR" sz="2800" b="1" dirty="0" smtClean="0">
                <a:solidFill>
                  <a:srgbClr val="C00000"/>
                </a:solidFill>
              </a:rPr>
              <a:t> </a:t>
            </a:r>
            <a:r>
              <a:rPr lang="fr-FR" sz="2800" b="1" dirty="0" err="1">
                <a:solidFill>
                  <a:srgbClr val="C00000"/>
                </a:solidFill>
              </a:rPr>
              <a:t>strategic</a:t>
            </a:r>
            <a:r>
              <a:rPr lang="fr-FR" sz="2800" b="1" dirty="0">
                <a:solidFill>
                  <a:srgbClr val="C00000"/>
                </a:solidFill>
              </a:rPr>
              <a:t> management</a:t>
            </a:r>
            <a:endParaRPr lang="fr-FR" sz="2800" b="1" dirty="0">
              <a:solidFill>
                <a:schemeClr val="accent4">
                  <a:lumMod val="10000"/>
                </a:schemeClr>
              </a:solidFill>
            </a:endParaRPr>
          </a:p>
        </p:txBody>
      </p:sp>
      <p:sp>
        <p:nvSpPr>
          <p:cNvPr id="14" name="Arrondir un rectangle avec un coin diagonal 13"/>
          <p:cNvSpPr/>
          <p:nvPr/>
        </p:nvSpPr>
        <p:spPr>
          <a:xfrm>
            <a:off x="155575" y="1916832"/>
            <a:ext cx="8808913" cy="26642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This </a:t>
            </a:r>
            <a:r>
              <a:rPr lang="en-US" sz="2400" dirty="0">
                <a:solidFill>
                  <a:schemeClr val="tx1"/>
                </a:solidFill>
              </a:rPr>
              <a:t>approach promotes a commitment to adaptation based on continuous insights into the market, customer needs, and performance, which can give organizations a competitive edge over those relying on more linear approaches.</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695313512"/>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9451</TotalTime>
  <Words>630</Words>
  <Application>Microsoft Office PowerPoint</Application>
  <PresentationFormat>Affichage à l'écran (4:3)</PresentationFormat>
  <Paragraphs>86</Paragraphs>
  <Slides>12</Slides>
  <Notes>11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1235</cp:revision>
  <dcterms:created xsi:type="dcterms:W3CDTF">2008-12-20T18:29:40Z</dcterms:created>
  <dcterms:modified xsi:type="dcterms:W3CDTF">2024-10-07T08:48:33Z</dcterms:modified>
</cp:coreProperties>
</file>