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8" r:id="rId4"/>
    <p:sldId id="263" r:id="rId5"/>
    <p:sldId id="264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39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22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22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11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31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9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53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6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41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02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21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2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4106" y="390431"/>
            <a:ext cx="1074058" cy="807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58164" y="390431"/>
            <a:ext cx="4934857" cy="812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DZ" b="1" dirty="0" smtClean="0">
                <a:solidFill>
                  <a:schemeClr val="tx2"/>
                </a:solidFill>
              </a:rPr>
              <a:t>جامعة محمد خيضر بسكرة</a:t>
            </a:r>
          </a:p>
          <a:p>
            <a:r>
              <a:rPr lang="en-US" b="1" dirty="0" err="1" smtClean="0">
                <a:solidFill>
                  <a:schemeClr val="tx2"/>
                </a:solidFill>
              </a:rPr>
              <a:t>Université</a:t>
            </a:r>
            <a:r>
              <a:rPr lang="en-US" b="1" dirty="0" smtClean="0">
                <a:solidFill>
                  <a:schemeClr val="tx2"/>
                </a:solidFill>
              </a:rPr>
              <a:t> Mohamed </a:t>
            </a:r>
            <a:r>
              <a:rPr lang="en-US" b="1" dirty="0" err="1" smtClean="0">
                <a:solidFill>
                  <a:schemeClr val="tx2"/>
                </a:solidFill>
              </a:rPr>
              <a:t>Khider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Biskra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62742" y="1923142"/>
            <a:ext cx="9071428" cy="9434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تكنولوجيا المعلومات</a:t>
            </a:r>
            <a:endParaRPr lang="fr-FR" sz="4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520699" y="2633259"/>
            <a:ext cx="10555514" cy="1306286"/>
          </a:xfrm>
          <a:gradFill flip="none" rotWithShape="1">
            <a:gsLst>
              <a:gs pos="42000">
                <a:schemeClr val="accent1">
                  <a:lumMod val="5000"/>
                  <a:lumOff val="95000"/>
                </a:schemeClr>
              </a:gs>
              <a:gs pos="72500">
                <a:schemeClr val="tx2"/>
              </a:gs>
              <a:gs pos="46010">
                <a:srgbClr val="D0E2F3"/>
              </a:gs>
              <a:gs pos="6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sz="3200" b="1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الدرس 02</a:t>
            </a:r>
          </a:p>
          <a:p>
            <a:pPr marL="0" indent="0" algn="ctr" rtl="1">
              <a:buNone/>
            </a:pPr>
            <a:r>
              <a:rPr lang="ar-DZ" sz="3200" b="1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التطور التاريخي لتكنولوجيا المعلومات والاتصال ومكوناتها</a:t>
            </a:r>
            <a:endParaRPr lang="fr-FR" sz="3200" b="1" dirty="0">
              <a:solidFill>
                <a:schemeClr val="tx2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93142" y="4292058"/>
            <a:ext cx="5210628" cy="6386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fr-FR" sz="28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sz="2800" b="1" dirty="0" err="1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مصيبح</a:t>
            </a:r>
            <a:r>
              <a:rPr lang="ar-DZ" sz="28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وردة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كلية العلوم الإنسانية</a:t>
            </a:r>
          </a:p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Warda.msibah@univ-biskra,dz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51114" y="5172502"/>
            <a:ext cx="2714172" cy="5805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الطلبة المعنيون</a:t>
            </a:r>
            <a:endParaRPr lang="fr-FR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071738"/>
              </p:ext>
            </p:extLst>
          </p:nvPr>
        </p:nvGraphicFramePr>
        <p:xfrm>
          <a:off x="769257" y="5936343"/>
          <a:ext cx="10755086" cy="99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5086">
                  <a:extLst>
                    <a:ext uri="{9D8B030D-6E8A-4147-A177-3AD203B41FA5}">
                      <a16:colId xmlns:a16="http://schemas.microsoft.com/office/drawing/2014/main" val="1977671966"/>
                    </a:ext>
                  </a:extLst>
                </a:gridCol>
              </a:tblGrid>
              <a:tr h="496026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>
                          <a:solidFill>
                            <a:schemeClr val="tx2"/>
                          </a:solidFill>
                        </a:rPr>
                        <a:t>الكلية</a:t>
                      </a:r>
                      <a:r>
                        <a:rPr lang="ar-DZ" baseline="0" dirty="0" smtClean="0">
                          <a:solidFill>
                            <a:schemeClr val="tx2"/>
                          </a:solidFill>
                        </a:rPr>
                        <a:t>                               الشعبة                                       المستوى                                                  التخصص</a:t>
                      </a:r>
                      <a:endParaRPr lang="fr-FR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23000">
                          <a:schemeClr val="accent1">
                            <a:lumMod val="5000"/>
                            <a:lumOff val="95000"/>
                          </a:schemeClr>
                        </a:gs>
                        <a:gs pos="72500">
                          <a:schemeClr val="tx2"/>
                        </a:gs>
                        <a:gs pos="6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79016373"/>
                  </a:ext>
                </a:extLst>
              </a:tr>
              <a:tr h="496026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كلية</a:t>
                      </a:r>
                      <a:r>
                        <a:rPr lang="ar-DZ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العلوم الإنسانية              شعبة علم المكتبات والمعلومات             3ل                               إدارة المؤسسات الوثائقية والمكتبات</a:t>
                      </a:r>
                      <a:endParaRPr lang="fr-FR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63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15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33515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التطور التاريخي لتكنولوجيا المعلومات والاتصال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838199" y="2380343"/>
            <a:ext cx="10889343" cy="2314487"/>
          </a:xfrm>
        </p:spPr>
        <p:txBody>
          <a:bodyPr/>
          <a:lstStyle/>
          <a:p>
            <a:pPr marL="0" indent="0" algn="r" rtl="1">
              <a:buNone/>
            </a:pPr>
            <a:r>
              <a:rPr lang="ar-DZ" sz="3600" b="1" dirty="0" smtClean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أهداف الدرس</a:t>
            </a:r>
          </a:p>
          <a:p>
            <a:pPr marL="0" indent="0" algn="r" rtl="1">
              <a:buNone/>
            </a:pPr>
            <a:endParaRPr lang="ar-DZ" sz="3600" b="1" dirty="0" smtClean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التعرف على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التطور التاريخي لتكنولوجيا المعلومات والاتصال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Clr>
                <a:schemeClr val="tx2"/>
              </a:buClr>
              <a:buNone/>
            </a:pP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522" y="2105478"/>
            <a:ext cx="4103012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79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19867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.التطور التاريخي لتكنولوجيا المعلومات والاتصال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838200" y="1446663"/>
            <a:ext cx="10515600" cy="4572000"/>
          </a:xfrm>
        </p:spPr>
        <p:txBody>
          <a:bodyPr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يمكن أن نوجز التطورات التي مرت بها تكنولوجيا المعلومات والاتصالات في خمس مراحل:</a:t>
            </a:r>
          </a:p>
          <a:p>
            <a:pPr algn="ctr" rtl="1">
              <a:lnSpc>
                <a:spcPct val="150000"/>
              </a:lnSpc>
            </a:pP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1- ثورة المعلومات والاتصالات الأولى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وتبدأ من اختراع الانسان للكتابة بدءا من الكتابة المسمارية والسومرية وحتى ظهور الحروف, وبهذا انتهى عهد المعلومات الشفهية التي تنتهي بوفاة الإنسان,</a:t>
            </a:r>
            <a:endParaRPr lang="fr-FR" sz="36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2899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19867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التطور التاريخي لتكنولوجيا المعلومات والاتصال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1159397" y="1569493"/>
            <a:ext cx="10550382" cy="4572000"/>
          </a:xfrm>
        </p:spPr>
        <p:txBody>
          <a:bodyPr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fr-FR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.2 </a:t>
            </a: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ثورة </a:t>
            </a:r>
            <a:r>
              <a:rPr lang="ar-DZ" sz="3600" b="1" dirty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المعلومات والاتصالات الثانية: 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بدأت مع ظهور الطباعة بأنواعها المختلفة والتي ساعدت على نشر المعلومات في مختلف أنحاء العالم.</a:t>
            </a:r>
          </a:p>
          <a:p>
            <a:pPr marL="95250" indent="-95250" algn="ctr" rtl="1">
              <a:lnSpc>
                <a:spcPct val="150000"/>
              </a:lnSpc>
            </a:pPr>
            <a:r>
              <a:rPr lang="fr-FR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.3</a:t>
            </a: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ثورة </a:t>
            </a:r>
            <a:r>
              <a:rPr lang="ar-DZ" sz="3600" b="1" dirty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المعلومات والاتصالات الثالثة: 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وتميزت </a:t>
            </a:r>
            <a:r>
              <a:rPr lang="ar-DZ" sz="3600" dirty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ظهور مختلف أنواع وأشكال مصادر المعلومات المسموعة والمرئية (الهاتف، المذياع، التلفاز، الأقراص والأشرطة السمعية) هذا إلى جانب المصادر المطبوعة كالجرائد,</a:t>
            </a:r>
            <a:endParaRPr lang="fr-FR" sz="36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4451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19867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التطور التاريخي لتكنولوجيا المعلومات والاتصال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1213987" y="1487606"/>
            <a:ext cx="10515600" cy="4572000"/>
          </a:xfrm>
        </p:spPr>
        <p:txBody>
          <a:bodyPr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fr-FR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.4 </a:t>
            </a: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DZ" sz="3600" b="1" dirty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ثورة المعلومات والاتصالات الرابعة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وتتمثل في اختراع الحاسوب وتطور مراحاه وأجياله المختلفة مع كافة مميزاته، فوائده وآثاره الإيجابية على حركة نقل المعلومات عبر وسائل اتصال ارتبطت بالحواسيب,</a:t>
            </a:r>
          </a:p>
          <a:p>
            <a:pPr algn="ctr" rtl="1">
              <a:lnSpc>
                <a:spcPct val="150000"/>
              </a:lnSpc>
            </a:pPr>
            <a:r>
              <a:rPr lang="fr-FR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.5</a:t>
            </a: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DZ" sz="3600" b="1" dirty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ثورة المعلومات والاتصالات الخامسة: 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يتمثل في الرابط بين تكنولوجيا الحواسيب المتطورة وتكنولوجيا الاتصالات المختلفة بظهور شبكة الانترنت,</a:t>
            </a:r>
            <a:endParaRPr lang="fr-FR" sz="36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32666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3650</TotalTime>
  <Words>228</Words>
  <Application>Microsoft Office PowerPoint</Application>
  <PresentationFormat>Grand écran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Sakkal Majalla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الوب والانترنت</dc:title>
  <dc:creator>elathir</dc:creator>
  <cp:lastModifiedBy>elathir</cp:lastModifiedBy>
  <cp:revision>94</cp:revision>
  <dcterms:created xsi:type="dcterms:W3CDTF">2021-03-23T06:02:04Z</dcterms:created>
  <dcterms:modified xsi:type="dcterms:W3CDTF">2024-12-08T20:09:10Z</dcterms:modified>
</cp:coreProperties>
</file>