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6" r:id="rId2"/>
    <p:sldId id="256" r:id="rId3"/>
    <p:sldId id="297" r:id="rId4"/>
    <p:sldId id="322" r:id="rId5"/>
    <p:sldId id="323" r:id="rId6"/>
    <p:sldId id="272" r:id="rId7"/>
    <p:sldId id="298" r:id="rId8"/>
    <p:sldId id="301" r:id="rId9"/>
    <p:sldId id="299" r:id="rId10"/>
    <p:sldId id="300" r:id="rId11"/>
    <p:sldId id="302" r:id="rId12"/>
    <p:sldId id="303" r:id="rId13"/>
    <p:sldId id="304" r:id="rId14"/>
    <p:sldId id="305" r:id="rId15"/>
    <p:sldId id="307" r:id="rId16"/>
    <p:sldId id="308" r:id="rId17"/>
    <p:sldId id="310" r:id="rId18"/>
    <p:sldId id="288" r:id="rId19"/>
    <p:sldId id="312" r:id="rId20"/>
    <p:sldId id="309" r:id="rId21"/>
    <p:sldId id="313" r:id="rId22"/>
    <p:sldId id="314" r:id="rId23"/>
    <p:sldId id="315" r:id="rId24"/>
    <p:sldId id="306" r:id="rId25"/>
    <p:sldId id="316" r:id="rId26"/>
    <p:sldId id="317" r:id="rId27"/>
    <p:sldId id="319" r:id="rId28"/>
    <p:sldId id="320" r:id="rId29"/>
    <p:sldId id="321" r:id="rId30"/>
    <p:sldId id="318" r:id="rId31"/>
    <p:sldId id="324"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45400-0BDA-46BE-A889-E4EBDE22B79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4C2141-D1E9-4E7A-A0A4-6B176500C7A6}">
      <dgm:prSet phldrT="[Text]"/>
      <dgm:spPr/>
      <dgm:t>
        <a:bodyPr/>
        <a:lstStyle/>
        <a:p>
          <a:r>
            <a:rPr lang="en-US" b="1" dirty="0"/>
            <a:t>Sampling approaches</a:t>
          </a:r>
        </a:p>
      </dgm:t>
    </dgm:pt>
    <dgm:pt modelId="{032C4CB8-F04C-4EC9-AFAF-9A963C55C2D6}" type="parTrans" cxnId="{E664B25D-BAB3-427B-B19C-DBA34F6DB2C2}">
      <dgm:prSet/>
      <dgm:spPr/>
      <dgm:t>
        <a:bodyPr/>
        <a:lstStyle/>
        <a:p>
          <a:endParaRPr lang="en-US"/>
        </a:p>
      </dgm:t>
    </dgm:pt>
    <dgm:pt modelId="{254AA5B6-8788-48F0-854B-D1DC17DBBB47}" type="sibTrans" cxnId="{E664B25D-BAB3-427B-B19C-DBA34F6DB2C2}">
      <dgm:prSet/>
      <dgm:spPr/>
      <dgm:t>
        <a:bodyPr/>
        <a:lstStyle/>
        <a:p>
          <a:endParaRPr lang="en-US"/>
        </a:p>
      </dgm:t>
    </dgm:pt>
    <dgm:pt modelId="{F511DC3A-B711-42C4-AE16-9F637895AFDE}">
      <dgm:prSet phldrT="[Text]"/>
      <dgm:spPr/>
      <dgm:t>
        <a:bodyPr/>
        <a:lstStyle/>
        <a:p>
          <a:r>
            <a:rPr lang="en-US" dirty="0"/>
            <a:t>Probability sampling</a:t>
          </a:r>
        </a:p>
      </dgm:t>
    </dgm:pt>
    <dgm:pt modelId="{B7B40E0B-4B7D-454D-B76A-D26D3D0A9C39}" type="parTrans" cxnId="{0CB4FDF6-EFCE-4CE3-A8DF-BB6799497E42}">
      <dgm:prSet/>
      <dgm:spPr/>
      <dgm:t>
        <a:bodyPr/>
        <a:lstStyle/>
        <a:p>
          <a:endParaRPr lang="en-US"/>
        </a:p>
      </dgm:t>
    </dgm:pt>
    <dgm:pt modelId="{6457606C-6252-42F2-B972-9B74A6379DD7}" type="sibTrans" cxnId="{0CB4FDF6-EFCE-4CE3-A8DF-BB6799497E42}">
      <dgm:prSet/>
      <dgm:spPr/>
      <dgm:t>
        <a:bodyPr/>
        <a:lstStyle/>
        <a:p>
          <a:endParaRPr lang="en-US"/>
        </a:p>
      </dgm:t>
    </dgm:pt>
    <dgm:pt modelId="{86E6DA98-17EC-4C25-998F-60BD7F3BD39B}">
      <dgm:prSet phldrT="[Text]"/>
      <dgm:spPr/>
      <dgm:t>
        <a:bodyPr/>
        <a:lstStyle/>
        <a:p>
          <a:r>
            <a:rPr lang="en-US" dirty="0"/>
            <a:t>Non-probability sampling</a:t>
          </a:r>
        </a:p>
      </dgm:t>
    </dgm:pt>
    <dgm:pt modelId="{90B78171-D66B-499C-8DB9-93D9F7B6F438}" type="parTrans" cxnId="{5287C8DB-594D-4901-9AC9-2C7998BFBAC2}">
      <dgm:prSet/>
      <dgm:spPr/>
      <dgm:t>
        <a:bodyPr/>
        <a:lstStyle/>
        <a:p>
          <a:endParaRPr lang="en-US"/>
        </a:p>
      </dgm:t>
    </dgm:pt>
    <dgm:pt modelId="{84D3873C-419A-4C40-AA31-873CC0BDB456}" type="sibTrans" cxnId="{5287C8DB-594D-4901-9AC9-2C7998BFBAC2}">
      <dgm:prSet/>
      <dgm:spPr/>
      <dgm:t>
        <a:bodyPr/>
        <a:lstStyle/>
        <a:p>
          <a:endParaRPr lang="en-US"/>
        </a:p>
      </dgm:t>
    </dgm:pt>
    <dgm:pt modelId="{12428E02-0F1C-4D44-9A9F-8B91F4E6713C}" type="pres">
      <dgm:prSet presAssocID="{B4D45400-0BDA-46BE-A889-E4EBDE22B794}" presName="hierChild1" presStyleCnt="0">
        <dgm:presLayoutVars>
          <dgm:orgChart val="1"/>
          <dgm:chPref val="1"/>
          <dgm:dir/>
          <dgm:animOne val="branch"/>
          <dgm:animLvl val="lvl"/>
          <dgm:resizeHandles/>
        </dgm:presLayoutVars>
      </dgm:prSet>
      <dgm:spPr/>
    </dgm:pt>
    <dgm:pt modelId="{EADEB4A7-5E92-4BCE-AC3A-D1F96CE199CF}" type="pres">
      <dgm:prSet presAssocID="{E94C2141-D1E9-4E7A-A0A4-6B176500C7A6}" presName="hierRoot1" presStyleCnt="0">
        <dgm:presLayoutVars>
          <dgm:hierBranch val="init"/>
        </dgm:presLayoutVars>
      </dgm:prSet>
      <dgm:spPr/>
    </dgm:pt>
    <dgm:pt modelId="{A8A5DA42-7DF7-4994-9A04-60863A847D6A}" type="pres">
      <dgm:prSet presAssocID="{E94C2141-D1E9-4E7A-A0A4-6B176500C7A6}" presName="rootComposite1" presStyleCnt="0"/>
      <dgm:spPr/>
    </dgm:pt>
    <dgm:pt modelId="{1021E85F-51F5-4B8E-BF09-546BF34FFD07}" type="pres">
      <dgm:prSet presAssocID="{E94C2141-D1E9-4E7A-A0A4-6B176500C7A6}" presName="rootText1" presStyleLbl="node0" presStyleIdx="0" presStyleCnt="1">
        <dgm:presLayoutVars>
          <dgm:chPref val="3"/>
        </dgm:presLayoutVars>
      </dgm:prSet>
      <dgm:spPr/>
    </dgm:pt>
    <dgm:pt modelId="{B9EBAF7B-14D5-451A-B28E-724736A98D2D}" type="pres">
      <dgm:prSet presAssocID="{E94C2141-D1E9-4E7A-A0A4-6B176500C7A6}" presName="rootConnector1" presStyleLbl="node1" presStyleIdx="0" presStyleCnt="0"/>
      <dgm:spPr/>
    </dgm:pt>
    <dgm:pt modelId="{AFD0D2FA-6B3F-46ED-8834-6E2AE12B2C88}" type="pres">
      <dgm:prSet presAssocID="{E94C2141-D1E9-4E7A-A0A4-6B176500C7A6}" presName="hierChild2" presStyleCnt="0"/>
      <dgm:spPr/>
    </dgm:pt>
    <dgm:pt modelId="{5BD1406D-DCC1-49D2-9C3C-35328126EE68}" type="pres">
      <dgm:prSet presAssocID="{B7B40E0B-4B7D-454D-B76A-D26D3D0A9C39}" presName="Name37" presStyleLbl="parChTrans1D2" presStyleIdx="0" presStyleCnt="2"/>
      <dgm:spPr/>
    </dgm:pt>
    <dgm:pt modelId="{84711FC4-12CA-4D04-9AB9-0CB7290EF3E1}" type="pres">
      <dgm:prSet presAssocID="{F511DC3A-B711-42C4-AE16-9F637895AFDE}" presName="hierRoot2" presStyleCnt="0">
        <dgm:presLayoutVars>
          <dgm:hierBranch val="init"/>
        </dgm:presLayoutVars>
      </dgm:prSet>
      <dgm:spPr/>
    </dgm:pt>
    <dgm:pt modelId="{C42D7E0B-45D3-47C1-AD71-88E368DB4620}" type="pres">
      <dgm:prSet presAssocID="{F511DC3A-B711-42C4-AE16-9F637895AFDE}" presName="rootComposite" presStyleCnt="0"/>
      <dgm:spPr/>
    </dgm:pt>
    <dgm:pt modelId="{B8F09B1A-662F-4FDA-B645-2D318C276925}" type="pres">
      <dgm:prSet presAssocID="{F511DC3A-B711-42C4-AE16-9F637895AFDE}" presName="rootText" presStyleLbl="node2" presStyleIdx="0" presStyleCnt="2">
        <dgm:presLayoutVars>
          <dgm:chPref val="3"/>
        </dgm:presLayoutVars>
      </dgm:prSet>
      <dgm:spPr/>
    </dgm:pt>
    <dgm:pt modelId="{B308A544-F6ED-4907-8515-0BA6490C8702}" type="pres">
      <dgm:prSet presAssocID="{F511DC3A-B711-42C4-AE16-9F637895AFDE}" presName="rootConnector" presStyleLbl="node2" presStyleIdx="0" presStyleCnt="2"/>
      <dgm:spPr/>
    </dgm:pt>
    <dgm:pt modelId="{0CF149AF-07CD-4FA5-AB22-4858A1D7492A}" type="pres">
      <dgm:prSet presAssocID="{F511DC3A-B711-42C4-AE16-9F637895AFDE}" presName="hierChild4" presStyleCnt="0"/>
      <dgm:spPr/>
    </dgm:pt>
    <dgm:pt modelId="{921497EE-FA39-41DF-BE12-9A1A72B810EB}" type="pres">
      <dgm:prSet presAssocID="{F511DC3A-B711-42C4-AE16-9F637895AFDE}" presName="hierChild5" presStyleCnt="0"/>
      <dgm:spPr/>
    </dgm:pt>
    <dgm:pt modelId="{69EDEA50-D643-4AA9-887B-20FD7F97D678}" type="pres">
      <dgm:prSet presAssocID="{90B78171-D66B-499C-8DB9-93D9F7B6F438}" presName="Name37" presStyleLbl="parChTrans1D2" presStyleIdx="1" presStyleCnt="2"/>
      <dgm:spPr/>
    </dgm:pt>
    <dgm:pt modelId="{A8831636-1EFE-4972-8791-E0615C21492E}" type="pres">
      <dgm:prSet presAssocID="{86E6DA98-17EC-4C25-998F-60BD7F3BD39B}" presName="hierRoot2" presStyleCnt="0">
        <dgm:presLayoutVars>
          <dgm:hierBranch val="init"/>
        </dgm:presLayoutVars>
      </dgm:prSet>
      <dgm:spPr/>
    </dgm:pt>
    <dgm:pt modelId="{E998821A-D2EC-4D64-9183-265241653F47}" type="pres">
      <dgm:prSet presAssocID="{86E6DA98-17EC-4C25-998F-60BD7F3BD39B}" presName="rootComposite" presStyleCnt="0"/>
      <dgm:spPr/>
    </dgm:pt>
    <dgm:pt modelId="{BB6CE983-F68B-4182-A475-A8FCB8E7AF13}" type="pres">
      <dgm:prSet presAssocID="{86E6DA98-17EC-4C25-998F-60BD7F3BD39B}" presName="rootText" presStyleLbl="node2" presStyleIdx="1" presStyleCnt="2">
        <dgm:presLayoutVars>
          <dgm:chPref val="3"/>
        </dgm:presLayoutVars>
      </dgm:prSet>
      <dgm:spPr/>
    </dgm:pt>
    <dgm:pt modelId="{0C4AEB97-7D92-4189-8D18-7A761D323851}" type="pres">
      <dgm:prSet presAssocID="{86E6DA98-17EC-4C25-998F-60BD7F3BD39B}" presName="rootConnector" presStyleLbl="node2" presStyleIdx="1" presStyleCnt="2"/>
      <dgm:spPr/>
    </dgm:pt>
    <dgm:pt modelId="{D769EAFA-BCD0-437B-AD32-62D15E964454}" type="pres">
      <dgm:prSet presAssocID="{86E6DA98-17EC-4C25-998F-60BD7F3BD39B}" presName="hierChild4" presStyleCnt="0"/>
      <dgm:spPr/>
    </dgm:pt>
    <dgm:pt modelId="{A723376B-8444-4219-8258-FD6C923D1604}" type="pres">
      <dgm:prSet presAssocID="{86E6DA98-17EC-4C25-998F-60BD7F3BD39B}" presName="hierChild5" presStyleCnt="0"/>
      <dgm:spPr/>
    </dgm:pt>
    <dgm:pt modelId="{C31A3297-F191-47C7-8033-74AD943558B9}" type="pres">
      <dgm:prSet presAssocID="{E94C2141-D1E9-4E7A-A0A4-6B176500C7A6}" presName="hierChild3" presStyleCnt="0"/>
      <dgm:spPr/>
    </dgm:pt>
  </dgm:ptLst>
  <dgm:cxnLst>
    <dgm:cxn modelId="{E664B25D-BAB3-427B-B19C-DBA34F6DB2C2}" srcId="{B4D45400-0BDA-46BE-A889-E4EBDE22B794}" destId="{E94C2141-D1E9-4E7A-A0A4-6B176500C7A6}" srcOrd="0" destOrd="0" parTransId="{032C4CB8-F04C-4EC9-AFAF-9A963C55C2D6}" sibTransId="{254AA5B6-8788-48F0-854B-D1DC17DBBB47}"/>
    <dgm:cxn modelId="{72385366-9D2D-417F-8966-980337372FB8}" type="presOf" srcId="{86E6DA98-17EC-4C25-998F-60BD7F3BD39B}" destId="{0C4AEB97-7D92-4189-8D18-7A761D323851}" srcOrd="1" destOrd="0" presId="urn:microsoft.com/office/officeart/2005/8/layout/orgChart1"/>
    <dgm:cxn modelId="{DC114478-2D62-42AA-BC0D-B66724423016}" type="presOf" srcId="{90B78171-D66B-499C-8DB9-93D9F7B6F438}" destId="{69EDEA50-D643-4AA9-887B-20FD7F97D678}" srcOrd="0" destOrd="0" presId="urn:microsoft.com/office/officeart/2005/8/layout/orgChart1"/>
    <dgm:cxn modelId="{04879E90-50CB-4044-BDC3-9911C96120C4}" type="presOf" srcId="{B4D45400-0BDA-46BE-A889-E4EBDE22B794}" destId="{12428E02-0F1C-4D44-9A9F-8B91F4E6713C}" srcOrd="0" destOrd="0" presId="urn:microsoft.com/office/officeart/2005/8/layout/orgChart1"/>
    <dgm:cxn modelId="{8DDB4A97-3099-4BB3-AD56-7D8095EACC7C}" type="presOf" srcId="{F511DC3A-B711-42C4-AE16-9F637895AFDE}" destId="{B8F09B1A-662F-4FDA-B645-2D318C276925}" srcOrd="0" destOrd="0" presId="urn:microsoft.com/office/officeart/2005/8/layout/orgChart1"/>
    <dgm:cxn modelId="{CE84D9AF-EA8A-4600-9610-58DE34961D8D}" type="presOf" srcId="{F511DC3A-B711-42C4-AE16-9F637895AFDE}" destId="{B308A544-F6ED-4907-8515-0BA6490C8702}" srcOrd="1" destOrd="0" presId="urn:microsoft.com/office/officeart/2005/8/layout/orgChart1"/>
    <dgm:cxn modelId="{4E1421D2-D7A6-4630-80B6-4D5B7EDA0613}" type="presOf" srcId="{E94C2141-D1E9-4E7A-A0A4-6B176500C7A6}" destId="{1021E85F-51F5-4B8E-BF09-546BF34FFD07}" srcOrd="0" destOrd="0" presId="urn:microsoft.com/office/officeart/2005/8/layout/orgChart1"/>
    <dgm:cxn modelId="{345B04D3-27A7-4CDD-B210-29254B7E127F}" type="presOf" srcId="{B7B40E0B-4B7D-454D-B76A-D26D3D0A9C39}" destId="{5BD1406D-DCC1-49D2-9C3C-35328126EE68}" srcOrd="0" destOrd="0" presId="urn:microsoft.com/office/officeart/2005/8/layout/orgChart1"/>
    <dgm:cxn modelId="{5287C8DB-594D-4901-9AC9-2C7998BFBAC2}" srcId="{E94C2141-D1E9-4E7A-A0A4-6B176500C7A6}" destId="{86E6DA98-17EC-4C25-998F-60BD7F3BD39B}" srcOrd="1" destOrd="0" parTransId="{90B78171-D66B-499C-8DB9-93D9F7B6F438}" sibTransId="{84D3873C-419A-4C40-AA31-873CC0BDB456}"/>
    <dgm:cxn modelId="{3A6C0FE0-1A01-415A-978E-BB73449B74D9}" type="presOf" srcId="{86E6DA98-17EC-4C25-998F-60BD7F3BD39B}" destId="{BB6CE983-F68B-4182-A475-A8FCB8E7AF13}" srcOrd="0" destOrd="0" presId="urn:microsoft.com/office/officeart/2005/8/layout/orgChart1"/>
    <dgm:cxn modelId="{7ECEA3EC-C1DC-4EE8-9102-BC90924EC7DB}" type="presOf" srcId="{E94C2141-D1E9-4E7A-A0A4-6B176500C7A6}" destId="{B9EBAF7B-14D5-451A-B28E-724736A98D2D}" srcOrd="1" destOrd="0" presId="urn:microsoft.com/office/officeart/2005/8/layout/orgChart1"/>
    <dgm:cxn modelId="{0CB4FDF6-EFCE-4CE3-A8DF-BB6799497E42}" srcId="{E94C2141-D1E9-4E7A-A0A4-6B176500C7A6}" destId="{F511DC3A-B711-42C4-AE16-9F637895AFDE}" srcOrd="0" destOrd="0" parTransId="{B7B40E0B-4B7D-454D-B76A-D26D3D0A9C39}" sibTransId="{6457606C-6252-42F2-B972-9B74A6379DD7}"/>
    <dgm:cxn modelId="{C8ECDC45-24F8-4A21-8ED0-196E3DCEE06C}" type="presParOf" srcId="{12428E02-0F1C-4D44-9A9F-8B91F4E6713C}" destId="{EADEB4A7-5E92-4BCE-AC3A-D1F96CE199CF}" srcOrd="0" destOrd="0" presId="urn:microsoft.com/office/officeart/2005/8/layout/orgChart1"/>
    <dgm:cxn modelId="{9A4299BB-DC38-4E49-9A5D-19A401E2ECF2}" type="presParOf" srcId="{EADEB4A7-5E92-4BCE-AC3A-D1F96CE199CF}" destId="{A8A5DA42-7DF7-4994-9A04-60863A847D6A}" srcOrd="0" destOrd="0" presId="urn:microsoft.com/office/officeart/2005/8/layout/orgChart1"/>
    <dgm:cxn modelId="{AAB87E78-91F7-40A2-90DE-5BA009F6DA2F}" type="presParOf" srcId="{A8A5DA42-7DF7-4994-9A04-60863A847D6A}" destId="{1021E85F-51F5-4B8E-BF09-546BF34FFD07}" srcOrd="0" destOrd="0" presId="urn:microsoft.com/office/officeart/2005/8/layout/orgChart1"/>
    <dgm:cxn modelId="{9F2AFBEC-886D-4C20-B8FF-C6396EF997B3}" type="presParOf" srcId="{A8A5DA42-7DF7-4994-9A04-60863A847D6A}" destId="{B9EBAF7B-14D5-451A-B28E-724736A98D2D}" srcOrd="1" destOrd="0" presId="urn:microsoft.com/office/officeart/2005/8/layout/orgChart1"/>
    <dgm:cxn modelId="{6417A67B-16C9-4EAC-AAE7-4755A44B2999}" type="presParOf" srcId="{EADEB4A7-5E92-4BCE-AC3A-D1F96CE199CF}" destId="{AFD0D2FA-6B3F-46ED-8834-6E2AE12B2C88}" srcOrd="1" destOrd="0" presId="urn:microsoft.com/office/officeart/2005/8/layout/orgChart1"/>
    <dgm:cxn modelId="{57144DA1-EE01-417B-B853-5786DA499F86}" type="presParOf" srcId="{AFD0D2FA-6B3F-46ED-8834-6E2AE12B2C88}" destId="{5BD1406D-DCC1-49D2-9C3C-35328126EE68}" srcOrd="0" destOrd="0" presId="urn:microsoft.com/office/officeart/2005/8/layout/orgChart1"/>
    <dgm:cxn modelId="{BD88A35F-39CB-4E6D-84D0-ED7C585C373C}" type="presParOf" srcId="{AFD0D2FA-6B3F-46ED-8834-6E2AE12B2C88}" destId="{84711FC4-12CA-4D04-9AB9-0CB7290EF3E1}" srcOrd="1" destOrd="0" presId="urn:microsoft.com/office/officeart/2005/8/layout/orgChart1"/>
    <dgm:cxn modelId="{CB09D67D-74FE-4FD7-93B8-E747524E0139}" type="presParOf" srcId="{84711FC4-12CA-4D04-9AB9-0CB7290EF3E1}" destId="{C42D7E0B-45D3-47C1-AD71-88E368DB4620}" srcOrd="0" destOrd="0" presId="urn:microsoft.com/office/officeart/2005/8/layout/orgChart1"/>
    <dgm:cxn modelId="{307B0983-1510-4102-A47D-B67FA113E9F3}" type="presParOf" srcId="{C42D7E0B-45D3-47C1-AD71-88E368DB4620}" destId="{B8F09B1A-662F-4FDA-B645-2D318C276925}" srcOrd="0" destOrd="0" presId="urn:microsoft.com/office/officeart/2005/8/layout/orgChart1"/>
    <dgm:cxn modelId="{2425C717-CDD9-4749-8A4F-47D40E1852B8}" type="presParOf" srcId="{C42D7E0B-45D3-47C1-AD71-88E368DB4620}" destId="{B308A544-F6ED-4907-8515-0BA6490C8702}" srcOrd="1" destOrd="0" presId="urn:microsoft.com/office/officeart/2005/8/layout/orgChart1"/>
    <dgm:cxn modelId="{0627E6F7-4F63-450E-AF1C-5C78D5A70EE1}" type="presParOf" srcId="{84711FC4-12CA-4D04-9AB9-0CB7290EF3E1}" destId="{0CF149AF-07CD-4FA5-AB22-4858A1D7492A}" srcOrd="1" destOrd="0" presId="urn:microsoft.com/office/officeart/2005/8/layout/orgChart1"/>
    <dgm:cxn modelId="{F3824E9F-80F8-4ED2-9B37-FA8C6A881FB1}" type="presParOf" srcId="{84711FC4-12CA-4D04-9AB9-0CB7290EF3E1}" destId="{921497EE-FA39-41DF-BE12-9A1A72B810EB}" srcOrd="2" destOrd="0" presId="urn:microsoft.com/office/officeart/2005/8/layout/orgChart1"/>
    <dgm:cxn modelId="{BD3F9118-21B3-4BE9-9392-14D1F30FD282}" type="presParOf" srcId="{AFD0D2FA-6B3F-46ED-8834-6E2AE12B2C88}" destId="{69EDEA50-D643-4AA9-887B-20FD7F97D678}" srcOrd="2" destOrd="0" presId="urn:microsoft.com/office/officeart/2005/8/layout/orgChart1"/>
    <dgm:cxn modelId="{91889A13-70A0-4305-B193-ECB436DAC9FC}" type="presParOf" srcId="{AFD0D2FA-6B3F-46ED-8834-6E2AE12B2C88}" destId="{A8831636-1EFE-4972-8791-E0615C21492E}" srcOrd="3" destOrd="0" presId="urn:microsoft.com/office/officeart/2005/8/layout/orgChart1"/>
    <dgm:cxn modelId="{8D492758-51A2-4B48-B3C0-F171E1606CA1}" type="presParOf" srcId="{A8831636-1EFE-4972-8791-E0615C21492E}" destId="{E998821A-D2EC-4D64-9183-265241653F47}" srcOrd="0" destOrd="0" presId="urn:microsoft.com/office/officeart/2005/8/layout/orgChart1"/>
    <dgm:cxn modelId="{5E1CC2CA-EDC9-4075-B661-6CBE47E77711}" type="presParOf" srcId="{E998821A-D2EC-4D64-9183-265241653F47}" destId="{BB6CE983-F68B-4182-A475-A8FCB8E7AF13}" srcOrd="0" destOrd="0" presId="urn:microsoft.com/office/officeart/2005/8/layout/orgChart1"/>
    <dgm:cxn modelId="{EF87E1FF-4922-4CEB-8D3D-FDC38DE3ACB4}" type="presParOf" srcId="{E998821A-D2EC-4D64-9183-265241653F47}" destId="{0C4AEB97-7D92-4189-8D18-7A761D323851}" srcOrd="1" destOrd="0" presId="urn:microsoft.com/office/officeart/2005/8/layout/orgChart1"/>
    <dgm:cxn modelId="{B821AB20-BA4B-4702-A347-FBDC96FD7A38}" type="presParOf" srcId="{A8831636-1EFE-4972-8791-E0615C21492E}" destId="{D769EAFA-BCD0-437B-AD32-62D15E964454}" srcOrd="1" destOrd="0" presId="urn:microsoft.com/office/officeart/2005/8/layout/orgChart1"/>
    <dgm:cxn modelId="{670D3636-1D73-4E92-9E7F-B225C96DC62E}" type="presParOf" srcId="{A8831636-1EFE-4972-8791-E0615C21492E}" destId="{A723376B-8444-4219-8258-FD6C923D1604}" srcOrd="2" destOrd="0" presId="urn:microsoft.com/office/officeart/2005/8/layout/orgChart1"/>
    <dgm:cxn modelId="{E788E060-BB30-4573-9251-277737E60F54}" type="presParOf" srcId="{EADEB4A7-5E92-4BCE-AC3A-D1F96CE199CF}" destId="{C31A3297-F191-47C7-8033-74AD94355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DEA50-D643-4AA9-887B-20FD7F97D678}">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1406D-DCC1-49D2-9C3C-35328126EE68}">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21E85F-51F5-4B8E-BF09-546BF34FFD07}">
      <dsp:nvSpPr>
        <dsp:cNvPr id="0" name=""/>
        <dsp:cNvSpPr/>
      </dsp:nvSpPr>
      <dsp:spPr>
        <a:xfrm>
          <a:off x="3460700" y="1178"/>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b="1" kern="1200" dirty="0"/>
            <a:t>Sampling approaches</a:t>
          </a:r>
        </a:p>
      </dsp:txBody>
      <dsp:txXfrm>
        <a:off x="3460700" y="1178"/>
        <a:ext cx="3594199" cy="1797099"/>
      </dsp:txXfrm>
    </dsp:sp>
    <dsp:sp modelId="{B8F09B1A-662F-4FDA-B645-2D318C276925}">
      <dsp:nvSpPr>
        <dsp:cNvPr id="0" name=""/>
        <dsp:cNvSpPr/>
      </dsp:nvSpPr>
      <dsp:spPr>
        <a:xfrm>
          <a:off x="1286209"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Probability sampling</a:t>
          </a:r>
        </a:p>
      </dsp:txBody>
      <dsp:txXfrm>
        <a:off x="1286209" y="2553059"/>
        <a:ext cx="3594199" cy="1797099"/>
      </dsp:txXfrm>
    </dsp:sp>
    <dsp:sp modelId="{BB6CE983-F68B-4182-A475-A8FCB8E7AF13}">
      <dsp:nvSpPr>
        <dsp:cNvPr id="0" name=""/>
        <dsp:cNvSpPr/>
      </dsp:nvSpPr>
      <dsp:spPr>
        <a:xfrm>
          <a:off x="5635190"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Non-probability sampling</a:t>
          </a:r>
        </a:p>
      </dsp:txBody>
      <dsp:txXfrm>
        <a:off x="5635190" y="2553059"/>
        <a:ext cx="3594199" cy="17970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26</a:t>
            </a:fld>
            <a:endParaRPr lang="en-US"/>
          </a:p>
        </p:txBody>
      </p:sp>
    </p:spTree>
    <p:extLst>
      <p:ext uri="{BB962C8B-B14F-4D97-AF65-F5344CB8AC3E}">
        <p14:creationId xmlns:p14="http://schemas.microsoft.com/office/powerpoint/2010/main" val="243511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27</a:t>
            </a:fld>
            <a:endParaRPr lang="en-US"/>
          </a:p>
        </p:txBody>
      </p:sp>
    </p:spTree>
    <p:extLst>
      <p:ext uri="{BB962C8B-B14F-4D97-AF65-F5344CB8AC3E}">
        <p14:creationId xmlns:p14="http://schemas.microsoft.com/office/powerpoint/2010/main" val="23830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10/10/2024</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10/10/2024</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3524-B205-5476-89B5-2FCDC34FF52C}"/>
              </a:ext>
            </a:extLst>
          </p:cNvPr>
          <p:cNvSpPr>
            <a:spLocks noGrp="1"/>
          </p:cNvSpPr>
          <p:nvPr>
            <p:ph type="title"/>
          </p:nvPr>
        </p:nvSpPr>
        <p:spPr/>
        <p:txBody>
          <a:bodyPr/>
          <a:lstStyle/>
          <a:p>
            <a:r>
              <a:rPr lang="en-US" dirty="0"/>
              <a:t>1. Random sampling: </a:t>
            </a:r>
          </a:p>
        </p:txBody>
      </p:sp>
      <p:sp>
        <p:nvSpPr>
          <p:cNvPr id="3" name="Content Placeholder 2">
            <a:extLst>
              <a:ext uri="{FF2B5EF4-FFF2-40B4-BE49-F238E27FC236}">
                <a16:creationId xmlns:a16="http://schemas.microsoft.com/office/drawing/2014/main" id="{E4485A74-832D-0D7C-88F3-8EC9992705B5}"/>
              </a:ext>
            </a:extLst>
          </p:cNvPr>
          <p:cNvSpPr>
            <a:spLocks noGrp="1"/>
          </p:cNvSpPr>
          <p:nvPr>
            <p:ph idx="1"/>
          </p:nvPr>
        </p:nvSpPr>
        <p:spPr/>
        <p:txBody>
          <a:bodyPr>
            <a:normAutofit/>
          </a:bodyPr>
          <a:lstStyle/>
          <a:p>
            <a:pPr marL="0" marR="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the key to random sampling is that each unit in the population has an equal probability of being selected in the sample. Using random sampling protects against bias being introduced in the sampling process, and hence, it helps in obtaining a representative sample.</a:t>
            </a:r>
          </a:p>
          <a:p>
            <a:pPr marL="0" marR="0" indent="0">
              <a:spcBef>
                <a:spcPts val="0"/>
              </a:spcBef>
              <a:spcAft>
                <a:spcPts val="0"/>
              </a:spcAft>
              <a:buNone/>
            </a:pPr>
            <a:endParaRPr lang="en-US" dirty="0">
              <a:solidFill>
                <a:srgbClr val="000000"/>
              </a:solidFill>
              <a:effectLst/>
              <a:latin typeface="Calibri" panose="020F0502020204030204" pitchFamily="34" charset="0"/>
              <a:ea typeface="Calibri" panose="020F050202020403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English school and randomly selects 60 participants to take part in a study.</a:t>
            </a:r>
            <a:endParaRPr lang="en-US" dirty="0"/>
          </a:p>
        </p:txBody>
      </p:sp>
      <p:pic>
        <p:nvPicPr>
          <p:cNvPr id="4" name="Picture 3">
            <a:extLst>
              <a:ext uri="{FF2B5EF4-FFF2-40B4-BE49-F238E27FC236}">
                <a16:creationId xmlns:a16="http://schemas.microsoft.com/office/drawing/2014/main" id="{334E2492-2F40-CD16-9066-027D20A5A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66766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3524-B205-5476-89B5-2FCDC34FF52C}"/>
              </a:ext>
            </a:extLst>
          </p:cNvPr>
          <p:cNvSpPr>
            <a:spLocks noGrp="1"/>
          </p:cNvSpPr>
          <p:nvPr>
            <p:ph type="title"/>
          </p:nvPr>
        </p:nvSpPr>
        <p:spPr/>
        <p:txBody>
          <a:bodyPr/>
          <a:lstStyle/>
          <a:p>
            <a:r>
              <a:rPr lang="en-US" dirty="0"/>
              <a:t>1. Random sampling: </a:t>
            </a:r>
          </a:p>
        </p:txBody>
      </p:sp>
      <p:pic>
        <p:nvPicPr>
          <p:cNvPr id="6" name="Content Placeholder 5">
            <a:extLst>
              <a:ext uri="{FF2B5EF4-FFF2-40B4-BE49-F238E27FC236}">
                <a16:creationId xmlns:a16="http://schemas.microsoft.com/office/drawing/2014/main" id="{EFE2576C-0885-1542-E509-436D3FFD6653}"/>
              </a:ext>
            </a:extLst>
          </p:cNvPr>
          <p:cNvPicPr>
            <a:picLocks noGrp="1" noChangeAspect="1"/>
          </p:cNvPicPr>
          <p:nvPr>
            <p:ph idx="1"/>
          </p:nvPr>
        </p:nvPicPr>
        <p:blipFill>
          <a:blip r:embed="rId2"/>
          <a:stretch>
            <a:fillRect/>
          </a:stretch>
        </p:blipFill>
        <p:spPr>
          <a:xfrm>
            <a:off x="2895917" y="1690688"/>
            <a:ext cx="6400166" cy="4697039"/>
          </a:xfrm>
          <a:prstGeom prst="rect">
            <a:avLst/>
          </a:prstGeom>
        </p:spPr>
      </p:pic>
      <p:pic>
        <p:nvPicPr>
          <p:cNvPr id="7" name="Picture 6">
            <a:extLst>
              <a:ext uri="{FF2B5EF4-FFF2-40B4-BE49-F238E27FC236}">
                <a16:creationId xmlns:a16="http://schemas.microsoft.com/office/drawing/2014/main" id="{8A33E30B-0120-0788-FEFB-80AD6391B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5305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F249-FB2A-F52F-0693-B24FD8BC8352}"/>
              </a:ext>
            </a:extLst>
          </p:cNvPr>
          <p:cNvSpPr>
            <a:spLocks noGrp="1"/>
          </p:cNvSpPr>
          <p:nvPr>
            <p:ph type="title"/>
          </p:nvPr>
        </p:nvSpPr>
        <p:spPr/>
        <p:txBody>
          <a:bodyPr/>
          <a:lstStyle/>
          <a:p>
            <a:r>
              <a:rPr lang="en-US" b="1" dirty="0"/>
              <a:t>2. Systematic random sampling </a:t>
            </a:r>
          </a:p>
        </p:txBody>
      </p:sp>
      <p:sp>
        <p:nvSpPr>
          <p:cNvPr id="3" name="Content Placeholder 2">
            <a:extLst>
              <a:ext uri="{FF2B5EF4-FFF2-40B4-BE49-F238E27FC236}">
                <a16:creationId xmlns:a16="http://schemas.microsoft.com/office/drawing/2014/main" id="{8F6C6385-9A16-45E7-0923-A59B1E6B219B}"/>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I</a:t>
            </a:r>
            <a:r>
              <a:rPr lang="en-US" sz="1800" dirty="0">
                <a:effectLst/>
                <a:latin typeface="Calibri" panose="020F0502020204030204" pitchFamily="34" charset="0"/>
                <a:ea typeface="Calibri" panose="020F0502020204030204" pitchFamily="34" charset="0"/>
                <a:cs typeface="Arial" panose="020B0604020202020204" pitchFamily="34" charset="0"/>
              </a:rPr>
              <a:t>s similar to random sampling, but it is usually slightly easier to conduct. Every member of the population is listed with a number, but instead of randomly selecting participants, individuals are chosen according to some systematic rule – e.g., every fourth unit/student, etc.</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1" i="1" u="sng" dirty="0">
                <a:effectLst/>
                <a:latin typeface="Calibri" panose="020F0502020204030204" pitchFamily="34" charset="0"/>
                <a:ea typeface="Calibri" panose="020F0502020204030204" pitchFamily="34" charset="0"/>
                <a:cs typeface="Arial" panose="020B0604020202020204" pitchFamily="34" charset="0"/>
              </a:rPr>
              <a:t>Example</a:t>
            </a:r>
            <a:r>
              <a:rPr lang="en-US" sz="1800" dirty="0">
                <a:effectLst/>
                <a:latin typeface="Calibri" panose="020F0502020204030204" pitchFamily="34" charset="0"/>
                <a:ea typeface="Calibri" panose="020F0502020204030204" pitchFamily="34" charset="0"/>
                <a:cs typeface="Arial" panose="020B0604020202020204" pitchFamily="34" charset="0"/>
              </a:rPr>
              <a:t>: Researcher goes to a classroom at an English school and selects every 3</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US" sz="1800" dirty="0">
                <a:effectLst/>
                <a:latin typeface="Calibri" panose="020F0502020204030204" pitchFamily="34" charset="0"/>
                <a:ea typeface="Calibri" panose="020F0502020204030204" pitchFamily="34" charset="0"/>
                <a:cs typeface="Arial" panose="020B0604020202020204" pitchFamily="34" charset="0"/>
              </a:rPr>
              <a:t> student from a list.</a:t>
            </a:r>
            <a:endParaRPr lang="en-US" dirty="0"/>
          </a:p>
        </p:txBody>
      </p:sp>
      <p:pic>
        <p:nvPicPr>
          <p:cNvPr id="4" name="Picture 3">
            <a:extLst>
              <a:ext uri="{FF2B5EF4-FFF2-40B4-BE49-F238E27FC236}">
                <a16:creationId xmlns:a16="http://schemas.microsoft.com/office/drawing/2014/main" id="{814DD488-AC5E-C90C-8596-E5F53E5F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9660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F249-FB2A-F52F-0693-B24FD8BC8352}"/>
              </a:ext>
            </a:extLst>
          </p:cNvPr>
          <p:cNvSpPr>
            <a:spLocks noGrp="1"/>
          </p:cNvSpPr>
          <p:nvPr>
            <p:ph type="title"/>
          </p:nvPr>
        </p:nvSpPr>
        <p:spPr/>
        <p:txBody>
          <a:bodyPr/>
          <a:lstStyle/>
          <a:p>
            <a:r>
              <a:rPr lang="en-US" b="1" dirty="0"/>
              <a:t>2. Systematic random sampling </a:t>
            </a:r>
          </a:p>
        </p:txBody>
      </p:sp>
      <p:pic>
        <p:nvPicPr>
          <p:cNvPr id="6" name="Picture 5">
            <a:extLst>
              <a:ext uri="{FF2B5EF4-FFF2-40B4-BE49-F238E27FC236}">
                <a16:creationId xmlns:a16="http://schemas.microsoft.com/office/drawing/2014/main" id="{B363D444-80A2-5AFB-9D1A-8B8057CDE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8702" y="1690688"/>
            <a:ext cx="7454596" cy="4832255"/>
          </a:xfrm>
          <a:prstGeom prst="rect">
            <a:avLst/>
          </a:prstGeom>
        </p:spPr>
      </p:pic>
      <p:pic>
        <p:nvPicPr>
          <p:cNvPr id="7" name="Picture 6">
            <a:extLst>
              <a:ext uri="{FF2B5EF4-FFF2-40B4-BE49-F238E27FC236}">
                <a16:creationId xmlns:a16="http://schemas.microsoft.com/office/drawing/2014/main" id="{0D1890B2-87FB-87DA-082A-0F2EA3BA5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0080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6A8-F133-0A4F-2362-9F6FCDDA3E93}"/>
              </a:ext>
            </a:extLst>
          </p:cNvPr>
          <p:cNvSpPr>
            <a:spLocks noGrp="1"/>
          </p:cNvSpPr>
          <p:nvPr>
            <p:ph type="title"/>
          </p:nvPr>
        </p:nvSpPr>
        <p:spPr/>
        <p:txBody>
          <a:bodyPr/>
          <a:lstStyle/>
          <a:p>
            <a:r>
              <a:rPr lang="en-US" b="1" dirty="0"/>
              <a:t>3. Stratified random sampling: </a:t>
            </a:r>
          </a:p>
        </p:txBody>
      </p:sp>
      <p:sp>
        <p:nvSpPr>
          <p:cNvPr id="3" name="Content Placeholder 2">
            <a:extLst>
              <a:ext uri="{FF2B5EF4-FFF2-40B4-BE49-F238E27FC236}">
                <a16:creationId xmlns:a16="http://schemas.microsoft.com/office/drawing/2014/main" id="{9D3E2C63-9471-B16D-AF41-6E2323528C6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Arial" panose="020B0604020202020204" pitchFamily="34" charset="0"/>
              </a:rPr>
              <a:t>U</a:t>
            </a:r>
            <a:r>
              <a:rPr lang="en-US" dirty="0">
                <a:effectLst/>
                <a:latin typeface="Calibri" panose="020F0502020204030204" pitchFamily="34" charset="0"/>
                <a:ea typeface="Calibri" panose="020F0502020204030204" pitchFamily="34" charset="0"/>
                <a:cs typeface="Arial" panose="020B0604020202020204" pitchFamily="34" charset="0"/>
              </a:rPr>
              <a:t>sed when the population has different groups (</a:t>
            </a:r>
            <a:r>
              <a:rPr lang="en-US" b="1" dirty="0">
                <a:effectLst/>
                <a:latin typeface="Calibri" panose="020F0502020204030204" pitchFamily="34" charset="0"/>
                <a:ea typeface="Calibri" panose="020F0502020204030204" pitchFamily="34" charset="0"/>
                <a:cs typeface="Arial" panose="020B0604020202020204" pitchFamily="34" charset="0"/>
              </a:rPr>
              <a:t>strata</a:t>
            </a:r>
            <a:r>
              <a:rPr lang="en-US" dirty="0">
                <a:effectLst/>
                <a:latin typeface="Calibri" panose="020F0502020204030204" pitchFamily="34" charset="0"/>
                <a:ea typeface="Calibri" panose="020F0502020204030204" pitchFamily="34" charset="0"/>
                <a:cs typeface="Arial" panose="020B0604020202020204" pitchFamily="34" charset="0"/>
              </a:rPr>
              <a:t>) and the researcher needs to ensure that those groups are fairly represented in the sample. In stratified random sampling, independent samples are randomly drawn from each group.</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international English school with students from Arabic, French, Italian, and Chinese L1 backgrounds. In stratified sampling, the researcher has to randomly select participants from each L1 subgroup in the English school.</a:t>
            </a:r>
            <a:endParaRPr lang="en-US" dirty="0"/>
          </a:p>
        </p:txBody>
      </p:sp>
      <p:pic>
        <p:nvPicPr>
          <p:cNvPr id="4" name="Picture 3">
            <a:extLst>
              <a:ext uri="{FF2B5EF4-FFF2-40B4-BE49-F238E27FC236}">
                <a16:creationId xmlns:a16="http://schemas.microsoft.com/office/drawing/2014/main" id="{25CF487D-4568-43B1-8ADE-DA01AB97B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8592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6A8-F133-0A4F-2362-9F6FCDDA3E93}"/>
              </a:ext>
            </a:extLst>
          </p:cNvPr>
          <p:cNvSpPr>
            <a:spLocks noGrp="1"/>
          </p:cNvSpPr>
          <p:nvPr>
            <p:ph type="title"/>
          </p:nvPr>
        </p:nvSpPr>
        <p:spPr/>
        <p:txBody>
          <a:bodyPr/>
          <a:lstStyle/>
          <a:p>
            <a:r>
              <a:rPr lang="en-US" b="1" dirty="0"/>
              <a:t>3. Stratified random sampling: </a:t>
            </a:r>
          </a:p>
        </p:txBody>
      </p:sp>
      <p:pic>
        <p:nvPicPr>
          <p:cNvPr id="4" name="Picture 3">
            <a:extLst>
              <a:ext uri="{FF2B5EF4-FFF2-40B4-BE49-F238E27FC236}">
                <a16:creationId xmlns:a16="http://schemas.microsoft.com/office/drawing/2014/main" id="{4AEA67FB-3EC7-2B33-9C3A-B1D6980AB5BA}"/>
              </a:ext>
            </a:extLst>
          </p:cNvPr>
          <p:cNvPicPr>
            <a:picLocks noChangeAspect="1"/>
          </p:cNvPicPr>
          <p:nvPr/>
        </p:nvPicPr>
        <p:blipFill>
          <a:blip r:embed="rId2"/>
          <a:stretch>
            <a:fillRect/>
          </a:stretch>
        </p:blipFill>
        <p:spPr>
          <a:xfrm>
            <a:off x="3793787" y="1690688"/>
            <a:ext cx="5515287" cy="4778870"/>
          </a:xfrm>
          <a:prstGeom prst="rect">
            <a:avLst/>
          </a:prstGeom>
        </p:spPr>
      </p:pic>
      <p:pic>
        <p:nvPicPr>
          <p:cNvPr id="5" name="Picture 4">
            <a:extLst>
              <a:ext uri="{FF2B5EF4-FFF2-40B4-BE49-F238E27FC236}">
                <a16:creationId xmlns:a16="http://schemas.microsoft.com/office/drawing/2014/main" id="{224FC8C0-0078-1BAB-B8A0-8B3DCEBBC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3" name="TextBox 2">
            <a:extLst>
              <a:ext uri="{FF2B5EF4-FFF2-40B4-BE49-F238E27FC236}">
                <a16:creationId xmlns:a16="http://schemas.microsoft.com/office/drawing/2014/main" id="{77424888-6579-8230-B470-DEE294DCE8F6}"/>
              </a:ext>
            </a:extLst>
          </p:cNvPr>
          <p:cNvSpPr txBox="1"/>
          <p:nvPr/>
        </p:nvSpPr>
        <p:spPr>
          <a:xfrm>
            <a:off x="2016369" y="2143592"/>
            <a:ext cx="1617785" cy="369332"/>
          </a:xfrm>
          <a:prstGeom prst="rect">
            <a:avLst/>
          </a:prstGeom>
          <a:noFill/>
        </p:spPr>
        <p:txBody>
          <a:bodyPr wrap="square" rtlCol="0">
            <a:spAutoFit/>
          </a:bodyPr>
          <a:lstStyle/>
          <a:p>
            <a:r>
              <a:rPr lang="en-US" dirty="0"/>
              <a:t>Upper Class</a:t>
            </a:r>
          </a:p>
        </p:txBody>
      </p:sp>
      <p:sp>
        <p:nvSpPr>
          <p:cNvPr id="6" name="TextBox 5">
            <a:extLst>
              <a:ext uri="{FF2B5EF4-FFF2-40B4-BE49-F238E27FC236}">
                <a16:creationId xmlns:a16="http://schemas.microsoft.com/office/drawing/2014/main" id="{6632C0FD-B1E9-DD79-6F4E-049C7780B6B4}"/>
              </a:ext>
            </a:extLst>
          </p:cNvPr>
          <p:cNvSpPr txBox="1"/>
          <p:nvPr/>
        </p:nvSpPr>
        <p:spPr>
          <a:xfrm>
            <a:off x="2016369" y="3681046"/>
            <a:ext cx="1617785" cy="369332"/>
          </a:xfrm>
          <a:prstGeom prst="rect">
            <a:avLst/>
          </a:prstGeom>
          <a:noFill/>
        </p:spPr>
        <p:txBody>
          <a:bodyPr wrap="square" rtlCol="0">
            <a:spAutoFit/>
          </a:bodyPr>
          <a:lstStyle/>
          <a:p>
            <a:r>
              <a:rPr lang="en-US" dirty="0"/>
              <a:t>Middle Class</a:t>
            </a:r>
          </a:p>
        </p:txBody>
      </p:sp>
      <p:sp>
        <p:nvSpPr>
          <p:cNvPr id="7" name="TextBox 6">
            <a:extLst>
              <a:ext uri="{FF2B5EF4-FFF2-40B4-BE49-F238E27FC236}">
                <a16:creationId xmlns:a16="http://schemas.microsoft.com/office/drawing/2014/main" id="{6D5CA17F-334D-5C83-7382-52221412AF04}"/>
              </a:ext>
            </a:extLst>
          </p:cNvPr>
          <p:cNvSpPr txBox="1"/>
          <p:nvPr/>
        </p:nvSpPr>
        <p:spPr>
          <a:xfrm>
            <a:off x="1997833" y="5568462"/>
            <a:ext cx="1770185" cy="369332"/>
          </a:xfrm>
          <a:prstGeom prst="rect">
            <a:avLst/>
          </a:prstGeom>
          <a:noFill/>
        </p:spPr>
        <p:txBody>
          <a:bodyPr wrap="square" rtlCol="0">
            <a:spAutoFit/>
          </a:bodyPr>
          <a:lstStyle/>
          <a:p>
            <a:r>
              <a:rPr lang="en-US" dirty="0"/>
              <a:t>Lower class</a:t>
            </a:r>
          </a:p>
        </p:txBody>
      </p:sp>
    </p:spTree>
    <p:extLst>
      <p:ext uri="{BB962C8B-B14F-4D97-AF65-F5344CB8AC3E}">
        <p14:creationId xmlns:p14="http://schemas.microsoft.com/office/powerpoint/2010/main" val="82036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4120-30A5-5432-7859-9C09681816D8}"/>
              </a:ext>
            </a:extLst>
          </p:cNvPr>
          <p:cNvSpPr>
            <a:spLocks noGrp="1"/>
          </p:cNvSpPr>
          <p:nvPr>
            <p:ph type="title"/>
          </p:nvPr>
        </p:nvSpPr>
        <p:spPr/>
        <p:txBody>
          <a:bodyPr/>
          <a:lstStyle/>
          <a:p>
            <a:r>
              <a:rPr lang="en-US" b="1" dirty="0"/>
              <a:t>4. Cluster sampling </a:t>
            </a:r>
          </a:p>
        </p:txBody>
      </p:sp>
      <p:sp>
        <p:nvSpPr>
          <p:cNvPr id="3" name="Content Placeholder 2">
            <a:extLst>
              <a:ext uri="{FF2B5EF4-FFF2-40B4-BE49-F238E27FC236}">
                <a16:creationId xmlns:a16="http://schemas.microsoft.com/office/drawing/2014/main" id="{93A5EF54-259F-803D-429F-1C4020E17679}"/>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Arial" panose="020B0604020202020204" pitchFamily="34" charset="0"/>
              </a:rPr>
              <a:t>Is </a:t>
            </a:r>
            <a:r>
              <a:rPr lang="en-US" dirty="0">
                <a:effectLst/>
                <a:latin typeface="Calibri" panose="020F0502020204030204" pitchFamily="34" charset="0"/>
                <a:ea typeface="Calibri" panose="020F0502020204030204" pitchFamily="34" charset="0"/>
                <a:cs typeface="Arial" panose="020B0604020202020204" pitchFamily="34" charset="0"/>
              </a:rPr>
              <a:t>a probability sampling method in which you divide a population into clusters, such as districts, schools or classrooms, and then randomly select some of these clusters (groups) as your sample.</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English school with eight classrooms. In cluster sampling, the researcher can randomly select two classrooms to do the study.</a:t>
            </a:r>
            <a:endParaRPr lang="en-US" dirty="0"/>
          </a:p>
        </p:txBody>
      </p:sp>
      <p:pic>
        <p:nvPicPr>
          <p:cNvPr id="4" name="Picture 3">
            <a:extLst>
              <a:ext uri="{FF2B5EF4-FFF2-40B4-BE49-F238E27FC236}">
                <a16:creationId xmlns:a16="http://schemas.microsoft.com/office/drawing/2014/main" id="{C6447DB3-491B-F514-C48A-2030C069F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3035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4120-30A5-5432-7859-9C09681816D8}"/>
              </a:ext>
            </a:extLst>
          </p:cNvPr>
          <p:cNvSpPr>
            <a:spLocks noGrp="1"/>
          </p:cNvSpPr>
          <p:nvPr>
            <p:ph type="title"/>
          </p:nvPr>
        </p:nvSpPr>
        <p:spPr/>
        <p:txBody>
          <a:bodyPr/>
          <a:lstStyle/>
          <a:p>
            <a:r>
              <a:rPr lang="en-US" b="1" dirty="0"/>
              <a:t>4. Cluster (group) sampling </a:t>
            </a:r>
          </a:p>
        </p:txBody>
      </p:sp>
      <p:pic>
        <p:nvPicPr>
          <p:cNvPr id="6" name="Picture 5">
            <a:extLst>
              <a:ext uri="{FF2B5EF4-FFF2-40B4-BE49-F238E27FC236}">
                <a16:creationId xmlns:a16="http://schemas.microsoft.com/office/drawing/2014/main" id="{407D7D14-7979-532D-4F4B-E08DD167A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287" y="1690688"/>
            <a:ext cx="6321425" cy="4791074"/>
          </a:xfrm>
          <a:prstGeom prst="rect">
            <a:avLst/>
          </a:prstGeom>
        </p:spPr>
      </p:pic>
      <p:pic>
        <p:nvPicPr>
          <p:cNvPr id="7" name="Picture 6">
            <a:extLst>
              <a:ext uri="{FF2B5EF4-FFF2-40B4-BE49-F238E27FC236}">
                <a16:creationId xmlns:a16="http://schemas.microsoft.com/office/drawing/2014/main" id="{3483E395-E010-8FA8-A85E-588E982DE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6973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dirty="0">
                <a:solidFill>
                  <a:srgbClr val="000000"/>
                </a:solidFill>
                <a:latin typeface="Calibri" panose="020F0502020204030204" pitchFamily="34" charset="0"/>
                <a:ea typeface="Calibri" panose="020F0502020204030204" pitchFamily="34" charset="0"/>
              </a:rPr>
              <a:t>NON-PROBABILITY SAMPLING (NON- REPRESENTATIVE):</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A type of sampling where the participants do not have an equal chance (probability) of being selected in the sample. </a:t>
            </a:r>
          </a:p>
          <a:p>
            <a:pPr marL="0" marR="0" lvl="0" indent="0" rtl="0">
              <a:spcBef>
                <a:spcPts val="0"/>
              </a:spcBef>
              <a:spcAft>
                <a:spcPts val="1200"/>
              </a:spcAft>
              <a:buNone/>
            </a:pPr>
            <a:endParaRPr lang="en-US" dirty="0">
              <a:solidFill>
                <a:srgbClr val="000000"/>
              </a:solidFill>
              <a:latin typeface="Calibri" panose="020F0502020204030204" pitchFamily="34" charset="0"/>
              <a:ea typeface="Calibri" panose="020F0502020204030204" pitchFamily="34" charset="0"/>
            </a:endParaRPr>
          </a:p>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We have 5 types of non-probability sampling: </a:t>
            </a:r>
          </a:p>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Non-probability sampling includes convenience sampling, voluntary sampling, snowball sampling, quota sampling, and purposive sampling. </a:t>
            </a:r>
            <a:endParaRPr lang="en-US" dirty="0">
              <a:solidFill>
                <a:srgbClr val="00000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6370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082685"/>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106131"/>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1323439"/>
          </a:xfrm>
          <a:prstGeom prst="rect">
            <a:avLst/>
          </a:prstGeom>
          <a:noFill/>
        </p:spPr>
        <p:txBody>
          <a:bodyPr wrap="square" rtlCol="0">
            <a:spAutoFit/>
          </a:bodyPr>
          <a:lstStyle/>
          <a:p>
            <a:pPr algn="ctr"/>
            <a:r>
              <a:rPr lang="en-US" sz="4000" i="0" u="none" strike="noStrike" baseline="0" dirty="0">
                <a:solidFill>
                  <a:srgbClr val="000000"/>
                </a:solidFill>
                <a:latin typeface="Calibri" panose="020F0502020204030204" pitchFamily="34" charset="0"/>
              </a:rPr>
              <a:t>LECTURE 2: </a:t>
            </a:r>
          </a:p>
          <a:p>
            <a:pPr algn="ctr"/>
            <a:r>
              <a:rPr lang="en-US" sz="4000" b="1" i="0" u="none" strike="noStrike" baseline="0" dirty="0">
                <a:solidFill>
                  <a:srgbClr val="000000"/>
                </a:solidFill>
                <a:latin typeface="Calibri" panose="020F0502020204030204" pitchFamily="34" charset="0"/>
              </a:rPr>
              <a:t>SAMPLING IN RESEARCH</a:t>
            </a: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02-11AC-A9B6-6353-13527A20FDE7}"/>
              </a:ext>
            </a:extLst>
          </p:cNvPr>
          <p:cNvSpPr>
            <a:spLocks noGrp="1"/>
          </p:cNvSpPr>
          <p:nvPr>
            <p:ph type="title"/>
          </p:nvPr>
        </p:nvSpPr>
        <p:spPr>
          <a:xfrm>
            <a:off x="838200" y="365125"/>
            <a:ext cx="11353800" cy="1325563"/>
          </a:xfrm>
        </p:spPr>
        <p:txBody>
          <a:bodyPr/>
          <a:lstStyle/>
          <a:p>
            <a:r>
              <a:rPr lang="en-US" b="1" dirty="0"/>
              <a:t>1. Convenience sampling </a:t>
            </a:r>
            <a:r>
              <a:rPr lang="en-US" dirty="0"/>
              <a:t>(also known as availability sampling) </a:t>
            </a:r>
          </a:p>
        </p:txBody>
      </p:sp>
      <p:sp>
        <p:nvSpPr>
          <p:cNvPr id="3" name="Content Placeholder 2">
            <a:extLst>
              <a:ext uri="{FF2B5EF4-FFF2-40B4-BE49-F238E27FC236}">
                <a16:creationId xmlns:a16="http://schemas.microsoft.com/office/drawing/2014/main" id="{EF021D4B-6829-FA5B-B5C9-8EF96AF1C6D8}"/>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Relies on data collection from population members who are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conveniently available </a:t>
            </a:r>
            <a:r>
              <a:rPr lang="en-US" dirty="0">
                <a:effectLst/>
                <a:latin typeface="Calibri" panose="020F0502020204030204" pitchFamily="34" charset="0"/>
                <a:ea typeface="Times New Roman" panose="02020603050405020304" pitchFamily="18" charset="0"/>
                <a:cs typeface="Times New Roman" panose="02020603050405020304" pitchFamily="18" charset="0"/>
              </a:rPr>
              <a:t>to participate in study. In other words, this sampling method involves getting participants who are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not very far</a:t>
            </a:r>
            <a:r>
              <a:rPr lang="en-US" dirty="0">
                <a:effectLst/>
                <a:latin typeface="Calibri" panose="020F0502020204030204" pitchFamily="34" charset="0"/>
                <a:ea typeface="Times New Roman" panose="02020603050405020304" pitchFamily="18" charset="0"/>
                <a:cs typeface="Times New Roman" panose="02020603050405020304" pitchFamily="18" charset="0"/>
              </a:rPr>
              <a:t> from the researcher wherever</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 convenient</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i="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An MA student investigating students’ opinions on university support services. After each class, the student asks one of their friends to complete a survey. This is a convenient way to gather data, but as the student only surveyed their friends, the sample is not representative of all university students.</a:t>
            </a:r>
            <a:endParaRPr lang="en-US" dirty="0"/>
          </a:p>
        </p:txBody>
      </p:sp>
      <p:pic>
        <p:nvPicPr>
          <p:cNvPr id="4" name="Picture 3">
            <a:extLst>
              <a:ext uri="{FF2B5EF4-FFF2-40B4-BE49-F238E27FC236}">
                <a16:creationId xmlns:a16="http://schemas.microsoft.com/office/drawing/2014/main" id="{AA9C0D92-365C-580A-628D-87C8E37F9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6576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02-11AC-A9B6-6353-13527A20FDE7}"/>
              </a:ext>
            </a:extLst>
          </p:cNvPr>
          <p:cNvSpPr>
            <a:spLocks noGrp="1"/>
          </p:cNvSpPr>
          <p:nvPr>
            <p:ph type="title"/>
          </p:nvPr>
        </p:nvSpPr>
        <p:spPr>
          <a:xfrm>
            <a:off x="838200" y="365125"/>
            <a:ext cx="11353800" cy="1325563"/>
          </a:xfrm>
        </p:spPr>
        <p:txBody>
          <a:bodyPr/>
          <a:lstStyle/>
          <a:p>
            <a:r>
              <a:rPr lang="en-US" b="1" dirty="0"/>
              <a:t>1. Convenience sampling </a:t>
            </a:r>
            <a:r>
              <a:rPr lang="en-US" dirty="0"/>
              <a:t>(also known as availability sampling) </a:t>
            </a:r>
          </a:p>
        </p:txBody>
      </p:sp>
      <p:pic>
        <p:nvPicPr>
          <p:cNvPr id="6" name="Content Placeholder 5">
            <a:extLst>
              <a:ext uri="{FF2B5EF4-FFF2-40B4-BE49-F238E27FC236}">
                <a16:creationId xmlns:a16="http://schemas.microsoft.com/office/drawing/2014/main" id="{8639F32B-6AA8-906A-EA66-424D1B313EFD}"/>
              </a:ext>
            </a:extLst>
          </p:cNvPr>
          <p:cNvPicPr>
            <a:picLocks noGrp="1" noChangeAspect="1"/>
          </p:cNvPicPr>
          <p:nvPr>
            <p:ph idx="1"/>
          </p:nvPr>
        </p:nvPicPr>
        <p:blipFill>
          <a:blip r:embed="rId2"/>
          <a:stretch>
            <a:fillRect/>
          </a:stretch>
        </p:blipFill>
        <p:spPr>
          <a:xfrm>
            <a:off x="3321020" y="2060700"/>
            <a:ext cx="5549960" cy="3905525"/>
          </a:xfrm>
          <a:prstGeom prst="rect">
            <a:avLst/>
          </a:prstGeom>
        </p:spPr>
      </p:pic>
      <p:pic>
        <p:nvPicPr>
          <p:cNvPr id="7" name="Picture 6">
            <a:extLst>
              <a:ext uri="{FF2B5EF4-FFF2-40B4-BE49-F238E27FC236}">
                <a16:creationId xmlns:a16="http://schemas.microsoft.com/office/drawing/2014/main" id="{011F7F7F-8D13-3560-5727-5BCF7DD5A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7863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5841-BCC9-6794-1251-0723F64422E4}"/>
              </a:ext>
            </a:extLst>
          </p:cNvPr>
          <p:cNvSpPr>
            <a:spLocks noGrp="1"/>
          </p:cNvSpPr>
          <p:nvPr>
            <p:ph type="title"/>
          </p:nvPr>
        </p:nvSpPr>
        <p:spPr/>
        <p:txBody>
          <a:bodyPr/>
          <a:lstStyle/>
          <a:p>
            <a:r>
              <a:rPr lang="en-US" b="1" dirty="0"/>
              <a:t>2. Voluntary response sampling </a:t>
            </a:r>
          </a:p>
        </p:txBody>
      </p:sp>
      <p:sp>
        <p:nvSpPr>
          <p:cNvPr id="3" name="Content Placeholder 2">
            <a:extLst>
              <a:ext uri="{FF2B5EF4-FFF2-40B4-BE49-F238E27FC236}">
                <a16:creationId xmlns:a16="http://schemas.microsoft.com/office/drawing/2014/main" id="{890F9629-11A6-FCF9-3E36-C84E71B285A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Similar to a convenience sample, a voluntary response sample is mainly based on ease of access. However, instead of the researcher choosing participants and directly contacting them, people volunteer themselves. Voluntary response samples are always at least somewhat biased, as some people will inherently be more likely to volunteer than others.</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Times New Roman" panose="02020603050405020304" pitchFamily="18" charset="0"/>
                <a:cs typeface="Times New Roman" panose="02020603050405020304" pitchFamily="18" charset="0"/>
              </a:rPr>
              <a:t>Example</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A researcher posts an advertisement for an experiment at an English school. Only motivated students join the study.</a:t>
            </a:r>
            <a:endParaRPr lang="en-US" dirty="0"/>
          </a:p>
        </p:txBody>
      </p:sp>
      <p:pic>
        <p:nvPicPr>
          <p:cNvPr id="4" name="Picture 3">
            <a:extLst>
              <a:ext uri="{FF2B5EF4-FFF2-40B4-BE49-F238E27FC236}">
                <a16:creationId xmlns:a16="http://schemas.microsoft.com/office/drawing/2014/main" id="{84597FAB-F9D7-EEBE-E2EC-8DA2804F2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5313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5841-BCC9-6794-1251-0723F64422E4}"/>
              </a:ext>
            </a:extLst>
          </p:cNvPr>
          <p:cNvSpPr>
            <a:spLocks noGrp="1"/>
          </p:cNvSpPr>
          <p:nvPr>
            <p:ph type="title"/>
          </p:nvPr>
        </p:nvSpPr>
        <p:spPr/>
        <p:txBody>
          <a:bodyPr/>
          <a:lstStyle/>
          <a:p>
            <a:r>
              <a:rPr lang="en-US" b="1" dirty="0"/>
              <a:t>2. Voluntary response sampling </a:t>
            </a:r>
          </a:p>
        </p:txBody>
      </p:sp>
      <p:pic>
        <p:nvPicPr>
          <p:cNvPr id="6" name="Picture 5">
            <a:extLst>
              <a:ext uri="{FF2B5EF4-FFF2-40B4-BE49-F238E27FC236}">
                <a16:creationId xmlns:a16="http://schemas.microsoft.com/office/drawing/2014/main" id="{3857549F-0AA7-CAA2-A7E8-F21D80A9E8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382" y="1690688"/>
            <a:ext cx="5049236" cy="4099943"/>
          </a:xfrm>
          <a:prstGeom prst="rect">
            <a:avLst/>
          </a:prstGeom>
        </p:spPr>
      </p:pic>
      <p:pic>
        <p:nvPicPr>
          <p:cNvPr id="7" name="Picture 6">
            <a:extLst>
              <a:ext uri="{FF2B5EF4-FFF2-40B4-BE49-F238E27FC236}">
                <a16:creationId xmlns:a16="http://schemas.microsoft.com/office/drawing/2014/main" id="{E8F47BDE-6AF2-D8F2-E971-B6F38DF5A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95334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04BD-5425-883A-3C22-B063835F2BCB}"/>
              </a:ext>
            </a:extLst>
          </p:cNvPr>
          <p:cNvSpPr>
            <a:spLocks noGrp="1"/>
          </p:cNvSpPr>
          <p:nvPr>
            <p:ph type="title"/>
          </p:nvPr>
        </p:nvSpPr>
        <p:spPr/>
        <p:txBody>
          <a:bodyPr/>
          <a:lstStyle/>
          <a:p>
            <a:r>
              <a:rPr lang="en-US" dirty="0"/>
              <a:t>3. Snowball sampling </a:t>
            </a:r>
          </a:p>
        </p:txBody>
      </p:sp>
      <p:sp>
        <p:nvSpPr>
          <p:cNvPr id="3" name="Content Placeholder 2">
            <a:extLst>
              <a:ext uri="{FF2B5EF4-FFF2-40B4-BE49-F238E27FC236}">
                <a16:creationId xmlns:a16="http://schemas.microsoft.com/office/drawing/2014/main" id="{7CD2EDFA-8147-4B8E-2CF1-1B06CBF44966}"/>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Snowball sampling is</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usually done when there is a very small population size. In this type of sampling, the researcher asks the initial participant to identify another potential participant who also meets the criteria of the research. </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 researcher doing a study on </a:t>
            </a:r>
            <a:r>
              <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disabled EFL teachers in Algerian high schools</a:t>
            </a:r>
            <a:r>
              <a:rPr lang="en-US" dirty="0">
                <a:effectLst/>
                <a:latin typeface="Calibri" panose="020F0502020204030204" pitchFamily="34" charset="0"/>
                <a:ea typeface="Calibri" panose="020F0502020204030204" pitchFamily="34" charset="0"/>
                <a:cs typeface="Arial" panose="020B0604020202020204" pitchFamily="34" charset="0"/>
              </a:rPr>
              <a:t>. After interviewing one participant, and due to the limited number of potential participants, the researcher asks the first participant to identify other disabled EFL teachers who work in high schools.</a:t>
            </a:r>
            <a:endParaRPr lang="en-US" dirty="0"/>
          </a:p>
        </p:txBody>
      </p:sp>
      <p:pic>
        <p:nvPicPr>
          <p:cNvPr id="4" name="Picture 3">
            <a:extLst>
              <a:ext uri="{FF2B5EF4-FFF2-40B4-BE49-F238E27FC236}">
                <a16:creationId xmlns:a16="http://schemas.microsoft.com/office/drawing/2014/main" id="{78763850-A955-1F82-317D-78007B859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8297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04BD-5425-883A-3C22-B063835F2BCB}"/>
              </a:ext>
            </a:extLst>
          </p:cNvPr>
          <p:cNvSpPr>
            <a:spLocks noGrp="1"/>
          </p:cNvSpPr>
          <p:nvPr>
            <p:ph type="title"/>
          </p:nvPr>
        </p:nvSpPr>
        <p:spPr/>
        <p:txBody>
          <a:bodyPr/>
          <a:lstStyle/>
          <a:p>
            <a:r>
              <a:rPr lang="en-US" dirty="0"/>
              <a:t>3. Snowball sampling </a:t>
            </a:r>
          </a:p>
        </p:txBody>
      </p:sp>
      <p:pic>
        <p:nvPicPr>
          <p:cNvPr id="6" name="Picture 5">
            <a:extLst>
              <a:ext uri="{FF2B5EF4-FFF2-40B4-BE49-F238E27FC236}">
                <a16:creationId xmlns:a16="http://schemas.microsoft.com/office/drawing/2014/main" id="{C8C622BE-06F8-B7A5-303C-0AEAE4453C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34" b="8998"/>
          <a:stretch/>
        </p:blipFill>
        <p:spPr bwMode="auto">
          <a:xfrm>
            <a:off x="5847533" y="1846100"/>
            <a:ext cx="5506267" cy="424452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2DAD4D8-C998-27AE-8AF6-5B4B4F36C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4" name="Picture 3">
            <a:extLst>
              <a:ext uri="{FF2B5EF4-FFF2-40B4-BE49-F238E27FC236}">
                <a16:creationId xmlns:a16="http://schemas.microsoft.com/office/drawing/2014/main" id="{254B2359-F60A-D24F-613B-FECF765F7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62" y="2450122"/>
            <a:ext cx="5506267" cy="3673444"/>
          </a:xfrm>
          <a:prstGeom prst="rect">
            <a:avLst/>
          </a:prstGeom>
        </p:spPr>
      </p:pic>
    </p:spTree>
    <p:extLst>
      <p:ext uri="{BB962C8B-B14F-4D97-AF65-F5344CB8AC3E}">
        <p14:creationId xmlns:p14="http://schemas.microsoft.com/office/powerpoint/2010/main" val="108864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3F1-D75E-31E7-03F5-9BE52825AD3B}"/>
              </a:ext>
            </a:extLst>
          </p:cNvPr>
          <p:cNvSpPr>
            <a:spLocks noGrp="1"/>
          </p:cNvSpPr>
          <p:nvPr>
            <p:ph type="title"/>
          </p:nvPr>
        </p:nvSpPr>
        <p:spPr/>
        <p:txBody>
          <a:bodyPr/>
          <a:lstStyle/>
          <a:p>
            <a:r>
              <a:rPr lang="en-US" b="1" dirty="0"/>
              <a:t>4. Quota sampling </a:t>
            </a:r>
          </a:p>
        </p:txBody>
      </p:sp>
      <p:sp>
        <p:nvSpPr>
          <p:cNvPr id="3" name="Content Placeholder 2">
            <a:extLst>
              <a:ext uri="{FF2B5EF4-FFF2-40B4-BE49-F238E27FC236}">
                <a16:creationId xmlns:a16="http://schemas.microsoft.com/office/drawing/2014/main" id="{32AE5084-027A-C9FB-256D-DDAEC33C6BC7}"/>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Quota sampling is defined as a non-probability sampling method in which researchers create a sample involving individuals that represent a population with its various subgroups (e.g. age, gender, education, race, or religion). However, unlike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Stratified Random Sampling,</a:t>
            </a:r>
            <a:r>
              <a:rPr lang="en-US" dirty="0">
                <a:effectLst/>
                <a:latin typeface="Calibri" panose="020F0502020204030204" pitchFamily="34" charset="0"/>
                <a:ea typeface="Times New Roman" panose="02020603050405020304" pitchFamily="18" charset="0"/>
                <a:cs typeface="Times New Roman" panose="02020603050405020304" pitchFamily="18" charset="0"/>
              </a:rPr>
              <a:t> participants are chosen through a non-random sample selection (i.e. only available/ volunteering participants). </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In an English school where students are 20% male and 80% female, the researcher chooses to interview a quota of 20 male students and 80 female students to get a proportional balance. However, unlike Stratified Random Sampling, the researcher interviews only the participants who are </a:t>
            </a:r>
            <a:r>
              <a:rPr lang="en-US" i="1" dirty="0">
                <a:effectLst/>
                <a:latin typeface="Calibri" panose="020F0502020204030204" pitchFamily="34" charset="0"/>
                <a:ea typeface="Calibri" panose="020F0502020204030204" pitchFamily="34" charset="0"/>
                <a:cs typeface="Arial" panose="020B0604020202020204" pitchFamily="34" charset="0"/>
              </a:rPr>
              <a:t>conveniently</a:t>
            </a:r>
            <a:r>
              <a:rPr lang="en-US" dirty="0">
                <a:effectLst/>
                <a:latin typeface="Calibri" panose="020F0502020204030204" pitchFamily="34" charset="0"/>
                <a:ea typeface="Calibri" panose="020F0502020204030204" pitchFamily="34" charset="0"/>
                <a:cs typeface="Arial" panose="020B0604020202020204" pitchFamily="34" charset="0"/>
              </a:rPr>
              <a:t> available.</a:t>
            </a:r>
            <a:endParaRPr lang="en-US" dirty="0"/>
          </a:p>
        </p:txBody>
      </p:sp>
      <p:pic>
        <p:nvPicPr>
          <p:cNvPr id="4" name="Picture 3">
            <a:extLst>
              <a:ext uri="{FF2B5EF4-FFF2-40B4-BE49-F238E27FC236}">
                <a16:creationId xmlns:a16="http://schemas.microsoft.com/office/drawing/2014/main" id="{054BF29C-F6DE-AF34-72F2-3BA234691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7469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3F1-D75E-31E7-03F5-9BE52825AD3B}"/>
              </a:ext>
            </a:extLst>
          </p:cNvPr>
          <p:cNvSpPr>
            <a:spLocks noGrp="1"/>
          </p:cNvSpPr>
          <p:nvPr>
            <p:ph type="title"/>
          </p:nvPr>
        </p:nvSpPr>
        <p:spPr/>
        <p:txBody>
          <a:bodyPr/>
          <a:lstStyle/>
          <a:p>
            <a:r>
              <a:rPr lang="en-US" b="1" dirty="0"/>
              <a:t>4. Quota sampling </a:t>
            </a:r>
          </a:p>
        </p:txBody>
      </p:sp>
      <p:pic>
        <p:nvPicPr>
          <p:cNvPr id="6" name="Picture 5">
            <a:extLst>
              <a:ext uri="{FF2B5EF4-FFF2-40B4-BE49-F238E27FC236}">
                <a16:creationId xmlns:a16="http://schemas.microsoft.com/office/drawing/2014/main" id="{4F091C07-6676-BAE9-0526-D186EF71C9E7}"/>
              </a:ext>
            </a:extLst>
          </p:cNvPr>
          <p:cNvPicPr>
            <a:picLocks noChangeAspect="1"/>
          </p:cNvPicPr>
          <p:nvPr/>
        </p:nvPicPr>
        <p:blipFill rotWithShape="1">
          <a:blip r:embed="rId3">
            <a:extLst>
              <a:ext uri="{28A0092B-C50C-407E-A947-70E740481C1C}">
                <a14:useLocalDpi xmlns:a14="http://schemas.microsoft.com/office/drawing/2010/main" val="0"/>
              </a:ext>
            </a:extLst>
          </a:blip>
          <a:srcRect t="17165"/>
          <a:stretch/>
        </p:blipFill>
        <p:spPr bwMode="auto">
          <a:xfrm>
            <a:off x="2996120" y="2044362"/>
            <a:ext cx="5401040" cy="388989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F816964-60F9-5465-27BF-891B0176E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020053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10C-001D-21AF-144F-4B9077FF6BF6}"/>
              </a:ext>
            </a:extLst>
          </p:cNvPr>
          <p:cNvSpPr>
            <a:spLocks noGrp="1"/>
          </p:cNvSpPr>
          <p:nvPr>
            <p:ph type="title"/>
          </p:nvPr>
        </p:nvSpPr>
        <p:spPr/>
        <p:txBody>
          <a:bodyPr/>
          <a:lstStyle/>
          <a:p>
            <a:r>
              <a:rPr lang="en-US" b="1" dirty="0"/>
              <a:t>5. Purposive sampling (judgement sampling): </a:t>
            </a:r>
          </a:p>
        </p:txBody>
      </p:sp>
      <p:sp>
        <p:nvSpPr>
          <p:cNvPr id="3" name="Content Placeholder 2">
            <a:extLst>
              <a:ext uri="{FF2B5EF4-FFF2-40B4-BE49-F238E27FC236}">
                <a16:creationId xmlns:a16="http://schemas.microsoft.com/office/drawing/2014/main" id="{2695FFAC-CD5E-2F5C-F22F-404C498A9D66}"/>
              </a:ext>
            </a:extLst>
          </p:cNvPr>
          <p:cNvSpPr>
            <a:spLocks noGrp="1"/>
          </p:cNvSpPr>
          <p:nvPr>
            <p:ph idx="1"/>
          </p:nvPr>
        </p:nvSpPr>
        <p:spPr/>
        <p:txBody>
          <a:bodyPr>
            <a:normAutofit/>
          </a:bodyPr>
          <a:lstStyle/>
          <a:p>
            <a:pPr marL="0" marR="0">
              <a:lnSpc>
                <a:spcPct val="107000"/>
              </a:lnSpc>
              <a:spcBef>
                <a:spcPts val="0"/>
              </a:spcBef>
              <a:spcAft>
                <a:spcPts val="800"/>
              </a:spcAft>
            </a:pPr>
            <a:r>
              <a:rPr lang="en-US" dirty="0">
                <a:latin typeface="Calibri" panose="020F0502020204030204" pitchFamily="34" charset="0"/>
                <a:ea typeface="Times New Roman" panose="02020603050405020304" pitchFamily="18" charset="0"/>
                <a:cs typeface="Times New Roman" panose="02020603050405020304" pitchFamily="18" charset="0"/>
              </a:rPr>
              <a:t>S</a:t>
            </a:r>
            <a:r>
              <a:rPr lang="en-US" dirty="0">
                <a:effectLst/>
                <a:latin typeface="Calibri" panose="020F0502020204030204" pitchFamily="34" charset="0"/>
                <a:ea typeface="Times New Roman" panose="02020603050405020304" pitchFamily="18" charset="0"/>
                <a:cs typeface="Times New Roman" panose="02020603050405020304" pitchFamily="18" charset="0"/>
              </a:rPr>
              <a:t>ubjects are chosen to be part of the sample with specific purpose in mind. The researcher believes that some subjects are more fit for the research compared to other individuals.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 researcher at an English school chooses only students with fluent English to do interviews.</a:t>
            </a:r>
            <a:endParaRPr lang="en-US" dirty="0"/>
          </a:p>
        </p:txBody>
      </p:sp>
      <p:pic>
        <p:nvPicPr>
          <p:cNvPr id="4" name="Picture 3">
            <a:extLst>
              <a:ext uri="{FF2B5EF4-FFF2-40B4-BE49-F238E27FC236}">
                <a16:creationId xmlns:a16="http://schemas.microsoft.com/office/drawing/2014/main" id="{CBB7B36C-955B-07E8-8119-D586E9767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86817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10C-001D-21AF-144F-4B9077FF6BF6}"/>
              </a:ext>
            </a:extLst>
          </p:cNvPr>
          <p:cNvSpPr>
            <a:spLocks noGrp="1"/>
          </p:cNvSpPr>
          <p:nvPr>
            <p:ph type="title"/>
          </p:nvPr>
        </p:nvSpPr>
        <p:spPr/>
        <p:txBody>
          <a:bodyPr/>
          <a:lstStyle/>
          <a:p>
            <a:r>
              <a:rPr lang="en-US" b="1" dirty="0"/>
              <a:t>5. Purposive sampling (judgement sampling): </a:t>
            </a:r>
          </a:p>
        </p:txBody>
      </p:sp>
      <p:pic>
        <p:nvPicPr>
          <p:cNvPr id="6" name="Picture 5">
            <a:extLst>
              <a:ext uri="{FF2B5EF4-FFF2-40B4-BE49-F238E27FC236}">
                <a16:creationId xmlns:a16="http://schemas.microsoft.com/office/drawing/2014/main" id="{C0B90A8C-B6A8-A07F-34EE-3C72DE82F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550" y="1883988"/>
            <a:ext cx="5302899" cy="4382883"/>
          </a:xfrm>
          <a:prstGeom prst="rect">
            <a:avLst/>
          </a:prstGeom>
        </p:spPr>
      </p:pic>
      <p:pic>
        <p:nvPicPr>
          <p:cNvPr id="7" name="Picture 6">
            <a:extLst>
              <a:ext uri="{FF2B5EF4-FFF2-40B4-BE49-F238E27FC236}">
                <a16:creationId xmlns:a16="http://schemas.microsoft.com/office/drawing/2014/main" id="{BE8F0449-18EE-5CE3-8842-68425878C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2359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14A5-F4F0-D7D3-B56C-B54334F3751F}"/>
              </a:ext>
            </a:extLst>
          </p:cNvPr>
          <p:cNvSpPr>
            <a:spLocks noGrp="1"/>
          </p:cNvSpPr>
          <p:nvPr>
            <p:ph type="title"/>
          </p:nvPr>
        </p:nvSpPr>
        <p:spPr/>
        <p:txBody>
          <a:bodyPr/>
          <a:lstStyle/>
          <a:p>
            <a:r>
              <a:rPr lang="en-US" b="1" dirty="0"/>
              <a:t>Lecture outline</a:t>
            </a:r>
          </a:p>
        </p:txBody>
      </p:sp>
      <p:sp>
        <p:nvSpPr>
          <p:cNvPr id="3" name="Content Placeholder 2">
            <a:extLst>
              <a:ext uri="{FF2B5EF4-FFF2-40B4-BE49-F238E27FC236}">
                <a16:creationId xmlns:a16="http://schemas.microsoft.com/office/drawing/2014/main" id="{6E44E24C-4D23-1671-530A-7C9C6AD498F7}"/>
              </a:ext>
            </a:extLst>
          </p:cNvPr>
          <p:cNvSpPr>
            <a:spLocks noGrp="1"/>
          </p:cNvSpPr>
          <p:nvPr>
            <p:ph idx="1"/>
          </p:nvPr>
        </p:nvSpPr>
        <p:spPr/>
        <p:txBody>
          <a:bodyPr/>
          <a:lstStyle/>
          <a:p>
            <a:pPr marL="0" indent="0">
              <a:buNone/>
            </a:pPr>
            <a:r>
              <a:rPr lang="en-US" dirty="0"/>
              <a:t>Population vs. sample</a:t>
            </a:r>
          </a:p>
          <a:p>
            <a:pPr marL="0" indent="0">
              <a:buNone/>
            </a:pPr>
            <a:r>
              <a:rPr lang="en-US" dirty="0"/>
              <a:t>Sampling approaches</a:t>
            </a:r>
          </a:p>
          <a:p>
            <a:pPr marL="0" indent="0">
              <a:buNone/>
            </a:pPr>
            <a:r>
              <a:rPr lang="en-US" dirty="0"/>
              <a:t>Probability sampling approaches</a:t>
            </a:r>
          </a:p>
          <a:p>
            <a:pPr marL="0" indent="0">
              <a:buNone/>
            </a:pPr>
            <a:r>
              <a:rPr lang="en-US" dirty="0"/>
              <a:t>Non-probability sampling approaches</a:t>
            </a:r>
          </a:p>
        </p:txBody>
      </p:sp>
      <p:pic>
        <p:nvPicPr>
          <p:cNvPr id="4" name="Picture 3">
            <a:extLst>
              <a:ext uri="{FF2B5EF4-FFF2-40B4-BE49-F238E27FC236}">
                <a16:creationId xmlns:a16="http://schemas.microsoft.com/office/drawing/2014/main" id="{9FE564D7-5CCB-6BAC-43C9-EE2C946B4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70393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046DA53-5194-D0C2-233A-D98ECF7FFBEC}"/>
              </a:ext>
            </a:extLst>
          </p:cNvPr>
          <p:cNvCxnSpPr/>
          <p:nvPr/>
        </p:nvCxnSpPr>
        <p:spPr>
          <a:xfrm>
            <a:off x="7666887" y="339969"/>
            <a:ext cx="0" cy="5873262"/>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BA5239C-59B8-D87E-7170-2E9BCEE3A564}"/>
              </a:ext>
            </a:extLst>
          </p:cNvPr>
          <p:cNvCxnSpPr/>
          <p:nvPr/>
        </p:nvCxnSpPr>
        <p:spPr>
          <a:xfrm>
            <a:off x="1735015" y="1172308"/>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4D78140-D9A3-83D5-573D-0891ACF8F451}"/>
              </a:ext>
            </a:extLst>
          </p:cNvPr>
          <p:cNvCxnSpPr/>
          <p:nvPr/>
        </p:nvCxnSpPr>
        <p:spPr>
          <a:xfrm>
            <a:off x="4700949" y="339969"/>
            <a:ext cx="0" cy="587326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0307F49-1CE7-F70F-D403-2D957E65481F}"/>
              </a:ext>
            </a:extLst>
          </p:cNvPr>
          <p:cNvSpPr txBox="1"/>
          <p:nvPr/>
        </p:nvSpPr>
        <p:spPr>
          <a:xfrm>
            <a:off x="1793622" y="524635"/>
            <a:ext cx="2625969" cy="369332"/>
          </a:xfrm>
          <a:prstGeom prst="rect">
            <a:avLst/>
          </a:prstGeom>
          <a:noFill/>
        </p:spPr>
        <p:txBody>
          <a:bodyPr wrap="square" rtlCol="0">
            <a:spAutoFit/>
          </a:bodyPr>
          <a:lstStyle/>
          <a:p>
            <a:r>
              <a:rPr lang="en-US" b="1" dirty="0"/>
              <a:t>Research type</a:t>
            </a:r>
          </a:p>
        </p:txBody>
      </p:sp>
      <p:sp>
        <p:nvSpPr>
          <p:cNvPr id="12" name="TextBox 11">
            <a:extLst>
              <a:ext uri="{FF2B5EF4-FFF2-40B4-BE49-F238E27FC236}">
                <a16:creationId xmlns:a16="http://schemas.microsoft.com/office/drawing/2014/main" id="{91790F52-9860-A2FD-FBE4-308A5A38A8EB}"/>
              </a:ext>
            </a:extLst>
          </p:cNvPr>
          <p:cNvSpPr txBox="1"/>
          <p:nvPr/>
        </p:nvSpPr>
        <p:spPr>
          <a:xfrm>
            <a:off x="5275375" y="524635"/>
            <a:ext cx="2625969" cy="369332"/>
          </a:xfrm>
          <a:prstGeom prst="rect">
            <a:avLst/>
          </a:prstGeom>
          <a:noFill/>
        </p:spPr>
        <p:txBody>
          <a:bodyPr wrap="square" rtlCol="0">
            <a:spAutoFit/>
          </a:bodyPr>
          <a:lstStyle/>
          <a:p>
            <a:r>
              <a:rPr lang="en-US" b="1" dirty="0"/>
              <a:t>Probability sampling</a:t>
            </a:r>
          </a:p>
        </p:txBody>
      </p:sp>
      <p:sp>
        <p:nvSpPr>
          <p:cNvPr id="13" name="TextBox 12">
            <a:extLst>
              <a:ext uri="{FF2B5EF4-FFF2-40B4-BE49-F238E27FC236}">
                <a16:creationId xmlns:a16="http://schemas.microsoft.com/office/drawing/2014/main" id="{C47EC8EE-2130-1B0F-AFD0-F39059939441}"/>
              </a:ext>
            </a:extLst>
          </p:cNvPr>
          <p:cNvSpPr txBox="1"/>
          <p:nvPr/>
        </p:nvSpPr>
        <p:spPr>
          <a:xfrm>
            <a:off x="8241312" y="533402"/>
            <a:ext cx="2625969" cy="369332"/>
          </a:xfrm>
          <a:prstGeom prst="rect">
            <a:avLst/>
          </a:prstGeom>
          <a:noFill/>
        </p:spPr>
        <p:txBody>
          <a:bodyPr wrap="square" rtlCol="0">
            <a:spAutoFit/>
          </a:bodyPr>
          <a:lstStyle/>
          <a:p>
            <a:r>
              <a:rPr lang="en-US" b="1" dirty="0"/>
              <a:t>Non-probability sampling</a:t>
            </a:r>
          </a:p>
        </p:txBody>
      </p:sp>
      <p:cxnSp>
        <p:nvCxnSpPr>
          <p:cNvPr id="14" name="Straight Connector 13">
            <a:extLst>
              <a:ext uri="{FF2B5EF4-FFF2-40B4-BE49-F238E27FC236}">
                <a16:creationId xmlns:a16="http://schemas.microsoft.com/office/drawing/2014/main" id="{7292AC33-56F7-9049-51DA-F2439647C11B}"/>
              </a:ext>
            </a:extLst>
          </p:cNvPr>
          <p:cNvCxnSpPr/>
          <p:nvPr/>
        </p:nvCxnSpPr>
        <p:spPr>
          <a:xfrm>
            <a:off x="1793622" y="1828801"/>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62F7A57-F596-B25D-C314-011AEE8AC7AB}"/>
              </a:ext>
            </a:extLst>
          </p:cNvPr>
          <p:cNvCxnSpPr/>
          <p:nvPr/>
        </p:nvCxnSpPr>
        <p:spPr>
          <a:xfrm>
            <a:off x="1735015" y="2602523"/>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4075A3B-323B-D5D2-B664-FA3AD2D0E137}"/>
              </a:ext>
            </a:extLst>
          </p:cNvPr>
          <p:cNvCxnSpPr/>
          <p:nvPr/>
        </p:nvCxnSpPr>
        <p:spPr>
          <a:xfrm>
            <a:off x="1793622" y="3276600"/>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E86EFDC-8BCE-A467-0BF5-5030A58AB7A4}"/>
              </a:ext>
            </a:extLst>
          </p:cNvPr>
          <p:cNvCxnSpPr/>
          <p:nvPr/>
        </p:nvCxnSpPr>
        <p:spPr>
          <a:xfrm>
            <a:off x="1735015" y="3880340"/>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5A3BCD3-C050-2A1E-D082-62BC18E12DD0}"/>
              </a:ext>
            </a:extLst>
          </p:cNvPr>
          <p:cNvCxnSpPr/>
          <p:nvPr/>
        </p:nvCxnSpPr>
        <p:spPr>
          <a:xfrm>
            <a:off x="1735015" y="4507472"/>
            <a:ext cx="8839200"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568CD3CB-BDC6-C878-D7A1-2477E77EDB56}"/>
              </a:ext>
            </a:extLst>
          </p:cNvPr>
          <p:cNvSpPr txBox="1"/>
          <p:nvPr/>
        </p:nvSpPr>
        <p:spPr>
          <a:xfrm>
            <a:off x="1793621" y="4038549"/>
            <a:ext cx="2625969" cy="369332"/>
          </a:xfrm>
          <a:prstGeom prst="rect">
            <a:avLst/>
          </a:prstGeom>
          <a:noFill/>
        </p:spPr>
        <p:txBody>
          <a:bodyPr wrap="square" rtlCol="0">
            <a:spAutoFit/>
          </a:bodyPr>
          <a:lstStyle/>
          <a:p>
            <a:r>
              <a:rPr lang="en-US" dirty="0"/>
              <a:t>Exploratory studies</a:t>
            </a:r>
          </a:p>
        </p:txBody>
      </p:sp>
      <p:sp>
        <p:nvSpPr>
          <p:cNvPr id="21" name="TextBox 20">
            <a:extLst>
              <a:ext uri="{FF2B5EF4-FFF2-40B4-BE49-F238E27FC236}">
                <a16:creationId xmlns:a16="http://schemas.microsoft.com/office/drawing/2014/main" id="{E4F5953D-BE3F-8C2D-087D-78A18250689F}"/>
              </a:ext>
            </a:extLst>
          </p:cNvPr>
          <p:cNvSpPr txBox="1"/>
          <p:nvPr/>
        </p:nvSpPr>
        <p:spPr>
          <a:xfrm>
            <a:off x="1793620" y="3418729"/>
            <a:ext cx="2625969" cy="369332"/>
          </a:xfrm>
          <a:prstGeom prst="rect">
            <a:avLst/>
          </a:prstGeom>
          <a:noFill/>
        </p:spPr>
        <p:txBody>
          <a:bodyPr wrap="square" rtlCol="0">
            <a:spAutoFit/>
          </a:bodyPr>
          <a:lstStyle/>
          <a:p>
            <a:r>
              <a:rPr lang="en-US" dirty="0"/>
              <a:t>Survey studies</a:t>
            </a:r>
          </a:p>
        </p:txBody>
      </p:sp>
      <p:sp>
        <p:nvSpPr>
          <p:cNvPr id="22" name="TextBox 21">
            <a:extLst>
              <a:ext uri="{FF2B5EF4-FFF2-40B4-BE49-F238E27FC236}">
                <a16:creationId xmlns:a16="http://schemas.microsoft.com/office/drawing/2014/main" id="{37C1754D-DEBE-A6A6-7C1B-99BC49CD93D6}"/>
              </a:ext>
            </a:extLst>
          </p:cNvPr>
          <p:cNvSpPr txBox="1"/>
          <p:nvPr/>
        </p:nvSpPr>
        <p:spPr>
          <a:xfrm>
            <a:off x="1735012" y="4624752"/>
            <a:ext cx="2625969" cy="369332"/>
          </a:xfrm>
          <a:prstGeom prst="rect">
            <a:avLst/>
          </a:prstGeom>
          <a:noFill/>
        </p:spPr>
        <p:txBody>
          <a:bodyPr wrap="square" rtlCol="0">
            <a:spAutoFit/>
          </a:bodyPr>
          <a:lstStyle/>
          <a:p>
            <a:r>
              <a:rPr lang="en-US" dirty="0"/>
              <a:t>Descriptive studies</a:t>
            </a:r>
          </a:p>
        </p:txBody>
      </p:sp>
      <p:sp>
        <p:nvSpPr>
          <p:cNvPr id="23" name="TextBox 22">
            <a:extLst>
              <a:ext uri="{FF2B5EF4-FFF2-40B4-BE49-F238E27FC236}">
                <a16:creationId xmlns:a16="http://schemas.microsoft.com/office/drawing/2014/main" id="{FAAD8422-0610-234E-84F6-3F0E9E29E42F}"/>
              </a:ext>
            </a:extLst>
          </p:cNvPr>
          <p:cNvSpPr txBox="1"/>
          <p:nvPr/>
        </p:nvSpPr>
        <p:spPr>
          <a:xfrm>
            <a:off x="1793618" y="1353908"/>
            <a:ext cx="2625969" cy="369332"/>
          </a:xfrm>
          <a:prstGeom prst="rect">
            <a:avLst/>
          </a:prstGeom>
          <a:noFill/>
        </p:spPr>
        <p:txBody>
          <a:bodyPr wrap="square" rtlCol="0">
            <a:spAutoFit/>
          </a:bodyPr>
          <a:lstStyle/>
          <a:p>
            <a:r>
              <a:rPr lang="en-US" b="1" dirty="0"/>
              <a:t>Quantitative research</a:t>
            </a:r>
          </a:p>
        </p:txBody>
      </p:sp>
      <p:sp>
        <p:nvSpPr>
          <p:cNvPr id="24" name="TextBox 23">
            <a:extLst>
              <a:ext uri="{FF2B5EF4-FFF2-40B4-BE49-F238E27FC236}">
                <a16:creationId xmlns:a16="http://schemas.microsoft.com/office/drawing/2014/main" id="{A1D31129-41BE-37BB-213B-DBD8291F3449}"/>
              </a:ext>
            </a:extLst>
          </p:cNvPr>
          <p:cNvSpPr txBox="1"/>
          <p:nvPr/>
        </p:nvSpPr>
        <p:spPr>
          <a:xfrm>
            <a:off x="1793619" y="2057264"/>
            <a:ext cx="2625969" cy="369332"/>
          </a:xfrm>
          <a:prstGeom prst="rect">
            <a:avLst/>
          </a:prstGeom>
          <a:noFill/>
        </p:spPr>
        <p:txBody>
          <a:bodyPr wrap="square" rtlCol="0">
            <a:spAutoFit/>
          </a:bodyPr>
          <a:lstStyle/>
          <a:p>
            <a:r>
              <a:rPr lang="en-US" b="1" dirty="0"/>
              <a:t>Qualitative research</a:t>
            </a:r>
          </a:p>
        </p:txBody>
      </p:sp>
      <p:sp>
        <p:nvSpPr>
          <p:cNvPr id="25" name="TextBox 24">
            <a:extLst>
              <a:ext uri="{FF2B5EF4-FFF2-40B4-BE49-F238E27FC236}">
                <a16:creationId xmlns:a16="http://schemas.microsoft.com/office/drawing/2014/main" id="{6D4548BA-E699-9966-E19B-78525B3AC719}"/>
              </a:ext>
            </a:extLst>
          </p:cNvPr>
          <p:cNvSpPr txBox="1"/>
          <p:nvPr/>
        </p:nvSpPr>
        <p:spPr>
          <a:xfrm>
            <a:off x="1793622" y="2779875"/>
            <a:ext cx="2719762" cy="369332"/>
          </a:xfrm>
          <a:prstGeom prst="rect">
            <a:avLst/>
          </a:prstGeom>
          <a:noFill/>
        </p:spPr>
        <p:txBody>
          <a:bodyPr wrap="square" rtlCol="0">
            <a:spAutoFit/>
          </a:bodyPr>
          <a:lstStyle/>
          <a:p>
            <a:r>
              <a:rPr lang="en-US" dirty="0"/>
              <a:t>Quasi-experimental studies</a:t>
            </a:r>
          </a:p>
        </p:txBody>
      </p:sp>
      <p:sp>
        <p:nvSpPr>
          <p:cNvPr id="26" name="TextBox 25">
            <a:extLst>
              <a:ext uri="{FF2B5EF4-FFF2-40B4-BE49-F238E27FC236}">
                <a16:creationId xmlns:a16="http://schemas.microsoft.com/office/drawing/2014/main" id="{3EAA8805-494A-8415-C503-A693DEE7736A}"/>
              </a:ext>
            </a:extLst>
          </p:cNvPr>
          <p:cNvSpPr txBox="1"/>
          <p:nvPr/>
        </p:nvSpPr>
        <p:spPr>
          <a:xfrm>
            <a:off x="1735012" y="5233828"/>
            <a:ext cx="2625969" cy="646331"/>
          </a:xfrm>
          <a:prstGeom prst="rect">
            <a:avLst/>
          </a:prstGeom>
          <a:noFill/>
        </p:spPr>
        <p:txBody>
          <a:bodyPr wrap="square" rtlCol="0">
            <a:spAutoFit/>
          </a:bodyPr>
          <a:lstStyle/>
          <a:p>
            <a:r>
              <a:rPr lang="en-US" dirty="0"/>
              <a:t>Interviews and focus groups </a:t>
            </a:r>
          </a:p>
        </p:txBody>
      </p:sp>
      <p:cxnSp>
        <p:nvCxnSpPr>
          <p:cNvPr id="27" name="Straight Connector 26">
            <a:extLst>
              <a:ext uri="{FF2B5EF4-FFF2-40B4-BE49-F238E27FC236}">
                <a16:creationId xmlns:a16="http://schemas.microsoft.com/office/drawing/2014/main" id="{11E78BF7-33FB-96B8-D8F8-33768AC28834}"/>
              </a:ext>
            </a:extLst>
          </p:cNvPr>
          <p:cNvCxnSpPr/>
          <p:nvPr/>
        </p:nvCxnSpPr>
        <p:spPr>
          <a:xfrm>
            <a:off x="1793618" y="5134500"/>
            <a:ext cx="8839200"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3FBE74C5-5375-162B-7CE1-9E683E1928D4}"/>
              </a:ext>
            </a:extLst>
          </p:cNvPr>
          <p:cNvSpPr txBox="1"/>
          <p:nvPr/>
        </p:nvSpPr>
        <p:spPr>
          <a:xfrm>
            <a:off x="5832215" y="1286563"/>
            <a:ext cx="351699" cy="400110"/>
          </a:xfrm>
          <a:prstGeom prst="rect">
            <a:avLst/>
          </a:prstGeom>
          <a:noFill/>
        </p:spPr>
        <p:txBody>
          <a:bodyPr wrap="square" rtlCol="0">
            <a:spAutoFit/>
          </a:bodyPr>
          <a:lstStyle/>
          <a:p>
            <a:r>
              <a:rPr lang="en-US" sz="2000" b="0" i="0" dirty="0">
                <a:solidFill>
                  <a:srgbClr val="040C28"/>
                </a:solidFill>
                <a:effectLst/>
                <a:latin typeface="Google Sans"/>
              </a:rPr>
              <a:t>✔</a:t>
            </a:r>
            <a:endParaRPr lang="en-US" sz="2000" dirty="0"/>
          </a:p>
        </p:txBody>
      </p:sp>
      <p:sp>
        <p:nvSpPr>
          <p:cNvPr id="31" name="TextBox 30">
            <a:extLst>
              <a:ext uri="{FF2B5EF4-FFF2-40B4-BE49-F238E27FC236}">
                <a16:creationId xmlns:a16="http://schemas.microsoft.com/office/drawing/2014/main" id="{863C0F94-CBB3-FE21-6149-CBE5B5DD6AE6}"/>
              </a:ext>
            </a:extLst>
          </p:cNvPr>
          <p:cNvSpPr txBox="1"/>
          <p:nvPr/>
        </p:nvSpPr>
        <p:spPr>
          <a:xfrm>
            <a:off x="9149861" y="2063209"/>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4" name="TextBox 33">
            <a:extLst>
              <a:ext uri="{FF2B5EF4-FFF2-40B4-BE49-F238E27FC236}">
                <a16:creationId xmlns:a16="http://schemas.microsoft.com/office/drawing/2014/main" id="{8E380F87-3182-3E8B-7852-1D26D9908884}"/>
              </a:ext>
            </a:extLst>
          </p:cNvPr>
          <p:cNvSpPr txBox="1"/>
          <p:nvPr/>
        </p:nvSpPr>
        <p:spPr>
          <a:xfrm>
            <a:off x="5832215" y="274312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5" name="TextBox 34">
            <a:extLst>
              <a:ext uri="{FF2B5EF4-FFF2-40B4-BE49-F238E27FC236}">
                <a16:creationId xmlns:a16="http://schemas.microsoft.com/office/drawing/2014/main" id="{0E53F8F3-62CB-34EB-43BD-066A0D1BB284}"/>
              </a:ext>
            </a:extLst>
          </p:cNvPr>
          <p:cNvSpPr txBox="1"/>
          <p:nvPr/>
        </p:nvSpPr>
        <p:spPr>
          <a:xfrm>
            <a:off x="9114680" y="274312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6" name="TextBox 35">
            <a:extLst>
              <a:ext uri="{FF2B5EF4-FFF2-40B4-BE49-F238E27FC236}">
                <a16:creationId xmlns:a16="http://schemas.microsoft.com/office/drawing/2014/main" id="{79E1C6E1-ED91-2DAF-FC5C-2344622D0EAF}"/>
              </a:ext>
            </a:extLst>
          </p:cNvPr>
          <p:cNvSpPr txBox="1"/>
          <p:nvPr/>
        </p:nvSpPr>
        <p:spPr>
          <a:xfrm>
            <a:off x="5832215" y="3434344"/>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7" name="TextBox 36">
            <a:extLst>
              <a:ext uri="{FF2B5EF4-FFF2-40B4-BE49-F238E27FC236}">
                <a16:creationId xmlns:a16="http://schemas.microsoft.com/office/drawing/2014/main" id="{52377EFF-C535-5932-3F55-BA059CEC729B}"/>
              </a:ext>
            </a:extLst>
          </p:cNvPr>
          <p:cNvSpPr txBox="1"/>
          <p:nvPr/>
        </p:nvSpPr>
        <p:spPr>
          <a:xfrm>
            <a:off x="9108828" y="397993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8" name="TextBox 37">
            <a:extLst>
              <a:ext uri="{FF2B5EF4-FFF2-40B4-BE49-F238E27FC236}">
                <a16:creationId xmlns:a16="http://schemas.microsoft.com/office/drawing/2014/main" id="{9DC159D7-CE9A-6BA2-FF11-8C4B81008848}"/>
              </a:ext>
            </a:extLst>
          </p:cNvPr>
          <p:cNvSpPr txBox="1"/>
          <p:nvPr/>
        </p:nvSpPr>
        <p:spPr>
          <a:xfrm>
            <a:off x="5779466" y="4621796"/>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9" name="TextBox 38">
            <a:extLst>
              <a:ext uri="{FF2B5EF4-FFF2-40B4-BE49-F238E27FC236}">
                <a16:creationId xmlns:a16="http://schemas.microsoft.com/office/drawing/2014/main" id="{3D44BE8A-9D66-8178-4AF1-8B93DDE5A1B7}"/>
              </a:ext>
            </a:extLst>
          </p:cNvPr>
          <p:cNvSpPr txBox="1"/>
          <p:nvPr/>
        </p:nvSpPr>
        <p:spPr>
          <a:xfrm>
            <a:off x="9108828" y="462161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40" name="TextBox 39">
            <a:extLst>
              <a:ext uri="{FF2B5EF4-FFF2-40B4-BE49-F238E27FC236}">
                <a16:creationId xmlns:a16="http://schemas.microsoft.com/office/drawing/2014/main" id="{E75B4E23-C787-F4A6-9184-7A4A70F00DC2}"/>
              </a:ext>
            </a:extLst>
          </p:cNvPr>
          <p:cNvSpPr txBox="1"/>
          <p:nvPr/>
        </p:nvSpPr>
        <p:spPr>
          <a:xfrm>
            <a:off x="9108828" y="5392196"/>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Tree>
    <p:extLst>
      <p:ext uri="{BB962C8B-B14F-4D97-AF65-F5344CB8AC3E}">
        <p14:creationId xmlns:p14="http://schemas.microsoft.com/office/powerpoint/2010/main" val="138075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2D7EC-7945-9BC6-F2B4-D4435A9B33B9}"/>
              </a:ext>
            </a:extLst>
          </p:cNvPr>
          <p:cNvSpPr>
            <a:spLocks noGrp="1"/>
          </p:cNvSpPr>
          <p:nvPr>
            <p:ph idx="1"/>
          </p:nvPr>
        </p:nvSpPr>
        <p:spPr>
          <a:xfrm>
            <a:off x="838200" y="2625969"/>
            <a:ext cx="10515600" cy="3550994"/>
          </a:xfrm>
        </p:spPr>
        <p:txBody>
          <a:bodyPr/>
          <a:lstStyle/>
          <a:p>
            <a:r>
              <a:rPr lang="en-US" dirty="0"/>
              <a:t>The goal of large scale quantitative studies is to infer/ </a:t>
            </a:r>
            <a:r>
              <a:rPr lang="en-US" b="1" dirty="0">
                <a:solidFill>
                  <a:srgbClr val="FF0000"/>
                </a:solidFill>
              </a:rPr>
              <a:t>generalize</a:t>
            </a:r>
            <a:r>
              <a:rPr lang="en-US" dirty="0"/>
              <a:t> their results to the larger population</a:t>
            </a:r>
          </a:p>
        </p:txBody>
      </p:sp>
    </p:spTree>
    <p:extLst>
      <p:ext uri="{BB962C8B-B14F-4D97-AF65-F5344CB8AC3E}">
        <p14:creationId xmlns:p14="http://schemas.microsoft.com/office/powerpoint/2010/main" val="207291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A293-F937-3D84-B000-4B05F7309B11}"/>
              </a:ext>
            </a:extLst>
          </p:cNvPr>
          <p:cNvSpPr>
            <a:spLocks noGrp="1"/>
          </p:cNvSpPr>
          <p:nvPr>
            <p:ph type="title"/>
          </p:nvPr>
        </p:nvSpPr>
        <p:spPr/>
        <p:txBody>
          <a:bodyPr/>
          <a:lstStyle/>
          <a:p>
            <a:r>
              <a:rPr lang="en-US" b="1" dirty="0"/>
              <a:t>Conditions/ assumption of inference</a:t>
            </a:r>
          </a:p>
        </p:txBody>
      </p:sp>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p:txBody>
          <a:bodyPr/>
          <a:lstStyle/>
          <a:p>
            <a:r>
              <a:rPr lang="en-US" dirty="0"/>
              <a:t>Random recruitment of participants</a:t>
            </a:r>
          </a:p>
          <a:p>
            <a:r>
              <a:rPr lang="en-US" dirty="0"/>
              <a:t>Numerical data</a:t>
            </a:r>
          </a:p>
          <a:p>
            <a:r>
              <a:rPr lang="en-US" dirty="0"/>
              <a:t>Normal distribution of results</a:t>
            </a:r>
          </a:p>
          <a:p>
            <a:r>
              <a:rPr lang="en-US" dirty="0"/>
              <a:t>Homogeneous variances</a:t>
            </a:r>
          </a:p>
        </p:txBody>
      </p:sp>
      <p:sp>
        <p:nvSpPr>
          <p:cNvPr id="4" name="Rectangle 3">
            <a:extLst>
              <a:ext uri="{FF2B5EF4-FFF2-40B4-BE49-F238E27FC236}">
                <a16:creationId xmlns:a16="http://schemas.microsoft.com/office/drawing/2014/main" id="{FB9A809F-5AC9-66A2-F36C-E650D090F729}"/>
              </a:ext>
            </a:extLst>
          </p:cNvPr>
          <p:cNvSpPr/>
          <p:nvPr/>
        </p:nvSpPr>
        <p:spPr>
          <a:xfrm>
            <a:off x="838200" y="1825625"/>
            <a:ext cx="5562600" cy="554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21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population </a:t>
            </a:r>
            <a:r>
              <a:rPr lang="en-US" b="0" i="0" u="none" strike="noStrike" baseline="0" dirty="0">
                <a:solidFill>
                  <a:srgbClr val="000000"/>
                </a:solidFill>
                <a:latin typeface="Calibri" panose="020F0502020204030204" pitchFamily="34" charset="0"/>
              </a:rPr>
              <a:t>is the entire group that the researcher wants to draw conclusions about. </a:t>
            </a:r>
          </a:p>
          <a:p>
            <a:pPr marL="0" indent="0">
              <a:buNone/>
            </a:pPr>
            <a:endParaRPr lang="en-US" b="0" i="0" u="none" strike="noStrike" baseline="0" dirty="0">
              <a:solidFill>
                <a:srgbClr val="000000"/>
              </a:solidFill>
              <a:latin typeface="Calibri" panose="020F0502020204030204" pitchFamily="34" charset="0"/>
            </a:endParaRPr>
          </a:p>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sample </a:t>
            </a:r>
            <a:r>
              <a:rPr lang="en-US" b="0" i="0" u="none" strike="noStrike" baseline="0" dirty="0">
                <a:solidFill>
                  <a:srgbClr val="000000"/>
                </a:solidFill>
                <a:latin typeface="Calibri" panose="020F0502020204030204" pitchFamily="34" charset="0"/>
              </a:rPr>
              <a:t>is the specific group that the researcher will collect data from. The size of the sample is always less than the total size of the population. </a:t>
            </a:r>
            <a:endParaRPr lang="en-US" sz="4000" dirty="0"/>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34686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pic>
        <p:nvPicPr>
          <p:cNvPr id="6" name="Picture 5">
            <a:extLst>
              <a:ext uri="{FF2B5EF4-FFF2-40B4-BE49-F238E27FC236}">
                <a16:creationId xmlns:a16="http://schemas.microsoft.com/office/drawing/2014/main" id="{4C4528F2-8F88-8345-C8C8-0FDB701B57E3}"/>
              </a:ext>
            </a:extLst>
          </p:cNvPr>
          <p:cNvPicPr>
            <a:picLocks noChangeAspect="1"/>
          </p:cNvPicPr>
          <p:nvPr/>
        </p:nvPicPr>
        <p:blipFill>
          <a:blip r:embed="rId2"/>
          <a:stretch>
            <a:fillRect/>
          </a:stretch>
        </p:blipFill>
        <p:spPr>
          <a:xfrm>
            <a:off x="1461517" y="1690688"/>
            <a:ext cx="9268966" cy="3956265"/>
          </a:xfrm>
          <a:prstGeom prst="rect">
            <a:avLst/>
          </a:prstGeom>
        </p:spPr>
      </p:pic>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3" name="TextBox 2">
            <a:extLst>
              <a:ext uri="{FF2B5EF4-FFF2-40B4-BE49-F238E27FC236}">
                <a16:creationId xmlns:a16="http://schemas.microsoft.com/office/drawing/2014/main" id="{72A912C5-D5C3-D51B-82CC-0D65AB36E610}"/>
              </a:ext>
            </a:extLst>
          </p:cNvPr>
          <p:cNvSpPr txBox="1"/>
          <p:nvPr/>
        </p:nvSpPr>
        <p:spPr>
          <a:xfrm>
            <a:off x="3120984" y="5779911"/>
            <a:ext cx="2331550" cy="369332"/>
          </a:xfrm>
          <a:prstGeom prst="rect">
            <a:avLst/>
          </a:prstGeom>
          <a:noFill/>
        </p:spPr>
        <p:txBody>
          <a:bodyPr wrap="square" rtlCol="0">
            <a:spAutoFit/>
          </a:bodyPr>
          <a:lstStyle/>
          <a:p>
            <a:r>
              <a:rPr lang="en-US" dirty="0"/>
              <a:t>Algerian EFL learners</a:t>
            </a:r>
          </a:p>
        </p:txBody>
      </p:sp>
      <p:sp>
        <p:nvSpPr>
          <p:cNvPr id="5" name="TextBox 4">
            <a:extLst>
              <a:ext uri="{FF2B5EF4-FFF2-40B4-BE49-F238E27FC236}">
                <a16:creationId xmlns:a16="http://schemas.microsoft.com/office/drawing/2014/main" id="{E237BD79-814E-474E-DF20-20D091047408}"/>
              </a:ext>
            </a:extLst>
          </p:cNvPr>
          <p:cNvSpPr txBox="1"/>
          <p:nvPr/>
        </p:nvSpPr>
        <p:spPr>
          <a:xfrm>
            <a:off x="8613422" y="4809067"/>
            <a:ext cx="2438400" cy="923330"/>
          </a:xfrm>
          <a:prstGeom prst="rect">
            <a:avLst/>
          </a:prstGeom>
          <a:noFill/>
        </p:spPr>
        <p:txBody>
          <a:bodyPr wrap="square" rtlCol="0">
            <a:spAutoFit/>
          </a:bodyPr>
          <a:lstStyle/>
          <a:p>
            <a:pPr algn="ctr"/>
            <a:r>
              <a:rPr lang="en-US" dirty="0"/>
              <a:t>Algerian postgraduate (M2) EFL learners at </a:t>
            </a:r>
            <a:r>
              <a:rPr lang="en-US" dirty="0" err="1"/>
              <a:t>Biskra</a:t>
            </a:r>
            <a:r>
              <a:rPr lang="en-US" dirty="0"/>
              <a:t> University</a:t>
            </a:r>
          </a:p>
        </p:txBody>
      </p:sp>
      <p:sp>
        <p:nvSpPr>
          <p:cNvPr id="7" name="TextBox 6">
            <a:extLst>
              <a:ext uri="{FF2B5EF4-FFF2-40B4-BE49-F238E27FC236}">
                <a16:creationId xmlns:a16="http://schemas.microsoft.com/office/drawing/2014/main" id="{54354D04-0EEF-14F3-027D-1384DE3E8D08}"/>
              </a:ext>
            </a:extLst>
          </p:cNvPr>
          <p:cNvSpPr txBox="1"/>
          <p:nvPr/>
        </p:nvSpPr>
        <p:spPr>
          <a:xfrm>
            <a:off x="3544711" y="6149243"/>
            <a:ext cx="1140178" cy="369332"/>
          </a:xfrm>
          <a:prstGeom prst="rect">
            <a:avLst/>
          </a:prstGeom>
          <a:noFill/>
        </p:spPr>
        <p:txBody>
          <a:bodyPr wrap="square" rtlCol="0">
            <a:spAutoFit/>
          </a:bodyPr>
          <a:lstStyle/>
          <a:p>
            <a:pPr algn="ctr"/>
            <a:r>
              <a:rPr lang="en-US" b="1" i="1" dirty="0"/>
              <a:t>N</a:t>
            </a:r>
          </a:p>
        </p:txBody>
      </p:sp>
      <p:sp>
        <p:nvSpPr>
          <p:cNvPr id="8" name="TextBox 7">
            <a:extLst>
              <a:ext uri="{FF2B5EF4-FFF2-40B4-BE49-F238E27FC236}">
                <a16:creationId xmlns:a16="http://schemas.microsoft.com/office/drawing/2014/main" id="{0888DB11-42A6-62D7-0917-8B123FE1BF66}"/>
              </a:ext>
            </a:extLst>
          </p:cNvPr>
          <p:cNvSpPr txBox="1"/>
          <p:nvPr/>
        </p:nvSpPr>
        <p:spPr>
          <a:xfrm>
            <a:off x="9832622" y="5964577"/>
            <a:ext cx="474133" cy="369332"/>
          </a:xfrm>
          <a:prstGeom prst="rect">
            <a:avLst/>
          </a:prstGeom>
          <a:noFill/>
        </p:spPr>
        <p:txBody>
          <a:bodyPr wrap="square" rtlCol="0">
            <a:spAutoFit/>
          </a:bodyPr>
          <a:lstStyle/>
          <a:p>
            <a:r>
              <a:rPr lang="en-US" i="1" dirty="0"/>
              <a:t>n</a:t>
            </a:r>
          </a:p>
        </p:txBody>
      </p:sp>
    </p:spTree>
    <p:extLst>
      <p:ext uri="{BB962C8B-B14F-4D97-AF65-F5344CB8AC3E}">
        <p14:creationId xmlns:p14="http://schemas.microsoft.com/office/powerpoint/2010/main" val="2978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46905D-AC63-B2AB-E721-BC8BDA26400F}"/>
              </a:ext>
            </a:extLst>
          </p:cNvPr>
          <p:cNvGraphicFramePr>
            <a:graphicFrameLocks noGrp="1"/>
          </p:cNvGraphicFramePr>
          <p:nvPr>
            <p:ph idx="1"/>
            <p:extLst>
              <p:ext uri="{D42A27DB-BD31-4B8C-83A1-F6EECF244321}">
                <p14:modId xmlns:p14="http://schemas.microsoft.com/office/powerpoint/2010/main" val="4200877807"/>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EA385B5-6B9D-358A-BFD2-1166A9675C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2" name="TextBox 1">
            <a:extLst>
              <a:ext uri="{FF2B5EF4-FFF2-40B4-BE49-F238E27FC236}">
                <a16:creationId xmlns:a16="http://schemas.microsoft.com/office/drawing/2014/main" id="{B0823C92-30D3-DC9A-6494-834371CAAEC2}"/>
              </a:ext>
            </a:extLst>
          </p:cNvPr>
          <p:cNvSpPr txBox="1"/>
          <p:nvPr/>
        </p:nvSpPr>
        <p:spPr>
          <a:xfrm>
            <a:off x="3149601" y="5739783"/>
            <a:ext cx="1557866" cy="369332"/>
          </a:xfrm>
          <a:prstGeom prst="rect">
            <a:avLst/>
          </a:prstGeom>
          <a:noFill/>
        </p:spPr>
        <p:txBody>
          <a:bodyPr wrap="square" rtlCol="0">
            <a:spAutoFit/>
          </a:bodyPr>
          <a:lstStyle/>
          <a:p>
            <a:r>
              <a:rPr lang="en-US" dirty="0"/>
              <a:t>Generalizable</a:t>
            </a:r>
          </a:p>
        </p:txBody>
      </p:sp>
      <p:sp>
        <p:nvSpPr>
          <p:cNvPr id="3" name="TextBox 2">
            <a:extLst>
              <a:ext uri="{FF2B5EF4-FFF2-40B4-BE49-F238E27FC236}">
                <a16:creationId xmlns:a16="http://schemas.microsoft.com/office/drawing/2014/main" id="{92E65AEC-070C-EBDF-0FE8-227B69A51C81}"/>
              </a:ext>
            </a:extLst>
          </p:cNvPr>
          <p:cNvSpPr txBox="1"/>
          <p:nvPr/>
        </p:nvSpPr>
        <p:spPr>
          <a:xfrm>
            <a:off x="7264401" y="5722233"/>
            <a:ext cx="1958621" cy="369332"/>
          </a:xfrm>
          <a:prstGeom prst="rect">
            <a:avLst/>
          </a:prstGeom>
          <a:noFill/>
        </p:spPr>
        <p:txBody>
          <a:bodyPr wrap="square" rtlCol="0">
            <a:spAutoFit/>
          </a:bodyPr>
          <a:lstStyle/>
          <a:p>
            <a:r>
              <a:rPr lang="en-US" dirty="0"/>
              <a:t>Non-generalizable</a:t>
            </a:r>
          </a:p>
        </p:txBody>
      </p:sp>
    </p:spTree>
    <p:extLst>
      <p:ext uri="{BB962C8B-B14F-4D97-AF65-F5344CB8AC3E}">
        <p14:creationId xmlns:p14="http://schemas.microsoft.com/office/powerpoint/2010/main" val="285617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PROBABILITY SAMPLING (REPRESENTATIVE):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A</a:t>
            </a:r>
            <a:r>
              <a:rPr lang="en-US" dirty="0">
                <a:solidFill>
                  <a:srgbClr val="000000"/>
                </a:solidFill>
                <a:effectLst/>
                <a:latin typeface="Calibri" panose="020F0502020204030204" pitchFamily="34" charset="0"/>
                <a:ea typeface="Calibri" panose="020F0502020204030204" pitchFamily="34" charset="0"/>
              </a:rPr>
              <a:t> type of sampling where all of the participants of the population have an equal chance (probability) of being selected in the sample.</a:t>
            </a:r>
          </a:p>
          <a:p>
            <a:pPr marL="0" marR="0" lvl="0" indent="0" rtl="0">
              <a:spcBef>
                <a:spcPts val="0"/>
              </a:spcBef>
              <a:spcAft>
                <a:spcPts val="1200"/>
              </a:spcAft>
              <a:buNone/>
            </a:pPr>
            <a:endParaRPr lang="en-US" dirty="0">
              <a:solidFill>
                <a:srgbClr val="000000"/>
              </a:solidFill>
              <a:latin typeface="Calibri" panose="020F0502020204030204" pitchFamily="34" charset="0"/>
              <a:ea typeface="Calibri" panose="020F0502020204030204" pitchFamily="34" charset="0"/>
            </a:endParaRPr>
          </a:p>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We have 4 probability sampling approaches: </a:t>
            </a:r>
          </a:p>
          <a:p>
            <a:pPr marL="0" marR="0" lvl="0" indent="0" rtl="0">
              <a:spcBef>
                <a:spcPts val="0"/>
              </a:spcBef>
              <a:spcAft>
                <a:spcPts val="1200"/>
              </a:spcAft>
              <a:buNone/>
            </a:pPr>
            <a:r>
              <a:rPr lang="en-US" dirty="0">
                <a:solidFill>
                  <a:srgbClr val="000000"/>
                </a:solidFill>
                <a:effectLst/>
                <a:latin typeface="Calibri" panose="020F0502020204030204" pitchFamily="34" charset="0"/>
                <a:ea typeface="Calibri" panose="020F0502020204030204" pitchFamily="34" charset="0"/>
              </a:rPr>
              <a:t>Probability sampling includes </a:t>
            </a:r>
            <a:r>
              <a:rPr lang="en-US" i="1" dirty="0">
                <a:solidFill>
                  <a:srgbClr val="000000"/>
                </a:solidFill>
                <a:effectLst/>
                <a:latin typeface="Calibri" panose="020F0502020204030204" pitchFamily="34" charset="0"/>
                <a:ea typeface="Calibri" panose="020F0502020204030204" pitchFamily="34" charset="0"/>
              </a:rPr>
              <a:t>random sampling</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systematic sampling</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stratified random sampling</a:t>
            </a:r>
            <a:r>
              <a:rPr lang="en-US" dirty="0">
                <a:solidFill>
                  <a:srgbClr val="000000"/>
                </a:solidFill>
                <a:effectLst/>
                <a:latin typeface="Calibri" panose="020F0502020204030204" pitchFamily="34" charset="0"/>
                <a:ea typeface="Calibri" panose="020F0502020204030204" pitchFamily="34" charset="0"/>
              </a:rPr>
              <a:t>, and </a:t>
            </a:r>
            <a:r>
              <a:rPr lang="en-US" i="1" dirty="0">
                <a:solidFill>
                  <a:srgbClr val="000000"/>
                </a:solidFill>
                <a:effectLst/>
                <a:latin typeface="Calibri" panose="020F0502020204030204" pitchFamily="34" charset="0"/>
                <a:ea typeface="Calibri" panose="020F0502020204030204" pitchFamily="34" charset="0"/>
              </a:rPr>
              <a:t>cluster sampling</a:t>
            </a:r>
            <a:r>
              <a:rPr lang="en-US" dirty="0">
                <a:solidFill>
                  <a:srgbClr val="000000"/>
                </a:solidFill>
                <a:effectLst/>
                <a:latin typeface="Calibri" panose="020F0502020204030204" pitchFamily="34" charset="0"/>
                <a:ea typeface="Calibri" panose="020F0502020204030204" pitchFamily="34" charset="0"/>
              </a:rPr>
              <a:t>.</a:t>
            </a:r>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417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1159</Words>
  <Application>Microsoft Office PowerPoint</Application>
  <PresentationFormat>Widescreen</PresentationFormat>
  <Paragraphs>112</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Google Sans</vt:lpstr>
      <vt:lpstr>Office Theme</vt:lpstr>
      <vt:lpstr>Lecture starting soon</vt:lpstr>
      <vt:lpstr>STATISTICS Quantitative Data Analysis in Applied Linguistics</vt:lpstr>
      <vt:lpstr>Lecture outline</vt:lpstr>
      <vt:lpstr>PowerPoint Presentation</vt:lpstr>
      <vt:lpstr>Conditions/ assumption of inference</vt:lpstr>
      <vt:lpstr>A population vs. a sample </vt:lpstr>
      <vt:lpstr>A population vs. a sample </vt:lpstr>
      <vt:lpstr>PowerPoint Presentation</vt:lpstr>
      <vt:lpstr>PROBABILITY SAMPLING (REPRESENTATIVE): </vt:lpstr>
      <vt:lpstr>1. Random sampling: </vt:lpstr>
      <vt:lpstr>1. Random sampling: </vt:lpstr>
      <vt:lpstr>2. Systematic random sampling </vt:lpstr>
      <vt:lpstr>2. Systematic random sampling </vt:lpstr>
      <vt:lpstr>3. Stratified random sampling: </vt:lpstr>
      <vt:lpstr>3. Stratified random sampling: </vt:lpstr>
      <vt:lpstr>4. Cluster sampling </vt:lpstr>
      <vt:lpstr>4. Cluster (group) sampling </vt:lpstr>
      <vt:lpstr>ANY QUESTIONS?</vt:lpstr>
      <vt:lpstr>NON-PROBABILITY SAMPLING (NON- REPRESENTATIVE):</vt:lpstr>
      <vt:lpstr>1. Convenience sampling (also known as availability sampling) </vt:lpstr>
      <vt:lpstr>1. Convenience sampling (also known as availability sampling) </vt:lpstr>
      <vt:lpstr>2. Voluntary response sampling </vt:lpstr>
      <vt:lpstr>2. Voluntary response sampling </vt:lpstr>
      <vt:lpstr>3. Snowball sampling </vt:lpstr>
      <vt:lpstr>3. Snowball sampling </vt:lpstr>
      <vt:lpstr>4. Quota sampling </vt:lpstr>
      <vt:lpstr>4. Quota sampling </vt:lpstr>
      <vt:lpstr>5. Purposive sampling (judgement sampling): </vt:lpstr>
      <vt:lpstr>5. Purposive sampling (judgement sampling): </vt:lpstr>
      <vt:lpstr>ANY QUESTIONS?</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46</cp:revision>
  <dcterms:created xsi:type="dcterms:W3CDTF">2023-10-01T23:04:03Z</dcterms:created>
  <dcterms:modified xsi:type="dcterms:W3CDTF">2024-10-10T08:27:44Z</dcterms:modified>
</cp:coreProperties>
</file>