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7"/>
  </p:notesMasterIdLst>
  <p:sldIdLst>
    <p:sldId id="264" r:id="rId2"/>
    <p:sldId id="269" r:id="rId3"/>
    <p:sldId id="302" r:id="rId4"/>
    <p:sldId id="303" r:id="rId5"/>
    <p:sldId id="304" r:id="rId6"/>
    <p:sldId id="305" r:id="rId7"/>
    <p:sldId id="306" r:id="rId8"/>
    <p:sldId id="307" r:id="rId9"/>
    <p:sldId id="308" r:id="rId10"/>
    <p:sldId id="309" r:id="rId11"/>
    <p:sldId id="310" r:id="rId12"/>
    <p:sldId id="311" r:id="rId13"/>
    <p:sldId id="312" r:id="rId14"/>
    <p:sldId id="278" r:id="rId15"/>
    <p:sldId id="313"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779" autoAdjust="0"/>
    <p:restoredTop sz="94660"/>
  </p:normalViewPr>
  <p:slideViewPr>
    <p:cSldViewPr>
      <p:cViewPr varScale="1">
        <p:scale>
          <a:sx n="60" d="100"/>
          <a:sy n="60" d="100"/>
        </p:scale>
        <p:origin x="43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CE18E4-266F-4904-AE1A-A80E1980E3A6}" type="datetimeFigureOut">
              <a:rPr lang="fr-FR" smtClean="0"/>
              <a:pPr/>
              <a:t>29/10/2024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5C9636-3FDE-456D-A015-0FEF6089767E}"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fr-FR"/>
              <a:t>Cliquez pour modifier le style du titre</a:t>
            </a:r>
            <a:endParaRPr kumimoji="0" lang="en-US"/>
          </a:p>
        </p:txBody>
      </p:sp>
      <p:sp>
        <p:nvSpPr>
          <p:cNvPr id="3" name="Sous-titr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fr-FR"/>
              <a:t>Cliquez pour modifier le style des sous-titres du masque</a:t>
            </a:r>
            <a:endParaRPr kumimoji="0" lang="en-US"/>
          </a:p>
        </p:txBody>
      </p:sp>
      <p:sp>
        <p:nvSpPr>
          <p:cNvPr id="4" name="Espace réservé de la date 3"/>
          <p:cNvSpPr>
            <a:spLocks noGrp="1"/>
          </p:cNvSpPr>
          <p:nvPr>
            <p:ph type="dt" sz="half" idx="10"/>
          </p:nvPr>
        </p:nvSpPr>
        <p:spPr/>
        <p:txBody>
          <a:bodyPr/>
          <a:lstStyle/>
          <a:p>
            <a:fld id="{47FD564F-178B-4C9B-957B-7512A5F8593B}" type="datetimeFigureOut">
              <a:rPr lang="fr-FR" smtClean="0"/>
              <a:pPr/>
              <a:t>29/10/2024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299A804-03B9-4F54-A696-F492256F396C}" type="slidenum">
              <a:rPr lang="fr-FR" smtClean="0"/>
              <a:pPr/>
              <a:t>‹N°›</a:t>
            </a:fld>
            <a:endParaRPr lang="fr-FR"/>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47FD564F-178B-4C9B-957B-7512A5F8593B}" type="datetimeFigureOut">
              <a:rPr lang="fr-FR" smtClean="0"/>
              <a:pPr/>
              <a:t>29/10/2024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299A804-03B9-4F54-A696-F492256F396C}"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vertical 1"/>
          <p:cNvSpPr>
            <a:spLocks noGrp="1"/>
          </p:cNvSpPr>
          <p:nvPr>
            <p:ph type="title" orient="vert"/>
          </p:nvPr>
        </p:nvSpPr>
        <p:spPr>
          <a:xfrm>
            <a:off x="6781800" y="274640"/>
            <a:ext cx="1905000" cy="5851525"/>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304800"/>
            <a:ext cx="60198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47FD564F-178B-4C9B-957B-7512A5F8593B}" type="datetimeFigureOut">
              <a:rPr lang="fr-FR" smtClean="0"/>
              <a:pPr/>
              <a:t>29/10/2024</a:t>
            </a:fld>
            <a:endParaRPr lang="fr-FR"/>
          </a:p>
        </p:txBody>
      </p:sp>
      <p:sp>
        <p:nvSpPr>
          <p:cNvPr id="5" name="Espace réservé du pied de page 4"/>
          <p:cNvSpPr>
            <a:spLocks noGrp="1"/>
          </p:cNvSpPr>
          <p:nvPr>
            <p:ph type="ftr" sz="quarter" idx="11"/>
          </p:nvPr>
        </p:nvSpPr>
        <p:spPr>
          <a:xfrm>
            <a:off x="2640597" y="6377459"/>
            <a:ext cx="3836404" cy="365125"/>
          </a:xfrm>
        </p:spPr>
        <p:txBody>
          <a:bodyPr/>
          <a:lstStyle/>
          <a:p>
            <a:endParaRPr lang="fr-FR"/>
          </a:p>
        </p:txBody>
      </p:sp>
      <p:sp>
        <p:nvSpPr>
          <p:cNvPr id="6" name="Espace réservé du numéro de diapositive 5"/>
          <p:cNvSpPr>
            <a:spLocks noGrp="1"/>
          </p:cNvSpPr>
          <p:nvPr>
            <p:ph type="sldNum" sz="quarter" idx="12"/>
          </p:nvPr>
        </p:nvSpPr>
        <p:spPr/>
        <p:txBody>
          <a:bodyPr/>
          <a:lstStyle/>
          <a:p>
            <a:fld id="{A299A804-03B9-4F54-A696-F492256F396C}"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155448"/>
            <a:ext cx="8229600" cy="1252728"/>
          </a:xfrm>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47FD564F-178B-4C9B-957B-7512A5F8593B}" type="datetimeFigureOut">
              <a:rPr lang="fr-FR" smtClean="0"/>
              <a:pPr/>
              <a:t>29/10/2024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299A804-03B9-4F54-A696-F492256F396C}"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47FD564F-178B-4C9B-957B-7512A5F8593B}" type="datetimeFigureOut">
              <a:rPr lang="fr-FR" smtClean="0"/>
              <a:pPr/>
              <a:t>29/10/2024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299A804-03B9-4F54-A696-F492256F396C}"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47FD564F-178B-4C9B-957B-7512A5F8593B}" type="datetimeFigureOut">
              <a:rPr lang="fr-FR" smtClean="0"/>
              <a:pPr/>
              <a:t>29/10/2024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299A804-03B9-4F54-A696-F492256F396C}"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FR"/>
              <a:t>Cliquez pour modifier les styles du texte du masque</a:t>
            </a:r>
          </a:p>
        </p:txBody>
      </p:sp>
      <p:sp>
        <p:nvSpPr>
          <p:cNvPr id="4" name="Espace réservé du contenu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u texte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FR"/>
              <a:t>Cliquez pour modifier les styles du texte du masque</a:t>
            </a:r>
          </a:p>
        </p:txBody>
      </p:sp>
      <p:sp>
        <p:nvSpPr>
          <p:cNvPr id="6" name="Espace réservé du contenu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47FD564F-178B-4C9B-957B-7512A5F8593B}" type="datetimeFigureOut">
              <a:rPr lang="fr-FR" smtClean="0"/>
              <a:pPr/>
              <a:t>29/10/2024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299A804-03B9-4F54-A696-F492256F396C}"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47FD564F-178B-4C9B-957B-7512A5F8593B}" type="datetimeFigureOut">
              <a:rPr lang="fr-FR" smtClean="0"/>
              <a:pPr/>
              <a:t>29/10/2024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299A804-03B9-4F54-A696-F492256F396C}"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7FD564F-178B-4C9B-957B-7512A5F8593B}" type="datetimeFigureOut">
              <a:rPr lang="fr-FR" smtClean="0"/>
              <a:pPr/>
              <a:t>29/10/2024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299A804-03B9-4F54-A696-F492256F396C}"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fr-FR"/>
              <a:t>Cliquez pour modifier le style du titre</a:t>
            </a:r>
            <a:endParaRPr kumimoji="0" lang="en-US"/>
          </a:p>
        </p:txBody>
      </p:sp>
      <p:sp>
        <p:nvSpPr>
          <p:cNvPr id="3" name="Espace réservé du contenu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texte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47FD564F-178B-4C9B-957B-7512A5F8593B}" type="datetimeFigureOut">
              <a:rPr lang="fr-FR" smtClean="0"/>
              <a:pPr/>
              <a:t>29/10/2024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299A804-03B9-4F54-A696-F492256F396C}" type="slidenum">
              <a:rPr lang="fr-FR" smtClean="0"/>
              <a:pPr/>
              <a:t>‹N°›</a:t>
            </a:fld>
            <a:endParaRPr lang="fr-FR"/>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a:xfrm>
            <a:off x="164592" y="1170432"/>
            <a:ext cx="2523744" cy="201168"/>
          </a:xfrm>
        </p:spPr>
        <p:txBody>
          <a:bodyPr/>
          <a:lstStyle/>
          <a:p>
            <a:fld id="{47FD564F-178B-4C9B-957B-7512A5F8593B}" type="datetimeFigureOut">
              <a:rPr lang="fr-FR" smtClean="0"/>
              <a:pPr/>
              <a:t>29/10/2024</a:t>
            </a:fld>
            <a:endParaRPr lang="fr-FR"/>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Espace réservé du pied de page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fr-FR"/>
          </a:p>
        </p:txBody>
      </p:sp>
      <p:sp>
        <p:nvSpPr>
          <p:cNvPr id="7" name="Espace réservé du numéro de diapositive 6"/>
          <p:cNvSpPr>
            <a:spLocks noGrp="1"/>
          </p:cNvSpPr>
          <p:nvPr>
            <p:ph type="sldNum" sz="quarter" idx="12"/>
          </p:nvPr>
        </p:nvSpPr>
        <p:spPr>
          <a:xfrm>
            <a:off x="8339328" y="1170432"/>
            <a:ext cx="733864" cy="201168"/>
          </a:xfrm>
        </p:spPr>
        <p:txBody>
          <a:bodyPr/>
          <a:lstStyle/>
          <a:p>
            <a:fld id="{A299A804-03B9-4F54-A696-F492256F396C}"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Espace réservé du titre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4" name="Espace réservé de la date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47FD564F-178B-4C9B-957B-7512A5F8593B}" type="datetimeFigureOut">
              <a:rPr lang="fr-FR" smtClean="0"/>
              <a:pPr/>
              <a:t>29/10/2024</a:t>
            </a:fld>
            <a:endParaRPr lang="fr-FR"/>
          </a:p>
        </p:txBody>
      </p:sp>
      <p:sp>
        <p:nvSpPr>
          <p:cNvPr id="5" name="Espace réservé du pied de page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fr-FR"/>
          </a:p>
        </p:txBody>
      </p:sp>
      <p:sp>
        <p:nvSpPr>
          <p:cNvPr id="6" name="Espace réservé du numéro de diapositive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A299A804-03B9-4F54-A696-F492256F396C}"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5" name="ZoneTexte 4"/>
          <p:cNvSpPr txBox="1"/>
          <p:nvPr/>
        </p:nvSpPr>
        <p:spPr>
          <a:xfrm>
            <a:off x="70992" y="2924944"/>
            <a:ext cx="9073008" cy="707886"/>
          </a:xfrm>
          <a:prstGeom prst="rect">
            <a:avLst/>
          </a:prstGeom>
          <a:solidFill>
            <a:schemeClr val="tx1">
              <a:lumMod val="85000"/>
              <a:lumOff val="15000"/>
              <a:alpha val="76000"/>
            </a:schemeClr>
          </a:solidFill>
          <a:ln>
            <a:noFill/>
          </a:ln>
        </p:spPr>
        <p:txBody>
          <a:bodyPr wrap="square" rtlCol="0">
            <a:spAutoFit/>
          </a:bodyPr>
          <a:lstStyle/>
          <a:p>
            <a:pPr algn="ctr"/>
            <a:r>
              <a:rPr lang="en-US" sz="4000" dirty="0">
                <a:solidFill>
                  <a:schemeClr val="bg1"/>
                </a:solidFill>
                <a:latin typeface="Comic Sans MS" panose="030F0702030302020204" pitchFamily="66" charset="0"/>
              </a:rPr>
              <a:t>Course 3: </a:t>
            </a:r>
            <a:r>
              <a:rPr lang="fr-FR" sz="4000" dirty="0">
                <a:solidFill>
                  <a:schemeClr val="bg1"/>
                </a:solidFill>
                <a:latin typeface="Comic Sans MS" panose="030F0702030302020204" pitchFamily="66" charset="0"/>
              </a:rPr>
              <a:t>Plagiarism and Copyright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094F1B-01EC-8569-26B1-B8DE1C490AF5}"/>
              </a:ext>
            </a:extLst>
          </p:cNvPr>
          <p:cNvSpPr>
            <a:spLocks noGrp="1"/>
          </p:cNvSpPr>
          <p:nvPr>
            <p:ph type="title"/>
          </p:nvPr>
        </p:nvSpPr>
        <p:spPr/>
        <p:txBody>
          <a:bodyPr/>
          <a:lstStyle/>
          <a:p>
            <a:r>
              <a:rPr lang="en-US" dirty="0"/>
              <a:t>Digital plagiarism </a:t>
            </a:r>
            <a:endParaRPr lang="ar-DZ" dirty="0"/>
          </a:p>
        </p:txBody>
      </p:sp>
      <p:sp>
        <p:nvSpPr>
          <p:cNvPr id="3" name="Espace réservé du contenu 2">
            <a:extLst>
              <a:ext uri="{FF2B5EF4-FFF2-40B4-BE49-F238E27FC236}">
                <a16:creationId xmlns:a16="http://schemas.microsoft.com/office/drawing/2014/main" id="{314C393E-83F9-9DED-0DBC-B02433BDCBC2}"/>
              </a:ext>
            </a:extLst>
          </p:cNvPr>
          <p:cNvSpPr>
            <a:spLocks noGrp="1"/>
          </p:cNvSpPr>
          <p:nvPr>
            <p:ph idx="1"/>
          </p:nvPr>
        </p:nvSpPr>
        <p:spPr>
          <a:xfrm>
            <a:off x="428745" y="1772816"/>
            <a:ext cx="8229600" cy="4625609"/>
          </a:xfrm>
        </p:spPr>
        <p:txBody>
          <a:bodyPr>
            <a:normAutofit/>
          </a:bodyPr>
          <a:lstStyle/>
          <a:p>
            <a:pPr algn="just"/>
            <a:r>
              <a:rPr lang="en-US" sz="2800" dirty="0"/>
              <a:t>Digital plagiarism refers to the unauthorized use of content from online sources, such as articles, images, or videos, without proper attribution.</a:t>
            </a:r>
          </a:p>
          <a:p>
            <a:pPr algn="just"/>
            <a:endParaRPr lang="en-US" sz="2800" dirty="0"/>
          </a:p>
          <a:p>
            <a:pPr algn="just"/>
            <a:r>
              <a:rPr lang="en-US" sz="2800" dirty="0"/>
              <a:t> This phenomenon is common due to the increasing accessibility of information on the internet, and it can have serious consequences, including academic, professional, and legal repercussions.</a:t>
            </a:r>
            <a:endParaRPr lang="ar-DZ" sz="2800" dirty="0"/>
          </a:p>
        </p:txBody>
      </p:sp>
    </p:spTree>
    <p:extLst>
      <p:ext uri="{BB962C8B-B14F-4D97-AF65-F5344CB8AC3E}">
        <p14:creationId xmlns:p14="http://schemas.microsoft.com/office/powerpoint/2010/main" val="3889489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567C72-13A4-0A29-D79E-86A89B2A5B3B}"/>
              </a:ext>
            </a:extLst>
          </p:cNvPr>
          <p:cNvSpPr>
            <a:spLocks noGrp="1"/>
          </p:cNvSpPr>
          <p:nvPr>
            <p:ph type="title"/>
          </p:nvPr>
        </p:nvSpPr>
        <p:spPr/>
        <p:txBody>
          <a:bodyPr>
            <a:normAutofit fontScale="90000"/>
          </a:bodyPr>
          <a:lstStyle/>
          <a:p>
            <a:br>
              <a:rPr lang="en-US" b="1" dirty="0"/>
            </a:br>
            <a:r>
              <a:rPr lang="en-US" b="1" dirty="0"/>
              <a:t>How to Avoid Digital Plagiarism</a:t>
            </a:r>
            <a:br>
              <a:rPr lang="en-US" dirty="0"/>
            </a:br>
            <a:endParaRPr lang="ar-DZ" dirty="0"/>
          </a:p>
        </p:txBody>
      </p:sp>
      <p:sp>
        <p:nvSpPr>
          <p:cNvPr id="3" name="Espace réservé du contenu 2">
            <a:extLst>
              <a:ext uri="{FF2B5EF4-FFF2-40B4-BE49-F238E27FC236}">
                <a16:creationId xmlns:a16="http://schemas.microsoft.com/office/drawing/2014/main" id="{8FBB01F9-51A1-B0A7-6241-4228485F4C0D}"/>
              </a:ext>
            </a:extLst>
          </p:cNvPr>
          <p:cNvSpPr>
            <a:spLocks noGrp="1"/>
          </p:cNvSpPr>
          <p:nvPr>
            <p:ph idx="1"/>
          </p:nvPr>
        </p:nvSpPr>
        <p:spPr>
          <a:xfrm>
            <a:off x="436948" y="1556792"/>
            <a:ext cx="8075240" cy="4844008"/>
          </a:xfrm>
        </p:spPr>
        <p:txBody>
          <a:bodyPr>
            <a:normAutofit lnSpcReduction="10000"/>
          </a:bodyPr>
          <a:lstStyle/>
          <a:p>
            <a:pPr marL="118872" indent="0" algn="just">
              <a:spcAft>
                <a:spcPts val="1200"/>
              </a:spcAft>
              <a:buNone/>
            </a:pPr>
            <a:r>
              <a:rPr lang="en-US" dirty="0"/>
              <a:t>To prevent digital plagiarism, several strategies can be implemented:</a:t>
            </a:r>
          </a:p>
          <a:p>
            <a:pPr marL="449263" indent="-176213" algn="just">
              <a:buNone/>
            </a:pPr>
            <a:r>
              <a:rPr lang="en-US" sz="3000" b="1" dirty="0">
                <a:solidFill>
                  <a:srgbClr val="FF0000"/>
                </a:solidFill>
              </a:rPr>
              <a:t>1. Proper Citations</a:t>
            </a:r>
            <a:r>
              <a:rPr lang="en-US" sz="3000" dirty="0">
                <a:solidFill>
                  <a:srgbClr val="FF0000"/>
                </a:solidFill>
              </a:rPr>
              <a:t>: </a:t>
            </a:r>
            <a:r>
              <a:rPr lang="en-US" sz="3000" dirty="0"/>
              <a:t>Learn and use appropriate citation systems (such as APA, MLA, or Chicago) for all digital sources.</a:t>
            </a:r>
          </a:p>
          <a:p>
            <a:pPr marL="449263" indent="-176213" algn="just">
              <a:buFont typeface="Arial" panose="020B0604020202020204" pitchFamily="34" charset="0"/>
              <a:buChar char="•"/>
            </a:pPr>
            <a:endParaRPr lang="en-US" sz="3000" dirty="0"/>
          </a:p>
          <a:p>
            <a:pPr marL="449263" indent="-176213" algn="just">
              <a:buNone/>
            </a:pPr>
            <a:r>
              <a:rPr lang="en-US" sz="3000" b="1" dirty="0">
                <a:solidFill>
                  <a:srgbClr val="FF0000"/>
                </a:solidFill>
              </a:rPr>
              <a:t>2. Use of Detection Tools</a:t>
            </a:r>
            <a:r>
              <a:rPr lang="en-US" sz="3000" dirty="0">
                <a:solidFill>
                  <a:srgbClr val="FF0000"/>
                </a:solidFill>
              </a:rPr>
              <a:t>: </a:t>
            </a:r>
            <a:r>
              <a:rPr lang="en-US" sz="3000" dirty="0"/>
              <a:t>Plagiarism detection software, such as Turnitin or Grammarly, can help identify potentially plagiarized passages before submitting work.</a:t>
            </a:r>
          </a:p>
          <a:p>
            <a:pPr>
              <a:buFont typeface="Arial" panose="020B0604020202020204" pitchFamily="34" charset="0"/>
              <a:buChar char="•"/>
            </a:pPr>
            <a:endParaRPr lang="en-US" dirty="0"/>
          </a:p>
          <a:p>
            <a:endParaRPr lang="ar-DZ" dirty="0"/>
          </a:p>
        </p:txBody>
      </p:sp>
    </p:spTree>
    <p:extLst>
      <p:ext uri="{BB962C8B-B14F-4D97-AF65-F5344CB8AC3E}">
        <p14:creationId xmlns:p14="http://schemas.microsoft.com/office/powerpoint/2010/main" val="3554300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06B2F1-C4F2-B050-2891-5C64EBD26DED}"/>
              </a:ext>
            </a:extLst>
          </p:cNvPr>
          <p:cNvSpPr>
            <a:spLocks noGrp="1"/>
          </p:cNvSpPr>
          <p:nvPr>
            <p:ph type="title"/>
          </p:nvPr>
        </p:nvSpPr>
        <p:spPr/>
        <p:txBody>
          <a:bodyPr/>
          <a:lstStyle/>
          <a:p>
            <a:r>
              <a:rPr lang="en-US" b="1" dirty="0"/>
              <a:t>How to Avoid Digital Plagiarism</a:t>
            </a:r>
            <a:endParaRPr lang="ar-DZ" dirty="0"/>
          </a:p>
        </p:txBody>
      </p:sp>
      <p:sp>
        <p:nvSpPr>
          <p:cNvPr id="3" name="Espace réservé du contenu 2">
            <a:extLst>
              <a:ext uri="{FF2B5EF4-FFF2-40B4-BE49-F238E27FC236}">
                <a16:creationId xmlns:a16="http://schemas.microsoft.com/office/drawing/2014/main" id="{D469DAA2-01C1-7FF5-E566-879AF308CECF}"/>
              </a:ext>
            </a:extLst>
          </p:cNvPr>
          <p:cNvSpPr>
            <a:spLocks noGrp="1"/>
          </p:cNvSpPr>
          <p:nvPr>
            <p:ph idx="1"/>
          </p:nvPr>
        </p:nvSpPr>
        <p:spPr>
          <a:xfrm>
            <a:off x="457200" y="1772816"/>
            <a:ext cx="8229600" cy="4625609"/>
          </a:xfrm>
        </p:spPr>
        <p:txBody>
          <a:bodyPr>
            <a:normAutofit/>
          </a:bodyPr>
          <a:lstStyle/>
          <a:p>
            <a:pPr marL="118872" indent="0" algn="just">
              <a:buNone/>
            </a:pPr>
            <a:r>
              <a:rPr lang="en-US" sz="2800" b="1" dirty="0">
                <a:solidFill>
                  <a:srgbClr val="FF0000"/>
                </a:solidFill>
              </a:rPr>
              <a:t>3. Permission for Visual Content</a:t>
            </a:r>
            <a:r>
              <a:rPr lang="en-US" sz="2800" dirty="0">
                <a:solidFill>
                  <a:srgbClr val="FF0000"/>
                </a:solidFill>
              </a:rPr>
              <a:t>: </a:t>
            </a:r>
            <a:r>
              <a:rPr lang="en-US" sz="2800" dirty="0"/>
              <a:t>Always seek permission before using images or videos from others, and give credit when required.</a:t>
            </a:r>
          </a:p>
          <a:p>
            <a:pPr algn="just">
              <a:buFont typeface="Arial" panose="020B0604020202020204" pitchFamily="34" charset="0"/>
              <a:buChar char="•"/>
            </a:pPr>
            <a:endParaRPr lang="en-US" sz="2800" b="1" dirty="0"/>
          </a:p>
          <a:p>
            <a:pPr marL="118872" indent="0" algn="just">
              <a:buNone/>
            </a:pPr>
            <a:r>
              <a:rPr lang="en-US" sz="2800" b="1" dirty="0">
                <a:solidFill>
                  <a:srgbClr val="FF0000"/>
                </a:solidFill>
              </a:rPr>
              <a:t>4. Education and Awareness</a:t>
            </a:r>
            <a:r>
              <a:rPr lang="en-US" sz="2800" dirty="0">
                <a:solidFill>
                  <a:srgbClr val="FF0000"/>
                </a:solidFill>
              </a:rPr>
              <a:t>: </a:t>
            </a:r>
            <a:r>
              <a:rPr lang="en-US" sz="2800" dirty="0"/>
              <a:t>Academic and professional institutions should raise awareness among students and employees about the issues related to digital plagiarism, including the consequences and how to avoid it.</a:t>
            </a:r>
          </a:p>
          <a:p>
            <a:pPr algn="just">
              <a:buFont typeface="Arial" panose="020B0604020202020204" pitchFamily="34" charset="0"/>
              <a:buChar char="•"/>
            </a:pPr>
            <a:endParaRPr lang="en-US" sz="2800" dirty="0"/>
          </a:p>
          <a:p>
            <a:endParaRPr lang="ar-DZ" dirty="0"/>
          </a:p>
        </p:txBody>
      </p:sp>
    </p:spTree>
    <p:extLst>
      <p:ext uri="{BB962C8B-B14F-4D97-AF65-F5344CB8AC3E}">
        <p14:creationId xmlns:p14="http://schemas.microsoft.com/office/powerpoint/2010/main" val="4095892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074020-F151-8BEE-DE9F-575D052BB63D}"/>
              </a:ext>
            </a:extLst>
          </p:cNvPr>
          <p:cNvSpPr>
            <a:spLocks noGrp="1"/>
          </p:cNvSpPr>
          <p:nvPr>
            <p:ph type="title"/>
          </p:nvPr>
        </p:nvSpPr>
        <p:spPr/>
        <p:txBody>
          <a:bodyPr/>
          <a:lstStyle/>
          <a:p>
            <a:r>
              <a:rPr lang="en-US" b="1" dirty="0"/>
              <a:t>How to Avoid Digital Plagiarism</a:t>
            </a:r>
            <a:endParaRPr lang="ar-DZ" dirty="0"/>
          </a:p>
        </p:txBody>
      </p:sp>
      <p:sp>
        <p:nvSpPr>
          <p:cNvPr id="3" name="Espace réservé du contenu 2">
            <a:extLst>
              <a:ext uri="{FF2B5EF4-FFF2-40B4-BE49-F238E27FC236}">
                <a16:creationId xmlns:a16="http://schemas.microsoft.com/office/drawing/2014/main" id="{2467EC2D-6130-5549-2222-A3B261D5BB08}"/>
              </a:ext>
            </a:extLst>
          </p:cNvPr>
          <p:cNvSpPr>
            <a:spLocks noGrp="1"/>
          </p:cNvSpPr>
          <p:nvPr>
            <p:ph idx="1"/>
          </p:nvPr>
        </p:nvSpPr>
        <p:spPr/>
        <p:txBody>
          <a:bodyPr/>
          <a:lstStyle/>
          <a:p>
            <a:pPr marL="118872" indent="0">
              <a:buNone/>
            </a:pPr>
            <a:r>
              <a:rPr lang="en-US" sz="3200" b="1" dirty="0">
                <a:solidFill>
                  <a:srgbClr val="FF0000"/>
                </a:solidFill>
              </a:rPr>
              <a:t>5</a:t>
            </a:r>
            <a:r>
              <a:rPr lang="en-US" sz="2800" b="1" dirty="0">
                <a:solidFill>
                  <a:srgbClr val="FF0000"/>
                </a:solidFill>
              </a:rPr>
              <a:t>. Taking Accurate Notes</a:t>
            </a:r>
            <a:r>
              <a:rPr lang="en-US" sz="2800" dirty="0">
                <a:solidFill>
                  <a:srgbClr val="FF0000"/>
                </a:solidFill>
              </a:rPr>
              <a:t>: </a:t>
            </a:r>
            <a:r>
              <a:rPr lang="en-US" sz="2800" dirty="0"/>
              <a:t>When conducting research, it is crucial to take clear and precise notes of the sources used, including URLs and access dates.</a:t>
            </a:r>
          </a:p>
          <a:p>
            <a:endParaRPr lang="ar-DZ" dirty="0"/>
          </a:p>
        </p:txBody>
      </p:sp>
    </p:spTree>
    <p:extLst>
      <p:ext uri="{BB962C8B-B14F-4D97-AF65-F5344CB8AC3E}">
        <p14:creationId xmlns:p14="http://schemas.microsoft.com/office/powerpoint/2010/main" val="2477544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1,906 Complete Conclusion Royalty-Free ...">
            <a:extLst>
              <a:ext uri="{FF2B5EF4-FFF2-40B4-BE49-F238E27FC236}">
                <a16:creationId xmlns:a16="http://schemas.microsoft.com/office/drawing/2014/main" id="{048DE7C4-9F37-2545-AFE1-EF0FBA2D909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522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06590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46EB84-548C-EAFE-490F-1729D88BAFFC}"/>
              </a:ext>
            </a:extLst>
          </p:cNvPr>
          <p:cNvSpPr>
            <a:spLocks noGrp="1"/>
          </p:cNvSpPr>
          <p:nvPr>
            <p:ph type="title"/>
          </p:nvPr>
        </p:nvSpPr>
        <p:spPr/>
        <p:txBody>
          <a:bodyPr/>
          <a:lstStyle/>
          <a:p>
            <a:r>
              <a:rPr lang="en-US" dirty="0"/>
              <a:t>Conclusion</a:t>
            </a:r>
            <a:endParaRPr lang="ar-DZ" dirty="0"/>
          </a:p>
        </p:txBody>
      </p:sp>
      <p:sp>
        <p:nvSpPr>
          <p:cNvPr id="3" name="Espace réservé du contenu 2">
            <a:extLst>
              <a:ext uri="{FF2B5EF4-FFF2-40B4-BE49-F238E27FC236}">
                <a16:creationId xmlns:a16="http://schemas.microsoft.com/office/drawing/2014/main" id="{69BA3AF6-871C-7002-3DA5-8F5F6B2DF0B7}"/>
              </a:ext>
            </a:extLst>
          </p:cNvPr>
          <p:cNvSpPr>
            <a:spLocks noGrp="1"/>
          </p:cNvSpPr>
          <p:nvPr>
            <p:ph idx="1"/>
          </p:nvPr>
        </p:nvSpPr>
        <p:spPr>
          <a:xfrm>
            <a:off x="457200" y="1775191"/>
            <a:ext cx="8229600" cy="4625609"/>
          </a:xfrm>
        </p:spPr>
        <p:txBody>
          <a:bodyPr>
            <a:normAutofit fontScale="92500" lnSpcReduction="10000"/>
          </a:bodyPr>
          <a:lstStyle/>
          <a:p>
            <a:pPr algn="just"/>
            <a:r>
              <a:rPr lang="en-US" sz="2800" dirty="0"/>
              <a:t>Plagiarism and copyright are critical issues in today’s information-driven society. Plagiarism undermines the integrity of academic and professional work, while copyright laws protect the rights of creators and their intellectual property. </a:t>
            </a:r>
          </a:p>
          <a:p>
            <a:pPr algn="just"/>
            <a:endParaRPr lang="en-US" sz="2800" dirty="0"/>
          </a:p>
          <a:p>
            <a:pPr algn="just"/>
            <a:r>
              <a:rPr lang="en-US" sz="2800" dirty="0"/>
              <a:t>Understanding and respecting these concepts is essential for fostering a culture of originality and creativity. By properly citing sources and adhering to copyright guidelines, individuals can contribute to an ethical environment that values and supports the contributions of all creators.</a:t>
            </a:r>
            <a:endParaRPr lang="ar-DZ" sz="2800" dirty="0"/>
          </a:p>
        </p:txBody>
      </p:sp>
    </p:spTree>
    <p:extLst>
      <p:ext uri="{BB962C8B-B14F-4D97-AF65-F5344CB8AC3E}">
        <p14:creationId xmlns:p14="http://schemas.microsoft.com/office/powerpoint/2010/main" val="3963439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a:t>Copyright</a:t>
            </a:r>
          </a:p>
        </p:txBody>
      </p:sp>
      <p:sp>
        <p:nvSpPr>
          <p:cNvPr id="3" name="Espace réservé du contenu 2"/>
          <p:cNvSpPr>
            <a:spLocks noGrp="1"/>
          </p:cNvSpPr>
          <p:nvPr>
            <p:ph idx="1"/>
          </p:nvPr>
        </p:nvSpPr>
        <p:spPr/>
        <p:txBody>
          <a:bodyPr/>
          <a:lstStyle/>
          <a:p>
            <a:pPr marL="118872" indent="0">
              <a:buNone/>
            </a:pPr>
            <a:r>
              <a:rPr lang="en-US" b="1" dirty="0"/>
              <a:t>Definition: </a:t>
            </a:r>
          </a:p>
          <a:p>
            <a:pPr marL="118872" indent="0" algn="just">
              <a:buNone/>
            </a:pPr>
            <a:r>
              <a:rPr lang="en-US" sz="2800" dirty="0"/>
              <a:t>Copyright is a set of legal rights that protect original works of the mind, such as books, films, music, artworks, and software. These rights aim to protect the interests of creators by allowing them to control the use of their works and benefit from their exploitation.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BD7028-E7E7-79EF-596E-4BC7ABF77CDF}"/>
              </a:ext>
            </a:extLst>
          </p:cNvPr>
          <p:cNvSpPr>
            <a:spLocks noGrp="1"/>
          </p:cNvSpPr>
          <p:nvPr>
            <p:ph type="title"/>
          </p:nvPr>
        </p:nvSpPr>
        <p:spPr/>
        <p:txBody>
          <a:bodyPr/>
          <a:lstStyle/>
          <a:p>
            <a:r>
              <a:rPr lang="en-US" dirty="0"/>
              <a:t>Copyright</a:t>
            </a:r>
            <a:endParaRPr lang="ar-DZ" dirty="0"/>
          </a:p>
        </p:txBody>
      </p:sp>
      <p:sp>
        <p:nvSpPr>
          <p:cNvPr id="3" name="Espace réservé du contenu 2">
            <a:extLst>
              <a:ext uri="{FF2B5EF4-FFF2-40B4-BE49-F238E27FC236}">
                <a16:creationId xmlns:a16="http://schemas.microsoft.com/office/drawing/2014/main" id="{D8418FF2-917F-64AF-19C5-1B09EDBD2B02}"/>
              </a:ext>
            </a:extLst>
          </p:cNvPr>
          <p:cNvSpPr>
            <a:spLocks noGrp="1"/>
          </p:cNvSpPr>
          <p:nvPr>
            <p:ph idx="1"/>
          </p:nvPr>
        </p:nvSpPr>
        <p:spPr/>
        <p:txBody>
          <a:bodyPr>
            <a:normAutofit fontScale="85000" lnSpcReduction="20000"/>
          </a:bodyPr>
          <a:lstStyle/>
          <a:p>
            <a:pPr marL="118872" indent="0">
              <a:spcAft>
                <a:spcPts val="1200"/>
              </a:spcAft>
              <a:buNone/>
            </a:pPr>
            <a:r>
              <a:rPr lang="en-US" b="1" dirty="0"/>
              <a:t>Main Components of Copyright:</a:t>
            </a:r>
          </a:p>
          <a:p>
            <a:pPr marL="118872" indent="0" algn="just">
              <a:buNone/>
            </a:pPr>
            <a:r>
              <a:rPr lang="en-US" b="1" dirty="0">
                <a:solidFill>
                  <a:srgbClr val="FF0000"/>
                </a:solidFill>
              </a:rPr>
              <a:t>1. Right of Reproduction</a:t>
            </a:r>
            <a:r>
              <a:rPr lang="en-US" dirty="0">
                <a:solidFill>
                  <a:srgbClr val="FF0000"/>
                </a:solidFill>
              </a:rPr>
              <a:t>: </a:t>
            </a:r>
            <a:r>
              <a:rPr lang="en-US" dirty="0"/>
              <a:t>The creator has the exclusive right to reproduce their work, whether in physical form (like a book) or digital form (like an audio file).</a:t>
            </a:r>
          </a:p>
          <a:p>
            <a:pPr marL="633222" indent="-514350" algn="just">
              <a:buAutoNum type="arabicPeriod"/>
            </a:pPr>
            <a:endParaRPr lang="en-US" dirty="0">
              <a:solidFill>
                <a:srgbClr val="FF0000"/>
              </a:solidFill>
            </a:endParaRPr>
          </a:p>
          <a:p>
            <a:pPr marL="118872" indent="0" algn="just">
              <a:buNone/>
            </a:pPr>
            <a:r>
              <a:rPr lang="en-US" b="1" dirty="0">
                <a:solidFill>
                  <a:srgbClr val="FF0000"/>
                </a:solidFill>
              </a:rPr>
              <a:t>2. Right of Distribution</a:t>
            </a:r>
            <a:r>
              <a:rPr lang="en-US" dirty="0">
                <a:solidFill>
                  <a:srgbClr val="FF0000"/>
                </a:solidFill>
              </a:rPr>
              <a:t>: </a:t>
            </a:r>
            <a:r>
              <a:rPr lang="en-US" dirty="0"/>
              <a:t>This right allows the creator to control the distribution of their work to the public, whether through sale, rental, or other means.</a:t>
            </a:r>
          </a:p>
          <a:p>
            <a:pPr marL="118872" indent="0" algn="just">
              <a:buNone/>
            </a:pPr>
            <a:endParaRPr lang="en-US" dirty="0">
              <a:solidFill>
                <a:srgbClr val="FF0000"/>
              </a:solidFill>
            </a:endParaRPr>
          </a:p>
          <a:p>
            <a:pPr marL="118872" indent="0" algn="just">
              <a:buNone/>
            </a:pPr>
            <a:r>
              <a:rPr lang="en-US" b="1" dirty="0">
                <a:solidFill>
                  <a:srgbClr val="FF0000"/>
                </a:solidFill>
              </a:rPr>
              <a:t>3. Right of Modification</a:t>
            </a:r>
            <a:r>
              <a:rPr lang="en-US" dirty="0">
                <a:solidFill>
                  <a:srgbClr val="FF0000"/>
                </a:solidFill>
              </a:rPr>
              <a:t>: </a:t>
            </a:r>
            <a:r>
              <a:rPr lang="en-US" dirty="0"/>
              <a:t>The creator can decide whether their work can be adapted, modified, or transformed.</a:t>
            </a:r>
          </a:p>
          <a:p>
            <a:endParaRPr lang="ar-DZ" dirty="0"/>
          </a:p>
        </p:txBody>
      </p:sp>
    </p:spTree>
    <p:extLst>
      <p:ext uri="{BB962C8B-B14F-4D97-AF65-F5344CB8AC3E}">
        <p14:creationId xmlns:p14="http://schemas.microsoft.com/office/powerpoint/2010/main" val="515801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86E630-04CA-4F0A-073F-5A7219890BD5}"/>
              </a:ext>
            </a:extLst>
          </p:cNvPr>
          <p:cNvSpPr>
            <a:spLocks noGrp="1"/>
          </p:cNvSpPr>
          <p:nvPr>
            <p:ph type="title"/>
          </p:nvPr>
        </p:nvSpPr>
        <p:spPr>
          <a:xfrm>
            <a:off x="457200" y="188640"/>
            <a:ext cx="8229600" cy="1252728"/>
          </a:xfrm>
        </p:spPr>
        <p:txBody>
          <a:bodyPr/>
          <a:lstStyle/>
          <a:p>
            <a:r>
              <a:rPr lang="en-US" dirty="0"/>
              <a:t>Copyright</a:t>
            </a:r>
            <a:endParaRPr lang="ar-DZ" dirty="0"/>
          </a:p>
        </p:txBody>
      </p:sp>
      <p:sp>
        <p:nvSpPr>
          <p:cNvPr id="3" name="Espace réservé du contenu 2">
            <a:extLst>
              <a:ext uri="{FF2B5EF4-FFF2-40B4-BE49-F238E27FC236}">
                <a16:creationId xmlns:a16="http://schemas.microsoft.com/office/drawing/2014/main" id="{B7E4B0EC-C69F-7ADE-A91E-D5A1DD56A8FE}"/>
              </a:ext>
            </a:extLst>
          </p:cNvPr>
          <p:cNvSpPr>
            <a:spLocks noGrp="1"/>
          </p:cNvSpPr>
          <p:nvPr>
            <p:ph idx="1"/>
          </p:nvPr>
        </p:nvSpPr>
        <p:spPr/>
        <p:txBody>
          <a:bodyPr/>
          <a:lstStyle/>
          <a:p>
            <a:pPr marL="118872" indent="0" algn="just">
              <a:buNone/>
            </a:pPr>
            <a:r>
              <a:rPr lang="en-US" sz="2800" b="1" dirty="0">
                <a:solidFill>
                  <a:srgbClr val="FF0000"/>
                </a:solidFill>
              </a:rPr>
              <a:t>4. Right of Public Performance</a:t>
            </a:r>
            <a:r>
              <a:rPr lang="en-US" sz="2800" dirty="0">
                <a:solidFill>
                  <a:srgbClr val="FF0000"/>
                </a:solidFill>
              </a:rPr>
              <a:t>:</a:t>
            </a:r>
            <a:r>
              <a:rPr lang="en-US" sz="2800" dirty="0"/>
              <a:t> This includes the right to present or perform the work publicly, as in the case of shows or screenings.</a:t>
            </a:r>
          </a:p>
          <a:p>
            <a:pPr marL="118872" indent="0" algn="just">
              <a:buNone/>
            </a:pPr>
            <a:endParaRPr lang="en-US" sz="2800" dirty="0"/>
          </a:p>
          <a:p>
            <a:pPr marL="118872" indent="0" algn="just">
              <a:buNone/>
            </a:pPr>
            <a:r>
              <a:rPr lang="en-US" sz="2800" b="1" dirty="0">
                <a:solidFill>
                  <a:srgbClr val="FF0000"/>
                </a:solidFill>
              </a:rPr>
              <a:t>5. Moral Rights</a:t>
            </a:r>
            <a:r>
              <a:rPr lang="en-US" sz="2800" dirty="0">
                <a:solidFill>
                  <a:srgbClr val="FF0000"/>
                </a:solidFill>
              </a:rPr>
              <a:t>: </a:t>
            </a:r>
            <a:r>
              <a:rPr lang="en-US" sz="2800" dirty="0"/>
              <a:t>In addition to economic rights, copyright includes moral rights, such as the right of attribution (to recognize the author) and the right to integrity (to protect the work from derogatory modifications).</a:t>
            </a:r>
          </a:p>
          <a:p>
            <a:endParaRPr lang="ar-DZ" dirty="0"/>
          </a:p>
        </p:txBody>
      </p:sp>
    </p:spTree>
    <p:extLst>
      <p:ext uri="{BB962C8B-B14F-4D97-AF65-F5344CB8AC3E}">
        <p14:creationId xmlns:p14="http://schemas.microsoft.com/office/powerpoint/2010/main" val="1339100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65A171-885E-A1AE-1556-F8B5DFBD35C2}"/>
              </a:ext>
            </a:extLst>
          </p:cNvPr>
          <p:cNvSpPr>
            <a:spLocks noGrp="1"/>
          </p:cNvSpPr>
          <p:nvPr>
            <p:ph type="title"/>
          </p:nvPr>
        </p:nvSpPr>
        <p:spPr/>
        <p:txBody>
          <a:bodyPr/>
          <a:lstStyle/>
          <a:p>
            <a:r>
              <a:rPr lang="en-US" b="1" dirty="0"/>
              <a:t>Plagiarism</a:t>
            </a:r>
            <a:endParaRPr lang="ar-DZ" dirty="0"/>
          </a:p>
        </p:txBody>
      </p:sp>
      <p:sp>
        <p:nvSpPr>
          <p:cNvPr id="3" name="Espace réservé du contenu 2">
            <a:extLst>
              <a:ext uri="{FF2B5EF4-FFF2-40B4-BE49-F238E27FC236}">
                <a16:creationId xmlns:a16="http://schemas.microsoft.com/office/drawing/2014/main" id="{71BEDAA0-396C-1295-774E-DDFCE78557D4}"/>
              </a:ext>
            </a:extLst>
          </p:cNvPr>
          <p:cNvSpPr>
            <a:spLocks noGrp="1"/>
          </p:cNvSpPr>
          <p:nvPr>
            <p:ph idx="1"/>
          </p:nvPr>
        </p:nvSpPr>
        <p:spPr>
          <a:xfrm>
            <a:off x="457200" y="1775191"/>
            <a:ext cx="8003232" cy="4625609"/>
          </a:xfrm>
        </p:spPr>
        <p:txBody>
          <a:bodyPr/>
          <a:lstStyle/>
          <a:p>
            <a:pPr marL="118872" indent="0">
              <a:spcAft>
                <a:spcPts val="1200"/>
              </a:spcAft>
              <a:buNone/>
            </a:pPr>
            <a:r>
              <a:rPr lang="en-US" b="1" dirty="0"/>
              <a:t> Definition:</a:t>
            </a:r>
            <a:endParaRPr lang="en-US" dirty="0"/>
          </a:p>
          <a:p>
            <a:pPr marL="118872" indent="0" algn="just">
              <a:buNone/>
            </a:pPr>
            <a:r>
              <a:rPr lang="en-US" sz="2800" b="1" dirty="0"/>
              <a:t>Plagiarism</a:t>
            </a:r>
            <a:r>
              <a:rPr lang="en-US" sz="2800" dirty="0"/>
              <a:t> is the act of copying or using the ideas, words, or creations of another person without properly attributing the source. This constitutes a form of intellectual fraud and is considered unethical in academic, artistic, and professional settings.</a:t>
            </a:r>
          </a:p>
          <a:p>
            <a:endParaRPr lang="ar-DZ" dirty="0"/>
          </a:p>
        </p:txBody>
      </p:sp>
    </p:spTree>
    <p:extLst>
      <p:ext uri="{BB962C8B-B14F-4D97-AF65-F5344CB8AC3E}">
        <p14:creationId xmlns:p14="http://schemas.microsoft.com/office/powerpoint/2010/main" val="3648314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DA7C2A-0A23-D0AC-CE01-BD063F212568}"/>
              </a:ext>
            </a:extLst>
          </p:cNvPr>
          <p:cNvSpPr>
            <a:spLocks noGrp="1"/>
          </p:cNvSpPr>
          <p:nvPr>
            <p:ph type="title"/>
          </p:nvPr>
        </p:nvSpPr>
        <p:spPr/>
        <p:txBody>
          <a:bodyPr>
            <a:normAutofit fontScale="90000"/>
          </a:bodyPr>
          <a:lstStyle/>
          <a:p>
            <a:br>
              <a:rPr lang="en-US" b="1" dirty="0"/>
            </a:br>
            <a:r>
              <a:rPr lang="en-US" b="1" dirty="0"/>
              <a:t>Types of Plagiarism</a:t>
            </a:r>
            <a:br>
              <a:rPr lang="en-US" b="1" dirty="0"/>
            </a:br>
            <a:endParaRPr lang="ar-DZ" dirty="0"/>
          </a:p>
        </p:txBody>
      </p:sp>
      <p:sp>
        <p:nvSpPr>
          <p:cNvPr id="3" name="Espace réservé du contenu 2">
            <a:extLst>
              <a:ext uri="{FF2B5EF4-FFF2-40B4-BE49-F238E27FC236}">
                <a16:creationId xmlns:a16="http://schemas.microsoft.com/office/drawing/2014/main" id="{FE8E5F75-6F49-DC03-AD22-C53218B78A10}"/>
              </a:ext>
            </a:extLst>
          </p:cNvPr>
          <p:cNvSpPr>
            <a:spLocks noGrp="1"/>
          </p:cNvSpPr>
          <p:nvPr>
            <p:ph idx="1"/>
          </p:nvPr>
        </p:nvSpPr>
        <p:spPr>
          <a:xfrm>
            <a:off x="457200" y="1775191"/>
            <a:ext cx="8003232" cy="4625609"/>
          </a:xfrm>
        </p:spPr>
        <p:txBody>
          <a:bodyPr>
            <a:normAutofit fontScale="85000" lnSpcReduction="20000"/>
          </a:bodyPr>
          <a:lstStyle/>
          <a:p>
            <a:pPr marL="118872" indent="0" algn="just">
              <a:buNone/>
            </a:pPr>
            <a:r>
              <a:rPr lang="en-US" sz="3000" b="1" dirty="0"/>
              <a:t>1. Direct Plagiarism</a:t>
            </a:r>
            <a:r>
              <a:rPr lang="en-US" sz="3000" dirty="0"/>
              <a:t>: Copying passages from a work verbatim without quotation marks or citation.</a:t>
            </a:r>
          </a:p>
          <a:p>
            <a:pPr algn="just">
              <a:buFont typeface="Arial" panose="020B0604020202020204" pitchFamily="34" charset="0"/>
              <a:buChar char="•"/>
            </a:pPr>
            <a:endParaRPr lang="en-US" sz="3000" dirty="0"/>
          </a:p>
          <a:p>
            <a:pPr marL="118872" indent="0" algn="just">
              <a:buNone/>
            </a:pPr>
            <a:r>
              <a:rPr lang="en-US" sz="3000" b="1" dirty="0"/>
              <a:t>2. Paraphrased Plagiarism</a:t>
            </a:r>
            <a:r>
              <a:rPr lang="en-US" sz="3000" dirty="0"/>
              <a:t>: Rephrasing another person's ideas without appropriate citation, even if the words have been changed.</a:t>
            </a:r>
          </a:p>
          <a:p>
            <a:pPr algn="just">
              <a:buFont typeface="Arial" panose="020B0604020202020204" pitchFamily="34" charset="0"/>
              <a:buChar char="•"/>
            </a:pPr>
            <a:endParaRPr lang="en-US" sz="3000" dirty="0"/>
          </a:p>
          <a:p>
            <a:pPr marL="118872" indent="0" algn="just">
              <a:buNone/>
            </a:pPr>
            <a:r>
              <a:rPr lang="en-US" sz="3000" b="1" dirty="0"/>
              <a:t>3. Source Plagiarism</a:t>
            </a:r>
            <a:r>
              <a:rPr lang="en-US" sz="3000" dirty="0"/>
              <a:t>: Failing to cite the source of an idea, image, data, or work, even if the idea has been rephrased.</a:t>
            </a:r>
          </a:p>
          <a:p>
            <a:pPr algn="just">
              <a:buFont typeface="Arial" panose="020B0604020202020204" pitchFamily="34" charset="0"/>
              <a:buChar char="•"/>
            </a:pPr>
            <a:endParaRPr lang="en-US" sz="3000" dirty="0"/>
          </a:p>
          <a:p>
            <a:pPr marL="118872" indent="0" algn="just">
              <a:buNone/>
            </a:pPr>
            <a:r>
              <a:rPr lang="en-US" sz="3000" b="1" dirty="0"/>
              <a:t>4. Self-Plagiarism</a:t>
            </a:r>
            <a:r>
              <a:rPr lang="en-US" sz="3000" dirty="0"/>
              <a:t>: Reusing previously submitted work for other projects without informing teachers or publishers.</a:t>
            </a:r>
          </a:p>
          <a:p>
            <a:endParaRPr lang="ar-DZ" dirty="0"/>
          </a:p>
        </p:txBody>
      </p:sp>
    </p:spTree>
    <p:extLst>
      <p:ext uri="{BB962C8B-B14F-4D97-AF65-F5344CB8AC3E}">
        <p14:creationId xmlns:p14="http://schemas.microsoft.com/office/powerpoint/2010/main" val="163789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FCBCEF-AB18-0CBD-85FF-0E54CC4D3A7D}"/>
              </a:ext>
            </a:extLst>
          </p:cNvPr>
          <p:cNvSpPr>
            <a:spLocks noGrp="1"/>
          </p:cNvSpPr>
          <p:nvPr>
            <p:ph type="title"/>
          </p:nvPr>
        </p:nvSpPr>
        <p:spPr>
          <a:xfrm>
            <a:off x="457200" y="260648"/>
            <a:ext cx="8229600" cy="1252728"/>
          </a:xfrm>
        </p:spPr>
        <p:txBody>
          <a:bodyPr/>
          <a:lstStyle/>
          <a:p>
            <a:r>
              <a:rPr lang="en-US" dirty="0"/>
              <a:t>Consequences of Plagiarism </a:t>
            </a:r>
            <a:endParaRPr lang="ar-DZ" dirty="0"/>
          </a:p>
        </p:txBody>
      </p:sp>
      <p:sp>
        <p:nvSpPr>
          <p:cNvPr id="3" name="Espace réservé du contenu 2">
            <a:extLst>
              <a:ext uri="{FF2B5EF4-FFF2-40B4-BE49-F238E27FC236}">
                <a16:creationId xmlns:a16="http://schemas.microsoft.com/office/drawing/2014/main" id="{EC751C3C-7056-A08B-55C2-A46C3D4EE542}"/>
              </a:ext>
            </a:extLst>
          </p:cNvPr>
          <p:cNvSpPr>
            <a:spLocks noGrp="1"/>
          </p:cNvSpPr>
          <p:nvPr>
            <p:ph idx="1"/>
          </p:nvPr>
        </p:nvSpPr>
        <p:spPr>
          <a:xfrm>
            <a:off x="323528" y="1772816"/>
            <a:ext cx="8229600" cy="4625609"/>
          </a:xfrm>
        </p:spPr>
        <p:txBody>
          <a:bodyPr>
            <a:normAutofit fontScale="92500"/>
          </a:bodyPr>
          <a:lstStyle/>
          <a:p>
            <a:pPr marL="118872" indent="0">
              <a:spcAft>
                <a:spcPts val="1200"/>
              </a:spcAft>
              <a:buNone/>
            </a:pPr>
            <a:r>
              <a:rPr lang="en-US" sz="3000" dirty="0"/>
              <a:t>Plagiarism can have serious consequences, including:</a:t>
            </a:r>
          </a:p>
          <a:p>
            <a:pPr marL="449263" indent="-352425" algn="just">
              <a:buNone/>
            </a:pPr>
            <a:r>
              <a:rPr lang="en-US" sz="3000" b="1" dirty="0"/>
              <a:t>1. Academic</a:t>
            </a:r>
            <a:r>
              <a:rPr lang="en-US" sz="3000" dirty="0"/>
              <a:t>: Students who plagiarize may face disciplinary actions, ranging from failing a course to expulsion.</a:t>
            </a:r>
          </a:p>
          <a:p>
            <a:pPr marL="449263" indent="-352425" algn="just">
              <a:buFont typeface="Arial" panose="020B0604020202020204" pitchFamily="34" charset="0"/>
              <a:buChar char="•"/>
            </a:pPr>
            <a:endParaRPr lang="en-US" sz="3000" dirty="0"/>
          </a:p>
          <a:p>
            <a:pPr marL="449263" indent="-352425" algn="just">
              <a:buNone/>
            </a:pPr>
            <a:r>
              <a:rPr lang="en-US" sz="3000" b="1" dirty="0"/>
              <a:t>2. Professional</a:t>
            </a:r>
            <a:r>
              <a:rPr lang="en-US" sz="3000" dirty="0"/>
              <a:t>: In the workplace, plagiarism can lead to loss of reputation, termination, or legal action.</a:t>
            </a:r>
          </a:p>
          <a:p>
            <a:pPr marL="449263" indent="-352425" algn="just">
              <a:buFont typeface="Arial" panose="020B0604020202020204" pitchFamily="34" charset="0"/>
              <a:buChar char="•"/>
            </a:pPr>
            <a:endParaRPr lang="en-US" sz="3000" dirty="0"/>
          </a:p>
          <a:p>
            <a:pPr marL="449263" indent="-352425" algn="just">
              <a:buNone/>
            </a:pPr>
            <a:r>
              <a:rPr lang="en-US" sz="3000" b="1" dirty="0"/>
              <a:t>3. Legal</a:t>
            </a:r>
            <a:r>
              <a:rPr lang="en-US" sz="3000" dirty="0"/>
              <a:t>: Plagiarism often violates copyright laws, which can result in lawsuits from rights holders</a:t>
            </a:r>
            <a:r>
              <a:rPr lang="en-US" dirty="0"/>
              <a:t>.</a:t>
            </a:r>
          </a:p>
          <a:p>
            <a:endParaRPr lang="ar-DZ" dirty="0"/>
          </a:p>
        </p:txBody>
      </p:sp>
    </p:spTree>
    <p:extLst>
      <p:ext uri="{BB962C8B-B14F-4D97-AF65-F5344CB8AC3E}">
        <p14:creationId xmlns:p14="http://schemas.microsoft.com/office/powerpoint/2010/main" val="1859171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33B5D8-A6E4-4953-6168-E3FC29A270E2}"/>
              </a:ext>
            </a:extLst>
          </p:cNvPr>
          <p:cNvSpPr>
            <a:spLocks noGrp="1"/>
          </p:cNvSpPr>
          <p:nvPr>
            <p:ph type="title"/>
          </p:nvPr>
        </p:nvSpPr>
        <p:spPr/>
        <p:txBody>
          <a:bodyPr>
            <a:normAutofit fontScale="90000"/>
          </a:bodyPr>
          <a:lstStyle/>
          <a:p>
            <a:br>
              <a:rPr lang="en-US" b="1" dirty="0"/>
            </a:br>
            <a:r>
              <a:rPr lang="en-US" b="1" dirty="0"/>
              <a:t>How to Avoid Plagiarism</a:t>
            </a:r>
            <a:br>
              <a:rPr lang="en-US" b="1" dirty="0"/>
            </a:br>
            <a:endParaRPr lang="ar-DZ" dirty="0"/>
          </a:p>
        </p:txBody>
      </p:sp>
      <p:sp>
        <p:nvSpPr>
          <p:cNvPr id="3" name="Espace réservé du contenu 2">
            <a:extLst>
              <a:ext uri="{FF2B5EF4-FFF2-40B4-BE49-F238E27FC236}">
                <a16:creationId xmlns:a16="http://schemas.microsoft.com/office/drawing/2014/main" id="{9F255C0C-850C-825C-FD03-AB80F4329A91}"/>
              </a:ext>
            </a:extLst>
          </p:cNvPr>
          <p:cNvSpPr>
            <a:spLocks noGrp="1"/>
          </p:cNvSpPr>
          <p:nvPr>
            <p:ph idx="1"/>
          </p:nvPr>
        </p:nvSpPr>
        <p:spPr>
          <a:xfrm>
            <a:off x="457200" y="1556793"/>
            <a:ext cx="7931224" cy="4968552"/>
          </a:xfrm>
        </p:spPr>
        <p:txBody>
          <a:bodyPr>
            <a:normAutofit/>
          </a:bodyPr>
          <a:lstStyle/>
          <a:p>
            <a:pPr marL="118872" indent="0" algn="just">
              <a:spcAft>
                <a:spcPts val="1200"/>
              </a:spcAft>
              <a:buNone/>
            </a:pPr>
            <a:r>
              <a:rPr lang="en-US" dirty="0"/>
              <a:t>To avoid plagiarism, it is essential to:</a:t>
            </a:r>
          </a:p>
          <a:p>
            <a:pPr marL="546100" indent="0" algn="just">
              <a:buNone/>
            </a:pPr>
            <a:r>
              <a:rPr lang="en-US" sz="2800" b="1" dirty="0">
                <a:solidFill>
                  <a:srgbClr val="FF0000"/>
                </a:solidFill>
              </a:rPr>
              <a:t>1. Cite Properly</a:t>
            </a:r>
            <a:r>
              <a:rPr lang="en-US" sz="2800" dirty="0">
                <a:solidFill>
                  <a:srgbClr val="FF0000"/>
                </a:solidFill>
              </a:rPr>
              <a:t>: </a:t>
            </a:r>
            <a:r>
              <a:rPr lang="en-US" sz="2800" dirty="0"/>
              <a:t>Use appropriate citation styles (such as APA, MLA, Chicago) to give credit to sources.</a:t>
            </a:r>
          </a:p>
          <a:p>
            <a:pPr marL="546100" indent="0" algn="just">
              <a:buFont typeface="+mj-lt"/>
              <a:buAutoNum type="arabicPeriod"/>
            </a:pPr>
            <a:endParaRPr lang="en-US" sz="2800" dirty="0"/>
          </a:p>
          <a:p>
            <a:pPr marL="546100" indent="0" algn="just">
              <a:buNone/>
            </a:pPr>
            <a:r>
              <a:rPr lang="en-US" sz="2800" b="1" dirty="0">
                <a:solidFill>
                  <a:srgbClr val="FF0000"/>
                </a:solidFill>
              </a:rPr>
              <a:t>2. Use Detection Tools</a:t>
            </a:r>
            <a:r>
              <a:rPr lang="en-US" sz="2800" dirty="0">
                <a:solidFill>
                  <a:srgbClr val="FF0000"/>
                </a:solidFill>
              </a:rPr>
              <a:t>: </a:t>
            </a:r>
            <a:r>
              <a:rPr lang="en-US" sz="2800" dirty="0"/>
              <a:t>Software like Turnitin or Grammarly can help identify potentially plagiarized passages.</a:t>
            </a:r>
          </a:p>
          <a:p>
            <a:pPr algn="just">
              <a:buFont typeface="+mj-lt"/>
              <a:buAutoNum type="arabicPeriod"/>
            </a:pPr>
            <a:endParaRPr lang="en-US" sz="3400" dirty="0"/>
          </a:p>
          <a:p>
            <a:endParaRPr lang="ar-DZ" dirty="0"/>
          </a:p>
        </p:txBody>
      </p:sp>
    </p:spTree>
    <p:extLst>
      <p:ext uri="{BB962C8B-B14F-4D97-AF65-F5344CB8AC3E}">
        <p14:creationId xmlns:p14="http://schemas.microsoft.com/office/powerpoint/2010/main" val="2252930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6B8285-A334-271B-2CC7-878310EFBE92}"/>
              </a:ext>
            </a:extLst>
          </p:cNvPr>
          <p:cNvSpPr>
            <a:spLocks noGrp="1"/>
          </p:cNvSpPr>
          <p:nvPr>
            <p:ph type="title"/>
          </p:nvPr>
        </p:nvSpPr>
        <p:spPr>
          <a:xfrm>
            <a:off x="251520" y="188640"/>
            <a:ext cx="8229600" cy="1252728"/>
          </a:xfrm>
        </p:spPr>
        <p:txBody>
          <a:bodyPr/>
          <a:lstStyle/>
          <a:p>
            <a:r>
              <a:rPr lang="en-US" b="1" dirty="0"/>
              <a:t>How to Avoid Plagiarism</a:t>
            </a:r>
            <a:endParaRPr lang="ar-DZ" dirty="0"/>
          </a:p>
        </p:txBody>
      </p:sp>
      <p:sp>
        <p:nvSpPr>
          <p:cNvPr id="3" name="Espace réservé du contenu 2">
            <a:extLst>
              <a:ext uri="{FF2B5EF4-FFF2-40B4-BE49-F238E27FC236}">
                <a16:creationId xmlns:a16="http://schemas.microsoft.com/office/drawing/2014/main" id="{9CA76DFD-25BD-E034-308E-438877CC7F74}"/>
              </a:ext>
            </a:extLst>
          </p:cNvPr>
          <p:cNvSpPr>
            <a:spLocks noGrp="1"/>
          </p:cNvSpPr>
          <p:nvPr>
            <p:ph idx="1"/>
          </p:nvPr>
        </p:nvSpPr>
        <p:spPr/>
        <p:txBody>
          <a:bodyPr/>
          <a:lstStyle/>
          <a:p>
            <a:pPr marL="118872" indent="0" algn="just">
              <a:buNone/>
            </a:pPr>
            <a:r>
              <a:rPr lang="en-US" sz="2800" b="1" dirty="0">
                <a:solidFill>
                  <a:srgbClr val="FF0000"/>
                </a:solidFill>
              </a:rPr>
              <a:t>3. Paraphrase Carefully</a:t>
            </a:r>
            <a:r>
              <a:rPr lang="en-US" sz="2800" dirty="0">
                <a:solidFill>
                  <a:srgbClr val="FF0000"/>
                </a:solidFill>
              </a:rPr>
              <a:t>: </a:t>
            </a:r>
            <a:r>
              <a:rPr lang="en-US" sz="2800" dirty="0"/>
              <a:t>When rephrasing, ensure that you express the idea in your own words while citing the source.</a:t>
            </a:r>
          </a:p>
          <a:p>
            <a:pPr marL="118872" indent="0" algn="just">
              <a:buNone/>
            </a:pPr>
            <a:endParaRPr lang="en-US" sz="2800" dirty="0"/>
          </a:p>
          <a:p>
            <a:pPr marL="118872" indent="0" algn="just">
              <a:buNone/>
            </a:pPr>
            <a:r>
              <a:rPr lang="en-US" sz="2800" b="1" dirty="0">
                <a:solidFill>
                  <a:srgbClr val="FF0000"/>
                </a:solidFill>
              </a:rPr>
              <a:t>4. Take Accurate Notes</a:t>
            </a:r>
            <a:r>
              <a:rPr lang="en-US" sz="2800" dirty="0">
                <a:solidFill>
                  <a:srgbClr val="FF0000"/>
                </a:solidFill>
              </a:rPr>
              <a:t>: </a:t>
            </a:r>
            <a:r>
              <a:rPr lang="en-US" sz="2800" dirty="0"/>
              <a:t>While researching, keep track of the sources used and note complete references.</a:t>
            </a:r>
          </a:p>
          <a:p>
            <a:endParaRPr lang="ar-DZ" dirty="0"/>
          </a:p>
        </p:txBody>
      </p:sp>
    </p:spTree>
    <p:extLst>
      <p:ext uri="{BB962C8B-B14F-4D97-AF65-F5344CB8AC3E}">
        <p14:creationId xmlns:p14="http://schemas.microsoft.com/office/powerpoint/2010/main" val="1070626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4240</TotalTime>
  <Words>848</Words>
  <Application>Microsoft Office PowerPoint</Application>
  <PresentationFormat>Affichage à l'écran (4:3)</PresentationFormat>
  <Paragraphs>61</Paragraphs>
  <Slides>15</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15</vt:i4>
      </vt:variant>
    </vt:vector>
  </HeadingPairs>
  <TitlesOfParts>
    <vt:vector size="23" baseType="lpstr">
      <vt:lpstr>Arial</vt:lpstr>
      <vt:lpstr>Calibri</vt:lpstr>
      <vt:lpstr>Comic Sans MS</vt:lpstr>
      <vt:lpstr>Corbel</vt:lpstr>
      <vt:lpstr>Wingdings</vt:lpstr>
      <vt:lpstr>Wingdings 2</vt:lpstr>
      <vt:lpstr>Wingdings 3</vt:lpstr>
      <vt:lpstr>Module</vt:lpstr>
      <vt:lpstr>Présentation PowerPoint</vt:lpstr>
      <vt:lpstr>Copyright</vt:lpstr>
      <vt:lpstr>Copyright</vt:lpstr>
      <vt:lpstr>Copyright</vt:lpstr>
      <vt:lpstr>Plagiarism</vt:lpstr>
      <vt:lpstr> Types of Plagiarism </vt:lpstr>
      <vt:lpstr>Consequences of Plagiarism </vt:lpstr>
      <vt:lpstr> How to Avoid Plagiarism </vt:lpstr>
      <vt:lpstr>How to Avoid Plagiarism</vt:lpstr>
      <vt:lpstr>Digital plagiarism </vt:lpstr>
      <vt:lpstr> How to Avoid Digital Plagiarism </vt:lpstr>
      <vt:lpstr>How to Avoid Digital Plagiarism</vt:lpstr>
      <vt:lpstr>How to Avoid Digital Plagiarism</vt:lpstr>
      <vt:lpstr>Présentation PowerPoint</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TWTECH</dc:creator>
  <cp:lastModifiedBy>Amir Zeroual</cp:lastModifiedBy>
  <cp:revision>36</cp:revision>
  <dcterms:created xsi:type="dcterms:W3CDTF">2022-01-04T20:15:46Z</dcterms:created>
  <dcterms:modified xsi:type="dcterms:W3CDTF">2024-10-29T11:41:12Z</dcterms:modified>
</cp:coreProperties>
</file>