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7" r:id="rId3"/>
    <p:sldId id="258" r:id="rId4"/>
    <p:sldId id="259" r:id="rId5"/>
    <p:sldId id="307" r:id="rId6"/>
    <p:sldId id="308" r:id="rId7"/>
    <p:sldId id="260" r:id="rId8"/>
    <p:sldId id="262" r:id="rId9"/>
    <p:sldId id="265" r:id="rId10"/>
    <p:sldId id="295" r:id="rId11"/>
    <p:sldId id="264" r:id="rId12"/>
    <p:sldId id="263" r:id="rId13"/>
    <p:sldId id="277" r:id="rId14"/>
    <p:sldId id="261" r:id="rId15"/>
    <p:sldId id="296" r:id="rId16"/>
    <p:sldId id="299" r:id="rId17"/>
    <p:sldId id="300" r:id="rId18"/>
    <p:sldId id="269" r:id="rId19"/>
    <p:sldId id="272" r:id="rId20"/>
    <p:sldId id="292" r:id="rId21"/>
    <p:sldId id="301" r:id="rId22"/>
    <p:sldId id="302" r:id="rId23"/>
    <p:sldId id="303" r:id="rId24"/>
    <p:sldId id="304" r:id="rId25"/>
    <p:sldId id="273" r:id="rId26"/>
    <p:sldId id="290" r:id="rId27"/>
    <p:sldId id="289" r:id="rId28"/>
    <p:sldId id="297" r:id="rId29"/>
    <p:sldId id="270" r:id="rId30"/>
    <p:sldId id="281" r:id="rId31"/>
    <p:sldId id="309" r:id="rId32"/>
    <p:sldId id="310" r:id="rId33"/>
    <p:sldId id="282" r:id="rId34"/>
    <p:sldId id="311" r:id="rId35"/>
    <p:sldId id="283" r:id="rId36"/>
    <p:sldId id="280" r:id="rId37"/>
    <p:sldId id="312" r:id="rId38"/>
    <p:sldId id="271" r:id="rId39"/>
    <p:sldId id="305" r:id="rId40"/>
    <p:sldId id="313" r:id="rId41"/>
    <p:sldId id="314" r:id="rId4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52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50B2D4-6D77-418D-ACA8-EAD1381A03CB}" type="datetimeFigureOut">
              <a:rPr lang="fr-FR" smtClean="0"/>
              <a:t>03/06/2025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A068C7-A548-4772-8321-83AEF9C07C25}" type="slidenum">
              <a:rPr lang="fr-FR" smtClean="0"/>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solidFill>
                <a:schemeClr val="bg1"/>
              </a:solidFill>
            </a:endParaRPr>
          </a:p>
        </p:txBody>
      </p:sp>
      <p:sp>
        <p:nvSpPr>
          <p:cNvPr id="4" name="Espace réservé du numéro de diapositive 3"/>
          <p:cNvSpPr>
            <a:spLocks noGrp="1"/>
          </p:cNvSpPr>
          <p:nvPr>
            <p:ph type="sldNum" sz="quarter" idx="10"/>
          </p:nvPr>
        </p:nvSpPr>
        <p:spPr/>
        <p:txBody>
          <a:bodyPr/>
          <a:lstStyle/>
          <a:p>
            <a:fld id="{FEA068C7-A548-4772-8321-83AEF9C07C25}" type="slidenum">
              <a:rPr lang="fr-FR" smtClean="0"/>
              <a:t>29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Sous-titr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28" name="Titr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fr-FR"/>
              <a:t>Cliquez pour modifier le style du titre</a:t>
            </a:r>
            <a:endParaRPr kumimoji="0" lang="en-US"/>
          </a:p>
        </p:txBody>
      </p:sp>
      <p:cxnSp>
        <p:nvCxnSpPr>
          <p:cNvPr id="8" name="Connecteur droit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Espace réservé de la date 14"/>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16" name="Espace réservé du numéro de diapositive 15"/>
          <p:cNvSpPr>
            <a:spLocks noGrp="1"/>
          </p:cNvSpPr>
          <p:nvPr>
            <p:ph type="sldNum" sz="quarter" idx="11"/>
          </p:nvPr>
        </p:nvSpPr>
        <p:spPr/>
        <p:txBody>
          <a:bodyPr/>
          <a:lstStyle/>
          <a:p>
            <a:fld id="{1FB1C7C2-48AE-45DD-BB5A-64D759602E13}" type="slidenum">
              <a:rPr lang="fr-FR" smtClean="0"/>
              <a:pPr/>
              <a:t>‹N°›</a:t>
            </a:fld>
            <a:endParaRPr lang="fr-FR"/>
          </a:p>
        </p:txBody>
      </p:sp>
      <p:sp>
        <p:nvSpPr>
          <p:cNvPr id="17" name="Espace réservé du pied de page 16"/>
          <p:cNvSpPr>
            <a:spLocks noGrp="1"/>
          </p:cNvSpPr>
          <p:nvPr>
            <p:ph type="ftr" sz="quarter" idx="12"/>
          </p:nvPr>
        </p:nvSpPr>
        <p:spPr/>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B1C7C2-48AE-45DD-BB5A-64D759602E1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B1C7C2-48AE-45DD-BB5A-64D759602E13}"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457200" y="1524000"/>
            <a:ext cx="822960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4" name="Espace réservé de la date 13"/>
          <p:cNvSpPr>
            <a:spLocks noGrp="1"/>
          </p:cNvSpPr>
          <p:nvPr>
            <p:ph type="dt" sz="half" idx="14"/>
          </p:nvPr>
        </p:nvSpPr>
        <p:spPr/>
        <p:txBody>
          <a:bodyPr/>
          <a:lstStyle/>
          <a:p>
            <a:fld id="{7F743463-B7DD-4CBA-95C9-96B61EA20467}" type="datetimeFigureOut">
              <a:rPr lang="fr-FR" smtClean="0"/>
              <a:pPr/>
              <a:t>03/06/2025</a:t>
            </a:fld>
            <a:endParaRPr lang="fr-FR"/>
          </a:p>
        </p:txBody>
      </p:sp>
      <p:sp>
        <p:nvSpPr>
          <p:cNvPr id="15" name="Espace réservé du numéro de diapositive 14"/>
          <p:cNvSpPr>
            <a:spLocks noGrp="1"/>
          </p:cNvSpPr>
          <p:nvPr>
            <p:ph type="sldNum" sz="quarter" idx="15"/>
          </p:nvPr>
        </p:nvSpPr>
        <p:spPr/>
        <p:txBody>
          <a:bodyPr/>
          <a:lstStyle>
            <a:lvl1pPr algn="ctr">
              <a:defRPr/>
            </a:lvl1pPr>
          </a:lstStyle>
          <a:p>
            <a:fld id="{1FB1C7C2-48AE-45DD-BB5A-64D759602E13}" type="slidenum">
              <a:rPr lang="fr-FR" smtClean="0"/>
              <a:pPr/>
              <a:t>‹N°›</a:t>
            </a:fld>
            <a:endParaRPr lang="fr-FR"/>
          </a:p>
        </p:txBody>
      </p:sp>
      <p:sp>
        <p:nvSpPr>
          <p:cNvPr id="16" name="Espace réservé du pied de page 15"/>
          <p:cNvSpPr>
            <a:spLocks noGrp="1"/>
          </p:cNvSpPr>
          <p:nvPr>
            <p:ph type="ftr" sz="quarter" idx="16"/>
          </p:nvPr>
        </p:nvSpPr>
        <p:spPr/>
        <p:txBody>
          <a:bodyPr/>
          <a:lstStyle/>
          <a:p>
            <a:endParaRPr lang="fr-FR"/>
          </a:p>
        </p:txBody>
      </p:sp>
      <p:sp>
        <p:nvSpPr>
          <p:cNvPr id="17" name="Titre 16"/>
          <p:cNvSpPr>
            <a:spLocks noGrp="1"/>
          </p:cNvSpPr>
          <p:nvPr>
            <p:ph type="title"/>
          </p:nvPr>
        </p:nvSpPr>
        <p:spPr/>
        <p:txBody>
          <a:bodyPr rtlCol="0" anchor="b" anchorCtr="0"/>
          <a:lstStyle/>
          <a:p>
            <a:r>
              <a:rPr kumimoji="0" lang="fr-FR"/>
              <a:t>Cliquez pour modifier le style du titre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B1C7C2-48AE-45DD-BB5A-64D759602E13}" type="slidenum">
              <a:rPr lang="fr-FR" smtClean="0"/>
              <a:pPr/>
              <a:t>‹N°›</a:t>
            </a:fld>
            <a:endParaRPr lang="fr-FR"/>
          </a:p>
        </p:txBody>
      </p:sp>
      <p:sp>
        <p:nvSpPr>
          <p:cNvPr id="2" name="Titr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cxnSp>
        <p:nvCxnSpPr>
          <p:cNvPr id="7" name="Connecteur droit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B1C7C2-48AE-45DD-BB5A-64D759602E13}" type="slidenum">
              <a:rPr lang="fr-FR" smtClean="0"/>
              <a:pPr/>
              <a:t>‹N°›</a:t>
            </a:fld>
            <a:endParaRPr lang="fr-FR"/>
          </a:p>
        </p:txBody>
      </p:sp>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11" name="Espace réservé du contenu 10"/>
          <p:cNvSpPr>
            <a:spLocks noGrp="1"/>
          </p:cNvSpPr>
          <p:nvPr>
            <p:ph sz="half" idx="1"/>
          </p:nvPr>
        </p:nvSpPr>
        <p:spPr>
          <a:xfrm>
            <a:off x="457200" y="1524000"/>
            <a:ext cx="4059936"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half" idx="2"/>
          </p:nvPr>
        </p:nvSpPr>
        <p:spPr>
          <a:xfrm>
            <a:off x="4648200" y="1524000"/>
            <a:ext cx="4059936"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1FB1C7C2-48AE-45DD-BB5A-64D759602E13}" type="slidenum">
              <a:rPr lang="fr-FR" smtClean="0"/>
              <a:pPr/>
              <a:t>‹N°›</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7" name="Espace réservé de la date 6"/>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3" name="Espace réservé du texte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32" name="Espace réservé du contenu 31"/>
          <p:cNvSpPr>
            <a:spLocks noGrp="1"/>
          </p:cNvSpPr>
          <p:nvPr>
            <p:ph sz="half" idx="2"/>
          </p:nvPr>
        </p:nvSpPr>
        <p:spPr>
          <a:xfrm>
            <a:off x="457200" y="2201896"/>
            <a:ext cx="4038600" cy="3913632"/>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34" name="Espace réservé du contenu 33"/>
          <p:cNvSpPr>
            <a:spLocks noGrp="1"/>
          </p:cNvSpPr>
          <p:nvPr>
            <p:ph sz="quarter" idx="4"/>
          </p:nvPr>
        </p:nvSpPr>
        <p:spPr>
          <a:xfrm>
            <a:off x="4649788" y="2201896"/>
            <a:ext cx="4038600" cy="3913632"/>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 name="Titre 1"/>
          <p:cNvSpPr>
            <a:spLocks noGrp="1"/>
          </p:cNvSpPr>
          <p:nvPr>
            <p:ph type="title"/>
          </p:nvPr>
        </p:nvSpPr>
        <p:spPr>
          <a:xfrm>
            <a:off x="457200" y="155448"/>
            <a:ext cx="8229600" cy="1143000"/>
          </a:xfrm>
        </p:spPr>
        <p:txBody>
          <a:bodyPr anchor="b" anchorCtr="0"/>
          <a:lstStyle>
            <a:lvl1pPr>
              <a:defRPr/>
            </a:lvl1pPr>
          </a:lstStyle>
          <a:p>
            <a:r>
              <a:rPr kumimoji="0" lang="fr-FR"/>
              <a:t>Cliquez pour modifier le style du titre</a:t>
            </a:r>
            <a:endParaRPr kumimoji="0" lang="en-US"/>
          </a:p>
        </p:txBody>
      </p:sp>
      <p:sp>
        <p:nvSpPr>
          <p:cNvPr id="12" name="Espace réservé du texte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cxnSp>
        <p:nvCxnSpPr>
          <p:cNvPr id="10" name="Connecteur droit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FB1C7C2-48AE-45DD-BB5A-64D759602E13}" type="slidenum">
              <a:rPr lang="fr-FR" smtClean="0"/>
              <a:pPr/>
              <a:t>‹N°›</a:t>
            </a:fld>
            <a:endParaRPr lang="fr-FR"/>
          </a:p>
        </p:txBody>
      </p:sp>
      <p:sp>
        <p:nvSpPr>
          <p:cNvPr id="2" name="Titre 1"/>
          <p:cNvSpPr>
            <a:spLocks noGrp="1"/>
          </p:cNvSpPr>
          <p:nvPr>
            <p:ph type="title"/>
          </p:nvPr>
        </p:nvSpPr>
        <p:spPr/>
        <p:txBody>
          <a:bodyPr/>
          <a:lstStyle/>
          <a:p>
            <a:r>
              <a:rPr kumimoji="0" lang="fr-FR"/>
              <a:t>Cliquez pour modifier le style du titre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FB1C7C2-48AE-45DD-BB5A-64D759602E1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9" name="Espace réservé du contenu 28"/>
          <p:cNvSpPr>
            <a:spLocks noGrp="1"/>
          </p:cNvSpPr>
          <p:nvPr>
            <p:ph sz="quarter" idx="1"/>
          </p:nvPr>
        </p:nvSpPr>
        <p:spPr>
          <a:xfrm>
            <a:off x="457200" y="457200"/>
            <a:ext cx="6248400" cy="5715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3" name="Espace réservé du texte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31" name="Titr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a:t>Cliquez pour modifier le style du titre</a:t>
            </a:r>
            <a:endParaRPr kumimoji="0" lang="en-US"/>
          </a:p>
        </p:txBody>
      </p:sp>
      <p:sp>
        <p:nvSpPr>
          <p:cNvPr id="8" name="Espace réservé de la date 7"/>
          <p:cNvSpPr>
            <a:spLocks noGrp="1"/>
          </p:cNvSpPr>
          <p:nvPr>
            <p:ph type="dt" sz="half" idx="14"/>
          </p:nvPr>
        </p:nvSpPr>
        <p:spPr/>
        <p:txBody>
          <a:bodyPr/>
          <a:lstStyle/>
          <a:p>
            <a:fld id="{7F743463-B7DD-4CBA-95C9-96B61EA20467}" type="datetimeFigureOut">
              <a:rPr lang="fr-FR" smtClean="0"/>
              <a:pPr/>
              <a:t>03/06/2025</a:t>
            </a:fld>
            <a:endParaRPr lang="fr-FR"/>
          </a:p>
        </p:txBody>
      </p:sp>
      <p:sp>
        <p:nvSpPr>
          <p:cNvPr id="9" name="Espace réservé du numéro de diapositive 8"/>
          <p:cNvSpPr>
            <a:spLocks noGrp="1"/>
          </p:cNvSpPr>
          <p:nvPr>
            <p:ph type="sldNum" sz="quarter" idx="15"/>
          </p:nvPr>
        </p:nvSpPr>
        <p:spPr/>
        <p:txBody>
          <a:bodyPr/>
          <a:lstStyle/>
          <a:p>
            <a:fld id="{1FB1C7C2-48AE-45DD-BB5A-64D759602E13}" type="slidenum">
              <a:rPr lang="fr-FR" smtClean="0"/>
              <a:pPr/>
              <a:t>‹N°›</a:t>
            </a:fld>
            <a:endParaRPr lang="fr-FR"/>
          </a:p>
        </p:txBody>
      </p:sp>
      <p:sp>
        <p:nvSpPr>
          <p:cNvPr id="10" name="Espace réservé du pied de page 9"/>
          <p:cNvSpPr>
            <a:spLocks noGrp="1"/>
          </p:cNvSpPr>
          <p:nvPr>
            <p:ph type="ftr" sz="quarter" idx="16"/>
          </p:nvPr>
        </p:nvSpPr>
        <p:spPr/>
        <p:txBody>
          <a:bodyPr/>
          <a:lstStyle/>
          <a:p>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fr-FR"/>
              <a:t>Cliquez sur l'icône pour ajouter une image</a:t>
            </a:r>
            <a:endParaRPr kumimoji="0" lang="en-US"/>
          </a:p>
        </p:txBody>
      </p:sp>
      <p:sp>
        <p:nvSpPr>
          <p:cNvPr id="4" name="Espace réservé du texte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8" name="Espace réservé de la date 7"/>
          <p:cNvSpPr>
            <a:spLocks noGrp="1"/>
          </p:cNvSpPr>
          <p:nvPr>
            <p:ph type="dt" sz="half" idx="10"/>
          </p:nvPr>
        </p:nvSpPr>
        <p:spPr/>
        <p:txBody>
          <a:bodyPr/>
          <a:lstStyle/>
          <a:p>
            <a:fld id="{7F743463-B7DD-4CBA-95C9-96B61EA20467}" type="datetimeFigureOut">
              <a:rPr lang="fr-FR" smtClean="0"/>
              <a:pPr/>
              <a:t>03/06/2025</a:t>
            </a:fld>
            <a:endParaRPr lang="fr-FR"/>
          </a:p>
        </p:txBody>
      </p:sp>
      <p:sp>
        <p:nvSpPr>
          <p:cNvPr id="9" name="Espace réservé du numéro de diapositive 8"/>
          <p:cNvSpPr>
            <a:spLocks noGrp="1"/>
          </p:cNvSpPr>
          <p:nvPr>
            <p:ph type="sldNum" sz="quarter" idx="11"/>
          </p:nvPr>
        </p:nvSpPr>
        <p:spPr/>
        <p:txBody>
          <a:bodyPr/>
          <a:lstStyle/>
          <a:p>
            <a:fld id="{1FB1C7C2-48AE-45DD-BB5A-64D759602E13}" type="slidenum">
              <a:rPr lang="fr-FR" smtClean="0"/>
              <a:pPr/>
              <a:t>‹N°›</a:t>
            </a:fld>
            <a:endParaRPr lang="fr-FR"/>
          </a:p>
        </p:txBody>
      </p:sp>
      <p:sp>
        <p:nvSpPr>
          <p:cNvPr id="10" name="Espace réservé du pied de page 9"/>
          <p:cNvSpPr>
            <a:spLocks noGrp="1"/>
          </p:cNvSpPr>
          <p:nvPr>
            <p:ph type="ftr" sz="quarter" idx="12"/>
          </p:nvPr>
        </p:nvSpPr>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Espace réservé du texte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24" name="Espace réservé de la date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F743463-B7DD-4CBA-95C9-96B61EA20467}" type="datetimeFigureOut">
              <a:rPr lang="fr-FR" smtClean="0"/>
              <a:pPr/>
              <a:t>03/06/2025</a:t>
            </a:fld>
            <a:endParaRPr lang="fr-FR"/>
          </a:p>
        </p:txBody>
      </p:sp>
      <p:sp>
        <p:nvSpPr>
          <p:cNvPr id="10" name="Espace réservé du pied de page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fr-FR"/>
          </a:p>
        </p:txBody>
      </p:sp>
      <p:sp>
        <p:nvSpPr>
          <p:cNvPr id="22" name="Espace réservé du numéro de diapositive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FB1C7C2-48AE-45DD-BB5A-64D759602E13}" type="slidenum">
              <a:rPr lang="fr-FR" smtClean="0"/>
              <a:pPr/>
              <a:t>‹N°›</a:t>
            </a:fld>
            <a:endParaRPr lang="fr-FR"/>
          </a:p>
        </p:txBody>
      </p:sp>
      <p:sp>
        <p:nvSpPr>
          <p:cNvPr id="5" name="Espace réservé du titre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fr-FR"/>
              <a:t>Cliquez pour modifier le style du titre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8579" y="1971666"/>
            <a:ext cx="8786842" cy="4457730"/>
          </a:xfrm>
        </p:spPr>
        <p:txBody>
          <a:bodyPr>
            <a:normAutofit fontScale="90000"/>
          </a:bodyPr>
          <a:lstStyle/>
          <a:p>
            <a:r>
              <a:rPr lang="fr-FR" sz="7200" b="1" dirty="0" err="1">
                <a:solidFill>
                  <a:schemeClr val="bg1"/>
                </a:solidFill>
                <a:latin typeface="Times New Roman" pitchFamily="18" charset="0"/>
                <a:cs typeface="Times New Roman" pitchFamily="18" charset="0"/>
              </a:rPr>
              <a:t>Chapter</a:t>
            </a:r>
            <a:r>
              <a:rPr lang="fr-FR" sz="7200" b="1" dirty="0">
                <a:solidFill>
                  <a:schemeClr val="bg1"/>
                </a:solidFill>
                <a:latin typeface="Times New Roman" pitchFamily="18" charset="0"/>
                <a:cs typeface="Times New Roman" pitchFamily="18" charset="0"/>
              </a:rPr>
              <a:t> V:</a:t>
            </a:r>
            <a:br>
              <a:rPr lang="fr-FR" sz="7200" b="1" dirty="0">
                <a:solidFill>
                  <a:schemeClr val="bg1"/>
                </a:solidFill>
                <a:latin typeface="Times New Roman" pitchFamily="18" charset="0"/>
                <a:cs typeface="Times New Roman" pitchFamily="18" charset="0"/>
              </a:rPr>
            </a:br>
            <a:r>
              <a:rPr lang="fr-FR" sz="7200" b="1" dirty="0">
                <a:solidFill>
                  <a:schemeClr val="bg1"/>
                </a:solidFill>
                <a:latin typeface="Times New Roman" pitchFamily="18" charset="0"/>
                <a:cs typeface="Times New Roman" pitchFamily="18" charset="0"/>
              </a:rPr>
              <a:t>Sampling in </a:t>
            </a:r>
            <a:r>
              <a:rPr lang="fr-FR" sz="7200" b="1" dirty="0" err="1">
                <a:solidFill>
                  <a:schemeClr val="bg1"/>
                </a:solidFill>
                <a:latin typeface="Times New Roman" pitchFamily="18" charset="0"/>
                <a:cs typeface="Times New Roman" pitchFamily="18" charset="0"/>
              </a:rPr>
              <a:t>natural</a:t>
            </a:r>
            <a:r>
              <a:rPr lang="fr-FR" sz="7200" b="1" dirty="0">
                <a:solidFill>
                  <a:schemeClr val="bg1"/>
                </a:solidFill>
                <a:latin typeface="Times New Roman" pitchFamily="18" charset="0"/>
                <a:cs typeface="Times New Roman" pitchFamily="18" charset="0"/>
              </a:rPr>
              <a:t> </a:t>
            </a:r>
            <a:r>
              <a:rPr lang="fr-FR" sz="7200" b="1" dirty="0" err="1">
                <a:solidFill>
                  <a:schemeClr val="bg1"/>
                </a:solidFill>
                <a:latin typeface="Times New Roman" pitchFamily="18" charset="0"/>
                <a:cs typeface="Times New Roman" pitchFamily="18" charset="0"/>
              </a:rPr>
              <a:t>environments</a:t>
            </a:r>
            <a:r>
              <a:rPr lang="fr-FR" sz="7200" b="1" dirty="0">
                <a:solidFill>
                  <a:schemeClr val="bg1"/>
                </a:solidFill>
                <a:latin typeface="Times New Roman" pitchFamily="18" charset="0"/>
                <a:cs typeface="Times New Roman" pitchFamily="18" charset="0"/>
              </a:rPr>
              <a:t> (</a:t>
            </a:r>
            <a:r>
              <a:rPr lang="fr-FR" sz="7200" b="1" dirty="0" err="1">
                <a:solidFill>
                  <a:schemeClr val="bg1"/>
                </a:solidFill>
                <a:latin typeface="Times New Roman" pitchFamily="18" charset="0"/>
                <a:cs typeface="Times New Roman" pitchFamily="18" charset="0"/>
              </a:rPr>
              <a:t>spontaneous</a:t>
            </a:r>
            <a:r>
              <a:rPr lang="fr-FR" sz="7200" b="1" dirty="0">
                <a:solidFill>
                  <a:schemeClr val="bg1"/>
                </a:solidFill>
                <a:latin typeface="Times New Roman" pitchFamily="18" charset="0"/>
                <a:cs typeface="Times New Roman" pitchFamily="18" charset="0"/>
              </a:rPr>
              <a:t> </a:t>
            </a:r>
            <a:r>
              <a:rPr lang="fr-FR" sz="7200" b="1" dirty="0" err="1">
                <a:solidFill>
                  <a:schemeClr val="bg1"/>
                </a:solidFill>
                <a:latin typeface="Times New Roman" pitchFamily="18" charset="0"/>
                <a:cs typeface="Times New Roman" pitchFamily="18" charset="0"/>
              </a:rPr>
              <a:t>vegetation</a:t>
            </a:r>
            <a:r>
              <a:rPr lang="fr-FR" sz="7200" b="1" dirty="0">
                <a:solidFill>
                  <a:schemeClr val="bg1"/>
                </a:solidFill>
                <a:latin typeface="Times New Roman" pitchFamily="18" charset="0"/>
                <a:cs typeface="Times New Roman" pitchFamily="18" charset="0"/>
              </a:rPr>
              <a:t>)</a:t>
            </a:r>
            <a:endParaRPr lang="fr-FR" sz="6000" b="1" dirty="0">
              <a:solidFill>
                <a:schemeClr val="bg1"/>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714380" y="2071678"/>
            <a:ext cx="7858148" cy="4429156"/>
          </a:xfrm>
          <a:prstGeom prst="rect">
            <a:avLst/>
          </a:prstGeom>
          <a:noFill/>
          <a:ln w="9525">
            <a:noFill/>
            <a:miter lim="800000"/>
            <a:headEnd/>
            <a:tailEnd/>
          </a:ln>
          <a:effectLst/>
        </p:spPr>
      </p:pic>
      <p:sp>
        <p:nvSpPr>
          <p:cNvPr id="5" name="Rectangle 4"/>
          <p:cNvSpPr/>
          <p:nvPr/>
        </p:nvSpPr>
        <p:spPr>
          <a:xfrm>
            <a:off x="1250133" y="357166"/>
            <a:ext cx="6643734" cy="584775"/>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Line Interception Methods</a:t>
            </a:r>
            <a:endParaRPr lang="fr-FR" sz="3200" b="1" dirty="0">
              <a:solidFill>
                <a:schemeClr val="bg1"/>
              </a:solidFill>
              <a:latin typeface="Times New Roman" pitchFamily="18" charset="0"/>
              <a:cs typeface="Times New Roman" pitchFamily="18" charset="0"/>
            </a:endParaRPr>
          </a:p>
        </p:txBody>
      </p:sp>
      <p:sp>
        <p:nvSpPr>
          <p:cNvPr id="6" name="Rectangle 5"/>
          <p:cNvSpPr/>
          <p:nvPr/>
        </p:nvSpPr>
        <p:spPr>
          <a:xfrm>
            <a:off x="357158" y="984577"/>
            <a:ext cx="8429684" cy="1081322"/>
          </a:xfrm>
          <a:prstGeom prst="rect">
            <a:avLst/>
          </a:prstGeom>
        </p:spPr>
        <p:txBody>
          <a:bodyPr wrap="square">
            <a:spAutoFit/>
          </a:bodyPr>
          <a:lstStyle/>
          <a:p>
            <a:pPr lvl="0">
              <a:lnSpc>
                <a:spcPct val="120000"/>
              </a:lnSpc>
            </a:pPr>
            <a:r>
              <a:rPr lang="en-US" sz="2800">
                <a:solidFill>
                  <a:prstClr val="black"/>
                </a:solidFill>
                <a:latin typeface="Times New Roman" pitchFamily="18" charset="0"/>
                <a:cs typeface="Times New Roman" pitchFamily="18" charset="0"/>
              </a:rPr>
              <a:t>To measure the vegetation cover: pin frame (above) and a graduated rope (below)</a:t>
            </a:r>
            <a:endParaRPr lang="fr-FR" sz="2800" dirty="0">
              <a:solidFill>
                <a:prstClr val="black"/>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66" y="1340768"/>
            <a:ext cx="4643438" cy="5162439"/>
          </a:xfrm>
          <a:prstGeom prst="rect">
            <a:avLst/>
          </a:prstGeom>
        </p:spPr>
        <p:txBody>
          <a:bodyPr wrap="square">
            <a:spAutoFit/>
          </a:bodyPr>
          <a:lstStyle/>
          <a:p>
            <a:pPr algn="just">
              <a:lnSpc>
                <a:spcPct val="120000"/>
              </a:lnSpc>
              <a:spcAft>
                <a:spcPts val="1200"/>
              </a:spcAft>
            </a:pPr>
            <a:r>
              <a:rPr lang="en-US" sz="2800" b="1" dirty="0">
                <a:solidFill>
                  <a:schemeClr val="bg1"/>
                </a:solidFill>
                <a:latin typeface="Times New Roman" pitchFamily="18" charset="0"/>
                <a:cs typeface="Times New Roman" pitchFamily="18" charset="0"/>
              </a:rPr>
              <a:t>		Net
 </a:t>
            </a:r>
            <a:r>
              <a:rPr lang="en-US" sz="2800" dirty="0">
                <a:solidFill>
                  <a:schemeClr val="bg1"/>
                </a:solidFill>
                <a:latin typeface="Times New Roman" pitchFamily="18" charset="0"/>
                <a:cs typeface="Times New Roman" pitchFamily="18" charset="0"/>
              </a:rPr>
              <a:t>Allows "on-sight" captures
- Indicates only whether or not a given species is present at a given location.
- Does not provide much information on abundance or diversity (no numerical results).</a:t>
            </a:r>
            <a:endParaRPr lang="fr-FR" sz="2600" dirty="0">
              <a:solidFill>
                <a:schemeClr val="bg1"/>
              </a:solidFill>
              <a:latin typeface="Times New Roman" pitchFamily="18" charset="0"/>
              <a:cs typeface="Times New Roman" pitchFamily="18" charset="0"/>
            </a:endParaRPr>
          </a:p>
        </p:txBody>
      </p:sp>
      <p:sp>
        <p:nvSpPr>
          <p:cNvPr id="3" name="Rectangle 2"/>
          <p:cNvSpPr/>
          <p:nvPr/>
        </p:nvSpPr>
        <p:spPr>
          <a:xfrm>
            <a:off x="857224" y="357166"/>
            <a:ext cx="6858048" cy="646331"/>
          </a:xfrm>
          <a:prstGeom prst="rect">
            <a:avLst/>
          </a:prstGeom>
        </p:spPr>
        <p:txBody>
          <a:bodyPr wrap="square">
            <a:spAutoFit/>
          </a:bodyPr>
          <a:lstStyle/>
          <a:p>
            <a:pPr algn="ctr"/>
            <a:r>
              <a:rPr lang="fr-FR" sz="3600" b="1">
                <a:solidFill>
                  <a:schemeClr val="bg1"/>
                </a:solidFill>
                <a:latin typeface="Times New Roman" pitchFamily="18" charset="0"/>
                <a:cs typeface="Times New Roman" pitchFamily="18" charset="0"/>
              </a:rPr>
              <a:t>2. Insect sampling</a:t>
            </a:r>
            <a:endParaRPr lang="fr-FR" sz="3600" b="1" dirty="0">
              <a:solidFill>
                <a:schemeClr val="bg1"/>
              </a:solidFill>
              <a:latin typeface="Times New Roman" pitchFamily="18" charset="0"/>
              <a:cs typeface="Times New Roman" pitchFamily="18" charset="0"/>
            </a:endParaRP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073" name="Object 1"/>
          <p:cNvGraphicFramePr>
            <a:graphicFrameLocks noChangeAspect="1"/>
          </p:cNvGraphicFramePr>
          <p:nvPr/>
        </p:nvGraphicFramePr>
        <p:xfrm>
          <a:off x="5364089" y="2186624"/>
          <a:ext cx="3456384" cy="3528392"/>
        </p:xfrm>
        <a:graphic>
          <a:graphicData uri="http://schemas.openxmlformats.org/presentationml/2006/ole">
            <mc:AlternateContent xmlns:mc="http://schemas.openxmlformats.org/markup-compatibility/2006">
              <mc:Choice xmlns:v="urn:schemas-microsoft-com:vml" Requires="v">
                <p:oleObj spid="_x0000_s2049" name="Photo" r:id="rId2" imgW="1851820" imgH="2568163" progId="StaticDib">
                  <p:embed/>
                </p:oleObj>
              </mc:Choice>
              <mc:Fallback>
                <p:oleObj name="Photo" r:id="rId2" imgW="1851820" imgH="2568163" progId="StaticDib">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9" y="2186624"/>
                        <a:ext cx="3456384" cy="3528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3"/>
                                        </p:tgtEl>
                                        <p:attrNameLst>
                                          <p:attrName>style.visibility</p:attrName>
                                        </p:attrNameLst>
                                      </p:cBhvr>
                                      <p:to>
                                        <p:strVal val="visible"/>
                                      </p:to>
                                    </p:set>
                                    <p:anim calcmode="lin" valueType="num">
                                      <p:cBhvr additive="base">
                                        <p:cTn id="16" dur="500" fill="hold"/>
                                        <p:tgtEl>
                                          <p:spTgt spid="3073"/>
                                        </p:tgtEl>
                                        <p:attrNameLst>
                                          <p:attrName>ppt_x</p:attrName>
                                        </p:attrNameLst>
                                      </p:cBhvr>
                                      <p:tavLst>
                                        <p:tav tm="0">
                                          <p:val>
                                            <p:strVal val="#ppt_x"/>
                                          </p:val>
                                        </p:tav>
                                        <p:tav tm="100000">
                                          <p:val>
                                            <p:strVal val="#ppt_x"/>
                                          </p:val>
                                        </p:tav>
                                      </p:tavLst>
                                    </p:anim>
                                    <p:anim calcmode="lin" valueType="num">
                                      <p:cBhvr additive="base">
                                        <p:cTn id="17" dur="500" fill="hold"/>
                                        <p:tgtEl>
                                          <p:spTgt spid="3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158" y="266436"/>
            <a:ext cx="8429684" cy="3570208"/>
          </a:xfrm>
          <a:prstGeom prst="rect">
            <a:avLst/>
          </a:prstGeom>
        </p:spPr>
        <p:txBody>
          <a:bodyPr wrap="square">
            <a:spAutoFit/>
          </a:bodyPr>
          <a:lstStyle/>
          <a:p>
            <a:pPr algn="just">
              <a:spcAft>
                <a:spcPts val="1200"/>
              </a:spcAft>
            </a:pPr>
            <a:r>
              <a:rPr lang="en-US" sz="2800" b="1" dirty="0">
                <a:solidFill>
                  <a:schemeClr val="bg1"/>
                </a:solidFill>
                <a:latin typeface="Times New Roman" pitchFamily="18" charset="0"/>
                <a:cs typeface="Times New Roman" pitchFamily="18" charset="0"/>
              </a:rPr>
              <a:t>				Sweep net
</a:t>
            </a:r>
            <a:r>
              <a:rPr lang="en-US" sz="2800" dirty="0">
                <a:solidFill>
                  <a:schemeClr val="bg1"/>
                </a:solidFill>
                <a:latin typeface="Times New Roman" pitchFamily="18" charset="0"/>
                <a:cs typeface="Times New Roman" pitchFamily="18" charset="0"/>
              </a:rPr>
              <a:t>- Technique consisting of advancing a certain distance by mowing the grass with the net.
 Highly selective method: some species are much more likely than others to be caught.
- Number of individuals captured of a given species following 20 net strokes over a distance of x meters.</a:t>
            </a:r>
            <a:endParaRPr lang="fr-FR" sz="2600" dirty="0">
              <a:solidFill>
                <a:schemeClr val="bg1"/>
              </a:solidFill>
              <a:latin typeface="Times New Roman" pitchFamily="18" charset="0"/>
              <a:cs typeface="Times New Roman" pitchFamily="18" charset="0"/>
            </a:endParaRPr>
          </a:p>
        </p:txBody>
      </p:sp>
      <p:pic>
        <p:nvPicPr>
          <p:cNvPr id="2049" name="Picture 1"/>
          <p:cNvPicPr>
            <a:picLocks noChangeAspect="1" noChangeArrowheads="1"/>
          </p:cNvPicPr>
          <p:nvPr/>
        </p:nvPicPr>
        <p:blipFill>
          <a:blip r:embed="rId2" cstate="print"/>
          <a:srcRect/>
          <a:stretch>
            <a:fillRect/>
          </a:stretch>
        </p:blipFill>
        <p:spPr bwMode="auto">
          <a:xfrm>
            <a:off x="2274168" y="4044930"/>
            <a:ext cx="4369534" cy="263817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834" y="1844824"/>
            <a:ext cx="4320480" cy="2269339"/>
          </a:xfrm>
          <a:prstGeom prst="rect">
            <a:avLst/>
          </a:prstGeom>
        </p:spPr>
        <p:txBody>
          <a:bodyPr wrap="square">
            <a:spAutoFit/>
          </a:bodyPr>
          <a:lstStyle/>
          <a:p>
            <a:pPr algn="just" hangingPunct="0">
              <a:lnSpc>
                <a:spcPct val="120000"/>
              </a:lnSpc>
              <a:spcAft>
                <a:spcPts val="1200"/>
              </a:spcAft>
            </a:pPr>
            <a:r>
              <a:rPr lang="en-US" sz="2800" b="1" dirty="0">
                <a:solidFill>
                  <a:schemeClr val="bg1"/>
                </a:solidFill>
                <a:latin typeface="Times New Roman" pitchFamily="18" charset="0"/>
                <a:cs typeface="Times New Roman" pitchFamily="18" charset="0"/>
              </a:rPr>
              <a:t>	  Troubled net
- </a:t>
            </a:r>
            <a:r>
              <a:rPr lang="en-US" sz="2800" dirty="0">
                <a:solidFill>
                  <a:schemeClr val="bg1"/>
                </a:solidFill>
                <a:latin typeface="Times New Roman" pitchFamily="18" charset="0"/>
                <a:cs typeface="Times New Roman" pitchFamily="18" charset="0"/>
              </a:rPr>
              <a:t>Several species of insects spend part of their lives in water.</a:t>
            </a:r>
            <a:endParaRPr lang="fr-FR" sz="2600" dirty="0">
              <a:solidFill>
                <a:schemeClr val="bg1"/>
              </a:solidFill>
              <a:latin typeface="Times New Roman" pitchFamily="18" charset="0"/>
              <a:cs typeface="Times New Roman" pitchFamily="18" charset="0"/>
            </a:endParaRPr>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4817" name="Object 1"/>
          <p:cNvGraphicFramePr>
            <a:graphicFrameLocks noChangeAspect="1"/>
          </p:cNvGraphicFramePr>
          <p:nvPr/>
        </p:nvGraphicFramePr>
        <p:xfrm>
          <a:off x="4932040" y="1268760"/>
          <a:ext cx="3912096" cy="4320480"/>
        </p:xfrm>
        <a:graphic>
          <a:graphicData uri="http://schemas.openxmlformats.org/presentationml/2006/ole">
            <mc:AlternateContent xmlns:mc="http://schemas.openxmlformats.org/markup-compatibility/2006">
              <mc:Choice xmlns:v="urn:schemas-microsoft-com:vml" Requires="v">
                <p:oleObj spid="_x0000_s3073" name="Photo" r:id="rId2" imgW="3048264" imgH="2027096" progId="StaticDib">
                  <p:embed/>
                </p:oleObj>
              </mc:Choice>
              <mc:Fallback>
                <p:oleObj name="Photo" r:id="rId2" imgW="3048264" imgH="2027096" progId="StaticDib">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268760"/>
                        <a:ext cx="3912096" cy="4320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209996"/>
            <a:ext cx="8501122" cy="4001095"/>
          </a:xfrm>
          <a:prstGeom prst="rect">
            <a:avLst/>
          </a:prstGeom>
        </p:spPr>
        <p:txBody>
          <a:bodyPr wrap="square">
            <a:spAutoFit/>
          </a:bodyPr>
          <a:lstStyle/>
          <a:p>
            <a:pPr algn="just">
              <a:spcAft>
                <a:spcPts val="1200"/>
              </a:spcAft>
            </a:pPr>
            <a:r>
              <a:rPr lang="en-US" sz="2800" b="1" dirty="0">
                <a:solidFill>
                  <a:schemeClr val="bg1"/>
                </a:solidFill>
                <a:latin typeface="Times New Roman" pitchFamily="18" charset="0"/>
                <a:cs typeface="Times New Roman" pitchFamily="18" charset="0"/>
              </a:rPr>
              <a:t>		 Pit trap (or Barber's trap)
</a:t>
            </a:r>
            <a:r>
              <a:rPr lang="en-US" sz="2800" dirty="0">
                <a:solidFill>
                  <a:schemeClr val="bg1"/>
                </a:solidFill>
                <a:latin typeface="Times New Roman" pitchFamily="18" charset="0"/>
                <a:cs typeface="Times New Roman" pitchFamily="18" charset="0"/>
              </a:rPr>
              <a:t>  Allows you to obtain indices of abundance of certain species living on the ground.
 The diameter of the trap has an effect on the size of the trap (e.g. a trap with a larger diameter catches proportionally more large prey than a smaller one).
- A preservative liquid can be added to the bottom: Alcohol, detergent</a:t>
            </a:r>
            <a:endParaRPr lang="fr-FR" sz="2600" dirty="0">
              <a:solidFill>
                <a:schemeClr val="bg1"/>
              </a:solidFill>
              <a:latin typeface="Times New Roman" pitchFamily="18" charset="0"/>
              <a:cs typeface="Times New Roman" pitchFamily="18" charset="0"/>
            </a:endParaRPr>
          </a:p>
        </p:txBody>
      </p:sp>
      <p:pic>
        <p:nvPicPr>
          <p:cNvPr id="1025" name="Picture 1"/>
          <p:cNvPicPr>
            <a:picLocks noChangeAspect="1" noChangeArrowheads="1"/>
          </p:cNvPicPr>
          <p:nvPr/>
        </p:nvPicPr>
        <p:blipFill>
          <a:blip r:embed="rId2" cstate="print"/>
          <a:srcRect/>
          <a:stretch>
            <a:fillRect/>
          </a:stretch>
        </p:blipFill>
        <p:spPr bwMode="auto">
          <a:xfrm>
            <a:off x="2000231" y="4286256"/>
            <a:ext cx="5214975" cy="22705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96025"/>
            <a:ext cx="8999984" cy="661207"/>
          </a:xfrm>
          <a:prstGeom prst="rect">
            <a:avLst/>
          </a:prstGeom>
        </p:spPr>
        <p:txBody>
          <a:bodyPr wrap="square">
            <a:spAutoFit/>
          </a:bodyPr>
          <a:lstStyle/>
          <a:p>
            <a:pPr algn="ctr">
              <a:lnSpc>
                <a:spcPct val="150000"/>
              </a:lnSpc>
            </a:pPr>
            <a:r>
              <a:rPr lang="en-US" sz="2800" b="1">
                <a:solidFill>
                  <a:schemeClr val="bg1"/>
                </a:solidFill>
                <a:latin typeface="Times New Roman" pitchFamily="18" charset="0"/>
                <a:cs typeface="Times New Roman" pitchFamily="18" charset="0"/>
              </a:rPr>
              <a:t>Pit trap (or Barber's trap)</a:t>
            </a:r>
            <a:endParaRPr lang="fr-FR" sz="2800" b="1" dirty="0">
              <a:solidFill>
                <a:schemeClr val="bg1"/>
              </a:solidFill>
              <a:latin typeface="Times New Roman" pitchFamily="18" charset="0"/>
              <a:cs typeface="Times New Roman" pitchFamily="18" charset="0"/>
            </a:endParaRPr>
          </a:p>
        </p:txBody>
      </p:sp>
      <p:pic>
        <p:nvPicPr>
          <p:cNvPr id="38913" name="Picture 1"/>
          <p:cNvPicPr>
            <a:picLocks noChangeAspect="1" noChangeArrowheads="1"/>
          </p:cNvPicPr>
          <p:nvPr/>
        </p:nvPicPr>
        <p:blipFill>
          <a:blip r:embed="rId2"/>
          <a:srcRect/>
          <a:stretch>
            <a:fillRect/>
          </a:stretch>
        </p:blipFill>
        <p:spPr bwMode="auto">
          <a:xfrm>
            <a:off x="821505" y="1071546"/>
            <a:ext cx="7500990" cy="2643206"/>
          </a:xfrm>
          <a:prstGeom prst="rect">
            <a:avLst/>
          </a:prstGeom>
          <a:noFill/>
          <a:ln w="9525">
            <a:noFill/>
            <a:miter lim="800000"/>
            <a:headEnd/>
            <a:tailEnd/>
          </a:ln>
          <a:effectLst/>
        </p:spPr>
      </p:pic>
      <p:sp>
        <p:nvSpPr>
          <p:cNvPr id="46082" name="AutoShape 2" descr="Résultat de recherche d'images pour &quot;techniques d'échantiollnnage par les pièges de Barber&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6083" name="Picture 3"/>
          <p:cNvPicPr>
            <a:picLocks noChangeAspect="1" noChangeArrowheads="1"/>
          </p:cNvPicPr>
          <p:nvPr/>
        </p:nvPicPr>
        <p:blipFill>
          <a:blip r:embed="rId3"/>
          <a:srcRect/>
          <a:stretch>
            <a:fillRect/>
          </a:stretch>
        </p:blipFill>
        <p:spPr bwMode="auto">
          <a:xfrm>
            <a:off x="428596" y="3786190"/>
            <a:ext cx="3972802" cy="2643195"/>
          </a:xfrm>
          <a:prstGeom prst="rect">
            <a:avLst/>
          </a:prstGeom>
          <a:noFill/>
          <a:ln w="9525">
            <a:noFill/>
            <a:miter lim="800000"/>
            <a:headEnd/>
            <a:tailEnd/>
          </a:ln>
          <a:effectLst/>
        </p:spPr>
      </p:pic>
      <p:pic>
        <p:nvPicPr>
          <p:cNvPr id="46084" name="Picture 4"/>
          <p:cNvPicPr>
            <a:picLocks noChangeAspect="1" noChangeArrowheads="1"/>
          </p:cNvPicPr>
          <p:nvPr/>
        </p:nvPicPr>
        <p:blipFill>
          <a:blip r:embed="rId4"/>
          <a:srcRect/>
          <a:stretch>
            <a:fillRect/>
          </a:stretch>
        </p:blipFill>
        <p:spPr bwMode="auto">
          <a:xfrm>
            <a:off x="4786314" y="3786190"/>
            <a:ext cx="4000528" cy="264320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96025"/>
            <a:ext cx="8999984" cy="661207"/>
          </a:xfrm>
          <a:prstGeom prst="rect">
            <a:avLst/>
          </a:prstGeom>
        </p:spPr>
        <p:txBody>
          <a:bodyPr wrap="square">
            <a:spAutoFit/>
          </a:bodyPr>
          <a:lstStyle/>
          <a:p>
            <a:pPr algn="ctr">
              <a:lnSpc>
                <a:spcPct val="150000"/>
              </a:lnSpc>
            </a:pPr>
            <a:r>
              <a:rPr lang="en-US" sz="2800" b="1">
                <a:solidFill>
                  <a:schemeClr val="bg1"/>
                </a:solidFill>
                <a:latin typeface="Times New Roman" pitchFamily="18" charset="0"/>
                <a:cs typeface="Times New Roman" pitchFamily="18" charset="0"/>
              </a:rPr>
              <a:t>Pit trap (or Barber's trap)</a:t>
            </a:r>
            <a:endParaRPr lang="fr-FR" sz="2800" b="1" dirty="0">
              <a:solidFill>
                <a:schemeClr val="bg1"/>
              </a:solidFill>
              <a:latin typeface="Times New Roman" pitchFamily="18" charset="0"/>
              <a:cs typeface="Times New Roman" pitchFamily="18" charset="0"/>
            </a:endParaRPr>
          </a:p>
        </p:txBody>
      </p:sp>
      <p:pic>
        <p:nvPicPr>
          <p:cNvPr id="46082" name="Picture 2"/>
          <p:cNvPicPr>
            <a:picLocks noChangeAspect="1" noChangeArrowheads="1"/>
          </p:cNvPicPr>
          <p:nvPr/>
        </p:nvPicPr>
        <p:blipFill>
          <a:blip r:embed="rId2"/>
          <a:srcRect/>
          <a:stretch>
            <a:fillRect/>
          </a:stretch>
        </p:blipFill>
        <p:spPr bwMode="auto">
          <a:xfrm>
            <a:off x="3929058" y="1219221"/>
            <a:ext cx="4724402" cy="5210175"/>
          </a:xfrm>
          <a:prstGeom prst="rect">
            <a:avLst/>
          </a:prstGeom>
          <a:noFill/>
          <a:ln w="9525">
            <a:noFill/>
            <a:miter lim="800000"/>
            <a:headEnd/>
            <a:tailEnd/>
          </a:ln>
          <a:effectLst/>
        </p:spPr>
      </p:pic>
      <p:sp>
        <p:nvSpPr>
          <p:cNvPr id="6" name="Rectangle 5"/>
          <p:cNvSpPr/>
          <p:nvPr/>
        </p:nvSpPr>
        <p:spPr>
          <a:xfrm>
            <a:off x="357158" y="1340768"/>
            <a:ext cx="3286148" cy="2492990"/>
          </a:xfrm>
          <a:prstGeom prst="rect">
            <a:avLst/>
          </a:prstGeom>
        </p:spPr>
        <p:txBody>
          <a:bodyPr wrap="square">
            <a:spAutoFit/>
          </a:bodyPr>
          <a:lstStyle/>
          <a:p>
            <a:pPr algn="just">
              <a:lnSpc>
                <a:spcPct val="120000"/>
              </a:lnSpc>
            </a:pPr>
            <a:r>
              <a:rPr lang="en-US" sz="2600" dirty="0">
                <a:solidFill>
                  <a:schemeClr val="bg1"/>
                </a:solidFill>
                <a:latin typeface="Times New Roman" pitchFamily="18" charset="0"/>
                <a:cs typeface="Times New Roman" pitchFamily="18" charset="0"/>
              </a:rPr>
              <a:t>	Can be made more effective and especially selective by adding cooked meat or overripe fruit</a:t>
            </a:r>
            <a:endParaRPr lang="fr-FR" sz="2600" dirty="0">
              <a:solidFill>
                <a:schemeClr val="bg1"/>
              </a:solidFill>
              <a:latin typeface="Times New Roman" pitchFamily="18" charset="0"/>
              <a:cs typeface="Times New Roman" pitchFamily="18" charset="0"/>
            </a:endParaRPr>
          </a:p>
        </p:txBody>
      </p:sp>
      <p:sp>
        <p:nvSpPr>
          <p:cNvPr id="7" name="Rectangle 6"/>
          <p:cNvSpPr/>
          <p:nvPr/>
        </p:nvSpPr>
        <p:spPr>
          <a:xfrm>
            <a:off x="357159" y="4000504"/>
            <a:ext cx="3286147" cy="1970989"/>
          </a:xfrm>
          <a:prstGeom prst="rect">
            <a:avLst/>
          </a:prstGeom>
        </p:spPr>
        <p:txBody>
          <a:bodyPr wrap="square">
            <a:spAutoFit/>
          </a:bodyPr>
          <a:lstStyle/>
          <a:p>
            <a:pPr lvl="0" algn="just">
              <a:lnSpc>
                <a:spcPct val="120000"/>
              </a:lnSpc>
            </a:pPr>
            <a:r>
              <a:rPr lang="en-US" sz="2600" dirty="0">
                <a:solidFill>
                  <a:schemeClr val="bg1"/>
                </a:solidFill>
                <a:latin typeface="Times New Roman" pitchFamily="18" charset="0"/>
                <a:cs typeface="Times New Roman" pitchFamily="18" charset="0"/>
              </a:rPr>
              <a:t>	Wire mesh to prevent bait from being stolen by small mammals</a:t>
            </a:r>
            <a:endParaRPr lang="fr-FR" sz="2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6082"/>
                                        </p:tgtEl>
                                        <p:attrNameLst>
                                          <p:attrName>style.visibility</p:attrName>
                                        </p:attrNameLst>
                                      </p:cBhvr>
                                      <p:to>
                                        <p:strVal val="visible"/>
                                      </p:to>
                                    </p:set>
                                    <p:animEffect transition="in" filter="checkerboard(across)">
                                      <p:cBhvr>
                                        <p:cTn id="13"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642919"/>
            <a:ext cx="6215106" cy="523220"/>
          </a:xfrm>
          <a:prstGeom prst="rect">
            <a:avLst/>
          </a:prstGeom>
        </p:spPr>
        <p:txBody>
          <a:bodyPr wrap="square">
            <a:spAutoFit/>
          </a:bodyPr>
          <a:lstStyle/>
          <a:p>
            <a:r>
              <a:rPr lang="en-US" sz="2800" b="1">
                <a:solidFill>
                  <a:schemeClr val="bg1"/>
                </a:solidFill>
                <a:latin typeface="Times New Roman" pitchFamily="18" charset="0"/>
                <a:cs typeface="Times New Roman" pitchFamily="18" charset="0"/>
              </a:rPr>
              <a:t>"Barriers" driven into the ground</a:t>
            </a:r>
            <a:endParaRPr lang="fr-FR" sz="2800" b="1" dirty="0">
              <a:solidFill>
                <a:schemeClr val="bg1"/>
              </a:solidFill>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2"/>
          <a:srcRect/>
          <a:stretch>
            <a:fillRect/>
          </a:stretch>
        </p:blipFill>
        <p:spPr bwMode="auto">
          <a:xfrm>
            <a:off x="500034" y="1857392"/>
            <a:ext cx="4429156" cy="4000500"/>
          </a:xfrm>
          <a:prstGeom prst="rect">
            <a:avLst/>
          </a:prstGeom>
          <a:noFill/>
          <a:ln w="9525">
            <a:noFill/>
            <a:miter lim="800000"/>
            <a:headEnd/>
            <a:tailEnd/>
          </a:ln>
          <a:effectLst/>
        </p:spPr>
      </p:pic>
      <p:cxnSp>
        <p:nvCxnSpPr>
          <p:cNvPr id="10" name="Connecteur droit 9"/>
          <p:cNvCxnSpPr/>
          <p:nvPr/>
        </p:nvCxnSpPr>
        <p:spPr>
          <a:xfrm rot="16200000" flipH="1">
            <a:off x="7572396" y="3357562"/>
            <a:ext cx="785818" cy="71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Connecteur droit 10"/>
          <p:cNvCxnSpPr>
            <a:stCxn id="29" idx="0"/>
          </p:cNvCxnSpPr>
          <p:nvPr/>
        </p:nvCxnSpPr>
        <p:spPr>
          <a:xfrm rot="16200000" flipV="1">
            <a:off x="7572396" y="2428868"/>
            <a:ext cx="642942" cy="71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8001024" y="2857496"/>
            <a:ext cx="642942" cy="71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7215206" y="2928934"/>
            <a:ext cx="642942" cy="71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flipV="1">
            <a:off x="6286512" y="2000240"/>
            <a:ext cx="571504" cy="42862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16200000" flipH="1">
            <a:off x="5536413" y="1893083"/>
            <a:ext cx="642942" cy="57150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flipH="1" flipV="1">
            <a:off x="5750727" y="3178967"/>
            <a:ext cx="928694" cy="15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Connecteur droit 16"/>
          <p:cNvCxnSpPr>
            <a:endCxn id="33" idx="2"/>
          </p:cNvCxnSpPr>
          <p:nvPr/>
        </p:nvCxnSpPr>
        <p:spPr>
          <a:xfrm flipV="1">
            <a:off x="7215206" y="4286256"/>
            <a:ext cx="1357322" cy="2143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rot="16200000" flipH="1">
            <a:off x="8215338" y="5715016"/>
            <a:ext cx="642942" cy="64294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flipH="1" flipV="1">
            <a:off x="7393801" y="5822173"/>
            <a:ext cx="714380" cy="5000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16200000" flipH="1">
            <a:off x="5822165" y="6036487"/>
            <a:ext cx="714380" cy="71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16200000" flipV="1">
            <a:off x="5750727" y="5036355"/>
            <a:ext cx="714380" cy="71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6286512" y="5500702"/>
            <a:ext cx="642942" cy="71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5357818" y="5572140"/>
            <a:ext cx="642942" cy="7143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8643966" y="271462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7858148" y="3714752"/>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6929454" y="285749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7715272" y="185736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6715140" y="164305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7786710" y="2786058"/>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5286380" y="164305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6072198" y="2428868"/>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6072198" y="364331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8572528" y="414338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6929454" y="435769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7929586" y="557214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6000760" y="542926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7143768" y="2500306"/>
            <a:ext cx="785818" cy="369332"/>
          </a:xfrm>
          <a:prstGeom prst="rect">
            <a:avLst/>
          </a:prstGeom>
        </p:spPr>
        <p:txBody>
          <a:bodyPr wrap="square">
            <a:spAutoFit/>
          </a:bodyPr>
          <a:lstStyle/>
          <a:p>
            <a:r>
              <a:rPr lang="fr-FR" b="1" dirty="0">
                <a:solidFill>
                  <a:schemeClr val="bg1"/>
                </a:solidFill>
              </a:rPr>
              <a:t>0,5 m</a:t>
            </a:r>
            <a:endParaRPr lang="fr-FR"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628" y="683429"/>
            <a:ext cx="4572000" cy="5008551"/>
          </a:xfrm>
          <a:prstGeom prst="rect">
            <a:avLst/>
          </a:prstGeom>
        </p:spPr>
        <p:txBody>
          <a:bodyPr>
            <a:spAutoFit/>
          </a:bodyPr>
          <a:lstStyle/>
          <a:p>
            <a:pPr algn="just">
              <a:lnSpc>
                <a:spcPct val="120000"/>
              </a:lnSpc>
              <a:spcAft>
                <a:spcPts val="1200"/>
              </a:spcAft>
            </a:pPr>
            <a:r>
              <a:rPr lang="en-US" sz="2800" b="1" dirty="0">
                <a:solidFill>
                  <a:schemeClr val="bg1"/>
                </a:solidFill>
                <a:latin typeface="Times New Roman" pitchFamily="18" charset="0"/>
                <a:cs typeface="Times New Roman" pitchFamily="18" charset="0"/>
              </a:rPr>
              <a:t>Japanese umbrella (batting tablecloth)</a:t>
            </a:r>
            <a:r>
              <a:rPr lang="en-US" sz="2800" dirty="0">
                <a:solidFill>
                  <a:schemeClr val="bg1"/>
                </a:solidFill>
                <a:latin typeface="Times New Roman" pitchFamily="18" charset="0"/>
                <a:cs typeface="Times New Roman" pitchFamily="18" charset="0"/>
              </a:rPr>
              <a:t>
- For harvesting arthropods living on the foliage of trees and shrubs.
- The umbrella is a square of white fabric stretched over a wooden cross that is placed under the beaten branches.</a:t>
            </a:r>
            <a:endParaRPr lang="fr-FR" sz="2600" dirty="0">
              <a:solidFill>
                <a:schemeClr val="bg1"/>
              </a:solid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cstate="print"/>
          <a:srcRect/>
          <a:stretch>
            <a:fillRect/>
          </a:stretch>
        </p:blipFill>
        <p:spPr bwMode="auto">
          <a:xfrm>
            <a:off x="5082480" y="1196752"/>
            <a:ext cx="3810000" cy="37444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025" y="142852"/>
            <a:ext cx="8640960" cy="2554545"/>
          </a:xfrm>
          <a:prstGeom prst="rect">
            <a:avLst/>
          </a:prstGeom>
        </p:spPr>
        <p:txBody>
          <a:bodyPr wrap="square">
            <a:spAutoFit/>
          </a:bodyPr>
          <a:lstStyle/>
          <a:p>
            <a:pPr algn="just">
              <a:spcAft>
                <a:spcPts val="1200"/>
              </a:spcAft>
            </a:pPr>
            <a:r>
              <a:rPr lang="en-US" sz="2800" b="1" dirty="0">
                <a:solidFill>
                  <a:schemeClr val="bg1"/>
                </a:solidFill>
                <a:latin typeface="Times New Roman" pitchFamily="18" charset="0"/>
                <a:cs typeface="Times New Roman" pitchFamily="18" charset="0"/>
              </a:rPr>
              <a:t>	In-Flight Interception Trap (Impact Trap)
</a:t>
            </a:r>
            <a:r>
              <a:rPr lang="en-US" sz="2800" dirty="0">
                <a:solidFill>
                  <a:schemeClr val="bg1"/>
                </a:solidFill>
                <a:latin typeface="Times New Roman" pitchFamily="18" charset="0"/>
                <a:cs typeface="Times New Roman" pitchFamily="18" charset="0"/>
              </a:rPr>
              <a:t>- Flying insects hit the transparent surface and fall into a preservative liquid.
- Highly variable yield depending on weather conditions or where the trap is placed.</a:t>
            </a:r>
            <a:endParaRPr lang="fr-FR" sz="2600" dirty="0">
              <a:solidFill>
                <a:schemeClr val="bg1"/>
              </a:solidFill>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2" cstate="print"/>
          <a:srcRect/>
          <a:stretch>
            <a:fillRect/>
          </a:stretch>
        </p:blipFill>
        <p:spPr bwMode="auto">
          <a:xfrm>
            <a:off x="928663" y="2942836"/>
            <a:ext cx="3786214" cy="3655655"/>
          </a:xfrm>
          <a:prstGeom prst="rect">
            <a:avLst/>
          </a:prstGeom>
          <a:noFill/>
          <a:ln w="9525">
            <a:noFill/>
            <a:miter lim="800000"/>
            <a:headEnd/>
            <a:tailEnd/>
          </a:ln>
        </p:spPr>
      </p:pic>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2" y="3000372"/>
            <a:ext cx="3379989" cy="358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a:xfrm>
            <a:off x="-16391" y="-27384"/>
            <a:ext cx="9160391" cy="6885384"/>
          </a:xfrm>
          <a:prstGeom prst="rect">
            <a:avLst/>
          </a:prstGeom>
          <a:noFill/>
        </p:spPr>
      </p:pic>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92975"/>
            <a:ext cx="8640960" cy="564257"/>
          </a:xfrm>
          <a:prstGeom prst="rect">
            <a:avLst/>
          </a:prstGeom>
        </p:spPr>
        <p:txBody>
          <a:bodyPr wrap="square">
            <a:spAutoFit/>
          </a:bodyPr>
          <a:lstStyle/>
          <a:p>
            <a:pPr algn="ctr">
              <a:lnSpc>
                <a:spcPct val="120000"/>
              </a:lnSpc>
            </a:pPr>
            <a:r>
              <a:rPr lang="fr-FR" sz="2800" b="1">
                <a:solidFill>
                  <a:schemeClr val="bg1"/>
                </a:solidFill>
                <a:latin typeface="Times New Roman" pitchFamily="18" charset="0"/>
                <a:cs typeface="Times New Roman" pitchFamily="18" charset="0"/>
              </a:rPr>
              <a:t>In-flight interception trap (Malaise trap)</a:t>
            </a:r>
            <a:endParaRPr lang="fr-FR" sz="2800" b="1" dirty="0">
              <a:solidFill>
                <a:schemeClr val="bg1"/>
              </a:solidFill>
              <a:latin typeface="Times New Roman" pitchFamily="18" charset="0"/>
              <a:cs typeface="Times New Roman" pitchFamily="18" charset="0"/>
            </a:endParaRPr>
          </a:p>
        </p:txBody>
      </p:sp>
      <p:pic>
        <p:nvPicPr>
          <p:cNvPr id="48130" name="Picture 2"/>
          <p:cNvPicPr>
            <a:picLocks noChangeAspect="1" noChangeArrowheads="1"/>
          </p:cNvPicPr>
          <p:nvPr/>
        </p:nvPicPr>
        <p:blipFill>
          <a:blip r:embed="rId2"/>
          <a:srcRect/>
          <a:stretch>
            <a:fillRect/>
          </a:stretch>
        </p:blipFill>
        <p:spPr bwMode="auto">
          <a:xfrm>
            <a:off x="428596" y="1285860"/>
            <a:ext cx="4267230" cy="5000660"/>
          </a:xfrm>
          <a:prstGeom prst="rect">
            <a:avLst/>
          </a:prstGeom>
          <a:noFill/>
          <a:ln w="9525">
            <a:noFill/>
            <a:miter lim="800000"/>
            <a:headEnd/>
            <a:tailEnd/>
          </a:ln>
          <a:effectLst/>
        </p:spPr>
      </p:pic>
      <p:sp>
        <p:nvSpPr>
          <p:cNvPr id="6" name="Rectangle 5"/>
          <p:cNvSpPr/>
          <p:nvPr/>
        </p:nvSpPr>
        <p:spPr>
          <a:xfrm>
            <a:off x="4786314" y="1212128"/>
            <a:ext cx="4000528" cy="2931252"/>
          </a:xfrm>
          <a:prstGeom prst="rect">
            <a:avLst/>
          </a:prstGeom>
        </p:spPr>
        <p:txBody>
          <a:bodyPr wrap="square">
            <a:spAutoFit/>
          </a:bodyPr>
          <a:lstStyle/>
          <a:p>
            <a:pPr algn="just">
              <a:lnSpc>
                <a:spcPct val="120000"/>
              </a:lnSpc>
            </a:pPr>
            <a:r>
              <a:rPr lang="en-US" sz="2600">
                <a:solidFill>
                  <a:schemeClr val="bg1"/>
                </a:solidFill>
                <a:latin typeface="Times New Roman" pitchFamily="18" charset="0"/>
                <a:cs typeface="Times New Roman" pitchFamily="18" charset="0"/>
              </a:rPr>
              <a:t>Based on the tendency of insects to climb when they encounter an obstacle. Effective especially for Diptera, Hymenoptera and Lepidoptera.</a:t>
            </a:r>
            <a:endParaRPr lang="fr-FR" sz="2600" dirty="0">
              <a:solidFill>
                <a:schemeClr val="bg1"/>
              </a:solidFill>
              <a:latin typeface="Times New Roman" pitchFamily="18" charset="0"/>
              <a:cs typeface="Times New Roman" pitchFamily="18" charset="0"/>
            </a:endParaRPr>
          </a:p>
        </p:txBody>
      </p:sp>
      <p:sp>
        <p:nvSpPr>
          <p:cNvPr id="5" name="Rectangle 4"/>
          <p:cNvSpPr/>
          <p:nvPr/>
        </p:nvSpPr>
        <p:spPr>
          <a:xfrm>
            <a:off x="4786314" y="4386969"/>
            <a:ext cx="4000528" cy="1490857"/>
          </a:xfrm>
          <a:prstGeom prst="rect">
            <a:avLst/>
          </a:prstGeom>
        </p:spPr>
        <p:txBody>
          <a:bodyPr wrap="square">
            <a:spAutoFit/>
          </a:bodyPr>
          <a:lstStyle/>
          <a:p>
            <a:pPr algn="just">
              <a:lnSpc>
                <a:spcPct val="120000"/>
              </a:lnSpc>
            </a:pPr>
            <a:r>
              <a:rPr lang="en-US" sz="2600">
                <a:solidFill>
                  <a:schemeClr val="bg1"/>
                </a:solidFill>
                <a:latin typeface="Times New Roman" pitchFamily="18" charset="0"/>
                <a:cs typeface="Times New Roman" pitchFamily="18" charset="0"/>
              </a:rPr>
              <a:t>These species are attracted to dark shapes (note the dark color of the interior "walls").</a:t>
            </a:r>
            <a:endParaRPr lang="fr-FR" sz="2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8130"/>
                                        </p:tgtEl>
                                        <p:attrNameLst>
                                          <p:attrName>style.visibility</p:attrName>
                                        </p:attrNameLst>
                                      </p:cBhvr>
                                      <p:to>
                                        <p:strVal val="visible"/>
                                      </p:to>
                                    </p:set>
                                    <p:animEffect transition="in" filter="checkerboard(across)">
                                      <p:cBhvr>
                                        <p:cTn id="13"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285720" y="428604"/>
            <a:ext cx="3810000" cy="4786346"/>
          </a:xfrm>
          <a:prstGeom prst="rect">
            <a:avLst/>
          </a:prstGeom>
          <a:noFill/>
          <a:ln w="9525">
            <a:noFill/>
            <a:miter lim="800000"/>
            <a:headEnd/>
            <a:tailEnd/>
          </a:ln>
          <a:effectLst/>
        </p:spPr>
      </p:pic>
      <p:pic>
        <p:nvPicPr>
          <p:cNvPr id="49155" name="Picture 3"/>
          <p:cNvPicPr>
            <a:picLocks noChangeAspect="1" noChangeArrowheads="1"/>
          </p:cNvPicPr>
          <p:nvPr/>
        </p:nvPicPr>
        <p:blipFill>
          <a:blip r:embed="rId3"/>
          <a:srcRect/>
          <a:stretch>
            <a:fillRect/>
          </a:stretch>
        </p:blipFill>
        <p:spPr bwMode="auto">
          <a:xfrm>
            <a:off x="4429124" y="428604"/>
            <a:ext cx="4552945" cy="4786346"/>
          </a:xfrm>
          <a:prstGeom prst="rect">
            <a:avLst/>
          </a:prstGeom>
          <a:noFill/>
          <a:ln w="9525">
            <a:noFill/>
            <a:miter lim="800000"/>
            <a:headEnd/>
            <a:tailEnd/>
          </a:ln>
          <a:effectLst/>
        </p:spPr>
      </p:pic>
      <p:sp>
        <p:nvSpPr>
          <p:cNvPr id="4" name="Rectangle 3"/>
          <p:cNvSpPr/>
          <p:nvPr/>
        </p:nvSpPr>
        <p:spPr>
          <a:xfrm>
            <a:off x="1428728" y="5477548"/>
            <a:ext cx="1658339" cy="523220"/>
          </a:xfrm>
          <a:prstGeom prst="rect">
            <a:avLst/>
          </a:prstGeom>
        </p:spPr>
        <p:txBody>
          <a:bodyPr wrap="none">
            <a:spAutoFit/>
          </a:bodyPr>
          <a:lstStyle/>
          <a:p>
            <a:r>
              <a:rPr lang="fr-FR" sz="2800" b="1">
                <a:solidFill>
                  <a:schemeClr val="bg1"/>
                </a:solidFill>
                <a:latin typeface="Times New Roman" pitchFamily="18" charset="0"/>
                <a:cs typeface="Times New Roman" pitchFamily="18" charset="0"/>
              </a:rPr>
              <a:t>Ngu Trap</a:t>
            </a:r>
            <a:endParaRPr lang="fr-FR" sz="2800" dirty="0">
              <a:solidFill>
                <a:schemeClr val="bg1"/>
              </a:solidFill>
              <a:latin typeface="Times New Roman" pitchFamily="18" charset="0"/>
              <a:cs typeface="Times New Roman" pitchFamily="18" charset="0"/>
            </a:endParaRPr>
          </a:p>
        </p:txBody>
      </p:sp>
      <p:sp>
        <p:nvSpPr>
          <p:cNvPr id="5" name="Rectangle 4"/>
          <p:cNvSpPr/>
          <p:nvPr/>
        </p:nvSpPr>
        <p:spPr>
          <a:xfrm>
            <a:off x="6000760" y="5500702"/>
            <a:ext cx="1297663" cy="523220"/>
          </a:xfrm>
          <a:prstGeom prst="rect">
            <a:avLst/>
          </a:prstGeom>
        </p:spPr>
        <p:txBody>
          <a:bodyPr wrap="none">
            <a:spAutoFit/>
          </a:bodyPr>
          <a:lstStyle/>
          <a:p>
            <a:r>
              <a:rPr lang="fr-FR" sz="2800" b="1">
                <a:solidFill>
                  <a:prstClr val="black"/>
                </a:solidFill>
                <a:latin typeface="Times New Roman" pitchFamily="18" charset="0"/>
                <a:cs typeface="Times New Roman" pitchFamily="18" charset="0"/>
              </a:rPr>
              <a:t>H Trap</a:t>
            </a:r>
            <a:endParaRPr lang="fr-FR" sz="28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094" y="476888"/>
            <a:ext cx="2802370" cy="523220"/>
          </a:xfrm>
          <a:prstGeom prst="rect">
            <a:avLst/>
          </a:prstGeom>
        </p:spPr>
        <p:txBody>
          <a:bodyPr wrap="none">
            <a:spAutoFit/>
          </a:bodyPr>
          <a:lstStyle/>
          <a:p>
            <a:r>
              <a:rPr lang="fr-FR" sz="2800" b="1">
                <a:solidFill>
                  <a:schemeClr val="bg1"/>
                </a:solidFill>
                <a:latin typeface="Times New Roman" pitchFamily="18" charset="0"/>
                <a:cs typeface="Times New Roman" pitchFamily="18" charset="0"/>
              </a:rPr>
              <a:t>Emergence cages</a:t>
            </a:r>
            <a:endParaRPr lang="fr-FR" sz="2800" dirty="0">
              <a:solidFill>
                <a:schemeClr val="bg1"/>
              </a:solidFill>
              <a:latin typeface="Times New Roman" pitchFamily="18" charset="0"/>
              <a:cs typeface="Times New Roman" pitchFamily="18" charset="0"/>
            </a:endParaRPr>
          </a:p>
        </p:txBody>
      </p:sp>
      <p:pic>
        <p:nvPicPr>
          <p:cNvPr id="50178" name="Picture 2"/>
          <p:cNvPicPr>
            <a:picLocks noChangeAspect="1" noChangeArrowheads="1"/>
          </p:cNvPicPr>
          <p:nvPr/>
        </p:nvPicPr>
        <p:blipFill>
          <a:blip r:embed="rId2"/>
          <a:srcRect/>
          <a:stretch>
            <a:fillRect/>
          </a:stretch>
        </p:blipFill>
        <p:spPr bwMode="auto">
          <a:xfrm>
            <a:off x="500034" y="1714488"/>
            <a:ext cx="3447489" cy="2771781"/>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4000544" y="1714488"/>
            <a:ext cx="5072050" cy="2714644"/>
          </a:xfrm>
          <a:prstGeom prst="rect">
            <a:avLst/>
          </a:prstGeom>
          <a:noFill/>
          <a:ln w="9525">
            <a:noFill/>
            <a:miter lim="800000"/>
            <a:headEnd/>
            <a:tailEnd/>
          </a:ln>
          <a:effectLst/>
        </p:spPr>
      </p:pic>
      <p:cxnSp>
        <p:nvCxnSpPr>
          <p:cNvPr id="6" name="Connecteur droit avec flèche 5"/>
          <p:cNvCxnSpPr/>
          <p:nvPr/>
        </p:nvCxnSpPr>
        <p:spPr>
          <a:xfrm>
            <a:off x="5643570" y="2000240"/>
            <a:ext cx="1928826" cy="10715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57158" y="4857760"/>
            <a:ext cx="8358246" cy="1010726"/>
          </a:xfrm>
          <a:prstGeom prst="rect">
            <a:avLst/>
          </a:prstGeom>
        </p:spPr>
        <p:txBody>
          <a:bodyPr wrap="square">
            <a:spAutoFit/>
          </a:bodyPr>
          <a:lstStyle/>
          <a:p>
            <a:pPr algn="just">
              <a:lnSpc>
                <a:spcPct val="120000"/>
              </a:lnSpc>
            </a:pPr>
            <a:r>
              <a:rPr lang="en-US" sz="2600">
                <a:solidFill>
                  <a:schemeClr val="bg1"/>
                </a:solidFill>
                <a:latin typeface="Times New Roman" pitchFamily="18" charset="0"/>
                <a:cs typeface="Times New Roman" pitchFamily="18" charset="0"/>
              </a:rPr>
              <a:t>Harvests all flying plants that emerge from the ground or water. Deliver excellent results.</a:t>
            </a:r>
            <a:endParaRPr lang="fr-FR" sz="2600" dirty="0">
              <a:solidFill>
                <a:schemeClr val="bg1"/>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2"/>
          <a:srcRect/>
          <a:stretch>
            <a:fillRect/>
          </a:stretch>
        </p:blipFill>
        <p:spPr bwMode="auto">
          <a:xfrm>
            <a:off x="4572000" y="1071546"/>
            <a:ext cx="4357718" cy="2643206"/>
          </a:xfrm>
          <a:prstGeom prst="rect">
            <a:avLst/>
          </a:prstGeom>
          <a:noFill/>
          <a:ln w="9525">
            <a:noFill/>
            <a:miter lim="800000"/>
            <a:headEnd/>
            <a:tailEnd/>
          </a:ln>
          <a:effectLst/>
        </p:spPr>
      </p:pic>
      <p:pic>
        <p:nvPicPr>
          <p:cNvPr id="50181" name="Picture 5"/>
          <p:cNvPicPr>
            <a:picLocks noChangeAspect="1" noChangeArrowheads="1"/>
          </p:cNvPicPr>
          <p:nvPr/>
        </p:nvPicPr>
        <p:blipFill>
          <a:blip r:embed="rId3"/>
          <a:srcRect/>
          <a:stretch>
            <a:fillRect/>
          </a:stretch>
        </p:blipFill>
        <p:spPr bwMode="auto">
          <a:xfrm>
            <a:off x="214282" y="1071546"/>
            <a:ext cx="4114800" cy="2643207"/>
          </a:xfrm>
          <a:prstGeom prst="rect">
            <a:avLst/>
          </a:prstGeom>
          <a:noFill/>
          <a:ln w="9525">
            <a:noFill/>
            <a:miter lim="800000"/>
            <a:headEnd/>
            <a:tailEnd/>
          </a:ln>
          <a:effectLst/>
        </p:spPr>
      </p:pic>
      <p:pic>
        <p:nvPicPr>
          <p:cNvPr id="51202" name="Picture 2"/>
          <p:cNvPicPr>
            <a:picLocks noChangeAspect="1" noChangeArrowheads="1"/>
          </p:cNvPicPr>
          <p:nvPr/>
        </p:nvPicPr>
        <p:blipFill>
          <a:blip r:embed="rId4"/>
          <a:srcRect/>
          <a:stretch>
            <a:fillRect/>
          </a:stretch>
        </p:blipFill>
        <p:spPr bwMode="auto">
          <a:xfrm>
            <a:off x="214282" y="3929066"/>
            <a:ext cx="4143404" cy="2643206"/>
          </a:xfrm>
          <a:prstGeom prst="rect">
            <a:avLst/>
          </a:prstGeom>
          <a:noFill/>
          <a:ln w="9525">
            <a:noFill/>
            <a:miter lim="800000"/>
            <a:headEnd/>
            <a:tailEnd/>
          </a:ln>
          <a:effectLst/>
        </p:spPr>
      </p:pic>
      <p:pic>
        <p:nvPicPr>
          <p:cNvPr id="51203" name="Picture 3"/>
          <p:cNvPicPr>
            <a:picLocks noChangeAspect="1" noChangeArrowheads="1"/>
          </p:cNvPicPr>
          <p:nvPr/>
        </p:nvPicPr>
        <p:blipFill>
          <a:blip r:embed="rId5"/>
          <a:srcRect/>
          <a:stretch>
            <a:fillRect/>
          </a:stretch>
        </p:blipFill>
        <p:spPr bwMode="auto">
          <a:xfrm>
            <a:off x="4572000" y="3929066"/>
            <a:ext cx="4378805" cy="2628890"/>
          </a:xfrm>
          <a:prstGeom prst="rect">
            <a:avLst/>
          </a:prstGeom>
          <a:noFill/>
          <a:ln w="9525">
            <a:noFill/>
            <a:miter lim="800000"/>
            <a:headEnd/>
            <a:tailEnd/>
          </a:ln>
          <a:effectLst/>
        </p:spPr>
      </p:pic>
      <p:sp>
        <p:nvSpPr>
          <p:cNvPr id="7" name="Rectangle 6"/>
          <p:cNvSpPr/>
          <p:nvPr/>
        </p:nvSpPr>
        <p:spPr>
          <a:xfrm>
            <a:off x="2956813" y="357166"/>
            <a:ext cx="2802370" cy="523220"/>
          </a:xfrm>
          <a:prstGeom prst="rect">
            <a:avLst/>
          </a:prstGeom>
        </p:spPr>
        <p:txBody>
          <a:bodyPr wrap="none">
            <a:spAutoFit/>
          </a:bodyPr>
          <a:lstStyle/>
          <a:p>
            <a:pPr algn="ctr"/>
            <a:r>
              <a:rPr lang="fr-FR" sz="2800" b="1">
                <a:solidFill>
                  <a:schemeClr val="bg1"/>
                </a:solidFill>
                <a:latin typeface="Times New Roman" pitchFamily="18" charset="0"/>
                <a:cs typeface="Times New Roman" pitchFamily="18" charset="0"/>
              </a:rPr>
              <a:t>Emergence cages</a:t>
            </a:r>
            <a:endParaRPr lang="fr-FR" sz="2800" dirty="0">
              <a:solidFill>
                <a:schemeClr val="bg1"/>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265057"/>
            <a:ext cx="8463884" cy="2940292"/>
          </a:xfrm>
          <a:prstGeom prst="rect">
            <a:avLst/>
          </a:prstGeom>
        </p:spPr>
        <p:txBody>
          <a:bodyPr wrap="square">
            <a:spAutoFit/>
          </a:bodyPr>
          <a:lstStyle/>
          <a:p>
            <a:pPr algn="just">
              <a:lnSpc>
                <a:spcPct val="120000"/>
              </a:lnSpc>
              <a:spcAft>
                <a:spcPts val="1200"/>
              </a:spcAft>
            </a:pPr>
            <a:r>
              <a:rPr lang="en-US" sz="2800" b="1" dirty="0">
                <a:solidFill>
                  <a:schemeClr val="bg1"/>
                </a:solidFill>
                <a:latin typeface="Times New Roman" pitchFamily="18" charset="0"/>
                <a:cs typeface="Times New Roman" pitchFamily="18" charset="0"/>
              </a:rPr>
              <a:t>			Hand Collecting
- </a:t>
            </a:r>
            <a:r>
              <a:rPr lang="en-US" sz="2800" dirty="0">
                <a:solidFill>
                  <a:schemeClr val="bg1"/>
                </a:solidFill>
                <a:latin typeface="Times New Roman" pitchFamily="18" charset="0"/>
                <a:cs typeface="Times New Roman" pitchFamily="18" charset="0"/>
              </a:rPr>
              <a:t>Often the simplest and fastest method to sample insects that live on the surface of plants, under stones...
- Be careful, however, some may grind or inflict painful stings.</a:t>
            </a:r>
            <a:endParaRPr lang="fr-FR" sz="2600" dirty="0">
              <a:solidFill>
                <a:schemeClr val="bg1"/>
              </a:solidFill>
              <a:latin typeface="Times New Roman" pitchFamily="18" charset="0"/>
              <a:cs typeface="Times New Roman" pitchFamily="18" charset="0"/>
            </a:endParaRPr>
          </a:p>
        </p:txBody>
      </p:sp>
      <p:sp>
        <p:nvSpPr>
          <p:cNvPr id="28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28673" name="Object 1"/>
          <p:cNvGraphicFramePr>
            <a:graphicFrameLocks noChangeAspect="1"/>
          </p:cNvGraphicFramePr>
          <p:nvPr/>
        </p:nvGraphicFramePr>
        <p:xfrm>
          <a:off x="1475656" y="3429000"/>
          <a:ext cx="6192688" cy="3168352"/>
        </p:xfrm>
        <a:graphic>
          <a:graphicData uri="http://schemas.openxmlformats.org/presentationml/2006/ole">
            <mc:AlternateContent xmlns:mc="http://schemas.openxmlformats.org/markup-compatibility/2006">
              <mc:Choice xmlns:v="urn:schemas-microsoft-com:vml" Requires="v">
                <p:oleObj spid="_x0000_s4097" name="Photo" r:id="rId2" imgW="3810330" imgH="3810330" progId="StaticDib">
                  <p:embed/>
                </p:oleObj>
              </mc:Choice>
              <mc:Fallback>
                <p:oleObj name="Photo" r:id="rId2" imgW="3810330" imgH="3810330" progId="StaticDib">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429000"/>
                        <a:ext cx="6192688" cy="31683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285720" y="1428736"/>
            <a:ext cx="4295775" cy="4090992"/>
          </a:xfrm>
          <a:prstGeom prst="rect">
            <a:avLst/>
          </a:prstGeom>
          <a:noFill/>
          <a:ln w="9525">
            <a:noFill/>
            <a:miter lim="800000"/>
            <a:headEnd/>
            <a:tailEnd/>
          </a:ln>
          <a:effectLst/>
        </p:spPr>
      </p:pic>
      <p:pic>
        <p:nvPicPr>
          <p:cNvPr id="39939" name="Picture 3"/>
          <p:cNvPicPr>
            <a:picLocks noChangeAspect="1" noChangeArrowheads="1"/>
          </p:cNvPicPr>
          <p:nvPr/>
        </p:nvPicPr>
        <p:blipFill>
          <a:blip r:embed="rId3"/>
          <a:srcRect/>
          <a:stretch>
            <a:fillRect/>
          </a:stretch>
        </p:blipFill>
        <p:spPr bwMode="auto">
          <a:xfrm>
            <a:off x="4714876" y="1428736"/>
            <a:ext cx="4295775" cy="4071966"/>
          </a:xfrm>
          <a:prstGeom prst="rect">
            <a:avLst/>
          </a:prstGeom>
          <a:noFill/>
          <a:ln w="9525">
            <a:noFill/>
            <a:miter lim="800000"/>
            <a:headEnd/>
            <a:tailEnd/>
          </a:ln>
          <a:effectLst/>
        </p:spPr>
      </p:pic>
      <p:sp>
        <p:nvSpPr>
          <p:cNvPr id="5" name="Rectangle 4"/>
          <p:cNvSpPr/>
          <p:nvPr/>
        </p:nvSpPr>
        <p:spPr>
          <a:xfrm>
            <a:off x="1547664" y="285728"/>
            <a:ext cx="5760640" cy="584775"/>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Other techniques</a:t>
            </a:r>
            <a:endParaRPr lang="fr-FR" sz="32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27784" y="387952"/>
            <a:ext cx="3960440" cy="742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fr-FR" sz="3200" b="1">
                <a:solidFill>
                  <a:schemeClr val="bg1"/>
                </a:solidFill>
                <a:latin typeface="Times New Roman" pitchFamily="18" charset="0"/>
                <a:ea typeface="Calibri" pitchFamily="34" charset="0"/>
                <a:cs typeface="Times New Roman" pitchFamily="18" charset="0"/>
              </a:rPr>
              <a:t>The camera</a:t>
            </a:r>
            <a:endParaRPr kumimoji="0" lang="fr-FR" sz="32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pic>
        <p:nvPicPr>
          <p:cNvPr id="59394" name="Picture 2" descr="https://encrypted-tbn0.gstatic.com/images?q=tbn:ANd9GcRPHYqOVJA-7WUSUmVPr2-zh-fYAJgimRUWYTOOXXpbLHeSmzPbJzwNK23m"/>
          <p:cNvPicPr>
            <a:picLocks noChangeAspect="1" noChangeArrowheads="1"/>
          </p:cNvPicPr>
          <p:nvPr/>
        </p:nvPicPr>
        <p:blipFill>
          <a:blip r:embed="rId2" cstate="print"/>
          <a:srcRect/>
          <a:stretch>
            <a:fillRect/>
          </a:stretch>
        </p:blipFill>
        <p:spPr bwMode="auto">
          <a:xfrm>
            <a:off x="251520" y="1556792"/>
            <a:ext cx="4104456" cy="4608512"/>
          </a:xfrm>
          <a:prstGeom prst="rect">
            <a:avLst/>
          </a:prstGeom>
          <a:noFill/>
        </p:spPr>
      </p:pic>
      <p:pic>
        <p:nvPicPr>
          <p:cNvPr id="59396" name="Picture 4" descr="http://img.presence-pc.com/news/o/l/olympus_u720_1.jpg"/>
          <p:cNvPicPr>
            <a:picLocks noChangeAspect="1" noChangeArrowheads="1"/>
          </p:cNvPicPr>
          <p:nvPr/>
        </p:nvPicPr>
        <p:blipFill>
          <a:blip r:embed="rId3" cstate="print"/>
          <a:srcRect/>
          <a:stretch>
            <a:fillRect/>
          </a:stretch>
        </p:blipFill>
        <p:spPr bwMode="auto">
          <a:xfrm>
            <a:off x="4644008" y="1844824"/>
            <a:ext cx="3816424" cy="432048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642909" y="428604"/>
            <a:ext cx="8126555" cy="6013651"/>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8695" y="357166"/>
            <a:ext cx="6786610" cy="584775"/>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3. Animal sampling</a:t>
            </a:r>
            <a:endParaRPr lang="fr-FR" sz="3200" b="1" dirty="0">
              <a:solidFill>
                <a:schemeClr val="bg1"/>
              </a:solidFill>
              <a:latin typeface="Times New Roman" pitchFamily="18" charset="0"/>
              <a:cs typeface="Times New Roman" pitchFamily="18" charset="0"/>
            </a:endParaRPr>
          </a:p>
        </p:txBody>
      </p:sp>
      <p:sp>
        <p:nvSpPr>
          <p:cNvPr id="30721" name="Rectangle 1"/>
          <p:cNvSpPr>
            <a:spLocks noChangeArrowheads="1"/>
          </p:cNvSpPr>
          <p:nvPr/>
        </p:nvSpPr>
        <p:spPr bwMode="auto">
          <a:xfrm>
            <a:off x="285720" y="1277660"/>
            <a:ext cx="8640960" cy="33034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lnSpc>
                <a:spcPct val="120000"/>
              </a:lnSpc>
              <a:spcBef>
                <a:spcPts val="1200"/>
              </a:spcBef>
            </a:pPr>
            <a:r>
              <a:rPr lang="en-US" sz="2800" b="1" dirty="0">
                <a:solidFill>
                  <a:schemeClr val="bg1"/>
                </a:solidFill>
                <a:latin typeface="Times New Roman" pitchFamily="18" charset="0"/>
                <a:ea typeface="Calibri" pitchFamily="34" charset="0"/>
                <a:cs typeface="Times New Roman" pitchFamily="18" charset="0"/>
              </a:rPr>
              <a:t>				Reptiles
	</a:t>
            </a:r>
            <a:r>
              <a:rPr lang="en-US" sz="2800" dirty="0">
                <a:solidFill>
                  <a:schemeClr val="bg1"/>
                </a:solidFill>
                <a:latin typeface="Times New Roman" pitchFamily="18" charset="0"/>
                <a:ea typeface="Calibri" pitchFamily="34" charset="0"/>
                <a:cs typeface="Times New Roman" pitchFamily="18" charset="0"/>
              </a:rPr>
              <a:t>We were able to capture a few species of reptiles manually, but in most cases, we were content to observe them with the naked eye and sometimes to photograph them and observe their behavior in their natural environment.</a:t>
            </a:r>
            <a:endParaRPr kumimoji="0" lang="fr-FR" sz="2600"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sp>
        <p:nvSpPr>
          <p:cNvPr id="4" name="Rectangle 1"/>
          <p:cNvSpPr>
            <a:spLocks noChangeArrowheads="1"/>
          </p:cNvSpPr>
          <p:nvPr/>
        </p:nvSpPr>
        <p:spPr bwMode="auto">
          <a:xfrm>
            <a:off x="251520" y="4904446"/>
            <a:ext cx="8640960" cy="10107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20000"/>
              </a:lnSpc>
              <a:spcBef>
                <a:spcPct val="0"/>
              </a:spcBef>
              <a:spcAft>
                <a:spcPct val="0"/>
              </a:spcAft>
            </a:pPr>
            <a:r>
              <a:rPr lang="en-US" sz="2600" dirty="0">
                <a:solidFill>
                  <a:schemeClr val="bg1"/>
                </a:solidFill>
                <a:latin typeface="Times New Roman" pitchFamily="18" charset="0"/>
                <a:ea typeface="Calibri" pitchFamily="34" charset="0"/>
                <a:cs typeface="Times New Roman" pitchFamily="18" charset="0"/>
              </a:rPr>
              <a:t>	We also captured some species of small reptiles in the invertebrate pit traps mentioned above.</a:t>
            </a:r>
            <a:endParaRPr kumimoji="0" lang="fr-FR" sz="2600" b="0" i="0" u="none" strike="noStrike" cap="none" normalizeH="0" baseline="0" dirty="0">
              <a:ln>
                <a:noFill/>
              </a:ln>
              <a:solidFill>
                <a:schemeClr val="bg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21"/>
                                        </p:tgtEl>
                                        <p:attrNameLst>
                                          <p:attrName>style.visibility</p:attrName>
                                        </p:attrNameLst>
                                      </p:cBhvr>
                                      <p:to>
                                        <p:strVal val="visible"/>
                                      </p:to>
                                    </p:set>
                                    <p:anim calcmode="lin" valueType="num">
                                      <p:cBhvr additive="base">
                                        <p:cTn id="12" dur="500" fill="hold"/>
                                        <p:tgtEl>
                                          <p:spTgt spid="30721"/>
                                        </p:tgtEl>
                                        <p:attrNameLst>
                                          <p:attrName>ppt_x</p:attrName>
                                        </p:attrNameLst>
                                      </p:cBhvr>
                                      <p:tavLst>
                                        <p:tav tm="0">
                                          <p:val>
                                            <p:strVal val="#ppt_x"/>
                                          </p:val>
                                        </p:tav>
                                        <p:tav tm="100000">
                                          <p:val>
                                            <p:strVal val="#ppt_x"/>
                                          </p:val>
                                        </p:tav>
                                      </p:tavLst>
                                    </p:anim>
                                    <p:anim calcmode="lin" valueType="num">
                                      <p:cBhvr additive="base">
                                        <p:cTn id="13" dur="500" fill="hold"/>
                                        <p:tgtEl>
                                          <p:spTgt spid="307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2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ans titre"/>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a:ln w="9525">
            <a:noFill/>
            <a:miter lim="800000"/>
            <a:headEnd/>
            <a:tailEnd/>
          </a:ln>
        </p:spPr>
      </p:pic>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Pince de capture pour reptiles"/>
          <p:cNvPicPr>
            <a:picLocks noChangeAspect="1" noChangeArrowheads="1"/>
          </p:cNvPicPr>
          <p:nvPr/>
        </p:nvPicPr>
        <p:blipFill>
          <a:blip r:embed="rId2" cstate="print"/>
          <a:srcRect/>
          <a:stretch>
            <a:fillRect/>
          </a:stretch>
        </p:blipFill>
        <p:spPr bwMode="auto">
          <a:xfrm>
            <a:off x="1907704" y="1052736"/>
            <a:ext cx="4953000" cy="4953001"/>
          </a:xfrm>
          <a:prstGeom prst="rect">
            <a:avLst/>
          </a:prstGeom>
          <a:noFill/>
        </p:spPr>
      </p:pic>
      <p:pic>
        <p:nvPicPr>
          <p:cNvPr id="51202" name="Picture 2" descr="Mamba vert"/>
          <p:cNvPicPr>
            <a:picLocks noChangeAspect="1" noChangeArrowheads="1"/>
          </p:cNvPicPr>
          <p:nvPr/>
        </p:nvPicPr>
        <p:blipFill>
          <a:blip r:embed="rId3" cstate="print"/>
          <a:srcRect/>
          <a:stretch>
            <a:fillRect/>
          </a:stretch>
        </p:blipFill>
        <p:spPr bwMode="auto">
          <a:xfrm>
            <a:off x="251520" y="548680"/>
            <a:ext cx="4104456" cy="5904656"/>
          </a:xfrm>
          <a:prstGeom prst="rect">
            <a:avLst/>
          </a:prstGeom>
          <a:noFill/>
        </p:spPr>
      </p:pic>
      <p:pic>
        <p:nvPicPr>
          <p:cNvPr id="51204" name="Picture 4" descr="mamba vert"/>
          <p:cNvPicPr>
            <a:picLocks noChangeAspect="1" noChangeArrowheads="1"/>
          </p:cNvPicPr>
          <p:nvPr/>
        </p:nvPicPr>
        <p:blipFill>
          <a:blip r:embed="rId4" cstate="print"/>
          <a:srcRect/>
          <a:stretch>
            <a:fillRect/>
          </a:stretch>
        </p:blipFill>
        <p:spPr bwMode="auto">
          <a:xfrm>
            <a:off x="4716016" y="548680"/>
            <a:ext cx="4188718" cy="59046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additive="base">
                                        <p:cTn id="7" dur="500" fill="hold"/>
                                        <p:tgtEl>
                                          <p:spTgt spid="51202"/>
                                        </p:tgtEl>
                                        <p:attrNameLst>
                                          <p:attrName>ppt_x</p:attrName>
                                        </p:attrNameLst>
                                      </p:cBhvr>
                                      <p:tavLst>
                                        <p:tav tm="0">
                                          <p:val>
                                            <p:strVal val="#ppt_x"/>
                                          </p:val>
                                        </p:tav>
                                        <p:tav tm="100000">
                                          <p:val>
                                            <p:strVal val="#ppt_x"/>
                                          </p:val>
                                        </p:tav>
                                      </p:tavLst>
                                    </p:anim>
                                    <p:anim calcmode="lin" valueType="num">
                                      <p:cBhvr additive="base">
                                        <p:cTn id="8" dur="500" fill="hold"/>
                                        <p:tgtEl>
                                          <p:spTgt spid="512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04"/>
                                        </p:tgtEl>
                                        <p:attrNameLst>
                                          <p:attrName>style.visibility</p:attrName>
                                        </p:attrNameLst>
                                      </p:cBhvr>
                                      <p:to>
                                        <p:strVal val="visible"/>
                                      </p:to>
                                    </p:set>
                                    <p:anim calcmode="lin" valueType="num">
                                      <p:cBhvr additive="base">
                                        <p:cTn id="11" dur="500" fill="hold"/>
                                        <p:tgtEl>
                                          <p:spTgt spid="51204"/>
                                        </p:tgtEl>
                                        <p:attrNameLst>
                                          <p:attrName>ppt_x</p:attrName>
                                        </p:attrNameLst>
                                      </p:cBhvr>
                                      <p:tavLst>
                                        <p:tav tm="0">
                                          <p:val>
                                            <p:strVal val="#ppt_x"/>
                                          </p:val>
                                        </p:tav>
                                        <p:tav tm="100000">
                                          <p:val>
                                            <p:strVal val="#ppt_x"/>
                                          </p:val>
                                        </p:tav>
                                      </p:tavLst>
                                    </p:anim>
                                    <p:anim calcmode="lin" valueType="num">
                                      <p:cBhvr additive="base">
                                        <p:cTn id="12"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501685" y="142852"/>
            <a:ext cx="6140630" cy="661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fr-FR" sz="2800" b="1">
                <a:solidFill>
                  <a:schemeClr val="bg1"/>
                </a:solidFill>
                <a:latin typeface="Times New Roman" pitchFamily="18" charset="0"/>
                <a:ea typeface="Calibri" pitchFamily="34" charset="0"/>
                <a:cs typeface="Times New Roman" pitchFamily="18" charset="0"/>
              </a:rPr>
              <a:t>Scorpions</a:t>
            </a:r>
            <a:endParaRPr kumimoji="0" lang="fr-FR"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pic>
        <p:nvPicPr>
          <p:cNvPr id="63492" name="Picture 4" descr="ماسك العقرب يوفر صيدا آمنا له "/>
          <p:cNvPicPr>
            <a:picLocks noChangeAspect="1" noChangeArrowheads="1"/>
          </p:cNvPicPr>
          <p:nvPr/>
        </p:nvPicPr>
        <p:blipFill>
          <a:blip r:embed="rId2"/>
          <a:srcRect/>
          <a:stretch>
            <a:fillRect/>
          </a:stretch>
        </p:blipFill>
        <p:spPr bwMode="auto">
          <a:xfrm>
            <a:off x="1785918" y="3714752"/>
            <a:ext cx="5572164" cy="2952744"/>
          </a:xfrm>
          <a:prstGeom prst="rect">
            <a:avLst/>
          </a:prstGeom>
          <a:noFill/>
        </p:spPr>
      </p:pic>
      <p:pic>
        <p:nvPicPr>
          <p:cNvPr id="63494" name="Picture 6" descr="Résultat de recherche d'images pour &quot;طرق اصطياد العقارب بالصور&quot;&quot;"/>
          <p:cNvPicPr>
            <a:picLocks noChangeAspect="1" noChangeArrowheads="1"/>
          </p:cNvPicPr>
          <p:nvPr/>
        </p:nvPicPr>
        <p:blipFill>
          <a:blip r:embed="rId3"/>
          <a:srcRect l="21635" t="4274" r="11057" b="12393"/>
          <a:stretch>
            <a:fillRect/>
          </a:stretch>
        </p:blipFill>
        <p:spPr bwMode="auto">
          <a:xfrm>
            <a:off x="1785918" y="928670"/>
            <a:ext cx="5572164" cy="27860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494"/>
                                        </p:tgtEl>
                                        <p:attrNameLst>
                                          <p:attrName>style.visibility</p:attrName>
                                        </p:attrNameLst>
                                      </p:cBhvr>
                                      <p:to>
                                        <p:strVal val="visible"/>
                                      </p:to>
                                    </p:set>
                                    <p:anim calcmode="lin" valueType="num">
                                      <p:cBhvr additive="base">
                                        <p:cTn id="13" dur="500" fill="hold"/>
                                        <p:tgtEl>
                                          <p:spTgt spid="63494"/>
                                        </p:tgtEl>
                                        <p:attrNameLst>
                                          <p:attrName>ppt_x</p:attrName>
                                        </p:attrNameLst>
                                      </p:cBhvr>
                                      <p:tavLst>
                                        <p:tav tm="0">
                                          <p:val>
                                            <p:strVal val="#ppt_x"/>
                                          </p:val>
                                        </p:tav>
                                        <p:tav tm="100000">
                                          <p:val>
                                            <p:strVal val="#ppt_x"/>
                                          </p:val>
                                        </p:tav>
                                      </p:tavLst>
                                    </p:anim>
                                    <p:anim calcmode="lin" valueType="num">
                                      <p:cBhvr additive="base">
                                        <p:cTn id="14" dur="500" fill="hold"/>
                                        <p:tgtEl>
                                          <p:spTgt spid="634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3492"/>
                                        </p:tgtEl>
                                        <p:attrNameLst>
                                          <p:attrName>style.visibility</p:attrName>
                                        </p:attrNameLst>
                                      </p:cBhvr>
                                      <p:to>
                                        <p:strVal val="visible"/>
                                      </p:to>
                                    </p:set>
                                    <p:anim calcmode="lin" valueType="num">
                                      <p:cBhvr additive="base">
                                        <p:cTn id="19" dur="500" fill="hold"/>
                                        <p:tgtEl>
                                          <p:spTgt spid="63492"/>
                                        </p:tgtEl>
                                        <p:attrNameLst>
                                          <p:attrName>ppt_x</p:attrName>
                                        </p:attrNameLst>
                                      </p:cBhvr>
                                      <p:tavLst>
                                        <p:tav tm="0">
                                          <p:val>
                                            <p:strVal val="#ppt_x"/>
                                          </p:val>
                                        </p:tav>
                                        <p:tav tm="100000">
                                          <p:val>
                                            <p:strVal val="#ppt_x"/>
                                          </p:val>
                                        </p:tav>
                                      </p:tavLst>
                                    </p:anim>
                                    <p:anim calcmode="lin" valueType="num">
                                      <p:cBhvr additive="base">
                                        <p:cTn id="20" dur="500" fill="hold"/>
                                        <p:tgtEl>
                                          <p:spTgt spid="634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images-na.ssl-images-amazon.com/images/I/516cxZNJIFL._AC_.jpg"/>
          <p:cNvPicPr>
            <a:picLocks noChangeAspect="1" noChangeArrowheads="1"/>
          </p:cNvPicPr>
          <p:nvPr/>
        </p:nvPicPr>
        <p:blipFill>
          <a:blip r:embed="rId2"/>
          <a:srcRect/>
          <a:stretch>
            <a:fillRect/>
          </a:stretch>
        </p:blipFill>
        <p:spPr bwMode="auto">
          <a:xfrm>
            <a:off x="1488118" y="1285860"/>
            <a:ext cx="6012840" cy="5243197"/>
          </a:xfrm>
          <a:prstGeom prst="rect">
            <a:avLst/>
          </a:prstGeom>
          <a:noFill/>
        </p:spPr>
      </p:pic>
      <p:sp>
        <p:nvSpPr>
          <p:cNvPr id="3" name="Rectangle 1"/>
          <p:cNvSpPr>
            <a:spLocks noChangeArrowheads="1"/>
          </p:cNvSpPr>
          <p:nvPr/>
        </p:nvSpPr>
        <p:spPr bwMode="auto">
          <a:xfrm>
            <a:off x="1501685" y="357166"/>
            <a:ext cx="6140630" cy="661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fr-FR" sz="2800" b="1">
                <a:solidFill>
                  <a:schemeClr val="bg1"/>
                </a:solidFill>
                <a:latin typeface="Times New Roman" pitchFamily="18" charset="0"/>
                <a:ea typeface="Calibri" pitchFamily="34" charset="0"/>
                <a:cs typeface="Times New Roman" pitchFamily="18" charset="0"/>
              </a:rPr>
              <a:t>Scorpions</a:t>
            </a:r>
            <a:endParaRPr kumimoji="0" lang="fr-FR"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490"/>
                                        </p:tgtEl>
                                        <p:attrNameLst>
                                          <p:attrName>style.visibility</p:attrName>
                                        </p:attrNameLst>
                                      </p:cBhvr>
                                      <p:to>
                                        <p:strVal val="visible"/>
                                      </p:to>
                                    </p:set>
                                    <p:anim calcmode="lin" valueType="num">
                                      <p:cBhvr additive="base">
                                        <p:cTn id="13" dur="500" fill="hold"/>
                                        <p:tgtEl>
                                          <p:spTgt spid="63490"/>
                                        </p:tgtEl>
                                        <p:attrNameLst>
                                          <p:attrName>ppt_x</p:attrName>
                                        </p:attrNameLst>
                                      </p:cBhvr>
                                      <p:tavLst>
                                        <p:tav tm="0">
                                          <p:val>
                                            <p:strVal val="#ppt_x"/>
                                          </p:val>
                                        </p:tav>
                                        <p:tav tm="100000">
                                          <p:val>
                                            <p:strVal val="#ppt_x"/>
                                          </p:val>
                                        </p:tav>
                                      </p:tavLst>
                                    </p:anim>
                                    <p:anim calcmode="lin" valueType="num">
                                      <p:cBhvr additive="base">
                                        <p:cTn id="14" dur="500" fill="hold"/>
                                        <p:tgtEl>
                                          <p:spTgt spid="63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eux braconniers capturent 1 445 grenouilles"/>
          <p:cNvPicPr>
            <a:picLocks noChangeAspect="1" noChangeArrowheads="1"/>
          </p:cNvPicPr>
          <p:nvPr/>
        </p:nvPicPr>
        <p:blipFill>
          <a:blip r:embed="rId2" cstate="print"/>
          <a:srcRect/>
          <a:stretch>
            <a:fillRect/>
          </a:stretch>
        </p:blipFill>
        <p:spPr bwMode="auto">
          <a:xfrm>
            <a:off x="4929190" y="1348980"/>
            <a:ext cx="3857652" cy="5050017"/>
          </a:xfrm>
          <a:prstGeom prst="rect">
            <a:avLst/>
          </a:prstGeom>
          <a:noFill/>
        </p:spPr>
      </p:pic>
      <p:pic>
        <p:nvPicPr>
          <p:cNvPr id="52228" name="Picture 4" descr="http://www.pole-tourbieres.org/IMG/jpg/bp790.jpg"/>
          <p:cNvPicPr>
            <a:picLocks noChangeAspect="1" noChangeArrowheads="1"/>
          </p:cNvPicPr>
          <p:nvPr/>
        </p:nvPicPr>
        <p:blipFill>
          <a:blip r:embed="rId3" cstate="print"/>
          <a:srcRect/>
          <a:stretch>
            <a:fillRect/>
          </a:stretch>
        </p:blipFill>
        <p:spPr bwMode="auto">
          <a:xfrm>
            <a:off x="409892" y="1357298"/>
            <a:ext cx="4306124" cy="5000660"/>
          </a:xfrm>
          <a:prstGeom prst="rect">
            <a:avLst/>
          </a:prstGeom>
          <a:noFill/>
        </p:spPr>
      </p:pic>
      <p:sp>
        <p:nvSpPr>
          <p:cNvPr id="4" name="Rectangle 1"/>
          <p:cNvSpPr>
            <a:spLocks noChangeArrowheads="1"/>
          </p:cNvSpPr>
          <p:nvPr/>
        </p:nvSpPr>
        <p:spPr bwMode="auto">
          <a:xfrm>
            <a:off x="2710052" y="285728"/>
            <a:ext cx="3723896" cy="661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fr-FR" sz="2800" b="1">
                <a:solidFill>
                  <a:schemeClr val="bg1"/>
                </a:solidFill>
                <a:latin typeface="Times New Roman" pitchFamily="18" charset="0"/>
                <a:ea typeface="Calibri" pitchFamily="34" charset="0"/>
                <a:cs typeface="Times New Roman" pitchFamily="18" charset="0"/>
              </a:rPr>
              <a:t>Frogs</a:t>
            </a:r>
            <a:endParaRPr kumimoji="0" lang="fr-FR"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ésultat de recherche d'images pour &quot;طرق اصطياد الضفادع بالصور&quot;&quot;"/>
          <p:cNvPicPr>
            <a:picLocks noChangeAspect="1" noChangeArrowheads="1"/>
          </p:cNvPicPr>
          <p:nvPr/>
        </p:nvPicPr>
        <p:blipFill>
          <a:blip r:embed="rId2"/>
          <a:srcRect/>
          <a:stretch>
            <a:fillRect/>
          </a:stretch>
        </p:blipFill>
        <p:spPr bwMode="auto">
          <a:xfrm>
            <a:off x="1571604" y="1714488"/>
            <a:ext cx="6457950" cy="4305301"/>
          </a:xfrm>
          <a:prstGeom prst="rect">
            <a:avLst/>
          </a:prstGeom>
          <a:noFill/>
        </p:spPr>
      </p:pic>
      <p:sp>
        <p:nvSpPr>
          <p:cNvPr id="3" name="Rectangle 1"/>
          <p:cNvSpPr>
            <a:spLocks noChangeArrowheads="1"/>
          </p:cNvSpPr>
          <p:nvPr/>
        </p:nvSpPr>
        <p:spPr bwMode="auto">
          <a:xfrm>
            <a:off x="2674333" y="548680"/>
            <a:ext cx="3795334" cy="661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fr-FR" sz="2800" b="1">
                <a:solidFill>
                  <a:schemeClr val="bg1"/>
                </a:solidFill>
                <a:latin typeface="Times New Roman" pitchFamily="18" charset="0"/>
                <a:ea typeface="Calibri" pitchFamily="34" charset="0"/>
                <a:cs typeface="Times New Roman" pitchFamily="18" charset="0"/>
              </a:rPr>
              <a:t>Frogs</a:t>
            </a:r>
            <a:endParaRPr kumimoji="0" lang="fr-FR"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Boîte à Fauves 1 entrée 150x45x35"/>
          <p:cNvPicPr>
            <a:picLocks noChangeAspect="1" noChangeArrowheads="1"/>
          </p:cNvPicPr>
          <p:nvPr/>
        </p:nvPicPr>
        <p:blipFill>
          <a:blip r:embed="rId2" cstate="print"/>
          <a:srcRect/>
          <a:stretch>
            <a:fillRect/>
          </a:stretch>
        </p:blipFill>
        <p:spPr bwMode="auto">
          <a:xfrm>
            <a:off x="467544" y="1214422"/>
            <a:ext cx="3888432" cy="5256584"/>
          </a:xfrm>
          <a:prstGeom prst="rect">
            <a:avLst/>
          </a:prstGeom>
          <a:noFill/>
        </p:spPr>
      </p:pic>
      <p:pic>
        <p:nvPicPr>
          <p:cNvPr id="53252" name="Picture 4" descr="Boîte à Fauves 2 Entrées 60x20x20"/>
          <p:cNvPicPr>
            <a:picLocks noChangeAspect="1" noChangeArrowheads="1"/>
          </p:cNvPicPr>
          <p:nvPr/>
        </p:nvPicPr>
        <p:blipFill>
          <a:blip r:embed="rId3" cstate="print"/>
          <a:srcRect/>
          <a:stretch>
            <a:fillRect/>
          </a:stretch>
        </p:blipFill>
        <p:spPr bwMode="auto">
          <a:xfrm>
            <a:off x="4788024" y="1214422"/>
            <a:ext cx="3888432" cy="5273756"/>
          </a:xfrm>
          <a:prstGeom prst="rect">
            <a:avLst/>
          </a:prstGeom>
          <a:noFill/>
        </p:spPr>
      </p:pic>
      <p:sp>
        <p:nvSpPr>
          <p:cNvPr id="4" name="Rectangle 1"/>
          <p:cNvSpPr>
            <a:spLocks noChangeArrowheads="1"/>
          </p:cNvSpPr>
          <p:nvPr/>
        </p:nvSpPr>
        <p:spPr bwMode="auto">
          <a:xfrm>
            <a:off x="3455876" y="404664"/>
            <a:ext cx="2232248" cy="661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fr-FR" sz="2800" b="1">
                <a:solidFill>
                  <a:schemeClr val="bg1"/>
                </a:solidFill>
                <a:latin typeface="Times New Roman" pitchFamily="18" charset="0"/>
                <a:ea typeface="Calibri" pitchFamily="34" charset="0"/>
                <a:cs typeface="Times New Roman" pitchFamily="18" charset="0"/>
              </a:rPr>
              <a:t>Rats</a:t>
            </a:r>
            <a:endParaRPr kumimoji="0" lang="fr-FR"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259176" y="227819"/>
            <a:ext cx="8625648" cy="22693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lnSpc>
                <a:spcPct val="120000"/>
              </a:lnSpc>
              <a:spcBef>
                <a:spcPct val="0"/>
              </a:spcBef>
              <a:spcAft>
                <a:spcPts val="1200"/>
              </a:spcAft>
            </a:pPr>
            <a:r>
              <a:rPr lang="en-US" sz="2800" b="1" dirty="0">
                <a:solidFill>
                  <a:schemeClr val="bg1"/>
                </a:solidFill>
                <a:latin typeface="Times New Roman" pitchFamily="18" charset="0"/>
                <a:ea typeface="Calibri" pitchFamily="34" charset="0"/>
                <a:cs typeface="Times New Roman" pitchFamily="18" charset="0"/>
              </a:rPr>
              <a:t>				Birds
	</a:t>
            </a:r>
            <a:r>
              <a:rPr lang="en-US" sz="2800" dirty="0">
                <a:solidFill>
                  <a:schemeClr val="bg1"/>
                </a:solidFill>
                <a:latin typeface="Times New Roman" pitchFamily="18" charset="0"/>
                <a:ea typeface="Calibri" pitchFamily="34" charset="0"/>
                <a:cs typeface="Times New Roman" pitchFamily="18" charset="0"/>
              </a:rPr>
              <a:t>For their study, we used traces and signs of presence (feathers, nests,...) which are important elements in the identification of certain species.</a:t>
            </a:r>
            <a:endParaRPr kumimoji="0" lang="fr-FR" sz="2600" i="0" u="none" strike="noStrike" cap="none" normalizeH="0" baseline="0" dirty="0">
              <a:ln>
                <a:noFill/>
              </a:ln>
              <a:solidFill>
                <a:schemeClr val="bg1"/>
              </a:solidFill>
              <a:effectLst/>
              <a:latin typeface="Times New Roman" pitchFamily="18" charset="0"/>
              <a:cs typeface="Times New Roman" pitchFamily="18" charset="0"/>
            </a:endParaRPr>
          </a:p>
        </p:txBody>
      </p:sp>
      <p:pic>
        <p:nvPicPr>
          <p:cNvPr id="45060" name="Picture 4" descr="La capture par filet est-elle une méthode risquée pour les oiseaux ?"/>
          <p:cNvPicPr>
            <a:picLocks noChangeAspect="1" noChangeArrowheads="1"/>
          </p:cNvPicPr>
          <p:nvPr/>
        </p:nvPicPr>
        <p:blipFill>
          <a:blip r:embed="rId2" cstate="print"/>
          <a:srcRect/>
          <a:stretch>
            <a:fillRect/>
          </a:stretch>
        </p:blipFill>
        <p:spPr bwMode="auto">
          <a:xfrm>
            <a:off x="4786314" y="2612402"/>
            <a:ext cx="3888432" cy="3888432"/>
          </a:xfrm>
          <a:prstGeom prst="rect">
            <a:avLst/>
          </a:prstGeom>
          <a:noFill/>
        </p:spPr>
      </p:pic>
      <p:pic>
        <p:nvPicPr>
          <p:cNvPr id="45062" name="Picture 6" descr="Le filet de capture d'oiseaux"/>
          <p:cNvPicPr>
            <a:picLocks noChangeAspect="1" noChangeArrowheads="1"/>
          </p:cNvPicPr>
          <p:nvPr/>
        </p:nvPicPr>
        <p:blipFill>
          <a:blip r:embed="rId3" cstate="print"/>
          <a:srcRect/>
          <a:stretch>
            <a:fillRect/>
          </a:stretch>
        </p:blipFill>
        <p:spPr bwMode="auto">
          <a:xfrm>
            <a:off x="468684" y="2611832"/>
            <a:ext cx="3960440" cy="39604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89"/>
                                        </p:tgtEl>
                                        <p:attrNameLst>
                                          <p:attrName>style.visibility</p:attrName>
                                        </p:attrNameLst>
                                      </p:cBhvr>
                                      <p:to>
                                        <p:strVal val="visible"/>
                                      </p:to>
                                    </p:set>
                                    <p:anim calcmode="lin" valueType="num">
                                      <p:cBhvr additive="base">
                                        <p:cTn id="7" dur="500" fill="hold"/>
                                        <p:tgtEl>
                                          <p:spTgt spid="37889"/>
                                        </p:tgtEl>
                                        <p:attrNameLst>
                                          <p:attrName>ppt_x</p:attrName>
                                        </p:attrNameLst>
                                      </p:cBhvr>
                                      <p:tavLst>
                                        <p:tav tm="0">
                                          <p:val>
                                            <p:strVal val="#ppt_x"/>
                                          </p:val>
                                        </p:tav>
                                        <p:tav tm="100000">
                                          <p:val>
                                            <p:strVal val="#ppt_x"/>
                                          </p:val>
                                        </p:tav>
                                      </p:tavLst>
                                    </p:anim>
                                    <p:anim calcmode="lin" valueType="num">
                                      <p:cBhvr additive="base">
                                        <p:cTn id="8" dur="500" fill="hold"/>
                                        <p:tgtEl>
                                          <p:spTgt spid="378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79062" y="142852"/>
            <a:ext cx="5785876" cy="661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fr-FR" sz="2800" b="1">
                <a:solidFill>
                  <a:schemeClr val="bg1"/>
                </a:solidFill>
                <a:latin typeface="Times New Roman" pitchFamily="18" charset="0"/>
                <a:ea typeface="Calibri" pitchFamily="34" charset="0"/>
                <a:cs typeface="Times New Roman" pitchFamily="18" charset="0"/>
              </a:rPr>
              <a:t>Fish</a:t>
            </a:r>
            <a:endParaRPr kumimoji="0" lang="fr-FR"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pic>
        <p:nvPicPr>
          <p:cNvPr id="66562" name="Picture 2" descr="Résultat de recherche d'images pour &quot;طرق اصطياد الاسماك بالصور&quot;"/>
          <p:cNvPicPr>
            <a:picLocks noChangeAspect="1" noChangeArrowheads="1"/>
          </p:cNvPicPr>
          <p:nvPr/>
        </p:nvPicPr>
        <p:blipFill>
          <a:blip r:embed="rId2"/>
          <a:srcRect/>
          <a:stretch>
            <a:fillRect/>
          </a:stretch>
        </p:blipFill>
        <p:spPr bwMode="auto">
          <a:xfrm>
            <a:off x="214282" y="857232"/>
            <a:ext cx="4357718" cy="2714644"/>
          </a:xfrm>
          <a:prstGeom prst="rect">
            <a:avLst/>
          </a:prstGeom>
          <a:noFill/>
        </p:spPr>
      </p:pic>
      <p:sp>
        <p:nvSpPr>
          <p:cNvPr id="66564" name="AutoShape 4" descr="Résultat de recherche d'images pour &quot;طرق اصطياد الاسماك بالصو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6570" name="Picture 10" descr="Résultat de recherche d'images pour &quot;طرق اصطياد الاسماك بالصور&quot;&quot;"/>
          <p:cNvPicPr>
            <a:picLocks noChangeAspect="1" noChangeArrowheads="1"/>
          </p:cNvPicPr>
          <p:nvPr/>
        </p:nvPicPr>
        <p:blipFill>
          <a:blip r:embed="rId3"/>
          <a:srcRect l="18510"/>
          <a:stretch>
            <a:fillRect/>
          </a:stretch>
        </p:blipFill>
        <p:spPr bwMode="auto">
          <a:xfrm>
            <a:off x="4643438" y="857232"/>
            <a:ext cx="4286280" cy="2714644"/>
          </a:xfrm>
          <a:prstGeom prst="rect">
            <a:avLst/>
          </a:prstGeom>
          <a:noFill/>
        </p:spPr>
      </p:pic>
      <p:pic>
        <p:nvPicPr>
          <p:cNvPr id="66572" name="Picture 12" descr="Résultat de recherche d'images pour &quot;طرق اصطياد الاسماك بالصور&quot;&quot;"/>
          <p:cNvPicPr>
            <a:picLocks noChangeAspect="1" noChangeArrowheads="1"/>
          </p:cNvPicPr>
          <p:nvPr/>
        </p:nvPicPr>
        <p:blipFill>
          <a:blip r:embed="rId4"/>
          <a:srcRect t="14815" r="46824"/>
          <a:stretch>
            <a:fillRect/>
          </a:stretch>
        </p:blipFill>
        <p:spPr bwMode="auto">
          <a:xfrm>
            <a:off x="214282" y="3643314"/>
            <a:ext cx="4357718" cy="3000372"/>
          </a:xfrm>
          <a:prstGeom prst="rect">
            <a:avLst/>
          </a:prstGeom>
          <a:noFill/>
        </p:spPr>
      </p:pic>
      <p:pic>
        <p:nvPicPr>
          <p:cNvPr id="66574" name="Picture 14" descr="Résultat de recherche d'images pour &quot;طرق اصطياد الاسماك بالصور&quot;&quot;"/>
          <p:cNvPicPr>
            <a:picLocks noChangeAspect="1" noChangeArrowheads="1"/>
          </p:cNvPicPr>
          <p:nvPr/>
        </p:nvPicPr>
        <p:blipFill>
          <a:blip r:embed="rId5"/>
          <a:srcRect l="18571" t="16500"/>
          <a:stretch>
            <a:fillRect/>
          </a:stretch>
        </p:blipFill>
        <p:spPr bwMode="auto">
          <a:xfrm>
            <a:off x="4643438" y="3643314"/>
            <a:ext cx="4286280" cy="2976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6562"/>
                                        </p:tgtEl>
                                        <p:attrNameLst>
                                          <p:attrName>style.visibility</p:attrName>
                                        </p:attrNameLst>
                                      </p:cBhvr>
                                      <p:to>
                                        <p:strVal val="visible"/>
                                      </p:to>
                                    </p:set>
                                    <p:animEffect transition="in" filter="box(in)">
                                      <p:cBhvr>
                                        <p:cTn id="13" dur="500"/>
                                        <p:tgtEl>
                                          <p:spTgt spid="6656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66570"/>
                                        </p:tgtEl>
                                        <p:attrNameLst>
                                          <p:attrName>style.visibility</p:attrName>
                                        </p:attrNameLst>
                                      </p:cBhvr>
                                      <p:to>
                                        <p:strVal val="visible"/>
                                      </p:to>
                                    </p:set>
                                    <p:animEffect transition="in" filter="box(in)">
                                      <p:cBhvr>
                                        <p:cTn id="18" dur="500"/>
                                        <p:tgtEl>
                                          <p:spTgt spid="6657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6572"/>
                                        </p:tgtEl>
                                        <p:attrNameLst>
                                          <p:attrName>style.visibility</p:attrName>
                                        </p:attrNameLst>
                                      </p:cBhvr>
                                      <p:to>
                                        <p:strVal val="visible"/>
                                      </p:to>
                                    </p:set>
                                    <p:animEffect transition="in" filter="box(in)">
                                      <p:cBhvr>
                                        <p:cTn id="23" dur="500"/>
                                        <p:tgtEl>
                                          <p:spTgt spid="6657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6574"/>
                                        </p:tgtEl>
                                        <p:attrNameLst>
                                          <p:attrName>style.visibility</p:attrName>
                                        </p:attrNameLst>
                                      </p:cBhvr>
                                      <p:to>
                                        <p:strVal val="visible"/>
                                      </p:to>
                                    </p:set>
                                    <p:animEffect transition="in" filter="box(in)">
                                      <p:cBhvr>
                                        <p:cTn id="28" dur="500"/>
                                        <p:tgtEl>
                                          <p:spTgt spid="66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017" y="285728"/>
            <a:ext cx="8643966" cy="584775"/>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4. Microorganism sampling</a:t>
            </a:r>
            <a:endParaRPr lang="fr-FR" sz="3200" b="1" dirty="0">
              <a:solidFill>
                <a:schemeClr val="bg1"/>
              </a:solidFill>
              <a:latin typeface="Times New Roman" pitchFamily="18" charset="0"/>
              <a:cs typeface="Times New Roman" pitchFamily="18" charset="0"/>
            </a:endParaRPr>
          </a:p>
        </p:txBody>
      </p:sp>
      <p:pic>
        <p:nvPicPr>
          <p:cNvPr id="40966" name="Picture 6" descr="http://www.agrireseau.qc.ca/agroenvironnement/documents/Pr%c3%a9l%c3%a8vement.jpg"/>
          <p:cNvPicPr>
            <a:picLocks noChangeAspect="1" noChangeArrowheads="1"/>
          </p:cNvPicPr>
          <p:nvPr/>
        </p:nvPicPr>
        <p:blipFill>
          <a:blip r:embed="rId2" cstate="print"/>
          <a:srcRect/>
          <a:stretch>
            <a:fillRect/>
          </a:stretch>
        </p:blipFill>
        <p:spPr bwMode="auto">
          <a:xfrm>
            <a:off x="4466362" y="1857364"/>
            <a:ext cx="4320480" cy="4320480"/>
          </a:xfrm>
          <a:prstGeom prst="rect">
            <a:avLst/>
          </a:prstGeom>
          <a:noFill/>
        </p:spPr>
      </p:pic>
      <p:grpSp>
        <p:nvGrpSpPr>
          <p:cNvPr id="8" name="Groupe 7"/>
          <p:cNvGrpSpPr/>
          <p:nvPr/>
        </p:nvGrpSpPr>
        <p:grpSpPr>
          <a:xfrm>
            <a:off x="397246" y="1857364"/>
            <a:ext cx="3960440" cy="4320480"/>
            <a:chOff x="251520" y="1988840"/>
            <a:chExt cx="3960440" cy="4320480"/>
          </a:xfrm>
        </p:grpSpPr>
        <p:pic>
          <p:nvPicPr>
            <p:cNvPr id="40962" name="Picture 2" descr="Sampling soil with a 2.5 cm- diameter soil probe  Soil should be sampled approximately 20cm (8 inches) deep using a 2.5 cm (1 inch) diameter soil probe. Collect soil cores in a clean bucket."/>
            <p:cNvPicPr>
              <a:picLocks noChangeAspect="1" noChangeArrowheads="1"/>
            </p:cNvPicPr>
            <p:nvPr/>
          </p:nvPicPr>
          <p:blipFill>
            <a:blip r:embed="rId3" cstate="print"/>
            <a:srcRect/>
            <a:stretch>
              <a:fillRect/>
            </a:stretch>
          </p:blipFill>
          <p:spPr bwMode="auto">
            <a:xfrm>
              <a:off x="251520" y="1988840"/>
              <a:ext cx="3960440" cy="4320480"/>
            </a:xfrm>
            <a:prstGeom prst="rect">
              <a:avLst/>
            </a:prstGeom>
            <a:noFill/>
          </p:spPr>
        </p:pic>
        <p:sp>
          <p:nvSpPr>
            <p:cNvPr id="7" name="Rectangle 6"/>
            <p:cNvSpPr/>
            <p:nvPr/>
          </p:nvSpPr>
          <p:spPr>
            <a:xfrm>
              <a:off x="1711630" y="5394710"/>
              <a:ext cx="1656184" cy="523220"/>
            </a:xfrm>
            <a:prstGeom prst="rect">
              <a:avLst/>
            </a:prstGeom>
          </p:spPr>
          <p:txBody>
            <a:bodyPr wrap="square">
              <a:spAutoFit/>
            </a:bodyPr>
            <a:lstStyle/>
            <a:p>
              <a:pPr algn="ctr"/>
              <a:r>
                <a:rPr lang="fr-FR" sz="2800" b="1">
                  <a:solidFill>
                    <a:srgbClr val="FF0000"/>
                  </a:solidFill>
                  <a:latin typeface="Times New Roman" pitchFamily="18" charset="0"/>
                  <a:cs typeface="Times New Roman" pitchFamily="18" charset="0"/>
                </a:rPr>
                <a:t>Auger</a:t>
              </a:r>
              <a:endParaRPr lang="fr-FR" sz="2800" b="1" dirty="0">
                <a:solidFill>
                  <a:srgbClr val="FF0000"/>
                </a:solidFill>
                <a:latin typeface="Times New Roman" pitchFamily="18" charset="0"/>
                <a:cs typeface="Times New Roman" pitchFamily="18" charset="0"/>
              </a:endParaRPr>
            </a:p>
          </p:txBody>
        </p:sp>
      </p:grpSp>
      <p:sp>
        <p:nvSpPr>
          <p:cNvPr id="9" name="Rectangle 8"/>
          <p:cNvSpPr>
            <a:spLocks noChangeArrowheads="1"/>
          </p:cNvSpPr>
          <p:nvPr/>
        </p:nvSpPr>
        <p:spPr bwMode="auto">
          <a:xfrm>
            <a:off x="1714480" y="928670"/>
            <a:ext cx="5785876" cy="5642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20000"/>
              </a:lnSpc>
              <a:spcBef>
                <a:spcPct val="0"/>
              </a:spcBef>
              <a:spcAft>
                <a:spcPct val="0"/>
              </a:spcAft>
            </a:pPr>
            <a:r>
              <a:rPr lang="fr-FR" sz="2800" b="1">
                <a:solidFill>
                  <a:schemeClr val="bg1"/>
                </a:solidFill>
                <a:latin typeface="Times New Roman" pitchFamily="18" charset="0"/>
                <a:ea typeface="Calibri" pitchFamily="34" charset="0"/>
                <a:cs typeface="Times New Roman" pitchFamily="18" charset="0"/>
              </a:rPr>
              <a:t>On the ground</a:t>
            </a:r>
            <a:endParaRPr kumimoji="0" lang="fr-FR"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99"/>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999"/>
                                          </p:stCondLst>
                                        </p:cTn>
                                        <p:tgtEl>
                                          <p:spTgt spid="40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357166"/>
            <a:ext cx="7715304" cy="584775"/>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4. Microorganism sampling</a:t>
            </a:r>
            <a:endParaRPr lang="fr-FR" sz="3200" b="1" dirty="0">
              <a:solidFill>
                <a:schemeClr val="bg1"/>
              </a:solidFill>
              <a:latin typeface="Times New Roman" pitchFamily="18" charset="0"/>
              <a:cs typeface="Times New Roman" pitchFamily="18" charset="0"/>
            </a:endParaRPr>
          </a:p>
        </p:txBody>
      </p:sp>
      <p:sp>
        <p:nvSpPr>
          <p:cNvPr id="8" name="Rectangle 7"/>
          <p:cNvSpPr/>
          <p:nvPr/>
        </p:nvSpPr>
        <p:spPr>
          <a:xfrm>
            <a:off x="285736" y="1214422"/>
            <a:ext cx="8572528" cy="523220"/>
          </a:xfrm>
          <a:prstGeom prst="rect">
            <a:avLst/>
          </a:prstGeom>
        </p:spPr>
        <p:txBody>
          <a:bodyPr wrap="square">
            <a:spAutoFit/>
          </a:bodyPr>
          <a:lstStyle/>
          <a:p>
            <a:pPr algn="ctr"/>
            <a:r>
              <a:rPr lang="en-US" sz="2800" b="1">
                <a:solidFill>
                  <a:schemeClr val="bg1"/>
                </a:solidFill>
                <a:latin typeface="Times New Roman" pitchFamily="18" charset="0"/>
                <a:cs typeface="Times New Roman" pitchFamily="18" charset="0"/>
              </a:rPr>
              <a:t>Substrate separation: Cradle apparatus and sieve</a:t>
            </a:r>
            <a:endParaRPr lang="fr-FR" sz="2800" b="1" dirty="0">
              <a:solidFill>
                <a:schemeClr val="bg1"/>
              </a:solidFill>
              <a:latin typeface="Times New Roman" pitchFamily="18" charset="0"/>
              <a:cs typeface="Times New Roman" pitchFamily="18" charset="0"/>
            </a:endParaRPr>
          </a:p>
        </p:txBody>
      </p:sp>
      <p:pic>
        <p:nvPicPr>
          <p:cNvPr id="52226" name="Picture 2"/>
          <p:cNvPicPr>
            <a:picLocks noChangeAspect="1" noChangeArrowheads="1"/>
          </p:cNvPicPr>
          <p:nvPr/>
        </p:nvPicPr>
        <p:blipFill>
          <a:blip r:embed="rId2"/>
          <a:srcRect/>
          <a:stretch>
            <a:fillRect/>
          </a:stretch>
        </p:blipFill>
        <p:spPr bwMode="auto">
          <a:xfrm>
            <a:off x="2428860" y="1928802"/>
            <a:ext cx="4000528" cy="46434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heckerboard(across)">
                                      <p:cBhvr>
                                        <p:cTn id="7"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oto_002"/>
          <p:cNvPicPr>
            <a:picLocks noChangeAspect="1" noChangeArrowheads="1"/>
          </p:cNvPicPr>
          <p:nvPr/>
        </p:nvPicPr>
        <p:blipFill>
          <a:blip r:embed="rId2" cstate="print"/>
          <a:srcRect l="3979" t="6197" r="5833" b="7050"/>
          <a:stretch>
            <a:fillRect/>
          </a:stretch>
        </p:blipFill>
        <p:spPr bwMode="auto">
          <a:xfrm>
            <a:off x="-36512" y="-27384"/>
            <a:ext cx="9180512" cy="6885384"/>
          </a:xfrm>
          <a:prstGeom prst="rect">
            <a:avLst/>
          </a:prstGeom>
          <a:noFill/>
        </p:spPr>
      </p:pic>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214290"/>
            <a:ext cx="8286808" cy="584775"/>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4. Microorganism sampling</a:t>
            </a:r>
            <a:endParaRPr lang="fr-FR" sz="3200" b="1" dirty="0">
              <a:solidFill>
                <a:schemeClr val="bg1"/>
              </a:solidFill>
              <a:latin typeface="Times New Roman" pitchFamily="18" charset="0"/>
              <a:cs typeface="Times New Roman" pitchFamily="18" charset="0"/>
            </a:endParaRPr>
          </a:p>
        </p:txBody>
      </p:sp>
      <p:sp>
        <p:nvSpPr>
          <p:cNvPr id="9" name="Rectangle 8"/>
          <p:cNvSpPr>
            <a:spLocks noChangeArrowheads="1"/>
          </p:cNvSpPr>
          <p:nvPr/>
        </p:nvSpPr>
        <p:spPr bwMode="auto">
          <a:xfrm>
            <a:off x="1643042" y="976954"/>
            <a:ext cx="57858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fr-FR" sz="2800" b="1">
                <a:solidFill>
                  <a:schemeClr val="bg1"/>
                </a:solidFill>
                <a:latin typeface="Times New Roman" pitchFamily="18" charset="0"/>
                <a:ea typeface="Calibri" pitchFamily="34" charset="0"/>
                <a:cs typeface="Times New Roman" pitchFamily="18" charset="0"/>
              </a:rPr>
              <a:t>In water</a:t>
            </a:r>
            <a:endParaRPr kumimoji="0" lang="fr-FR"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sp>
        <p:nvSpPr>
          <p:cNvPr id="10" name="Rectangle 9"/>
          <p:cNvSpPr/>
          <p:nvPr/>
        </p:nvSpPr>
        <p:spPr>
          <a:xfrm>
            <a:off x="357126" y="1500174"/>
            <a:ext cx="8501154" cy="1692771"/>
          </a:xfrm>
          <a:prstGeom prst="rect">
            <a:avLst/>
          </a:prstGeom>
        </p:spPr>
        <p:txBody>
          <a:bodyPr wrap="square">
            <a:spAutoFit/>
          </a:bodyPr>
          <a:lstStyle/>
          <a:p>
            <a:pPr algn="just"/>
            <a:r>
              <a:rPr lang="en-US" sz="2600" dirty="0">
                <a:solidFill>
                  <a:schemeClr val="bg1"/>
                </a:solidFill>
                <a:latin typeface="Times New Roman" pitchFamily="18" charset="0"/>
                <a:cs typeface="Times New Roman" pitchFamily="18" charset="0"/>
              </a:rPr>
              <a:t>	The taking of a water sample is a delicate operation that must be homogeneous, representative and obtained without modifying the physical-chemical and bacteriological characteristics of the water according to the standard in force.</a:t>
            </a:r>
            <a:endParaRPr lang="fr-FR" sz="2600" dirty="0">
              <a:solidFill>
                <a:schemeClr val="bg1"/>
              </a:solidFill>
              <a:latin typeface="Times New Roman" pitchFamily="18" charset="0"/>
              <a:cs typeface="Times New Roman" pitchFamily="18" charset="0"/>
            </a:endParaRPr>
          </a:p>
        </p:txBody>
      </p:sp>
      <p:sp>
        <p:nvSpPr>
          <p:cNvPr id="67588" name="AutoShape 4" descr="Résultat de recherche d'images pour &quot;techniques d'échantiollnnage des microorganismes du l'eau&quot;&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7590" name="AutoShape 6" descr="Résultat de recherche d'images pour &quot;techniques d'échantiollnnage des microorganismes du l'eau&quot;&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7592" name="AutoShape 8" descr="Récipients d'échantillonnage pour la collecte de coliformes et de produits chimiques dans l'eau. Banque d'images - 8917138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7595" name="Picture 11"/>
          <p:cNvPicPr>
            <a:picLocks noChangeAspect="1" noChangeArrowheads="1"/>
          </p:cNvPicPr>
          <p:nvPr/>
        </p:nvPicPr>
        <p:blipFill>
          <a:blip r:embed="rId2" cstate="print"/>
          <a:srcRect/>
          <a:stretch>
            <a:fillRect/>
          </a:stretch>
        </p:blipFill>
        <p:spPr bwMode="auto">
          <a:xfrm>
            <a:off x="642910" y="3429000"/>
            <a:ext cx="2291969" cy="3143272"/>
          </a:xfrm>
          <a:prstGeom prst="rect">
            <a:avLst/>
          </a:prstGeom>
          <a:noFill/>
          <a:ln w="9525">
            <a:noFill/>
            <a:miter lim="800000"/>
            <a:headEnd/>
            <a:tailEnd/>
          </a:ln>
          <a:effectLst/>
        </p:spPr>
      </p:pic>
      <p:sp>
        <p:nvSpPr>
          <p:cNvPr id="67597" name="AutoShape 13" descr="https://previews.123rf.com/images/supernam/supernam1707/supernam170700117/81785966-l-assistant-de-laboratoire-prend-des-%C3%A9chantillons-d-ea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7598" name="Picture 14"/>
          <p:cNvPicPr>
            <a:picLocks noChangeAspect="1" noChangeArrowheads="1"/>
          </p:cNvPicPr>
          <p:nvPr/>
        </p:nvPicPr>
        <p:blipFill>
          <a:blip r:embed="rId3"/>
          <a:srcRect/>
          <a:stretch>
            <a:fillRect/>
          </a:stretch>
        </p:blipFill>
        <p:spPr bwMode="auto">
          <a:xfrm>
            <a:off x="3500430" y="3428562"/>
            <a:ext cx="5000660" cy="31517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7595"/>
                                        </p:tgtEl>
                                        <p:attrNameLst>
                                          <p:attrName>style.visibility</p:attrName>
                                        </p:attrNameLst>
                                      </p:cBhvr>
                                      <p:to>
                                        <p:strVal val="visible"/>
                                      </p:to>
                                    </p:set>
                                    <p:anim calcmode="lin" valueType="num">
                                      <p:cBhvr additive="base">
                                        <p:cTn id="17" dur="2000" fill="hold"/>
                                        <p:tgtEl>
                                          <p:spTgt spid="67595"/>
                                        </p:tgtEl>
                                        <p:attrNameLst>
                                          <p:attrName>ppt_x</p:attrName>
                                        </p:attrNameLst>
                                      </p:cBhvr>
                                      <p:tavLst>
                                        <p:tav tm="0">
                                          <p:val>
                                            <p:strVal val="#ppt_x"/>
                                          </p:val>
                                        </p:tav>
                                        <p:tav tm="100000">
                                          <p:val>
                                            <p:strVal val="#ppt_x"/>
                                          </p:val>
                                        </p:tav>
                                      </p:tavLst>
                                    </p:anim>
                                    <p:anim calcmode="lin" valueType="num">
                                      <p:cBhvr additive="base">
                                        <p:cTn id="18" dur="2000" fill="hold"/>
                                        <p:tgtEl>
                                          <p:spTgt spid="6759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7598"/>
                                        </p:tgtEl>
                                        <p:attrNameLst>
                                          <p:attrName>style.visibility</p:attrName>
                                        </p:attrNameLst>
                                      </p:cBhvr>
                                      <p:to>
                                        <p:strVal val="visible"/>
                                      </p:to>
                                    </p:set>
                                    <p:anim calcmode="lin" valueType="num">
                                      <p:cBhvr additive="base">
                                        <p:cTn id="21" dur="2000" fill="hold"/>
                                        <p:tgtEl>
                                          <p:spTgt spid="67598"/>
                                        </p:tgtEl>
                                        <p:attrNameLst>
                                          <p:attrName>ppt_x</p:attrName>
                                        </p:attrNameLst>
                                      </p:cBhvr>
                                      <p:tavLst>
                                        <p:tav tm="0">
                                          <p:val>
                                            <p:strVal val="#ppt_x"/>
                                          </p:val>
                                        </p:tav>
                                        <p:tav tm="100000">
                                          <p:val>
                                            <p:strVal val="#ppt_x"/>
                                          </p:val>
                                        </p:tav>
                                      </p:tavLst>
                                    </p:anim>
                                    <p:anim calcmode="lin" valueType="num">
                                      <p:cBhvr additive="base">
                                        <p:cTn id="22" dur="2000" fill="hold"/>
                                        <p:tgtEl>
                                          <p:spTgt spid="675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https://www.federationdeslacs.ca/upload/userfiles/images/methode%20de%20pre%3Bevemen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8611" name="Picture 3"/>
          <p:cNvPicPr>
            <a:picLocks noChangeAspect="1" noChangeArrowheads="1"/>
          </p:cNvPicPr>
          <p:nvPr/>
        </p:nvPicPr>
        <p:blipFill>
          <a:blip r:embed="rId2"/>
          <a:srcRect/>
          <a:stretch>
            <a:fillRect/>
          </a:stretch>
        </p:blipFill>
        <p:spPr bwMode="auto">
          <a:xfrm>
            <a:off x="571472" y="428604"/>
            <a:ext cx="8086047" cy="60882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checkerboard(across)">
                                      <p:cBhvr>
                                        <p:cTn id="7"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G_20190825_181315"/>
          <p:cNvPicPr>
            <a:picLocks noChangeAspect="1" noChangeArrowheads="1"/>
          </p:cNvPicPr>
          <p:nvPr/>
        </p:nvPicPr>
        <p:blipFill>
          <a:blip r:embed="rId2"/>
          <a:srcRect t="29167"/>
          <a:stretch>
            <a:fillRect/>
          </a:stretch>
        </p:blipFill>
        <p:spPr bwMode="auto">
          <a:xfrm>
            <a:off x="0" y="0"/>
            <a:ext cx="9144000" cy="6858000"/>
          </a:xfrm>
          <a:prstGeom prst="rect">
            <a:avLst/>
          </a:prstGeom>
          <a:noFill/>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groupeabs.com/wp-content/uploads/2018/04/nouveaux-services-en-biologie-et-milieu-nature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60555" y="285728"/>
            <a:ext cx="5022890" cy="1077218"/>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Sampling in natural environments</a:t>
            </a:r>
            <a:endParaRPr lang="fr-FR" sz="3200" b="1" dirty="0">
              <a:solidFill>
                <a:schemeClr val="bg1"/>
              </a:solidFill>
              <a:latin typeface="Times New Roman" pitchFamily="18" charset="0"/>
              <a:cs typeface="Times New Roman" pitchFamily="18" charset="0"/>
            </a:endParaRPr>
          </a:p>
        </p:txBody>
      </p:sp>
      <p:sp>
        <p:nvSpPr>
          <p:cNvPr id="11" name="Rectangle 10"/>
          <p:cNvSpPr/>
          <p:nvPr/>
        </p:nvSpPr>
        <p:spPr>
          <a:xfrm>
            <a:off x="714348" y="2928934"/>
            <a:ext cx="4071966" cy="2600199"/>
          </a:xfrm>
          <a:prstGeom prst="rect">
            <a:avLst/>
          </a:prstGeom>
        </p:spPr>
        <p:txBody>
          <a:bodyPr wrap="square">
            <a:spAutoFit/>
          </a:bodyPr>
          <a:lstStyle/>
          <a:p>
            <a:pPr>
              <a:lnSpc>
                <a:spcPct val="150000"/>
              </a:lnSpc>
              <a:buFontTx/>
              <a:buChar char="-"/>
            </a:pPr>
            <a:r>
              <a:rPr lang="fr-FR" sz="2800" dirty="0">
                <a:solidFill>
                  <a:schemeClr val="bg1"/>
                </a:solidFill>
                <a:latin typeface="Times New Roman" pitchFamily="18" charset="0"/>
                <a:cs typeface="Times New Roman" pitchFamily="18" charset="0"/>
              </a:rPr>
              <a:t>Plants
 </a:t>
            </a:r>
            <a:r>
              <a:rPr lang="fr-FR" sz="2800" dirty="0" err="1">
                <a:solidFill>
                  <a:schemeClr val="bg1"/>
                </a:solidFill>
                <a:latin typeface="Times New Roman" pitchFamily="18" charset="0"/>
                <a:cs typeface="Times New Roman" pitchFamily="18" charset="0"/>
              </a:rPr>
              <a:t>Insects</a:t>
            </a:r>
            <a:r>
              <a:rPr lang="fr-FR" sz="2800" dirty="0">
                <a:solidFill>
                  <a:schemeClr val="bg1"/>
                </a:solidFill>
                <a:latin typeface="Times New Roman" pitchFamily="18" charset="0"/>
                <a:cs typeface="Times New Roman" pitchFamily="18" charset="0"/>
              </a:rPr>
              <a:t> 
 Animals
 </a:t>
            </a:r>
            <a:r>
              <a:rPr lang="fr-FR" sz="2800" dirty="0" err="1">
                <a:solidFill>
                  <a:schemeClr val="bg1"/>
                </a:solidFill>
                <a:latin typeface="Times New Roman" pitchFamily="18" charset="0"/>
                <a:cs typeface="Times New Roman" pitchFamily="18" charset="0"/>
              </a:rPr>
              <a:t>Microorganisms</a:t>
            </a:r>
            <a:endParaRPr lang="fr-FR" sz="2800" dirty="0">
              <a:solidFill>
                <a:schemeClr val="bg1"/>
              </a:solidFill>
              <a:latin typeface="Times New Roman" pitchFamily="18" charset="0"/>
              <a:cs typeface="Times New Roman" pitchFamily="18" charset="0"/>
            </a:endParaRPr>
          </a:p>
        </p:txBody>
      </p:sp>
      <p:sp>
        <p:nvSpPr>
          <p:cNvPr id="12" name="Flèche à angle droit 11"/>
          <p:cNvSpPr/>
          <p:nvPr/>
        </p:nvSpPr>
        <p:spPr>
          <a:xfrm rot="10800000">
            <a:off x="1207004" y="785794"/>
            <a:ext cx="936104" cy="720080"/>
          </a:xfrm>
          <a:prstGeom prst="ben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solidFill>
                <a:schemeClr val="bg1"/>
              </a:solidFill>
            </a:endParaRPr>
          </a:p>
        </p:txBody>
      </p:sp>
      <p:sp>
        <p:nvSpPr>
          <p:cNvPr id="13" name="Flèche à angle droit 12"/>
          <p:cNvSpPr/>
          <p:nvPr/>
        </p:nvSpPr>
        <p:spPr>
          <a:xfrm rot="10800000" flipH="1">
            <a:off x="7000892" y="785794"/>
            <a:ext cx="927720" cy="720080"/>
          </a:xfrm>
          <a:prstGeom prst="ben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solidFill>
                <a:schemeClr val="bg1"/>
              </a:solidFill>
            </a:endParaRPr>
          </a:p>
        </p:txBody>
      </p:sp>
      <p:sp>
        <p:nvSpPr>
          <p:cNvPr id="8" name="Rectangle 7"/>
          <p:cNvSpPr/>
          <p:nvPr/>
        </p:nvSpPr>
        <p:spPr>
          <a:xfrm>
            <a:off x="71406" y="1428736"/>
            <a:ext cx="4429156" cy="1384995"/>
          </a:xfrm>
          <a:prstGeom prst="rect">
            <a:avLst/>
          </a:prstGeom>
        </p:spPr>
        <p:txBody>
          <a:bodyPr wrap="square">
            <a:spAutoFit/>
          </a:bodyPr>
          <a:lstStyle/>
          <a:p>
            <a:pPr algn="ctr"/>
            <a:r>
              <a:rPr lang="en-US" sz="2800" b="1" dirty="0">
                <a:solidFill>
                  <a:schemeClr val="bg1"/>
                </a:solidFill>
                <a:latin typeface="Times New Roman" pitchFamily="18" charset="0"/>
                <a:cs typeface="Times New Roman" pitchFamily="18" charset="0"/>
              </a:rPr>
              <a:t>In the biotic part:</a:t>
            </a:r>
          </a:p>
          <a:p>
            <a:pPr algn="ctr"/>
            <a:r>
              <a:rPr lang="en-US" sz="2800" b="1" dirty="0">
                <a:solidFill>
                  <a:schemeClr val="bg1"/>
                </a:solidFill>
                <a:latin typeface="Times New Roman" pitchFamily="18" charset="0"/>
                <a:cs typeface="Times New Roman" pitchFamily="18" charset="0"/>
              </a:rPr>
              <a:t>
</a:t>
            </a:r>
            <a:r>
              <a:rPr lang="en-US" sz="2800" dirty="0">
                <a:solidFill>
                  <a:schemeClr val="bg1"/>
                </a:solidFill>
                <a:latin typeface="Times New Roman" pitchFamily="18" charset="0"/>
                <a:cs typeface="Times New Roman" pitchFamily="18" charset="0"/>
              </a:rPr>
              <a:t>Biocenosis (living beings)</a:t>
            </a:r>
            <a:endParaRPr lang="fr-FR" sz="2800" dirty="0">
              <a:solidFill>
                <a:schemeClr val="bg1"/>
              </a:solidFill>
              <a:latin typeface="Times New Roman" pitchFamily="18" charset="0"/>
              <a:cs typeface="Times New Roman" pitchFamily="18" charset="0"/>
            </a:endParaRPr>
          </a:p>
        </p:txBody>
      </p:sp>
      <p:sp>
        <p:nvSpPr>
          <p:cNvPr id="9" name="Rectangle 8"/>
          <p:cNvSpPr/>
          <p:nvPr/>
        </p:nvSpPr>
        <p:spPr>
          <a:xfrm>
            <a:off x="4357686" y="1428736"/>
            <a:ext cx="4572032" cy="1815882"/>
          </a:xfrm>
          <a:prstGeom prst="rect">
            <a:avLst/>
          </a:prstGeom>
        </p:spPr>
        <p:txBody>
          <a:bodyPr wrap="square">
            <a:spAutoFit/>
          </a:bodyPr>
          <a:lstStyle/>
          <a:p>
            <a:pPr algn="ctr"/>
            <a:r>
              <a:rPr lang="en-US" sz="2800" b="1" dirty="0">
                <a:solidFill>
                  <a:schemeClr val="bg1"/>
                </a:solidFill>
                <a:latin typeface="Times New Roman" pitchFamily="18" charset="0"/>
                <a:cs typeface="Times New Roman" pitchFamily="18" charset="0"/>
              </a:rPr>
              <a:t>In the abiotic part:</a:t>
            </a:r>
          </a:p>
          <a:p>
            <a:pPr algn="ctr"/>
            <a:r>
              <a:rPr lang="en-US" sz="2800" b="1" dirty="0">
                <a:solidFill>
                  <a:schemeClr val="bg1"/>
                </a:solidFill>
                <a:latin typeface="Times New Roman" pitchFamily="18" charset="0"/>
                <a:cs typeface="Times New Roman" pitchFamily="18" charset="0"/>
              </a:rPr>
              <a:t>
</a:t>
            </a:r>
            <a:r>
              <a:rPr lang="en-US" sz="2800" dirty="0">
                <a:solidFill>
                  <a:schemeClr val="bg1"/>
                </a:solidFill>
                <a:latin typeface="Times New Roman" pitchFamily="18" charset="0"/>
                <a:cs typeface="Times New Roman" pitchFamily="18" charset="0"/>
              </a:rPr>
              <a:t>Biotope (Water, Area, and Soil)</a:t>
            </a:r>
            <a:endParaRPr lang="fr-FR"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8695" y="260648"/>
            <a:ext cx="6786610" cy="646331"/>
          </a:xfrm>
          <a:prstGeom prst="rect">
            <a:avLst/>
          </a:prstGeom>
        </p:spPr>
        <p:txBody>
          <a:bodyPr wrap="square">
            <a:spAutoFit/>
          </a:bodyPr>
          <a:lstStyle/>
          <a:p>
            <a:pPr algn="ctr"/>
            <a:r>
              <a:rPr lang="fr-FR" sz="3600" b="1" dirty="0">
                <a:solidFill>
                  <a:schemeClr val="bg1"/>
                </a:solidFill>
                <a:latin typeface="Times New Roman" pitchFamily="18" charset="0"/>
                <a:cs typeface="Times New Roman" pitchFamily="18" charset="0"/>
              </a:rPr>
              <a:t>1. Plant sampling</a:t>
            </a:r>
          </a:p>
        </p:txBody>
      </p:sp>
      <p:sp>
        <p:nvSpPr>
          <p:cNvPr id="4" name="Rectangle 3"/>
          <p:cNvSpPr/>
          <p:nvPr/>
        </p:nvSpPr>
        <p:spPr>
          <a:xfrm>
            <a:off x="321629" y="1268760"/>
            <a:ext cx="8500743" cy="3149324"/>
          </a:xfrm>
          <a:prstGeom prst="rect">
            <a:avLst/>
          </a:prstGeom>
        </p:spPr>
        <p:txBody>
          <a:bodyPr wrap="square">
            <a:spAutoFit/>
          </a:bodyPr>
          <a:lstStyle/>
          <a:p>
            <a:pPr algn="ctr">
              <a:lnSpc>
                <a:spcPct val="120000"/>
              </a:lnSpc>
              <a:spcAft>
                <a:spcPts val="1200"/>
              </a:spcAft>
            </a:pPr>
            <a:r>
              <a:rPr lang="en-US" sz="3200" b="1" dirty="0">
                <a:solidFill>
                  <a:schemeClr val="bg1"/>
                </a:solidFill>
                <a:latin typeface="Times New Roman" pitchFamily="18" charset="0"/>
                <a:cs typeface="Times New Roman" pitchFamily="18" charset="0"/>
              </a:rPr>
              <a:t>Quadrat method:
</a:t>
            </a:r>
            <a:r>
              <a:rPr lang="en-US" sz="3200" dirty="0">
                <a:solidFill>
                  <a:schemeClr val="bg1"/>
                </a:solidFill>
                <a:latin typeface="Times New Roman" pitchFamily="18" charset="0"/>
                <a:cs typeface="Times New Roman" pitchFamily="18" charset="0"/>
              </a:rPr>
              <a:t>The quadrat is a square or rectangle, or four-sided shape. It is made of either metal, wood or plastic, and is used in ecology and geography to isolate a sample of usually about 1 m</a:t>
            </a:r>
            <a:r>
              <a:rPr lang="en-US" sz="3200" baseline="30000" dirty="0">
                <a:solidFill>
                  <a:schemeClr val="bg1"/>
                </a:solidFill>
                <a:latin typeface="Times New Roman" pitchFamily="18" charset="0"/>
                <a:cs typeface="Times New Roman" pitchFamily="18" charset="0"/>
              </a:rPr>
              <a:t>2</a:t>
            </a:r>
            <a:r>
              <a:rPr lang="en-US" sz="3200" dirty="0">
                <a:solidFill>
                  <a:schemeClr val="bg1"/>
                </a:solidFill>
                <a:latin typeface="Times New Roman" pitchFamily="18" charset="0"/>
                <a:cs typeface="Times New Roman" pitchFamily="18" charset="0"/>
              </a:rPr>
              <a:t> or 0.25 m</a:t>
            </a:r>
            <a:r>
              <a:rPr lang="en-US" sz="3200" baseline="30000" dirty="0">
                <a:solidFill>
                  <a:schemeClr val="bg1"/>
                </a:solidFill>
                <a:latin typeface="Times New Roman" pitchFamily="18" charset="0"/>
                <a:cs typeface="Times New Roman" pitchFamily="18" charset="0"/>
              </a:rPr>
              <a:t>2</a:t>
            </a:r>
            <a:r>
              <a:rPr lang="en-US" sz="3200" dirty="0">
                <a:solidFill>
                  <a:schemeClr val="bg1"/>
                </a:solidFill>
                <a:latin typeface="Times New Roman" pitchFamily="18" charset="0"/>
                <a:cs typeface="Times New Roman" pitchFamily="18" charset="0"/>
              </a:rPr>
              <a:t>.</a:t>
            </a:r>
            <a:endParaRPr lang="fr-FR" sz="2800" dirty="0">
              <a:solidFill>
                <a:schemeClr val="bg1"/>
              </a:solidFill>
              <a:latin typeface="Times New Roman" pitchFamily="18" charset="0"/>
              <a:cs typeface="Times New Roman" pitchFamily="18" charset="0"/>
            </a:endParaRPr>
          </a:p>
        </p:txBody>
      </p:sp>
      <p:sp>
        <p:nvSpPr>
          <p:cNvPr id="5" name="Rectangle 4"/>
          <p:cNvSpPr/>
          <p:nvPr/>
        </p:nvSpPr>
        <p:spPr>
          <a:xfrm>
            <a:off x="464315" y="4581128"/>
            <a:ext cx="8215370" cy="1813573"/>
          </a:xfrm>
          <a:prstGeom prst="rect">
            <a:avLst/>
          </a:prstGeom>
        </p:spPr>
        <p:txBody>
          <a:bodyPr wrap="square">
            <a:spAutoFit/>
          </a:bodyPr>
          <a:lstStyle/>
          <a:p>
            <a:pPr algn="just" hangingPunct="0">
              <a:lnSpc>
                <a:spcPct val="120000"/>
              </a:lnSpc>
            </a:pPr>
            <a:r>
              <a:rPr lang="en-US" sz="3200" dirty="0">
                <a:solidFill>
                  <a:schemeClr val="bg1"/>
                </a:solidFill>
                <a:latin typeface="Times New Roman" pitchFamily="18" charset="0"/>
                <a:cs typeface="Times New Roman" pitchFamily="18" charset="0"/>
              </a:rPr>
              <a:t>This method is suitable for sampling plants, slow-moving animals, insects, and some aquatic organisms.</a:t>
            </a:r>
            <a:endParaRPr lang="fr-FR"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4097" name="Object 1"/>
          <p:cNvGraphicFramePr>
            <a:graphicFrameLocks noChangeAspect="1"/>
          </p:cNvGraphicFramePr>
          <p:nvPr/>
        </p:nvGraphicFramePr>
        <p:xfrm>
          <a:off x="35496" y="0"/>
          <a:ext cx="9075143" cy="6813376"/>
        </p:xfrm>
        <a:graphic>
          <a:graphicData uri="http://schemas.openxmlformats.org/presentationml/2006/ole">
            <mc:AlternateContent xmlns:mc="http://schemas.openxmlformats.org/markup-compatibility/2006">
              <mc:Choice xmlns:v="urn:schemas-microsoft-com:vml" Requires="v">
                <p:oleObj spid="_x0000_s1025" name="Photo" r:id="rId2" imgW="7803556" imgH="5852667" progId="StaticDib">
                  <p:embed/>
                </p:oleObj>
              </mc:Choice>
              <mc:Fallback>
                <p:oleObj name="Photo" r:id="rId2" imgW="7803556" imgH="5852667" progId="StaticDib">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075143" cy="6813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7278</TotalTime>
  <Words>770</Words>
  <Application>Microsoft Office PowerPoint</Application>
  <PresentationFormat>Affichage à l'écran (4:3)</PresentationFormat>
  <Paragraphs>55</Paragraphs>
  <Slides>41</Slides>
  <Notes>1</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41</vt:i4>
      </vt:variant>
    </vt:vector>
  </HeadingPairs>
  <TitlesOfParts>
    <vt:vector size="47" baseType="lpstr">
      <vt:lpstr>Calibri</vt:lpstr>
      <vt:lpstr>Constantia</vt:lpstr>
      <vt:lpstr>Times New Roman</vt:lpstr>
      <vt:lpstr>Wingdings 2</vt:lpstr>
      <vt:lpstr>Papier</vt:lpstr>
      <vt:lpstr>Photo</vt:lpstr>
      <vt:lpstr>Chapter V: Sampling in natural environments (spontaneous vegetation)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 n°1:  Echantillonnage en milieux naturelles (végétation spontanées)</dc:title>
  <dc:creator>Dalal</dc:creator>
  <cp:lastModifiedBy>HP</cp:lastModifiedBy>
  <cp:revision>185</cp:revision>
  <dcterms:created xsi:type="dcterms:W3CDTF">2014-02-11T09:09:42Z</dcterms:created>
  <dcterms:modified xsi:type="dcterms:W3CDTF">2025-06-02T23:37:45Z</dcterms:modified>
</cp:coreProperties>
</file>